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theme/theme7.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8.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9.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charts/chart3.xml" ContentType="application/vnd.openxmlformats-officedocument.drawingml.chart+xml"/>
  <Override PartName="/ppt/notesSlides/notesSlide11.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 id="2147484138" r:id="rId2"/>
    <p:sldMasterId id="2147484150" r:id="rId3"/>
    <p:sldMasterId id="2147484152" r:id="rId4"/>
    <p:sldMasterId id="2147484154" r:id="rId5"/>
    <p:sldMasterId id="2147484164" r:id="rId6"/>
    <p:sldMasterId id="2147484166" r:id="rId7"/>
    <p:sldMasterId id="2147484168" r:id="rId8"/>
    <p:sldMasterId id="2147484180" r:id="rId9"/>
    <p:sldMasterId id="2147484192" r:id="rId10"/>
  </p:sldMasterIdLst>
  <p:notesMasterIdLst>
    <p:notesMasterId r:id="rId53"/>
  </p:notesMasterIdLst>
  <p:handoutMasterIdLst>
    <p:handoutMasterId r:id="rId54"/>
  </p:handoutMasterIdLst>
  <p:sldIdLst>
    <p:sldId id="1450" r:id="rId11"/>
    <p:sldId id="1451" r:id="rId12"/>
    <p:sldId id="1884" r:id="rId13"/>
    <p:sldId id="1861" r:id="rId14"/>
    <p:sldId id="1883" r:id="rId15"/>
    <p:sldId id="1862" r:id="rId16"/>
    <p:sldId id="1881" r:id="rId17"/>
    <p:sldId id="1841" r:id="rId18"/>
    <p:sldId id="1842" r:id="rId19"/>
    <p:sldId id="1874" r:id="rId20"/>
    <p:sldId id="1843" r:id="rId21"/>
    <p:sldId id="1844" r:id="rId22"/>
    <p:sldId id="1845" r:id="rId23"/>
    <p:sldId id="1846" r:id="rId24"/>
    <p:sldId id="1847" r:id="rId25"/>
    <p:sldId id="1882" r:id="rId26"/>
    <p:sldId id="1886" r:id="rId27"/>
    <p:sldId id="1889" r:id="rId28"/>
    <p:sldId id="1875" r:id="rId29"/>
    <p:sldId id="1876" r:id="rId30"/>
    <p:sldId id="1877" r:id="rId31"/>
    <p:sldId id="1878" r:id="rId32"/>
    <p:sldId id="1857" r:id="rId33"/>
    <p:sldId id="1851" r:id="rId34"/>
    <p:sldId id="1885" r:id="rId35"/>
    <p:sldId id="1891" r:id="rId36"/>
    <p:sldId id="1890" r:id="rId37"/>
    <p:sldId id="1853" r:id="rId38"/>
    <p:sldId id="1856" r:id="rId39"/>
    <p:sldId id="1858" r:id="rId40"/>
    <p:sldId id="1880" r:id="rId41"/>
    <p:sldId id="1879" r:id="rId42"/>
    <p:sldId id="1812" r:id="rId43"/>
    <p:sldId id="1871" r:id="rId44"/>
    <p:sldId id="1872" r:id="rId45"/>
    <p:sldId id="1873" r:id="rId46"/>
    <p:sldId id="1863" r:id="rId47"/>
    <p:sldId id="1855" r:id="rId48"/>
    <p:sldId id="1865" r:id="rId49"/>
    <p:sldId id="1869" r:id="rId50"/>
    <p:sldId id="1868" r:id="rId51"/>
    <p:sldId id="1707" r:id="rId52"/>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Ann Lee King" initials="PALK" lastIdx="3" clrIdx="0"/>
  <p:cmAuthor id="2" name="Weiss, Daniel" initials="WD" lastIdx="9" clrIdx="1"/>
  <p:cmAuthor id="3" name="ANNBORDERS" initials="A"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5D9F"/>
    <a:srgbClr val="004990"/>
    <a:srgbClr val="F58466"/>
    <a:srgbClr val="FFFF21"/>
    <a:srgbClr val="FFFFAF"/>
    <a:srgbClr val="F799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153" autoAdjust="0"/>
    <p:restoredTop sz="85258" autoAdjust="0"/>
  </p:normalViewPr>
  <p:slideViewPr>
    <p:cSldViewPr>
      <p:cViewPr varScale="1">
        <p:scale>
          <a:sx n="57" d="100"/>
          <a:sy n="57" d="100"/>
        </p:scale>
        <p:origin x="1380"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19686"/>
    </p:cViewPr>
  </p:sorterViewPr>
  <p:notesViewPr>
    <p:cSldViewPr>
      <p:cViewPr varScale="1">
        <p:scale>
          <a:sx n="66" d="100"/>
          <a:sy n="66" d="100"/>
        </p:scale>
        <p:origin x="313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nhnet\shared\Nurse_OBS\FR1USER\Borders\ILPQC\Neonatal\NEONATAL%20CALLS\MNO-Neonatal%20Teams%20Call%20(Old%20MNO%20Workgroup%20Call)\July%202020%20MNO-Neo%20Teams%20Call\MNO-Neo%20REDCap%20Data_7.16.202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nhnet\shared\Nurse_OBS\FR1USER\Borders\ILPQC\Neonatal\NEONATAL%20CALLS\MNO-Neonatal%20Teams%20Call%20(Old%20MNO%20Workgroup%20Call)\July%202020%20MNO-Neo%20Teams%20Call\MNO-Neo%20REDCap%20Data_7.16.202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nhnet\shared\Nurse_OBS\FR1USER\Borders\ILPQC\Neonatal\NEONATAL%20CALLS\MNO-Neonatal%20Teams%20Call%20(Old%20MNO%20Workgroup%20Call)\July%202020%20MNO-Neo%20Teams%20Call\MNO-Neo%20REDCap%20Data_7.16.2020.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enhnet\shared\Nurse_OBS\FR1USER\Borders\ILPQC\Neonatal\NEONATAL%20CALLS\MNO-Neonatal%20Teams%20Call%20(Old%20MNO%20Workgroup%20Call)\July%202020%20MNO-Neo%20Teams%20Call\MNO-Neo%20REDCap%20Data_7.16.2020.xlsx" TargetMode="External"/><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oleObject" Target="file:///\\enhnet\shared\Nurse_OBS\FR1USER\Borders\ILPQC\Neonatal\NEONATAL%20CALLS\MNO-Neonatal%20Teams%20Call%20(Old%20MNO%20Workgroup%20Call)\July%202020%20MNO-Neo%20Teams%20Call\MNO-Neo%20REDCap%20Data_7.16.2020.xlsx" TargetMode="External"/><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oleObject" Target="file:///\\enhnet\shared\Nurse_OBS\FR1USER\Borders\ILPQC\Neonatal\NEONATAL%20CALLS\MNO-Neonatal%20Teams%20Call%20(Old%20MNO%20Workgroup%20Call)\July%202020%20MNO-Neo%20Teams%20Call\MNO-Neo%20REDCap%20Data_7.16.2020.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'Report 15'!$B$1</c:f>
              <c:strCache>
                <c:ptCount val="1"/>
                <c:pt idx="0">
                  <c:v>% of OENs</c:v>
                </c:pt>
              </c:strCache>
            </c:strRef>
          </c:tx>
          <c:marker>
            <c:symbol val="circle"/>
            <c:size val="7"/>
          </c:marker>
          <c:dLbls>
            <c:dLbl>
              <c:idx val="0"/>
              <c:layout>
                <c:manualLayout>
                  <c:x val="-3.2900432900432902E-2"/>
                  <c:y val="-3.823177537176261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681-4166-B5B1-B24648487C64}"/>
                </c:ext>
              </c:extLst>
            </c:dLbl>
            <c:dLbl>
              <c:idx val="1"/>
              <c:layout>
                <c:manualLayout>
                  <c:x val="-2.5974025974026042E-2"/>
                  <c:y val="-4.778971921470342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681-4166-B5B1-B24648487C64}"/>
                </c:ext>
              </c:extLst>
            </c:dLbl>
            <c:dLbl>
              <c:idx val="2"/>
              <c:layout>
                <c:manualLayout>
                  <c:x val="-2.5974025974026042E-2"/>
                  <c:y val="-5.734766305764440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681-4166-B5B1-B24648487C64}"/>
                </c:ext>
              </c:extLst>
            </c:dLbl>
            <c:dLbl>
              <c:idx val="3"/>
              <c:layout>
                <c:manualLayout>
                  <c:x val="-3.1168831168831169E-2"/>
                  <c:y val="-3.823177537176261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1681-4166-B5B1-B24648487C64}"/>
                </c:ext>
              </c:extLst>
            </c:dLbl>
            <c:dLbl>
              <c:idx val="4"/>
              <c:layout>
                <c:manualLayout>
                  <c:x val="-2.9437229437229644E-2"/>
                  <c:y val="-5.734766305764430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681-4166-B5B1-B24648487C64}"/>
                </c:ext>
              </c:extLst>
            </c:dLbl>
            <c:dLbl>
              <c:idx val="5"/>
              <c:layout>
                <c:manualLayout>
                  <c:x val="-3.1168831168831037E-2"/>
                  <c:y val="-7.327756946254497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1681-4166-B5B1-B24648487C64}"/>
                </c:ext>
              </c:extLst>
            </c:dLbl>
            <c:dLbl>
              <c:idx val="6"/>
              <c:layout>
                <c:manualLayout>
                  <c:x val="-3.0973451327433843E-2"/>
                  <c:y val="-2.999061907604107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1681-4166-B5B1-B24648487C64}"/>
                </c:ext>
              </c:extLst>
            </c:dLbl>
            <c:dLbl>
              <c:idx val="7"/>
              <c:layout>
                <c:manualLayout>
                  <c:x val="-2.6548672566371754E-2"/>
                  <c:y val="-3.498905558871458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1681-4166-B5B1-B24648487C64}"/>
                </c:ext>
              </c:extLst>
            </c:dLbl>
            <c:dLbl>
              <c:idx val="8"/>
              <c:layout>
                <c:manualLayout>
                  <c:x val="-1.7699115044247905E-2"/>
                  <c:y val="-3.748827384505129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1681-4166-B5B1-B24648487C64}"/>
                </c:ext>
              </c:extLst>
            </c:dLbl>
            <c:dLbl>
              <c:idx val="9"/>
              <c:layout>
                <c:manualLayout>
                  <c:x val="-2.6548672566371806E-2"/>
                  <c:y val="-2.749140081970436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1681-4166-B5B1-B24648487C64}"/>
                </c:ext>
              </c:extLst>
            </c:dLbl>
            <c:dLbl>
              <c:idx val="11"/>
              <c:layout>
                <c:manualLayout>
                  <c:x val="-1.7699115044247787E-2"/>
                  <c:y val="-2.74914008197042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1681-4166-B5B1-B24648487C64}"/>
                </c:ext>
              </c:extLst>
            </c:dLbl>
            <c:dLbl>
              <c:idx val="12"/>
              <c:layout>
                <c:manualLayout>
                  <c:x val="-1.9174041297935228E-2"/>
                  <c:y val="-2.499218256336748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1681-4166-B5B1-B24648487C64}"/>
                </c:ext>
              </c:extLst>
            </c:dLbl>
            <c:dLbl>
              <c:idx val="13"/>
              <c:layout>
                <c:manualLayout>
                  <c:x val="-2.2123893805309741E-2"/>
                  <c:y val="3.748827384505123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1681-4166-B5B1-B24648487C64}"/>
                </c:ext>
              </c:extLst>
            </c:dLbl>
            <c:dLbl>
              <c:idx val="14"/>
              <c:layout>
                <c:manualLayout>
                  <c:x val="-1.6224188790560479E-2"/>
                  <c:y val="-2.749140081970423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1681-4166-B5B1-B24648487C64}"/>
                </c:ext>
              </c:extLst>
            </c:dLbl>
            <c:dLbl>
              <c:idx val="16"/>
              <c:layout>
                <c:manualLayout>
                  <c:x val="-2.8023598820059212E-2"/>
                  <c:y val="-4.248671035772481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1681-4166-B5B1-B24648487C64}"/>
                </c:ext>
              </c:extLst>
            </c:dLbl>
            <c:dLbl>
              <c:idx val="17"/>
              <c:layout>
                <c:manualLayout>
                  <c:x val="-1.3274336283186057E-2"/>
                  <c:y val="-4.498592861406151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1681-4166-B5B1-B24648487C64}"/>
                </c:ext>
              </c:extLst>
            </c:dLbl>
            <c:dLbl>
              <c:idx val="18"/>
              <c:layout>
                <c:manualLayout>
                  <c:x val="-7.3746312684365781E-3"/>
                  <c:y val="-4.748514687039825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1681-4166-B5B1-B24648487C6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'Report 15'!$A$2:$A$26</c:f>
              <c:strCache>
                <c:ptCount val="25"/>
                <c:pt idx="0">
                  <c:v>Baseline 2017</c:v>
                </c:pt>
                <c:pt idx="1">
                  <c:v>Jul-18</c:v>
                </c:pt>
                <c:pt idx="2">
                  <c:v>Aug-18</c:v>
                </c:pt>
                <c:pt idx="3">
                  <c:v>Sep-18</c:v>
                </c:pt>
                <c:pt idx="4">
                  <c:v>Oct-18</c:v>
                </c:pt>
                <c:pt idx="5">
                  <c:v>Nov-18</c:v>
                </c:pt>
                <c:pt idx="6">
                  <c:v>Dec-18</c:v>
                </c:pt>
                <c:pt idx="7">
                  <c:v>Jan-19</c:v>
                </c:pt>
                <c:pt idx="8">
                  <c:v>Feb-19</c:v>
                </c:pt>
                <c:pt idx="9">
                  <c:v>Mar-19</c:v>
                </c:pt>
                <c:pt idx="10">
                  <c:v>Apr-19</c:v>
                </c:pt>
                <c:pt idx="11">
                  <c:v>May-19</c:v>
                </c:pt>
                <c:pt idx="12">
                  <c:v>Jun-19</c:v>
                </c:pt>
                <c:pt idx="13">
                  <c:v>Jul-19</c:v>
                </c:pt>
                <c:pt idx="14">
                  <c:v>Aug-19</c:v>
                </c:pt>
                <c:pt idx="15">
                  <c:v>Sep-19</c:v>
                </c:pt>
                <c:pt idx="16">
                  <c:v>Oct-19</c:v>
                </c:pt>
                <c:pt idx="17">
                  <c:v>Nov-19</c:v>
                </c:pt>
                <c:pt idx="18">
                  <c:v>Dec-19</c:v>
                </c:pt>
                <c:pt idx="19">
                  <c:v>Jan-20</c:v>
                </c:pt>
                <c:pt idx="20">
                  <c:v>Feb-20</c:v>
                </c:pt>
                <c:pt idx="21">
                  <c:v>Mar-20</c:v>
                </c:pt>
                <c:pt idx="22">
                  <c:v>Apr-20</c:v>
                </c:pt>
                <c:pt idx="23">
                  <c:v>May-20</c:v>
                </c:pt>
                <c:pt idx="24">
                  <c:v>Jun-20</c:v>
                </c:pt>
              </c:strCache>
            </c:strRef>
          </c:cat>
          <c:val>
            <c:numRef>
              <c:f>'Report 15'!$B$2:$B$26</c:f>
              <c:numCache>
                <c:formatCode>0%</c:formatCode>
                <c:ptCount val="25"/>
                <c:pt idx="0">
                  <c:v>0.59119999999999995</c:v>
                </c:pt>
                <c:pt idx="1">
                  <c:v>0.53569999999999995</c:v>
                </c:pt>
                <c:pt idx="2">
                  <c:v>0.69810000000000005</c:v>
                </c:pt>
                <c:pt idx="3">
                  <c:v>0.75680000000000003</c:v>
                </c:pt>
                <c:pt idx="4">
                  <c:v>0.70269999999999999</c:v>
                </c:pt>
                <c:pt idx="5">
                  <c:v>0.53120000000000001</c:v>
                </c:pt>
                <c:pt idx="6">
                  <c:v>0.53569999999999995</c:v>
                </c:pt>
                <c:pt idx="7">
                  <c:v>0.56759999999999999</c:v>
                </c:pt>
                <c:pt idx="8">
                  <c:v>0.58330000000000004</c:v>
                </c:pt>
                <c:pt idx="9">
                  <c:v>0.6</c:v>
                </c:pt>
                <c:pt idx="10">
                  <c:v>0.67700000000000005</c:v>
                </c:pt>
                <c:pt idx="11">
                  <c:v>0.6</c:v>
                </c:pt>
                <c:pt idx="12">
                  <c:v>0.58819999999999995</c:v>
                </c:pt>
                <c:pt idx="13">
                  <c:v>0.66669999999999996</c:v>
                </c:pt>
                <c:pt idx="14">
                  <c:v>0.59379999999999999</c:v>
                </c:pt>
                <c:pt idx="15">
                  <c:v>0.68420000000000003</c:v>
                </c:pt>
                <c:pt idx="16">
                  <c:v>0.76</c:v>
                </c:pt>
                <c:pt idx="17">
                  <c:v>0.78380000000000005</c:v>
                </c:pt>
                <c:pt idx="18">
                  <c:v>0.78120000000000001</c:v>
                </c:pt>
                <c:pt idx="19">
                  <c:v>0.625</c:v>
                </c:pt>
                <c:pt idx="20">
                  <c:v>0.8</c:v>
                </c:pt>
                <c:pt idx="21">
                  <c:v>0.64</c:v>
                </c:pt>
                <c:pt idx="22">
                  <c:v>0.68180000000000007</c:v>
                </c:pt>
                <c:pt idx="23">
                  <c:v>0.33329999999999999</c:v>
                </c:pt>
                <c:pt idx="24">
                  <c:v>0.77780000000000005</c:v>
                </c:pt>
              </c:numCache>
            </c:numRef>
          </c:val>
          <c:smooth val="0"/>
          <c:extLst>
            <c:ext xmlns:c16="http://schemas.microsoft.com/office/drawing/2014/chart" uri="{C3380CC4-5D6E-409C-BE32-E72D297353CC}">
              <c16:uniqueId val="{00000011-1681-4166-B5B1-B24648487C64}"/>
            </c:ext>
          </c:extLst>
        </c:ser>
        <c:ser>
          <c:idx val="1"/>
          <c:order val="1"/>
          <c:tx>
            <c:strRef>
              <c:f>'Report 15'!$C$1</c:f>
              <c:strCache>
                <c:ptCount val="1"/>
                <c:pt idx="0">
                  <c:v>Goal</c:v>
                </c:pt>
              </c:strCache>
            </c:strRef>
          </c:tx>
          <c:spPr>
            <a:ln>
              <a:solidFill>
                <a:srgbClr val="FF0000"/>
              </a:solidFill>
              <a:prstDash val="sysDash"/>
            </a:ln>
          </c:spPr>
          <c:marker>
            <c:symbol val="none"/>
          </c:marker>
          <c:cat>
            <c:strRef>
              <c:f>'Report 15'!$A$2:$A$26</c:f>
              <c:strCache>
                <c:ptCount val="25"/>
                <c:pt idx="0">
                  <c:v>Baseline 2017</c:v>
                </c:pt>
                <c:pt idx="1">
                  <c:v>Jul-18</c:v>
                </c:pt>
                <c:pt idx="2">
                  <c:v>Aug-18</c:v>
                </c:pt>
                <c:pt idx="3">
                  <c:v>Sep-18</c:v>
                </c:pt>
                <c:pt idx="4">
                  <c:v>Oct-18</c:v>
                </c:pt>
                <c:pt idx="5">
                  <c:v>Nov-18</c:v>
                </c:pt>
                <c:pt idx="6">
                  <c:v>Dec-18</c:v>
                </c:pt>
                <c:pt idx="7">
                  <c:v>Jan-19</c:v>
                </c:pt>
                <c:pt idx="8">
                  <c:v>Feb-19</c:v>
                </c:pt>
                <c:pt idx="9">
                  <c:v>Mar-19</c:v>
                </c:pt>
                <c:pt idx="10">
                  <c:v>Apr-19</c:v>
                </c:pt>
                <c:pt idx="11">
                  <c:v>May-19</c:v>
                </c:pt>
                <c:pt idx="12">
                  <c:v>Jun-19</c:v>
                </c:pt>
                <c:pt idx="13">
                  <c:v>Jul-19</c:v>
                </c:pt>
                <c:pt idx="14">
                  <c:v>Aug-19</c:v>
                </c:pt>
                <c:pt idx="15">
                  <c:v>Sep-19</c:v>
                </c:pt>
                <c:pt idx="16">
                  <c:v>Oct-19</c:v>
                </c:pt>
                <c:pt idx="17">
                  <c:v>Nov-19</c:v>
                </c:pt>
                <c:pt idx="18">
                  <c:v>Dec-19</c:v>
                </c:pt>
                <c:pt idx="19">
                  <c:v>Jan-20</c:v>
                </c:pt>
                <c:pt idx="20">
                  <c:v>Feb-20</c:v>
                </c:pt>
                <c:pt idx="21">
                  <c:v>Mar-20</c:v>
                </c:pt>
                <c:pt idx="22">
                  <c:v>Apr-20</c:v>
                </c:pt>
                <c:pt idx="23">
                  <c:v>May-20</c:v>
                </c:pt>
                <c:pt idx="24">
                  <c:v>Jun-20</c:v>
                </c:pt>
              </c:strCache>
            </c:strRef>
          </c:cat>
          <c:val>
            <c:numRef>
              <c:f>'Report 15'!$C$2:$C$26</c:f>
              <c:numCache>
                <c:formatCode>0%</c:formatCode>
                <c:ptCount val="25"/>
                <c:pt idx="0">
                  <c:v>0.7</c:v>
                </c:pt>
                <c:pt idx="1">
                  <c:v>0.7</c:v>
                </c:pt>
                <c:pt idx="2">
                  <c:v>0.7</c:v>
                </c:pt>
                <c:pt idx="3">
                  <c:v>0.7</c:v>
                </c:pt>
                <c:pt idx="4">
                  <c:v>0.7</c:v>
                </c:pt>
                <c:pt idx="5">
                  <c:v>0.7</c:v>
                </c:pt>
                <c:pt idx="6">
                  <c:v>0.7</c:v>
                </c:pt>
                <c:pt idx="7">
                  <c:v>0.7</c:v>
                </c:pt>
                <c:pt idx="8">
                  <c:v>0.7</c:v>
                </c:pt>
                <c:pt idx="9">
                  <c:v>0.7</c:v>
                </c:pt>
                <c:pt idx="10">
                  <c:v>0.7</c:v>
                </c:pt>
                <c:pt idx="11">
                  <c:v>0.7</c:v>
                </c:pt>
                <c:pt idx="12">
                  <c:v>0.7</c:v>
                </c:pt>
                <c:pt idx="13">
                  <c:v>0.7</c:v>
                </c:pt>
                <c:pt idx="14">
                  <c:v>0.7</c:v>
                </c:pt>
                <c:pt idx="15">
                  <c:v>0.7</c:v>
                </c:pt>
                <c:pt idx="16">
                  <c:v>0.7</c:v>
                </c:pt>
                <c:pt idx="17">
                  <c:v>0.7</c:v>
                </c:pt>
                <c:pt idx="18">
                  <c:v>0.7</c:v>
                </c:pt>
                <c:pt idx="19">
                  <c:v>0.7</c:v>
                </c:pt>
                <c:pt idx="20">
                  <c:v>0.7</c:v>
                </c:pt>
                <c:pt idx="21">
                  <c:v>0.7</c:v>
                </c:pt>
                <c:pt idx="22">
                  <c:v>0.7</c:v>
                </c:pt>
                <c:pt idx="23">
                  <c:v>0.7</c:v>
                </c:pt>
                <c:pt idx="24">
                  <c:v>0.7</c:v>
                </c:pt>
              </c:numCache>
            </c:numRef>
          </c:val>
          <c:smooth val="0"/>
          <c:extLst>
            <c:ext xmlns:c16="http://schemas.microsoft.com/office/drawing/2014/chart" uri="{C3380CC4-5D6E-409C-BE32-E72D297353CC}">
              <c16:uniqueId val="{00000012-1681-4166-B5B1-B24648487C64}"/>
            </c:ext>
          </c:extLst>
        </c:ser>
        <c:dLbls>
          <c:showLegendKey val="0"/>
          <c:showVal val="0"/>
          <c:showCatName val="0"/>
          <c:showSerName val="0"/>
          <c:showPercent val="0"/>
          <c:showBubbleSize val="0"/>
        </c:dLbls>
        <c:marker val="1"/>
        <c:smooth val="0"/>
        <c:axId val="95324416"/>
        <c:axId val="95350784"/>
      </c:lineChart>
      <c:catAx>
        <c:axId val="95324416"/>
        <c:scaling>
          <c:orientation val="minMax"/>
        </c:scaling>
        <c:delete val="0"/>
        <c:axPos val="b"/>
        <c:numFmt formatCode="General" sourceLinked="0"/>
        <c:majorTickMark val="out"/>
        <c:minorTickMark val="none"/>
        <c:tickLblPos val="nextTo"/>
        <c:crossAx val="95350784"/>
        <c:crosses val="autoZero"/>
        <c:auto val="1"/>
        <c:lblAlgn val="ctr"/>
        <c:lblOffset val="100"/>
        <c:noMultiLvlLbl val="0"/>
      </c:catAx>
      <c:valAx>
        <c:axId val="95350784"/>
        <c:scaling>
          <c:orientation val="minMax"/>
          <c:max val="1"/>
          <c:min val="0"/>
        </c:scaling>
        <c:delete val="0"/>
        <c:axPos val="l"/>
        <c:numFmt formatCode="0%" sourceLinked="1"/>
        <c:majorTickMark val="out"/>
        <c:minorTickMark val="none"/>
        <c:tickLblPos val="nextTo"/>
        <c:crossAx val="95324416"/>
        <c:crosses val="autoZero"/>
        <c:crossBetween val="between"/>
      </c:valAx>
    </c:plotArea>
    <c:legend>
      <c:legendPos val="t"/>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'Report 16'!$B$1</c:f>
              <c:strCache>
                <c:ptCount val="1"/>
                <c:pt idx="0">
                  <c:v>% of all OENs</c:v>
                </c:pt>
              </c:strCache>
            </c:strRef>
          </c:tx>
          <c:marker>
            <c:symbol val="circle"/>
            <c:size val="7"/>
          </c:marker>
          <c:dLbls>
            <c:dLbl>
              <c:idx val="0"/>
              <c:layout>
                <c:manualLayout>
                  <c:x val="-3.2900432900432902E-2"/>
                  <c:y val="-3.823177537176261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0FC-4734-9D09-B9CD0509F259}"/>
                </c:ext>
              </c:extLst>
            </c:dLbl>
            <c:dLbl>
              <c:idx val="1"/>
              <c:layout>
                <c:manualLayout>
                  <c:x val="-2.7705627705627813E-2"/>
                  <c:y val="-3.185981280980241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0FC-4734-9D09-B9CD0509F259}"/>
                </c:ext>
              </c:extLst>
            </c:dLbl>
            <c:dLbl>
              <c:idx val="2"/>
              <c:layout>
                <c:manualLayout>
                  <c:x val="-3.1168831168831169E-2"/>
                  <c:y val="-3.823177537176283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0FC-4734-9D09-B9CD0509F259}"/>
                </c:ext>
              </c:extLst>
            </c:dLbl>
            <c:dLbl>
              <c:idx val="3"/>
              <c:layout>
                <c:manualLayout>
                  <c:x val="-2.4557602022390792E-2"/>
                  <c:y val="-4.155843022574091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0FC-4734-9D09-B9CD0509F259}"/>
                </c:ext>
              </c:extLst>
            </c:dLbl>
            <c:dLbl>
              <c:idx val="4"/>
              <c:layout>
                <c:manualLayout>
                  <c:x val="-2.3113037197544151E-2"/>
                  <c:y val="-3.463202518811744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D0FC-4734-9D09-B9CD0509F259}"/>
                </c:ext>
              </c:extLst>
            </c:dLbl>
            <c:dLbl>
              <c:idx val="5"/>
              <c:layout>
                <c:manualLayout>
                  <c:x val="-1.3001083423618645E-2"/>
                  <c:y val="-2.770562015049388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D0FC-4734-9D09-B9CD0509F259}"/>
                </c:ext>
              </c:extLst>
            </c:dLbl>
            <c:dLbl>
              <c:idx val="6"/>
              <c:layout>
                <c:manualLayout>
                  <c:x val="-2.0223907547851309E-2"/>
                  <c:y val="-3.463202518811744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D0FC-4734-9D09-B9CD0509F259}"/>
                </c:ext>
              </c:extLst>
            </c:dLbl>
            <c:dLbl>
              <c:idx val="7"/>
              <c:layout>
                <c:manualLayout>
                  <c:x val="-1.3001083423618645E-2"/>
                  <c:y val="-3.001442182970167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D0FC-4734-9D09-B9CD0509F259}"/>
                </c:ext>
              </c:extLst>
            </c:dLbl>
            <c:dLbl>
              <c:idx val="8"/>
              <c:layout>
                <c:manualLayout>
                  <c:x val="-1.5890213073311666E-2"/>
                  <c:y val="-2.308801679207830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D0FC-4734-9D09-B9CD0509F259}"/>
                </c:ext>
              </c:extLst>
            </c:dLbl>
            <c:dLbl>
              <c:idx val="9"/>
              <c:layout>
                <c:manualLayout>
                  <c:x val="-2.3113037197544241E-2"/>
                  <c:y val="-3.694082686732521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D0FC-4734-9D09-B9CD0509F259}"/>
                </c:ext>
              </c:extLst>
            </c:dLbl>
            <c:dLbl>
              <c:idx val="10"/>
              <c:layout>
                <c:manualLayout>
                  <c:x val="-2.4557602022390788E-2"/>
                  <c:y val="-3.924962854653299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D0FC-4734-9D09-B9CD0509F259}"/>
                </c:ext>
              </c:extLst>
            </c:dLbl>
            <c:dLbl>
              <c:idx val="11"/>
              <c:layout>
                <c:manualLayout>
                  <c:x val="-1.8779342723004796E-2"/>
                  <c:y val="-3.463202518811739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D0FC-4734-9D09-B9CD0509F259}"/>
                </c:ext>
              </c:extLst>
            </c:dLbl>
            <c:dLbl>
              <c:idx val="12"/>
              <c:layout>
                <c:manualLayout>
                  <c:x val="-8.6673889490789888E-3"/>
                  <c:y val="-2.077921511287035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D0FC-4734-9D09-B9CD0509F259}"/>
                </c:ext>
              </c:extLst>
            </c:dLbl>
            <c:dLbl>
              <c:idx val="16"/>
              <c:layout>
                <c:manualLayout>
                  <c:x val="-2.1668472372697724E-2"/>
                  <c:y val="3.463202518811734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D0FC-4734-9D09-B9CD0509F259}"/>
                </c:ext>
              </c:extLst>
            </c:dLbl>
            <c:dLbl>
              <c:idx val="17"/>
              <c:layout>
                <c:manualLayout>
                  <c:x val="-3.6114120621162982E-2"/>
                  <c:y val="-2.077921511287032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D0FC-4734-9D09-B9CD0509F25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'Report 16'!$A$2:$A$26</c:f>
              <c:strCache>
                <c:ptCount val="25"/>
                <c:pt idx="0">
                  <c:v>Baseline (2017)</c:v>
                </c:pt>
                <c:pt idx="1">
                  <c:v>Jul-18</c:v>
                </c:pt>
                <c:pt idx="2">
                  <c:v>Aug-18</c:v>
                </c:pt>
                <c:pt idx="3">
                  <c:v>Sep-18</c:v>
                </c:pt>
                <c:pt idx="4">
                  <c:v>Oct-18</c:v>
                </c:pt>
                <c:pt idx="5">
                  <c:v>Nov-18</c:v>
                </c:pt>
                <c:pt idx="6">
                  <c:v>Dec-18</c:v>
                </c:pt>
                <c:pt idx="7">
                  <c:v>Jan-19</c:v>
                </c:pt>
                <c:pt idx="8">
                  <c:v>Feb-19</c:v>
                </c:pt>
                <c:pt idx="9">
                  <c:v>Mar-19</c:v>
                </c:pt>
                <c:pt idx="10">
                  <c:v>Apr-19</c:v>
                </c:pt>
                <c:pt idx="11">
                  <c:v>May-19</c:v>
                </c:pt>
                <c:pt idx="12">
                  <c:v>Jun-19</c:v>
                </c:pt>
                <c:pt idx="13">
                  <c:v>Jul-19</c:v>
                </c:pt>
                <c:pt idx="14">
                  <c:v>Aug-19</c:v>
                </c:pt>
                <c:pt idx="15">
                  <c:v>Sep-19</c:v>
                </c:pt>
                <c:pt idx="16">
                  <c:v>Oct-19</c:v>
                </c:pt>
                <c:pt idx="17">
                  <c:v>Nov-19</c:v>
                </c:pt>
                <c:pt idx="18">
                  <c:v>Dec-19</c:v>
                </c:pt>
                <c:pt idx="19">
                  <c:v>Jan-20</c:v>
                </c:pt>
                <c:pt idx="20">
                  <c:v>Feb-20</c:v>
                </c:pt>
                <c:pt idx="21">
                  <c:v>Mar-20</c:v>
                </c:pt>
                <c:pt idx="22">
                  <c:v>Apr-20</c:v>
                </c:pt>
                <c:pt idx="23">
                  <c:v>May-20</c:v>
                </c:pt>
                <c:pt idx="24">
                  <c:v>Jun-20</c:v>
                </c:pt>
              </c:strCache>
            </c:strRef>
          </c:cat>
          <c:val>
            <c:numRef>
              <c:f>'Report 16'!$B$2:$B$26</c:f>
              <c:numCache>
                <c:formatCode>0%</c:formatCode>
                <c:ptCount val="25"/>
                <c:pt idx="0">
                  <c:v>0.34</c:v>
                </c:pt>
                <c:pt idx="1">
                  <c:v>0.1628</c:v>
                </c:pt>
                <c:pt idx="2">
                  <c:v>0.1928</c:v>
                </c:pt>
                <c:pt idx="3">
                  <c:v>0.2097</c:v>
                </c:pt>
                <c:pt idx="4">
                  <c:v>0.3175</c:v>
                </c:pt>
                <c:pt idx="5">
                  <c:v>0.28570000000000001</c:v>
                </c:pt>
                <c:pt idx="6">
                  <c:v>0.32</c:v>
                </c:pt>
                <c:pt idx="7">
                  <c:v>0.42109999999999997</c:v>
                </c:pt>
                <c:pt idx="8">
                  <c:v>0.32079999999999997</c:v>
                </c:pt>
                <c:pt idx="9">
                  <c:v>0.1724</c:v>
                </c:pt>
                <c:pt idx="10">
                  <c:v>0.2281</c:v>
                </c:pt>
                <c:pt idx="11">
                  <c:v>0.32</c:v>
                </c:pt>
                <c:pt idx="12">
                  <c:v>0.1739</c:v>
                </c:pt>
                <c:pt idx="13">
                  <c:v>0.1628</c:v>
                </c:pt>
                <c:pt idx="14">
                  <c:v>0.23080000000000001</c:v>
                </c:pt>
                <c:pt idx="15">
                  <c:v>0.1091</c:v>
                </c:pt>
                <c:pt idx="16">
                  <c:v>0.25</c:v>
                </c:pt>
                <c:pt idx="17">
                  <c:v>0.25490000000000002</c:v>
                </c:pt>
                <c:pt idx="18">
                  <c:v>0.2097</c:v>
                </c:pt>
                <c:pt idx="19">
                  <c:v>0.24</c:v>
                </c:pt>
                <c:pt idx="20">
                  <c:v>0.35849999999999999</c:v>
                </c:pt>
                <c:pt idx="21">
                  <c:v>0.3019</c:v>
                </c:pt>
                <c:pt idx="22">
                  <c:v>0.23329999999999998</c:v>
                </c:pt>
                <c:pt idx="23">
                  <c:v>0.21210000000000001</c:v>
                </c:pt>
                <c:pt idx="24">
                  <c:v>0.11109999999999999</c:v>
                </c:pt>
              </c:numCache>
            </c:numRef>
          </c:val>
          <c:smooth val="0"/>
          <c:extLst>
            <c:ext xmlns:c16="http://schemas.microsoft.com/office/drawing/2014/chart" uri="{C3380CC4-5D6E-409C-BE32-E72D297353CC}">
              <c16:uniqueId val="{0000000F-D0FC-4734-9D09-B9CD0509F259}"/>
            </c:ext>
          </c:extLst>
        </c:ser>
        <c:ser>
          <c:idx val="1"/>
          <c:order val="1"/>
          <c:tx>
            <c:strRef>
              <c:f>'Report 16'!$C$1</c:f>
              <c:strCache>
                <c:ptCount val="1"/>
                <c:pt idx="0">
                  <c:v>% of OENs with NAS Symptoms</c:v>
                </c:pt>
              </c:strCache>
            </c:strRef>
          </c:tx>
          <c:dLbls>
            <c:dLbl>
              <c:idx val="0"/>
              <c:layout>
                <c:manualLayout>
                  <c:x val="-2.5974025974026042E-2"/>
                  <c:y val="-5.734766305764440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D0FC-4734-9D09-B9CD0509F259}"/>
                </c:ext>
              </c:extLst>
            </c:dLbl>
            <c:dLbl>
              <c:idx val="1"/>
              <c:layout>
                <c:manualLayout>
                  <c:x val="-2.5974025974026042E-2"/>
                  <c:y val="-5.734766305764440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D0FC-4734-9D09-B9CD0509F259}"/>
                </c:ext>
              </c:extLst>
            </c:dLbl>
            <c:dLbl>
              <c:idx val="2"/>
              <c:layout>
                <c:manualLayout>
                  <c:x val="-3.1168831168831169E-2"/>
                  <c:y val="-4.778971921470342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D0FC-4734-9D09-B9CD0509F259}"/>
                </c:ext>
              </c:extLst>
            </c:dLbl>
            <c:dLbl>
              <c:idx val="3"/>
              <c:layout>
                <c:manualLayout>
                  <c:x val="-2.4557602022390792E-2"/>
                  <c:y val="-4.155843022574091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D0FC-4734-9D09-B9CD0509F259}"/>
                </c:ext>
              </c:extLst>
            </c:dLbl>
            <c:dLbl>
              <c:idx val="4"/>
              <c:layout>
                <c:manualLayout>
                  <c:x val="-2.7446731672083828E-2"/>
                  <c:y val="-2.770562015049400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D0FC-4734-9D09-B9CD0509F259}"/>
                </c:ext>
              </c:extLst>
            </c:dLbl>
            <c:dLbl>
              <c:idx val="5"/>
              <c:layout>
                <c:manualLayout>
                  <c:x val="-2.0223907547851343E-2"/>
                  <c:y val="-3.463202518811744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D0FC-4734-9D09-B9CD0509F259}"/>
                </c:ext>
              </c:extLst>
            </c:dLbl>
            <c:dLbl>
              <c:idx val="6"/>
              <c:layout>
                <c:manualLayout>
                  <c:x val="-2.1668472372697829E-2"/>
                  <c:y val="-4.155843022574091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6-D0FC-4734-9D09-B9CD0509F259}"/>
                </c:ext>
              </c:extLst>
            </c:dLbl>
            <c:dLbl>
              <c:idx val="7"/>
              <c:layout>
                <c:manualLayout>
                  <c:x val="-1.73347778981583E-2"/>
                  <c:y val="-1.847041343366258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7-D0FC-4734-9D09-B9CD0509F259}"/>
                </c:ext>
              </c:extLst>
            </c:dLbl>
            <c:dLbl>
              <c:idx val="8"/>
              <c:layout>
                <c:manualLayout>
                  <c:x val="-1.4445648248465321E-2"/>
                  <c:y val="-3.232322350890964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8-D0FC-4734-9D09-B9CD0509F259}"/>
                </c:ext>
              </c:extLst>
            </c:dLbl>
            <c:dLbl>
              <c:idx val="9"/>
              <c:layout>
                <c:manualLayout>
                  <c:x val="-1.8779342723004796E-2"/>
                  <c:y val="-4.155843022574091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9-D0FC-4734-9D09-B9CD0509F259}"/>
                </c:ext>
              </c:extLst>
            </c:dLbl>
            <c:dLbl>
              <c:idx val="10"/>
              <c:layout>
                <c:manualLayout>
                  <c:x val="-2.8891296496930299E-2"/>
                  <c:y val="-2.770562015049388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A-D0FC-4734-9D09-B9CD0509F259}"/>
                </c:ext>
              </c:extLst>
            </c:dLbl>
            <c:dLbl>
              <c:idx val="15"/>
              <c:layout>
                <c:manualLayout>
                  <c:x val="-1.8779342723004799E-2"/>
                  <c:y val="-5.541124030098774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B-D0FC-4734-9D09-B9CD0509F259}"/>
                </c:ext>
              </c:extLst>
            </c:dLbl>
            <c:dLbl>
              <c:idx val="16"/>
              <c:layout>
                <c:manualLayout>
                  <c:x val="-3.6114120621162878E-2"/>
                  <c:y val="-3.232322350890951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C-D0FC-4734-9D09-B9CD0509F25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'Report 16'!$A$2:$A$26</c:f>
              <c:strCache>
                <c:ptCount val="25"/>
                <c:pt idx="0">
                  <c:v>Baseline (2017)</c:v>
                </c:pt>
                <c:pt idx="1">
                  <c:v>Jul-18</c:v>
                </c:pt>
                <c:pt idx="2">
                  <c:v>Aug-18</c:v>
                </c:pt>
                <c:pt idx="3">
                  <c:v>Sep-18</c:v>
                </c:pt>
                <c:pt idx="4">
                  <c:v>Oct-18</c:v>
                </c:pt>
                <c:pt idx="5">
                  <c:v>Nov-18</c:v>
                </c:pt>
                <c:pt idx="6">
                  <c:v>Dec-18</c:v>
                </c:pt>
                <c:pt idx="7">
                  <c:v>Jan-19</c:v>
                </c:pt>
                <c:pt idx="8">
                  <c:v>Feb-19</c:v>
                </c:pt>
                <c:pt idx="9">
                  <c:v>Mar-19</c:v>
                </c:pt>
                <c:pt idx="10">
                  <c:v>Apr-19</c:v>
                </c:pt>
                <c:pt idx="11">
                  <c:v>May-19</c:v>
                </c:pt>
                <c:pt idx="12">
                  <c:v>Jun-19</c:v>
                </c:pt>
                <c:pt idx="13">
                  <c:v>Jul-19</c:v>
                </c:pt>
                <c:pt idx="14">
                  <c:v>Aug-19</c:v>
                </c:pt>
                <c:pt idx="15">
                  <c:v>Sep-19</c:v>
                </c:pt>
                <c:pt idx="16">
                  <c:v>Oct-19</c:v>
                </c:pt>
                <c:pt idx="17">
                  <c:v>Nov-19</c:v>
                </c:pt>
                <c:pt idx="18">
                  <c:v>Dec-19</c:v>
                </c:pt>
                <c:pt idx="19">
                  <c:v>Jan-20</c:v>
                </c:pt>
                <c:pt idx="20">
                  <c:v>Feb-20</c:v>
                </c:pt>
                <c:pt idx="21">
                  <c:v>Mar-20</c:v>
                </c:pt>
                <c:pt idx="22">
                  <c:v>Apr-20</c:v>
                </c:pt>
                <c:pt idx="23">
                  <c:v>May-20</c:v>
                </c:pt>
                <c:pt idx="24">
                  <c:v>Jun-20</c:v>
                </c:pt>
              </c:strCache>
            </c:strRef>
          </c:cat>
          <c:val>
            <c:numRef>
              <c:f>'Report 16'!$C$2:$C$26</c:f>
              <c:numCache>
                <c:formatCode>0%</c:formatCode>
                <c:ptCount val="25"/>
                <c:pt idx="0">
                  <c:v>0.52</c:v>
                </c:pt>
                <c:pt idx="1">
                  <c:v>0.29170000000000001</c:v>
                </c:pt>
                <c:pt idx="2">
                  <c:v>0.32</c:v>
                </c:pt>
                <c:pt idx="3">
                  <c:v>0.32500000000000001</c:v>
                </c:pt>
                <c:pt idx="4">
                  <c:v>0.44440000000000002</c:v>
                </c:pt>
                <c:pt idx="5">
                  <c:v>0.4118</c:v>
                </c:pt>
                <c:pt idx="6">
                  <c:v>0.47060000000000002</c:v>
                </c:pt>
                <c:pt idx="7">
                  <c:v>0.58540000000000003</c:v>
                </c:pt>
                <c:pt idx="8">
                  <c:v>0.42499999999999999</c:v>
                </c:pt>
                <c:pt idx="9">
                  <c:v>0.29409999999999997</c:v>
                </c:pt>
                <c:pt idx="10">
                  <c:v>0.37140000000000001</c:v>
                </c:pt>
                <c:pt idx="11">
                  <c:v>0.43240000000000001</c:v>
                </c:pt>
                <c:pt idx="12">
                  <c:v>0.29299999999999998</c:v>
                </c:pt>
                <c:pt idx="13">
                  <c:v>0.33329999999999999</c:v>
                </c:pt>
                <c:pt idx="14">
                  <c:v>0.3871</c:v>
                </c:pt>
                <c:pt idx="15">
                  <c:v>0.21429999999999999</c:v>
                </c:pt>
                <c:pt idx="16">
                  <c:v>0.33329999999999999</c:v>
                </c:pt>
                <c:pt idx="17">
                  <c:v>0.48149999999999998</c:v>
                </c:pt>
                <c:pt idx="18">
                  <c:v>0.33329999999999999</c:v>
                </c:pt>
                <c:pt idx="19">
                  <c:v>0.3871</c:v>
                </c:pt>
                <c:pt idx="20">
                  <c:v>0.45240000000000002</c:v>
                </c:pt>
                <c:pt idx="21">
                  <c:v>0.47060000000000002</c:v>
                </c:pt>
                <c:pt idx="22">
                  <c:v>0.4375</c:v>
                </c:pt>
                <c:pt idx="23">
                  <c:v>0.41799999999999998</c:v>
                </c:pt>
                <c:pt idx="24">
                  <c:v>0.4</c:v>
                </c:pt>
              </c:numCache>
            </c:numRef>
          </c:val>
          <c:smooth val="0"/>
          <c:extLst>
            <c:ext xmlns:c16="http://schemas.microsoft.com/office/drawing/2014/chart" uri="{C3380CC4-5D6E-409C-BE32-E72D297353CC}">
              <c16:uniqueId val="{0000001D-D0FC-4734-9D09-B9CD0509F259}"/>
            </c:ext>
          </c:extLst>
        </c:ser>
        <c:ser>
          <c:idx val="2"/>
          <c:order val="2"/>
          <c:tx>
            <c:strRef>
              <c:f>'Report 16'!$D$1</c:f>
              <c:strCache>
                <c:ptCount val="1"/>
                <c:pt idx="0">
                  <c:v>Goal</c:v>
                </c:pt>
              </c:strCache>
            </c:strRef>
          </c:tx>
          <c:spPr>
            <a:ln>
              <a:solidFill>
                <a:srgbClr val="FF0000"/>
              </a:solidFill>
              <a:prstDash val="dash"/>
            </a:ln>
          </c:spPr>
          <c:marker>
            <c:symbol val="none"/>
          </c:marker>
          <c:cat>
            <c:strRef>
              <c:f>'Report 16'!$A$2:$A$26</c:f>
              <c:strCache>
                <c:ptCount val="25"/>
                <c:pt idx="0">
                  <c:v>Baseline (2017)</c:v>
                </c:pt>
                <c:pt idx="1">
                  <c:v>Jul-18</c:v>
                </c:pt>
                <c:pt idx="2">
                  <c:v>Aug-18</c:v>
                </c:pt>
                <c:pt idx="3">
                  <c:v>Sep-18</c:v>
                </c:pt>
                <c:pt idx="4">
                  <c:v>Oct-18</c:v>
                </c:pt>
                <c:pt idx="5">
                  <c:v>Nov-18</c:v>
                </c:pt>
                <c:pt idx="6">
                  <c:v>Dec-18</c:v>
                </c:pt>
                <c:pt idx="7">
                  <c:v>Jan-19</c:v>
                </c:pt>
                <c:pt idx="8">
                  <c:v>Feb-19</c:v>
                </c:pt>
                <c:pt idx="9">
                  <c:v>Mar-19</c:v>
                </c:pt>
                <c:pt idx="10">
                  <c:v>Apr-19</c:v>
                </c:pt>
                <c:pt idx="11">
                  <c:v>May-19</c:v>
                </c:pt>
                <c:pt idx="12">
                  <c:v>Jun-19</c:v>
                </c:pt>
                <c:pt idx="13">
                  <c:v>Jul-19</c:v>
                </c:pt>
                <c:pt idx="14">
                  <c:v>Aug-19</c:v>
                </c:pt>
                <c:pt idx="15">
                  <c:v>Sep-19</c:v>
                </c:pt>
                <c:pt idx="16">
                  <c:v>Oct-19</c:v>
                </c:pt>
                <c:pt idx="17">
                  <c:v>Nov-19</c:v>
                </c:pt>
                <c:pt idx="18">
                  <c:v>Dec-19</c:v>
                </c:pt>
                <c:pt idx="19">
                  <c:v>Jan-20</c:v>
                </c:pt>
                <c:pt idx="20">
                  <c:v>Feb-20</c:v>
                </c:pt>
                <c:pt idx="21">
                  <c:v>Mar-20</c:v>
                </c:pt>
                <c:pt idx="22">
                  <c:v>Apr-20</c:v>
                </c:pt>
                <c:pt idx="23">
                  <c:v>May-20</c:v>
                </c:pt>
                <c:pt idx="24">
                  <c:v>Jun-20</c:v>
                </c:pt>
              </c:strCache>
            </c:strRef>
          </c:cat>
          <c:val>
            <c:numRef>
              <c:f>'Report 16'!$D$2:$D$26</c:f>
              <c:numCache>
                <c:formatCode>0%</c:formatCode>
                <c:ptCount val="25"/>
                <c:pt idx="0">
                  <c:v>0.2</c:v>
                </c:pt>
                <c:pt idx="1">
                  <c:v>0.2</c:v>
                </c:pt>
                <c:pt idx="2">
                  <c:v>0.2</c:v>
                </c:pt>
                <c:pt idx="3">
                  <c:v>0.2</c:v>
                </c:pt>
                <c:pt idx="4">
                  <c:v>0.2</c:v>
                </c:pt>
                <c:pt idx="5">
                  <c:v>0.2</c:v>
                </c:pt>
                <c:pt idx="6">
                  <c:v>0.2</c:v>
                </c:pt>
                <c:pt idx="7">
                  <c:v>0.2</c:v>
                </c:pt>
                <c:pt idx="8">
                  <c:v>0.2</c:v>
                </c:pt>
                <c:pt idx="9">
                  <c:v>0.2</c:v>
                </c:pt>
                <c:pt idx="10">
                  <c:v>0.2</c:v>
                </c:pt>
                <c:pt idx="11">
                  <c:v>0.2</c:v>
                </c:pt>
                <c:pt idx="12">
                  <c:v>0.2</c:v>
                </c:pt>
                <c:pt idx="13">
                  <c:v>0.2</c:v>
                </c:pt>
                <c:pt idx="14">
                  <c:v>0.2</c:v>
                </c:pt>
                <c:pt idx="15">
                  <c:v>0.2</c:v>
                </c:pt>
                <c:pt idx="16">
                  <c:v>0.2</c:v>
                </c:pt>
                <c:pt idx="17">
                  <c:v>0.2</c:v>
                </c:pt>
                <c:pt idx="18">
                  <c:v>0.2</c:v>
                </c:pt>
                <c:pt idx="19">
                  <c:v>0.2</c:v>
                </c:pt>
                <c:pt idx="20">
                  <c:v>0.2</c:v>
                </c:pt>
                <c:pt idx="21">
                  <c:v>0.2</c:v>
                </c:pt>
                <c:pt idx="22">
                  <c:v>0.2</c:v>
                </c:pt>
                <c:pt idx="23">
                  <c:v>0.2</c:v>
                </c:pt>
                <c:pt idx="24">
                  <c:v>0.2</c:v>
                </c:pt>
              </c:numCache>
            </c:numRef>
          </c:val>
          <c:smooth val="0"/>
          <c:extLst>
            <c:ext xmlns:c16="http://schemas.microsoft.com/office/drawing/2014/chart" uri="{C3380CC4-5D6E-409C-BE32-E72D297353CC}">
              <c16:uniqueId val="{0000001E-D0FC-4734-9D09-B9CD0509F259}"/>
            </c:ext>
          </c:extLst>
        </c:ser>
        <c:dLbls>
          <c:showLegendKey val="0"/>
          <c:showVal val="0"/>
          <c:showCatName val="0"/>
          <c:showSerName val="0"/>
          <c:showPercent val="0"/>
          <c:showBubbleSize val="0"/>
        </c:dLbls>
        <c:marker val="1"/>
        <c:smooth val="0"/>
        <c:axId val="96219904"/>
        <c:axId val="96221440"/>
      </c:lineChart>
      <c:catAx>
        <c:axId val="96219904"/>
        <c:scaling>
          <c:orientation val="minMax"/>
        </c:scaling>
        <c:delete val="0"/>
        <c:axPos val="b"/>
        <c:numFmt formatCode="General" sourceLinked="0"/>
        <c:majorTickMark val="out"/>
        <c:minorTickMark val="none"/>
        <c:tickLblPos val="nextTo"/>
        <c:crossAx val="96221440"/>
        <c:crosses val="autoZero"/>
        <c:auto val="1"/>
        <c:lblAlgn val="ctr"/>
        <c:lblOffset val="100"/>
        <c:noMultiLvlLbl val="0"/>
      </c:catAx>
      <c:valAx>
        <c:axId val="96221440"/>
        <c:scaling>
          <c:orientation val="minMax"/>
          <c:max val="0.70000000000000062"/>
          <c:min val="0"/>
        </c:scaling>
        <c:delete val="0"/>
        <c:axPos val="l"/>
        <c:numFmt formatCode="0%" sourceLinked="1"/>
        <c:majorTickMark val="out"/>
        <c:minorTickMark val="none"/>
        <c:tickLblPos val="nextTo"/>
        <c:crossAx val="96219904"/>
        <c:crosses val="autoZero"/>
        <c:crossBetween val="between"/>
      </c:valAx>
    </c:plotArea>
    <c:legend>
      <c:legendPos val="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'Report 18'!$B$1</c:f>
              <c:strCache>
                <c:ptCount val="1"/>
                <c:pt idx="0">
                  <c:v>% of OENs</c:v>
                </c:pt>
              </c:strCache>
            </c:strRef>
          </c:tx>
          <c:marker>
            <c:symbol val="circle"/>
            <c:size val="7"/>
          </c:marker>
          <c:dLbls>
            <c:dLbl>
              <c:idx val="0"/>
              <c:layout>
                <c:manualLayout>
                  <c:x val="-3.2900432900432902E-2"/>
                  <c:y val="-3.823177537176261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71A-4FDC-97E2-9007E4C123AD}"/>
                </c:ext>
              </c:extLst>
            </c:dLbl>
            <c:dLbl>
              <c:idx val="1"/>
              <c:layout>
                <c:manualLayout>
                  <c:x val="-2.5974025974026042E-2"/>
                  <c:y val="-4.778971921470342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71A-4FDC-97E2-9007E4C123AD}"/>
                </c:ext>
              </c:extLst>
            </c:dLbl>
            <c:dLbl>
              <c:idx val="2"/>
              <c:layout>
                <c:manualLayout>
                  <c:x val="-2.5974025974026042E-2"/>
                  <c:y val="-5.734766305764440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971A-4FDC-97E2-9007E4C123AD}"/>
                </c:ext>
              </c:extLst>
            </c:dLbl>
            <c:dLbl>
              <c:idx val="3"/>
              <c:layout>
                <c:manualLayout>
                  <c:x val="-2.5974025974026042E-2"/>
                  <c:y val="-5.097570049568348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971A-4FDC-97E2-9007E4C123AD}"/>
                </c:ext>
              </c:extLst>
            </c:dLbl>
            <c:dLbl>
              <c:idx val="4"/>
              <c:layout>
                <c:manualLayout>
                  <c:x val="-3.1168831168831169E-2"/>
                  <c:y val="-5.097570049568348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971A-4FDC-97E2-9007E4C123AD}"/>
                </c:ext>
              </c:extLst>
            </c:dLbl>
            <c:dLbl>
              <c:idx val="5"/>
              <c:layout>
                <c:manualLayout>
                  <c:x val="-2.5974025974025851E-2"/>
                  <c:y val="-6.053364433862443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971A-4FDC-97E2-9007E4C123AD}"/>
                </c:ext>
              </c:extLst>
            </c:dLbl>
            <c:dLbl>
              <c:idx val="6"/>
              <c:layout>
                <c:manualLayout>
                  <c:x val="-3.1168831168831169E-2"/>
                  <c:y val="-3.823177537176276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971A-4FDC-97E2-9007E4C123AD}"/>
                </c:ext>
              </c:extLst>
            </c:dLbl>
            <c:dLbl>
              <c:idx val="7"/>
              <c:layout>
                <c:manualLayout>
                  <c:x val="-2.7705627705627695E-2"/>
                  <c:y val="-5.416168177666383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971A-4FDC-97E2-9007E4C123AD}"/>
                </c:ext>
              </c:extLst>
            </c:dLbl>
            <c:dLbl>
              <c:idx val="8"/>
              <c:layout>
                <c:manualLayout>
                  <c:x val="-2.4721878862793652E-2"/>
                  <c:y val="-3.619910362088429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971A-4FDC-97E2-9007E4C123AD}"/>
                </c:ext>
              </c:extLst>
            </c:dLbl>
            <c:dLbl>
              <c:idx val="9"/>
              <c:layout>
                <c:manualLayout>
                  <c:x val="-2.3073753605274118E-2"/>
                  <c:y val="-3.619910362088429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971A-4FDC-97E2-9007E4C123AD}"/>
                </c:ext>
              </c:extLst>
            </c:dLbl>
            <c:dLbl>
              <c:idx val="10"/>
              <c:layout>
                <c:manualLayout>
                  <c:x val="-2.8018129377832667E-2"/>
                  <c:y val="-4.223228755769838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971A-4FDC-97E2-9007E4C123AD}"/>
                </c:ext>
              </c:extLst>
            </c:dLbl>
            <c:dLbl>
              <c:idx val="11"/>
              <c:layout>
                <c:manualLayout>
                  <c:x val="-2.4721878862793603E-2"/>
                  <c:y val="-2.714932771566325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971A-4FDC-97E2-9007E4C123AD}"/>
                </c:ext>
              </c:extLst>
            </c:dLbl>
            <c:dLbl>
              <c:idx val="12"/>
              <c:layout>
                <c:manualLayout>
                  <c:x val="-1.4833127317676159E-2"/>
                  <c:y val="-3.619910362088426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971A-4FDC-97E2-9007E4C123AD}"/>
                </c:ext>
              </c:extLst>
            </c:dLbl>
            <c:dLbl>
              <c:idx val="13"/>
              <c:layout>
                <c:manualLayout>
                  <c:x val="-3.2962505150391432E-2"/>
                  <c:y val="-5.128206346291930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971A-4FDC-97E2-9007E4C123AD}"/>
                </c:ext>
              </c:extLst>
            </c:dLbl>
            <c:dLbl>
              <c:idx val="14"/>
              <c:layout>
                <c:manualLayout>
                  <c:x val="-1.1536876802637003E-2"/>
                  <c:y val="-3.921569558929119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971A-4FDC-97E2-9007E4C123AD}"/>
                </c:ext>
              </c:extLst>
            </c:dLbl>
            <c:dLbl>
              <c:idx val="16"/>
              <c:layout>
                <c:manualLayout>
                  <c:x val="-1.1536876802637243E-2"/>
                  <c:y val="-3.016591968407018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971A-4FDC-97E2-9007E4C123AD}"/>
                </c:ext>
              </c:extLst>
            </c:dLbl>
            <c:dLbl>
              <c:idx val="17"/>
              <c:layout>
                <c:manualLayout>
                  <c:x val="-1.9777503090234856E-2"/>
                  <c:y val="3.921569558929135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971A-4FDC-97E2-9007E4C123AD}"/>
                </c:ext>
              </c:extLst>
            </c:dLbl>
            <c:dLbl>
              <c:idx val="18"/>
              <c:layout>
                <c:manualLayout>
                  <c:x val="-2.9666254635352288E-2"/>
                  <c:y val="-4.524887952610533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971A-4FDC-97E2-9007E4C123AD}"/>
                </c:ext>
              </c:extLst>
            </c:dLbl>
            <c:dLbl>
              <c:idx val="19"/>
              <c:layout>
                <c:manualLayout>
                  <c:x val="-2.9666254635352409E-2"/>
                  <c:y val="-4.223228755769831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971A-4FDC-97E2-9007E4C123A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'Report 18'!$A$2:$A$26</c:f>
              <c:strCache>
                <c:ptCount val="25"/>
                <c:pt idx="0">
                  <c:v>Baseline 2017</c:v>
                </c:pt>
                <c:pt idx="1">
                  <c:v>Jul-18</c:v>
                </c:pt>
                <c:pt idx="2">
                  <c:v>Aug-18</c:v>
                </c:pt>
                <c:pt idx="3">
                  <c:v>Sep-18</c:v>
                </c:pt>
                <c:pt idx="4">
                  <c:v>Oct-18</c:v>
                </c:pt>
                <c:pt idx="5">
                  <c:v>Nov-18</c:v>
                </c:pt>
                <c:pt idx="6">
                  <c:v>Dec-18</c:v>
                </c:pt>
                <c:pt idx="7">
                  <c:v>Jan-19</c:v>
                </c:pt>
                <c:pt idx="8">
                  <c:v>Feb-19</c:v>
                </c:pt>
                <c:pt idx="9">
                  <c:v>Mar-19</c:v>
                </c:pt>
                <c:pt idx="10">
                  <c:v>Apr-19</c:v>
                </c:pt>
                <c:pt idx="11">
                  <c:v>May-19</c:v>
                </c:pt>
                <c:pt idx="12">
                  <c:v>Jun-19</c:v>
                </c:pt>
                <c:pt idx="13">
                  <c:v>Jul-19</c:v>
                </c:pt>
                <c:pt idx="14">
                  <c:v>Aug-19</c:v>
                </c:pt>
                <c:pt idx="15">
                  <c:v>Sep-19</c:v>
                </c:pt>
                <c:pt idx="16">
                  <c:v>Oct-19</c:v>
                </c:pt>
                <c:pt idx="17">
                  <c:v>Nov-19</c:v>
                </c:pt>
                <c:pt idx="18">
                  <c:v>Dec-19</c:v>
                </c:pt>
                <c:pt idx="19">
                  <c:v>Jan-20</c:v>
                </c:pt>
                <c:pt idx="20">
                  <c:v>Feb-20</c:v>
                </c:pt>
                <c:pt idx="21">
                  <c:v>Mar-20</c:v>
                </c:pt>
                <c:pt idx="22">
                  <c:v>Apr-20</c:v>
                </c:pt>
                <c:pt idx="23">
                  <c:v>May-20</c:v>
                </c:pt>
                <c:pt idx="24">
                  <c:v>Jun-20</c:v>
                </c:pt>
              </c:strCache>
            </c:strRef>
          </c:cat>
          <c:val>
            <c:numRef>
              <c:f>'Report 18'!$B$2:$B$26</c:f>
              <c:numCache>
                <c:formatCode>0%</c:formatCode>
                <c:ptCount val="25"/>
                <c:pt idx="0">
                  <c:v>0.38919999999999999</c:v>
                </c:pt>
                <c:pt idx="1">
                  <c:v>0.38300000000000001</c:v>
                </c:pt>
                <c:pt idx="2">
                  <c:v>0.5</c:v>
                </c:pt>
                <c:pt idx="3">
                  <c:v>0.52239999999999998</c:v>
                </c:pt>
                <c:pt idx="4">
                  <c:v>0.54549999999999998</c:v>
                </c:pt>
                <c:pt idx="5">
                  <c:v>0.40350000000000003</c:v>
                </c:pt>
                <c:pt idx="6">
                  <c:v>0.4098</c:v>
                </c:pt>
                <c:pt idx="7">
                  <c:v>0.4</c:v>
                </c:pt>
                <c:pt idx="8">
                  <c:v>0.47270000000000001</c:v>
                </c:pt>
                <c:pt idx="9">
                  <c:v>0.51670000000000005</c:v>
                </c:pt>
                <c:pt idx="10">
                  <c:v>0.49120000000000003</c:v>
                </c:pt>
                <c:pt idx="11">
                  <c:v>0.55359999999999998</c:v>
                </c:pt>
                <c:pt idx="12">
                  <c:v>0.46</c:v>
                </c:pt>
                <c:pt idx="13">
                  <c:v>0.4889</c:v>
                </c:pt>
                <c:pt idx="14">
                  <c:v>0.61760000000000004</c:v>
                </c:pt>
                <c:pt idx="15">
                  <c:v>0.43859999999999999</c:v>
                </c:pt>
                <c:pt idx="16">
                  <c:v>0.60529999999999995</c:v>
                </c:pt>
                <c:pt idx="17">
                  <c:v>0.50980000000000003</c:v>
                </c:pt>
                <c:pt idx="18">
                  <c:v>0.5806</c:v>
                </c:pt>
                <c:pt idx="19">
                  <c:v>0.64149999999999996</c:v>
                </c:pt>
                <c:pt idx="20">
                  <c:v>0.67269999999999996</c:v>
                </c:pt>
                <c:pt idx="21">
                  <c:v>0.63639999999999997</c:v>
                </c:pt>
                <c:pt idx="22">
                  <c:v>0.84379999999999999</c:v>
                </c:pt>
                <c:pt idx="23">
                  <c:v>0.66669999999999996</c:v>
                </c:pt>
                <c:pt idx="24">
                  <c:v>0.75</c:v>
                </c:pt>
              </c:numCache>
            </c:numRef>
          </c:val>
          <c:smooth val="0"/>
          <c:extLst>
            <c:ext xmlns:c16="http://schemas.microsoft.com/office/drawing/2014/chart" uri="{C3380CC4-5D6E-409C-BE32-E72D297353CC}">
              <c16:uniqueId val="{00000013-971A-4FDC-97E2-9007E4C123AD}"/>
            </c:ext>
          </c:extLst>
        </c:ser>
        <c:ser>
          <c:idx val="1"/>
          <c:order val="1"/>
          <c:tx>
            <c:strRef>
              <c:f>'Report 18'!$C$1</c:f>
              <c:strCache>
                <c:ptCount val="1"/>
                <c:pt idx="0">
                  <c:v>Goal</c:v>
                </c:pt>
              </c:strCache>
            </c:strRef>
          </c:tx>
          <c:spPr>
            <a:ln>
              <a:solidFill>
                <a:srgbClr val="FF0000"/>
              </a:solidFill>
              <a:prstDash val="dash"/>
            </a:ln>
          </c:spPr>
          <c:marker>
            <c:symbol val="none"/>
          </c:marker>
          <c:cat>
            <c:strRef>
              <c:f>'Report 18'!$A$2:$A$26</c:f>
              <c:strCache>
                <c:ptCount val="25"/>
                <c:pt idx="0">
                  <c:v>Baseline 2017</c:v>
                </c:pt>
                <c:pt idx="1">
                  <c:v>Jul-18</c:v>
                </c:pt>
                <c:pt idx="2">
                  <c:v>Aug-18</c:v>
                </c:pt>
                <c:pt idx="3">
                  <c:v>Sep-18</c:v>
                </c:pt>
                <c:pt idx="4">
                  <c:v>Oct-18</c:v>
                </c:pt>
                <c:pt idx="5">
                  <c:v>Nov-18</c:v>
                </c:pt>
                <c:pt idx="6">
                  <c:v>Dec-18</c:v>
                </c:pt>
                <c:pt idx="7">
                  <c:v>Jan-19</c:v>
                </c:pt>
                <c:pt idx="8">
                  <c:v>Feb-19</c:v>
                </c:pt>
                <c:pt idx="9">
                  <c:v>Mar-19</c:v>
                </c:pt>
                <c:pt idx="10">
                  <c:v>Apr-19</c:v>
                </c:pt>
                <c:pt idx="11">
                  <c:v>May-19</c:v>
                </c:pt>
                <c:pt idx="12">
                  <c:v>Jun-19</c:v>
                </c:pt>
                <c:pt idx="13">
                  <c:v>Jul-19</c:v>
                </c:pt>
                <c:pt idx="14">
                  <c:v>Aug-19</c:v>
                </c:pt>
                <c:pt idx="15">
                  <c:v>Sep-19</c:v>
                </c:pt>
                <c:pt idx="16">
                  <c:v>Oct-19</c:v>
                </c:pt>
                <c:pt idx="17">
                  <c:v>Nov-19</c:v>
                </c:pt>
                <c:pt idx="18">
                  <c:v>Dec-19</c:v>
                </c:pt>
                <c:pt idx="19">
                  <c:v>Jan-20</c:v>
                </c:pt>
                <c:pt idx="20">
                  <c:v>Feb-20</c:v>
                </c:pt>
                <c:pt idx="21">
                  <c:v>Mar-20</c:v>
                </c:pt>
                <c:pt idx="22">
                  <c:v>Apr-20</c:v>
                </c:pt>
                <c:pt idx="23">
                  <c:v>May-20</c:v>
                </c:pt>
                <c:pt idx="24">
                  <c:v>Jun-20</c:v>
                </c:pt>
              </c:strCache>
            </c:strRef>
          </c:cat>
          <c:val>
            <c:numRef>
              <c:f>'Report 18'!$C$2:$C$26</c:f>
              <c:numCache>
                <c:formatCode>0%</c:formatCode>
                <c:ptCount val="25"/>
                <c:pt idx="0">
                  <c:v>0.95</c:v>
                </c:pt>
                <c:pt idx="1">
                  <c:v>0.95</c:v>
                </c:pt>
                <c:pt idx="2">
                  <c:v>0.95</c:v>
                </c:pt>
                <c:pt idx="3">
                  <c:v>0.95</c:v>
                </c:pt>
                <c:pt idx="4">
                  <c:v>0.95</c:v>
                </c:pt>
                <c:pt idx="5">
                  <c:v>0.95</c:v>
                </c:pt>
                <c:pt idx="6">
                  <c:v>0.95</c:v>
                </c:pt>
                <c:pt idx="7">
                  <c:v>0.95</c:v>
                </c:pt>
                <c:pt idx="8">
                  <c:v>0.95</c:v>
                </c:pt>
                <c:pt idx="9">
                  <c:v>0.95</c:v>
                </c:pt>
                <c:pt idx="10">
                  <c:v>0.95</c:v>
                </c:pt>
                <c:pt idx="11">
                  <c:v>0.95</c:v>
                </c:pt>
                <c:pt idx="12">
                  <c:v>0.95</c:v>
                </c:pt>
                <c:pt idx="13">
                  <c:v>0.95</c:v>
                </c:pt>
                <c:pt idx="14">
                  <c:v>0.95</c:v>
                </c:pt>
                <c:pt idx="15">
                  <c:v>0.95</c:v>
                </c:pt>
                <c:pt idx="16">
                  <c:v>0.95</c:v>
                </c:pt>
                <c:pt idx="17">
                  <c:v>0.95</c:v>
                </c:pt>
                <c:pt idx="18">
                  <c:v>0.95</c:v>
                </c:pt>
                <c:pt idx="19">
                  <c:v>0.95</c:v>
                </c:pt>
                <c:pt idx="20">
                  <c:v>0.95</c:v>
                </c:pt>
                <c:pt idx="21">
                  <c:v>0.95</c:v>
                </c:pt>
                <c:pt idx="22">
                  <c:v>0.95</c:v>
                </c:pt>
                <c:pt idx="23">
                  <c:v>0.95</c:v>
                </c:pt>
                <c:pt idx="24">
                  <c:v>0.95</c:v>
                </c:pt>
              </c:numCache>
            </c:numRef>
          </c:val>
          <c:smooth val="0"/>
          <c:extLst>
            <c:ext xmlns:c16="http://schemas.microsoft.com/office/drawing/2014/chart" uri="{C3380CC4-5D6E-409C-BE32-E72D297353CC}">
              <c16:uniqueId val="{00000014-971A-4FDC-97E2-9007E4C123AD}"/>
            </c:ext>
          </c:extLst>
        </c:ser>
        <c:dLbls>
          <c:showLegendKey val="0"/>
          <c:showVal val="0"/>
          <c:showCatName val="0"/>
          <c:showSerName val="0"/>
          <c:showPercent val="0"/>
          <c:showBubbleSize val="0"/>
        </c:dLbls>
        <c:marker val="1"/>
        <c:smooth val="0"/>
        <c:axId val="95673728"/>
        <c:axId val="96478336"/>
      </c:lineChart>
      <c:catAx>
        <c:axId val="95673728"/>
        <c:scaling>
          <c:orientation val="minMax"/>
        </c:scaling>
        <c:delete val="0"/>
        <c:axPos val="b"/>
        <c:numFmt formatCode="General" sourceLinked="0"/>
        <c:majorTickMark val="out"/>
        <c:minorTickMark val="none"/>
        <c:tickLblPos val="nextTo"/>
        <c:crossAx val="96478336"/>
        <c:crosses val="autoZero"/>
        <c:auto val="1"/>
        <c:lblAlgn val="ctr"/>
        <c:lblOffset val="100"/>
        <c:noMultiLvlLbl val="0"/>
      </c:catAx>
      <c:valAx>
        <c:axId val="96478336"/>
        <c:scaling>
          <c:orientation val="minMax"/>
          <c:max val="1"/>
          <c:min val="0"/>
        </c:scaling>
        <c:delete val="0"/>
        <c:axPos val="l"/>
        <c:numFmt formatCode="0%" sourceLinked="1"/>
        <c:majorTickMark val="out"/>
        <c:minorTickMark val="none"/>
        <c:tickLblPos val="nextTo"/>
        <c:crossAx val="95673728"/>
        <c:crosses val="autoZero"/>
        <c:crossBetween val="between"/>
      </c:valAx>
    </c:plotArea>
    <c:legend>
      <c:legendPos val="t"/>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'Engaged in Non-pharm Care'!$B$1</c:f>
              <c:strCache>
                <c:ptCount val="1"/>
                <c:pt idx="0">
                  <c:v>% mothers engaged in non-pharmacologic care</c:v>
                </c:pt>
              </c:strCache>
            </c:strRef>
          </c:tx>
          <c:spPr>
            <a:ln w="28575" cap="rnd">
              <a:solidFill>
                <a:schemeClr val="accent1"/>
              </a:solidFill>
              <a:round/>
            </a:ln>
            <a:effectLst/>
          </c:spPr>
          <c:marker>
            <c:symbol val="circle"/>
            <c:size val="7"/>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'Engaged in Non-pharm Care'!$A$2:$A$26</c:f>
              <c:strCache>
                <c:ptCount val="25"/>
                <c:pt idx="0">
                  <c:v>Baseline (2017)</c:v>
                </c:pt>
                <c:pt idx="1">
                  <c:v>Jul-18</c:v>
                </c:pt>
                <c:pt idx="2">
                  <c:v>Aug-18</c:v>
                </c:pt>
                <c:pt idx="3">
                  <c:v>Sep-18</c:v>
                </c:pt>
                <c:pt idx="4">
                  <c:v>Oct-18</c:v>
                </c:pt>
                <c:pt idx="5">
                  <c:v>Nov-18</c:v>
                </c:pt>
                <c:pt idx="6">
                  <c:v>Dec-18</c:v>
                </c:pt>
                <c:pt idx="7">
                  <c:v>Jan-19</c:v>
                </c:pt>
                <c:pt idx="8">
                  <c:v>Feb-19</c:v>
                </c:pt>
                <c:pt idx="9">
                  <c:v>Mar-19</c:v>
                </c:pt>
                <c:pt idx="10">
                  <c:v>Apr-19</c:v>
                </c:pt>
                <c:pt idx="11">
                  <c:v>May-19</c:v>
                </c:pt>
                <c:pt idx="12">
                  <c:v>Jun-19</c:v>
                </c:pt>
                <c:pt idx="13">
                  <c:v>Jul-19</c:v>
                </c:pt>
                <c:pt idx="14">
                  <c:v>Aug-19</c:v>
                </c:pt>
                <c:pt idx="15">
                  <c:v>Sep-19</c:v>
                </c:pt>
                <c:pt idx="16">
                  <c:v>Oct-19</c:v>
                </c:pt>
                <c:pt idx="17">
                  <c:v>Nov-19</c:v>
                </c:pt>
                <c:pt idx="18">
                  <c:v>Dec-19</c:v>
                </c:pt>
                <c:pt idx="19">
                  <c:v>Jan-20</c:v>
                </c:pt>
                <c:pt idx="20">
                  <c:v>Feb-20</c:v>
                </c:pt>
                <c:pt idx="21">
                  <c:v>Mar-20</c:v>
                </c:pt>
                <c:pt idx="22">
                  <c:v>Apr-20</c:v>
                </c:pt>
                <c:pt idx="23">
                  <c:v>May-20</c:v>
                </c:pt>
                <c:pt idx="24">
                  <c:v>Jun-20</c:v>
                </c:pt>
              </c:strCache>
            </c:strRef>
          </c:cat>
          <c:val>
            <c:numRef>
              <c:f>'Engaged in Non-pharm Care'!$B$2:$B$26</c:f>
              <c:numCache>
                <c:formatCode>0%</c:formatCode>
                <c:ptCount val="25"/>
                <c:pt idx="0">
                  <c:v>0.47328244274809161</c:v>
                </c:pt>
                <c:pt idx="1">
                  <c:v>0.63043478260869568</c:v>
                </c:pt>
                <c:pt idx="2">
                  <c:v>0.67816091954022983</c:v>
                </c:pt>
                <c:pt idx="3">
                  <c:v>0.59420289855072461</c:v>
                </c:pt>
                <c:pt idx="4">
                  <c:v>0.64179104477611937</c:v>
                </c:pt>
                <c:pt idx="5">
                  <c:v>0.64912280701754388</c:v>
                </c:pt>
                <c:pt idx="6">
                  <c:v>0.58730158730158732</c:v>
                </c:pt>
                <c:pt idx="7">
                  <c:v>0.65</c:v>
                </c:pt>
                <c:pt idx="8">
                  <c:v>0.71698113207547165</c:v>
                </c:pt>
                <c:pt idx="9">
                  <c:v>0.74576271186440679</c:v>
                </c:pt>
                <c:pt idx="10">
                  <c:v>0.74545454545454548</c:v>
                </c:pt>
                <c:pt idx="11">
                  <c:v>0.65454545454545454</c:v>
                </c:pt>
                <c:pt idx="12">
                  <c:v>0.75438596491228072</c:v>
                </c:pt>
                <c:pt idx="13">
                  <c:v>0.61702127659574468</c:v>
                </c:pt>
                <c:pt idx="14">
                  <c:v>0.72222222222222221</c:v>
                </c:pt>
                <c:pt idx="15">
                  <c:v>0.74576271186440679</c:v>
                </c:pt>
                <c:pt idx="16">
                  <c:v>0.79069767441860461</c:v>
                </c:pt>
                <c:pt idx="17">
                  <c:v>0.72413793103448276</c:v>
                </c:pt>
                <c:pt idx="18">
                  <c:v>0.73333333333333328</c:v>
                </c:pt>
                <c:pt idx="19">
                  <c:v>0.69387755102040816</c:v>
                </c:pt>
                <c:pt idx="20">
                  <c:v>0.73076923076923073</c:v>
                </c:pt>
                <c:pt idx="21">
                  <c:v>0.58490566037735847</c:v>
                </c:pt>
                <c:pt idx="22">
                  <c:v>0.86206896551724133</c:v>
                </c:pt>
                <c:pt idx="23">
                  <c:v>0.48484848484848486</c:v>
                </c:pt>
                <c:pt idx="24">
                  <c:v>0.58823529411764708</c:v>
                </c:pt>
              </c:numCache>
            </c:numRef>
          </c:val>
          <c:smooth val="0"/>
          <c:extLst>
            <c:ext xmlns:c16="http://schemas.microsoft.com/office/drawing/2014/chart" uri="{C3380CC4-5D6E-409C-BE32-E72D297353CC}">
              <c16:uniqueId val="{00000000-529E-4424-A66A-CCEE1A9F24A9}"/>
            </c:ext>
          </c:extLst>
        </c:ser>
        <c:dLbls>
          <c:dLblPos val="t"/>
          <c:showLegendKey val="0"/>
          <c:showVal val="1"/>
          <c:showCatName val="0"/>
          <c:showSerName val="0"/>
          <c:showPercent val="0"/>
          <c:showBubbleSize val="0"/>
        </c:dLbls>
        <c:marker val="1"/>
        <c:smooth val="0"/>
        <c:axId val="474035432"/>
        <c:axId val="474033464"/>
      </c:lineChart>
      <c:catAx>
        <c:axId val="474035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4033464"/>
        <c:crosses val="autoZero"/>
        <c:auto val="1"/>
        <c:lblAlgn val="ctr"/>
        <c:lblOffset val="100"/>
        <c:noMultiLvlLbl val="0"/>
      </c:catAx>
      <c:valAx>
        <c:axId val="47403346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403543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ILPQC MNO-Neonatal</a:t>
            </a:r>
            <a:r>
              <a:rPr lang="en-US" baseline="0"/>
              <a:t> Initiative</a:t>
            </a:r>
          </a:p>
          <a:p>
            <a:pPr>
              <a:defRPr/>
            </a:pPr>
            <a:r>
              <a:rPr lang="en-US" baseline="0"/>
              <a:t>Percent of OENs with ESC and Modified Finnegan Documented as Assessment Used for NAS Symptoms</a:t>
            </a:r>
          </a:p>
          <a:p>
            <a:pPr>
              <a:defRPr/>
            </a:pPr>
            <a:r>
              <a:rPr lang="en-US" baseline="0"/>
              <a:t>All Hospitals, 2018 - 2020</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'Finnegan vs ESC'!$B$1</c:f>
              <c:strCache>
                <c:ptCount val="1"/>
                <c:pt idx="0">
                  <c:v>% ESC</c:v>
                </c:pt>
              </c:strCache>
            </c:strRef>
          </c:tx>
          <c:spPr>
            <a:ln w="28575" cap="rnd">
              <a:solidFill>
                <a:schemeClr val="accent1"/>
              </a:solidFill>
              <a:round/>
            </a:ln>
            <a:effectLst/>
          </c:spPr>
          <c:marker>
            <c:symbol val="circle"/>
            <c:size val="7"/>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'Finnegan vs ESC'!$A$2:$A$26</c:f>
              <c:strCache>
                <c:ptCount val="25"/>
                <c:pt idx="0">
                  <c:v>Baseline (2017)</c:v>
                </c:pt>
                <c:pt idx="1">
                  <c:v>Jul-18</c:v>
                </c:pt>
                <c:pt idx="2">
                  <c:v>Aug-18</c:v>
                </c:pt>
                <c:pt idx="3">
                  <c:v>Sep-18</c:v>
                </c:pt>
                <c:pt idx="4">
                  <c:v>Oct-18</c:v>
                </c:pt>
                <c:pt idx="5">
                  <c:v>Nov-18</c:v>
                </c:pt>
                <c:pt idx="6">
                  <c:v>Dec-18</c:v>
                </c:pt>
                <c:pt idx="7">
                  <c:v>Jan-19</c:v>
                </c:pt>
                <c:pt idx="8">
                  <c:v>Feb-19</c:v>
                </c:pt>
                <c:pt idx="9">
                  <c:v>Mar-19</c:v>
                </c:pt>
                <c:pt idx="10">
                  <c:v>Apr-19</c:v>
                </c:pt>
                <c:pt idx="11">
                  <c:v>May-19</c:v>
                </c:pt>
                <c:pt idx="12">
                  <c:v>Jun-19</c:v>
                </c:pt>
                <c:pt idx="13">
                  <c:v>Jul-19</c:v>
                </c:pt>
                <c:pt idx="14">
                  <c:v>Aug-19</c:v>
                </c:pt>
                <c:pt idx="15">
                  <c:v>Sep-19</c:v>
                </c:pt>
                <c:pt idx="16">
                  <c:v>Oct-19</c:v>
                </c:pt>
                <c:pt idx="17">
                  <c:v>Nov-19</c:v>
                </c:pt>
                <c:pt idx="18">
                  <c:v>Dec-19</c:v>
                </c:pt>
                <c:pt idx="19">
                  <c:v>Jan-20</c:v>
                </c:pt>
                <c:pt idx="20">
                  <c:v>Feb-20</c:v>
                </c:pt>
                <c:pt idx="21">
                  <c:v>Mar-20</c:v>
                </c:pt>
                <c:pt idx="22">
                  <c:v>Apr-20</c:v>
                </c:pt>
                <c:pt idx="23">
                  <c:v>May-20</c:v>
                </c:pt>
                <c:pt idx="24">
                  <c:v>Jun-20</c:v>
                </c:pt>
              </c:strCache>
            </c:strRef>
          </c:cat>
          <c:val>
            <c:numRef>
              <c:f>'Finnegan vs ESC'!$B$2:$B$26</c:f>
              <c:numCache>
                <c:formatCode>0%</c:formatCode>
                <c:ptCount val="25"/>
                <c:pt idx="0">
                  <c:v>0.14126394052044611</c:v>
                </c:pt>
                <c:pt idx="1">
                  <c:v>0.17391304347826086</c:v>
                </c:pt>
                <c:pt idx="2">
                  <c:v>0.26136363636363635</c:v>
                </c:pt>
                <c:pt idx="3">
                  <c:v>0.39130434782608697</c:v>
                </c:pt>
                <c:pt idx="4">
                  <c:v>0.31343283582089554</c:v>
                </c:pt>
                <c:pt idx="5">
                  <c:v>0.2982456140350877</c:v>
                </c:pt>
                <c:pt idx="6">
                  <c:v>0.31746031746031744</c:v>
                </c:pt>
                <c:pt idx="7">
                  <c:v>0.27272727272727271</c:v>
                </c:pt>
                <c:pt idx="8">
                  <c:v>0.3728813559322034</c:v>
                </c:pt>
                <c:pt idx="9">
                  <c:v>0.4838709677419355</c:v>
                </c:pt>
                <c:pt idx="10">
                  <c:v>0.33898305084745761</c:v>
                </c:pt>
                <c:pt idx="11">
                  <c:v>0.5</c:v>
                </c:pt>
                <c:pt idx="12">
                  <c:v>0.55932203389830504</c:v>
                </c:pt>
                <c:pt idx="13">
                  <c:v>0.48148148148148145</c:v>
                </c:pt>
                <c:pt idx="14">
                  <c:v>0.43103448275862066</c:v>
                </c:pt>
                <c:pt idx="15">
                  <c:v>0.46875</c:v>
                </c:pt>
                <c:pt idx="16">
                  <c:v>0.51111111111111107</c:v>
                </c:pt>
                <c:pt idx="17">
                  <c:v>0.58333333333333337</c:v>
                </c:pt>
                <c:pt idx="18">
                  <c:v>0.67741935483870963</c:v>
                </c:pt>
                <c:pt idx="19">
                  <c:v>0.62</c:v>
                </c:pt>
                <c:pt idx="20">
                  <c:v>0.73076923076923073</c:v>
                </c:pt>
                <c:pt idx="21">
                  <c:v>0.62264150943396224</c:v>
                </c:pt>
                <c:pt idx="22">
                  <c:v>0.75862068965517238</c:v>
                </c:pt>
                <c:pt idx="23">
                  <c:v>0.63636363636363635</c:v>
                </c:pt>
                <c:pt idx="24">
                  <c:v>0.88235294117647056</c:v>
                </c:pt>
              </c:numCache>
            </c:numRef>
          </c:val>
          <c:smooth val="0"/>
          <c:extLst>
            <c:ext xmlns:c16="http://schemas.microsoft.com/office/drawing/2014/chart" uri="{C3380CC4-5D6E-409C-BE32-E72D297353CC}">
              <c16:uniqueId val="{00000000-A576-43B6-A06A-2ED89B4F4702}"/>
            </c:ext>
          </c:extLst>
        </c:ser>
        <c:ser>
          <c:idx val="1"/>
          <c:order val="1"/>
          <c:tx>
            <c:strRef>
              <c:f>'Finnegan vs ESC'!$C$1</c:f>
              <c:strCache>
                <c:ptCount val="1"/>
                <c:pt idx="0">
                  <c:v>% Modified Finnegan</c:v>
                </c:pt>
              </c:strCache>
            </c:strRef>
          </c:tx>
          <c:spPr>
            <a:ln w="28575" cap="rnd">
              <a:solidFill>
                <a:schemeClr val="accent2"/>
              </a:solidFill>
              <a:round/>
            </a:ln>
            <a:effectLst/>
          </c:spPr>
          <c:marker>
            <c:symbol val="circle"/>
            <c:size val="7"/>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'Finnegan vs ESC'!$A$2:$A$26</c:f>
              <c:strCache>
                <c:ptCount val="25"/>
                <c:pt idx="0">
                  <c:v>Baseline (2017)</c:v>
                </c:pt>
                <c:pt idx="1">
                  <c:v>Jul-18</c:v>
                </c:pt>
                <c:pt idx="2">
                  <c:v>Aug-18</c:v>
                </c:pt>
                <c:pt idx="3">
                  <c:v>Sep-18</c:v>
                </c:pt>
                <c:pt idx="4">
                  <c:v>Oct-18</c:v>
                </c:pt>
                <c:pt idx="5">
                  <c:v>Nov-18</c:v>
                </c:pt>
                <c:pt idx="6">
                  <c:v>Dec-18</c:v>
                </c:pt>
                <c:pt idx="7">
                  <c:v>Jan-19</c:v>
                </c:pt>
                <c:pt idx="8">
                  <c:v>Feb-19</c:v>
                </c:pt>
                <c:pt idx="9">
                  <c:v>Mar-19</c:v>
                </c:pt>
                <c:pt idx="10">
                  <c:v>Apr-19</c:v>
                </c:pt>
                <c:pt idx="11">
                  <c:v>May-19</c:v>
                </c:pt>
                <c:pt idx="12">
                  <c:v>Jun-19</c:v>
                </c:pt>
                <c:pt idx="13">
                  <c:v>Jul-19</c:v>
                </c:pt>
                <c:pt idx="14">
                  <c:v>Aug-19</c:v>
                </c:pt>
                <c:pt idx="15">
                  <c:v>Sep-19</c:v>
                </c:pt>
                <c:pt idx="16">
                  <c:v>Oct-19</c:v>
                </c:pt>
                <c:pt idx="17">
                  <c:v>Nov-19</c:v>
                </c:pt>
                <c:pt idx="18">
                  <c:v>Dec-19</c:v>
                </c:pt>
                <c:pt idx="19">
                  <c:v>Jan-20</c:v>
                </c:pt>
                <c:pt idx="20">
                  <c:v>Feb-20</c:v>
                </c:pt>
                <c:pt idx="21">
                  <c:v>Mar-20</c:v>
                </c:pt>
                <c:pt idx="22">
                  <c:v>Apr-20</c:v>
                </c:pt>
                <c:pt idx="23">
                  <c:v>May-20</c:v>
                </c:pt>
                <c:pt idx="24">
                  <c:v>Jun-20</c:v>
                </c:pt>
              </c:strCache>
            </c:strRef>
          </c:cat>
          <c:val>
            <c:numRef>
              <c:f>'Finnegan vs ESC'!$C$2:$C$26</c:f>
              <c:numCache>
                <c:formatCode>0%</c:formatCode>
                <c:ptCount val="25"/>
                <c:pt idx="0">
                  <c:v>0.74349442379182151</c:v>
                </c:pt>
                <c:pt idx="1">
                  <c:v>0.67391304347826086</c:v>
                </c:pt>
                <c:pt idx="2">
                  <c:v>0.64772727272727271</c:v>
                </c:pt>
                <c:pt idx="3">
                  <c:v>0.55072463768115942</c:v>
                </c:pt>
                <c:pt idx="4">
                  <c:v>0.62686567164179108</c:v>
                </c:pt>
                <c:pt idx="5">
                  <c:v>0.64912280701754388</c:v>
                </c:pt>
                <c:pt idx="6">
                  <c:v>0.68253968253968256</c:v>
                </c:pt>
                <c:pt idx="7">
                  <c:v>0.62121212121212122</c:v>
                </c:pt>
                <c:pt idx="8">
                  <c:v>0.47457627118644069</c:v>
                </c:pt>
                <c:pt idx="9">
                  <c:v>0.41935483870967744</c:v>
                </c:pt>
                <c:pt idx="10">
                  <c:v>0.47457627118644069</c:v>
                </c:pt>
                <c:pt idx="11">
                  <c:v>0.48275862068965519</c:v>
                </c:pt>
                <c:pt idx="12">
                  <c:v>0.49152542372881358</c:v>
                </c:pt>
                <c:pt idx="13">
                  <c:v>0.24074074074074073</c:v>
                </c:pt>
                <c:pt idx="14">
                  <c:v>0.39655172413793105</c:v>
                </c:pt>
                <c:pt idx="15">
                  <c:v>0.34375</c:v>
                </c:pt>
                <c:pt idx="16">
                  <c:v>0.53333333333333333</c:v>
                </c:pt>
                <c:pt idx="17">
                  <c:v>0.26666666666666666</c:v>
                </c:pt>
                <c:pt idx="18">
                  <c:v>0.37096774193548387</c:v>
                </c:pt>
                <c:pt idx="19">
                  <c:v>0.4</c:v>
                </c:pt>
                <c:pt idx="20">
                  <c:v>0.42307692307692307</c:v>
                </c:pt>
                <c:pt idx="21">
                  <c:v>0.26415094339622641</c:v>
                </c:pt>
                <c:pt idx="22">
                  <c:v>0.2413793103448276</c:v>
                </c:pt>
                <c:pt idx="23">
                  <c:v>0.39393939393939392</c:v>
                </c:pt>
                <c:pt idx="24">
                  <c:v>0.35294117647058826</c:v>
                </c:pt>
              </c:numCache>
            </c:numRef>
          </c:val>
          <c:smooth val="0"/>
          <c:extLst>
            <c:ext xmlns:c16="http://schemas.microsoft.com/office/drawing/2014/chart" uri="{C3380CC4-5D6E-409C-BE32-E72D297353CC}">
              <c16:uniqueId val="{00000001-A576-43B6-A06A-2ED89B4F4702}"/>
            </c:ext>
          </c:extLst>
        </c:ser>
        <c:dLbls>
          <c:showLegendKey val="0"/>
          <c:showVal val="0"/>
          <c:showCatName val="0"/>
          <c:showSerName val="0"/>
          <c:showPercent val="0"/>
          <c:showBubbleSize val="0"/>
        </c:dLbls>
        <c:marker val="1"/>
        <c:smooth val="0"/>
        <c:axId val="474418832"/>
        <c:axId val="474420144"/>
      </c:lineChart>
      <c:catAx>
        <c:axId val="474418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4420144"/>
        <c:crosses val="autoZero"/>
        <c:auto val="1"/>
        <c:lblAlgn val="ctr"/>
        <c:lblOffset val="100"/>
        <c:noMultiLvlLbl val="0"/>
      </c:catAx>
      <c:valAx>
        <c:axId val="47442014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441883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ILPQC MNO-Neonatal Initiative</a:t>
            </a:r>
          </a:p>
          <a:p>
            <a:pPr>
              <a:defRPr/>
            </a:pPr>
            <a:r>
              <a:rPr lang="en-US"/>
              <a:t>How</a:t>
            </a:r>
            <a:r>
              <a:rPr lang="en-US" baseline="0"/>
              <a:t> First Pharmacologic Agents were Ordered for OENs Receiving Pharmacologic Treatment</a:t>
            </a:r>
          </a:p>
          <a:p>
            <a:pPr>
              <a:defRPr/>
            </a:pPr>
            <a:r>
              <a:rPr lang="en-US" baseline="0"/>
              <a:t>ALl Hospitals, 2018 - 2020 </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'standard vs PRN'!$B$1</c:f>
              <c:strCache>
                <c:ptCount val="1"/>
                <c:pt idx="0">
                  <c:v>% PRN</c:v>
                </c:pt>
              </c:strCache>
            </c:strRef>
          </c:tx>
          <c:spPr>
            <a:solidFill>
              <a:schemeClr val="accent4">
                <a:lumMod val="60000"/>
                <a:lumOff val="40000"/>
              </a:schemeClr>
            </a:solidFill>
            <a:ln>
              <a:solidFill>
                <a:srgbClr val="00B05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'standard vs PRN'!$A$2:$A$25</c:f>
              <c:strCache>
                <c:ptCount val="24"/>
                <c:pt idx="0">
                  <c:v>Baseline (2017)</c:v>
                </c:pt>
                <c:pt idx="1">
                  <c:v>Jul-18</c:v>
                </c:pt>
                <c:pt idx="2">
                  <c:v>Aug-18</c:v>
                </c:pt>
                <c:pt idx="3">
                  <c:v>Sep-18</c:v>
                </c:pt>
                <c:pt idx="4">
                  <c:v>Oct-18</c:v>
                </c:pt>
                <c:pt idx="5">
                  <c:v>Nov-18</c:v>
                </c:pt>
                <c:pt idx="6">
                  <c:v>Dec-18</c:v>
                </c:pt>
                <c:pt idx="7">
                  <c:v>Jan-19</c:v>
                </c:pt>
                <c:pt idx="8">
                  <c:v>Feb-19</c:v>
                </c:pt>
                <c:pt idx="9">
                  <c:v>Mar-19</c:v>
                </c:pt>
                <c:pt idx="10">
                  <c:v>Apr-19</c:v>
                </c:pt>
                <c:pt idx="11">
                  <c:v>May-19</c:v>
                </c:pt>
                <c:pt idx="12">
                  <c:v>Jun-19</c:v>
                </c:pt>
                <c:pt idx="13">
                  <c:v>Jul-19</c:v>
                </c:pt>
                <c:pt idx="14">
                  <c:v>Aug-19</c:v>
                </c:pt>
                <c:pt idx="15">
                  <c:v>Sep-19</c:v>
                </c:pt>
                <c:pt idx="16">
                  <c:v>Oct-19</c:v>
                </c:pt>
                <c:pt idx="17">
                  <c:v>Nov-19</c:v>
                </c:pt>
                <c:pt idx="18">
                  <c:v>Dec-19</c:v>
                </c:pt>
                <c:pt idx="19">
                  <c:v>Jan-20</c:v>
                </c:pt>
                <c:pt idx="20">
                  <c:v>Feb-20</c:v>
                </c:pt>
                <c:pt idx="21">
                  <c:v>Mar-20</c:v>
                </c:pt>
                <c:pt idx="22">
                  <c:v>Apr-20</c:v>
                </c:pt>
                <c:pt idx="23">
                  <c:v>May-20</c:v>
                </c:pt>
              </c:strCache>
            </c:strRef>
          </c:cat>
          <c:val>
            <c:numRef>
              <c:f>'standard vs PRN'!$B$2:$B$25</c:f>
              <c:numCache>
                <c:formatCode>0%</c:formatCode>
                <c:ptCount val="24"/>
                <c:pt idx="0">
                  <c:v>0.11494252873563218</c:v>
                </c:pt>
                <c:pt idx="1">
                  <c:v>0.375</c:v>
                </c:pt>
                <c:pt idx="2">
                  <c:v>0.23809523809523808</c:v>
                </c:pt>
                <c:pt idx="3">
                  <c:v>0.13333333333333333</c:v>
                </c:pt>
                <c:pt idx="4">
                  <c:v>0.31818181818181818</c:v>
                </c:pt>
                <c:pt idx="5">
                  <c:v>5.8823529411764705E-2</c:v>
                </c:pt>
                <c:pt idx="6">
                  <c:v>0.27777777777777779</c:v>
                </c:pt>
                <c:pt idx="7">
                  <c:v>0.1111111111111111</c:v>
                </c:pt>
                <c:pt idx="8">
                  <c:v>0.29411764705882354</c:v>
                </c:pt>
                <c:pt idx="9">
                  <c:v>0.4</c:v>
                </c:pt>
                <c:pt idx="10">
                  <c:v>7.6923076923076927E-2</c:v>
                </c:pt>
                <c:pt idx="11">
                  <c:v>0.15</c:v>
                </c:pt>
                <c:pt idx="12">
                  <c:v>0.6</c:v>
                </c:pt>
                <c:pt idx="13">
                  <c:v>0.42857142857142855</c:v>
                </c:pt>
                <c:pt idx="14">
                  <c:v>0.18181818181818182</c:v>
                </c:pt>
                <c:pt idx="15">
                  <c:v>0.33333333333333331</c:v>
                </c:pt>
                <c:pt idx="16">
                  <c:v>0.5714285714285714</c:v>
                </c:pt>
                <c:pt idx="17">
                  <c:v>0.5714285714285714</c:v>
                </c:pt>
                <c:pt idx="18">
                  <c:v>0.58333333333333337</c:v>
                </c:pt>
                <c:pt idx="19">
                  <c:v>0.41666666666666669</c:v>
                </c:pt>
                <c:pt idx="20">
                  <c:v>0.63157894736842102</c:v>
                </c:pt>
                <c:pt idx="21">
                  <c:v>0.6875</c:v>
                </c:pt>
                <c:pt idx="22">
                  <c:v>0.66666666666666663</c:v>
                </c:pt>
                <c:pt idx="23">
                  <c:v>0.5714285714285714</c:v>
                </c:pt>
              </c:numCache>
            </c:numRef>
          </c:val>
          <c:extLst>
            <c:ext xmlns:c16="http://schemas.microsoft.com/office/drawing/2014/chart" uri="{C3380CC4-5D6E-409C-BE32-E72D297353CC}">
              <c16:uniqueId val="{00000000-8EB5-4CEF-9D30-1DB571DB31E8}"/>
            </c:ext>
          </c:extLst>
        </c:ser>
        <c:ser>
          <c:idx val="1"/>
          <c:order val="1"/>
          <c:tx>
            <c:strRef>
              <c:f>'standard vs PRN'!$C$1</c:f>
              <c:strCache>
                <c:ptCount val="1"/>
                <c:pt idx="0">
                  <c:v>% Standard Dosing</c:v>
                </c:pt>
              </c:strCache>
            </c:strRef>
          </c:tx>
          <c:spPr>
            <a:solidFill>
              <a:srgbClr val="FFC000"/>
            </a:solidFill>
            <a:ln>
              <a:solidFill>
                <a:srgbClr val="FFFF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'standard vs PRN'!$A$2:$A$25</c:f>
              <c:strCache>
                <c:ptCount val="24"/>
                <c:pt idx="0">
                  <c:v>Baseline (2017)</c:v>
                </c:pt>
                <c:pt idx="1">
                  <c:v>Jul-18</c:v>
                </c:pt>
                <c:pt idx="2">
                  <c:v>Aug-18</c:v>
                </c:pt>
                <c:pt idx="3">
                  <c:v>Sep-18</c:v>
                </c:pt>
                <c:pt idx="4">
                  <c:v>Oct-18</c:v>
                </c:pt>
                <c:pt idx="5">
                  <c:v>Nov-18</c:v>
                </c:pt>
                <c:pt idx="6">
                  <c:v>Dec-18</c:v>
                </c:pt>
                <c:pt idx="7">
                  <c:v>Jan-19</c:v>
                </c:pt>
                <c:pt idx="8">
                  <c:v>Feb-19</c:v>
                </c:pt>
                <c:pt idx="9">
                  <c:v>Mar-19</c:v>
                </c:pt>
                <c:pt idx="10">
                  <c:v>Apr-19</c:v>
                </c:pt>
                <c:pt idx="11">
                  <c:v>May-19</c:v>
                </c:pt>
                <c:pt idx="12">
                  <c:v>Jun-19</c:v>
                </c:pt>
                <c:pt idx="13">
                  <c:v>Jul-19</c:v>
                </c:pt>
                <c:pt idx="14">
                  <c:v>Aug-19</c:v>
                </c:pt>
                <c:pt idx="15">
                  <c:v>Sep-19</c:v>
                </c:pt>
                <c:pt idx="16">
                  <c:v>Oct-19</c:v>
                </c:pt>
                <c:pt idx="17">
                  <c:v>Nov-19</c:v>
                </c:pt>
                <c:pt idx="18">
                  <c:v>Dec-19</c:v>
                </c:pt>
                <c:pt idx="19">
                  <c:v>Jan-20</c:v>
                </c:pt>
                <c:pt idx="20">
                  <c:v>Feb-20</c:v>
                </c:pt>
                <c:pt idx="21">
                  <c:v>Mar-20</c:v>
                </c:pt>
                <c:pt idx="22">
                  <c:v>Apr-20</c:v>
                </c:pt>
                <c:pt idx="23">
                  <c:v>May-20</c:v>
                </c:pt>
              </c:strCache>
            </c:strRef>
          </c:cat>
          <c:val>
            <c:numRef>
              <c:f>'standard vs PRN'!$C$2:$C$25</c:f>
              <c:numCache>
                <c:formatCode>0%</c:formatCode>
                <c:ptCount val="24"/>
                <c:pt idx="0">
                  <c:v>0.88505747126436785</c:v>
                </c:pt>
                <c:pt idx="1">
                  <c:v>0.625</c:v>
                </c:pt>
                <c:pt idx="2">
                  <c:v>0.76190476190476186</c:v>
                </c:pt>
                <c:pt idx="3">
                  <c:v>0.8666666666666667</c:v>
                </c:pt>
                <c:pt idx="4">
                  <c:v>0.68181818181818177</c:v>
                </c:pt>
                <c:pt idx="5">
                  <c:v>0.94117647058823528</c:v>
                </c:pt>
                <c:pt idx="6">
                  <c:v>0.72222222222222221</c:v>
                </c:pt>
                <c:pt idx="7">
                  <c:v>0.88888888888888884</c:v>
                </c:pt>
                <c:pt idx="8">
                  <c:v>0.70588235294117652</c:v>
                </c:pt>
                <c:pt idx="9">
                  <c:v>0.6</c:v>
                </c:pt>
                <c:pt idx="10">
                  <c:v>0.92307692307692313</c:v>
                </c:pt>
                <c:pt idx="11">
                  <c:v>0.85</c:v>
                </c:pt>
                <c:pt idx="12">
                  <c:v>0.4</c:v>
                </c:pt>
                <c:pt idx="13">
                  <c:v>0.5714285714285714</c:v>
                </c:pt>
                <c:pt idx="14">
                  <c:v>0.81818181818181823</c:v>
                </c:pt>
                <c:pt idx="15">
                  <c:v>0.66666666666666663</c:v>
                </c:pt>
                <c:pt idx="16">
                  <c:v>0.42857142857142855</c:v>
                </c:pt>
                <c:pt idx="17">
                  <c:v>0.42857142857142855</c:v>
                </c:pt>
                <c:pt idx="18">
                  <c:v>0.41666666666666669</c:v>
                </c:pt>
                <c:pt idx="19">
                  <c:v>0.58333333333333337</c:v>
                </c:pt>
                <c:pt idx="20">
                  <c:v>0.36842105263157893</c:v>
                </c:pt>
                <c:pt idx="21">
                  <c:v>0.3125</c:v>
                </c:pt>
                <c:pt idx="22">
                  <c:v>0.33333333333333331</c:v>
                </c:pt>
                <c:pt idx="23">
                  <c:v>0.42857142857142855</c:v>
                </c:pt>
              </c:numCache>
            </c:numRef>
          </c:val>
          <c:extLst>
            <c:ext xmlns:c16="http://schemas.microsoft.com/office/drawing/2014/chart" uri="{C3380CC4-5D6E-409C-BE32-E72D297353CC}">
              <c16:uniqueId val="{00000001-8EB5-4CEF-9D30-1DB571DB31E8}"/>
            </c:ext>
          </c:extLst>
        </c:ser>
        <c:dLbls>
          <c:showLegendKey val="0"/>
          <c:showVal val="0"/>
          <c:showCatName val="0"/>
          <c:showSerName val="0"/>
          <c:showPercent val="0"/>
          <c:showBubbleSize val="0"/>
        </c:dLbls>
        <c:gapWidth val="150"/>
        <c:overlap val="100"/>
        <c:axId val="507030960"/>
        <c:axId val="507031616"/>
      </c:barChart>
      <c:catAx>
        <c:axId val="507030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031616"/>
        <c:crosses val="autoZero"/>
        <c:auto val="1"/>
        <c:lblAlgn val="ctr"/>
        <c:lblOffset val="100"/>
        <c:noMultiLvlLbl val="0"/>
      </c:catAx>
      <c:valAx>
        <c:axId val="50703161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03096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26379F-F38D-4F3A-A799-CDB0FABA93D9}" type="doc">
      <dgm:prSet loTypeId="urn:microsoft.com/office/officeart/2005/8/layout/bList2" loCatId="list" qsTypeId="urn:microsoft.com/office/officeart/2005/8/quickstyle/simple1" qsCatId="simple" csTypeId="urn:microsoft.com/office/officeart/2005/8/colors/colorful4" csCatId="colorful" phldr="1"/>
      <dgm:spPr/>
    </dgm:pt>
    <dgm:pt modelId="{2A948A29-AC77-44ED-94CB-B38C9BE1D858}">
      <dgm:prSet phldrT="[Text]"/>
      <dgm:spPr/>
      <dgm:t>
        <a:bodyPr/>
        <a:lstStyle/>
        <a:p>
          <a:r>
            <a:rPr lang="en-US" dirty="0"/>
            <a:t>NAS Assessment tool</a:t>
          </a:r>
        </a:p>
      </dgm:t>
    </dgm:pt>
    <dgm:pt modelId="{759F7306-74E6-4C0D-8041-DE6886F6F0BB}" type="parTrans" cxnId="{C9984AE2-C09F-456C-8AAE-4F2DC5AED0D4}">
      <dgm:prSet/>
      <dgm:spPr/>
      <dgm:t>
        <a:bodyPr/>
        <a:lstStyle/>
        <a:p>
          <a:endParaRPr lang="en-US"/>
        </a:p>
      </dgm:t>
    </dgm:pt>
    <dgm:pt modelId="{411CF763-C2D4-4C8F-B5B9-2607091C2025}" type="sibTrans" cxnId="{C9984AE2-C09F-456C-8AAE-4F2DC5AED0D4}">
      <dgm:prSet/>
      <dgm:spPr/>
      <dgm:t>
        <a:bodyPr/>
        <a:lstStyle/>
        <a:p>
          <a:endParaRPr lang="en-US"/>
        </a:p>
      </dgm:t>
    </dgm:pt>
    <dgm:pt modelId="{11441AA4-C019-4C38-9506-B32AF8348D1D}">
      <dgm:prSet phldrT="[Text]"/>
      <dgm:spPr/>
      <dgm:t>
        <a:bodyPr/>
        <a:lstStyle/>
        <a:p>
          <a:r>
            <a:rPr lang="en-US" dirty="0"/>
            <a:t>Systems for NAS Care </a:t>
          </a:r>
        </a:p>
      </dgm:t>
    </dgm:pt>
    <dgm:pt modelId="{FCC241FC-1E17-4DF1-856F-73B59EEEFF5F}" type="parTrans" cxnId="{CC9F4088-123A-414F-A07D-460A434B990D}">
      <dgm:prSet/>
      <dgm:spPr/>
      <dgm:t>
        <a:bodyPr/>
        <a:lstStyle/>
        <a:p>
          <a:endParaRPr lang="en-US"/>
        </a:p>
      </dgm:t>
    </dgm:pt>
    <dgm:pt modelId="{4DA3BB66-82FB-4B52-83A7-4C3EB953B6E5}" type="sibTrans" cxnId="{CC9F4088-123A-414F-A07D-460A434B990D}">
      <dgm:prSet/>
      <dgm:spPr/>
      <dgm:t>
        <a:bodyPr/>
        <a:lstStyle/>
        <a:p>
          <a:endParaRPr lang="en-US"/>
        </a:p>
      </dgm:t>
    </dgm:pt>
    <dgm:pt modelId="{2A62C72C-F99B-42BF-948E-84FFBA48F5DB}">
      <dgm:prSet phldrT="[Text]"/>
      <dgm:spPr/>
      <dgm:t>
        <a:bodyPr/>
        <a:lstStyle/>
        <a:p>
          <a:r>
            <a:rPr lang="en-US" dirty="0"/>
            <a:t>Coordinated Discharge</a:t>
          </a:r>
        </a:p>
      </dgm:t>
    </dgm:pt>
    <dgm:pt modelId="{BDBB6927-9B58-40AB-BF10-65E6B4BA4A1C}" type="parTrans" cxnId="{47808474-BC73-4A12-B97F-FDFA1D3A223B}">
      <dgm:prSet/>
      <dgm:spPr/>
      <dgm:t>
        <a:bodyPr/>
        <a:lstStyle/>
        <a:p>
          <a:endParaRPr lang="en-US"/>
        </a:p>
      </dgm:t>
    </dgm:pt>
    <dgm:pt modelId="{F4374B84-D617-471F-94B8-9143116EA547}" type="sibTrans" cxnId="{47808474-BC73-4A12-B97F-FDFA1D3A223B}">
      <dgm:prSet/>
      <dgm:spPr/>
      <dgm:t>
        <a:bodyPr/>
        <a:lstStyle/>
        <a:p>
          <a:endParaRPr lang="en-US"/>
        </a:p>
      </dgm:t>
    </dgm:pt>
    <dgm:pt modelId="{C0BAEA1A-B180-4ADB-B95F-58AEA62DD3C0}">
      <dgm:prSet/>
      <dgm:spPr/>
      <dgm:t>
        <a:bodyPr/>
        <a:lstStyle/>
        <a:p>
          <a:r>
            <a:rPr lang="en-US" dirty="0"/>
            <a:t>We must provide </a:t>
          </a:r>
          <a:r>
            <a:rPr lang="en-US" b="1" dirty="0">
              <a:solidFill>
                <a:srgbClr val="FF0066"/>
              </a:solidFill>
            </a:rPr>
            <a:t>non-pharm care as the first line treatment </a:t>
          </a:r>
          <a:r>
            <a:rPr lang="en-US" dirty="0"/>
            <a:t>for OENs and NAS care.  </a:t>
          </a:r>
          <a:endParaRPr lang="en-US" b="1" dirty="0">
            <a:solidFill>
              <a:srgbClr val="FF0066"/>
            </a:solidFill>
          </a:endParaRPr>
        </a:p>
      </dgm:t>
    </dgm:pt>
    <dgm:pt modelId="{594C9096-EB07-4631-B379-C8678696A83D}" type="parTrans" cxnId="{7E44856D-E084-4A1A-B05B-777A7D847171}">
      <dgm:prSet/>
      <dgm:spPr/>
      <dgm:t>
        <a:bodyPr/>
        <a:lstStyle/>
        <a:p>
          <a:endParaRPr lang="en-US"/>
        </a:p>
      </dgm:t>
    </dgm:pt>
    <dgm:pt modelId="{11BEEE8E-556B-4A85-802B-346077F2CA8D}" type="sibTrans" cxnId="{7E44856D-E084-4A1A-B05B-777A7D847171}">
      <dgm:prSet/>
      <dgm:spPr/>
      <dgm:t>
        <a:bodyPr/>
        <a:lstStyle/>
        <a:p>
          <a:endParaRPr lang="en-US"/>
        </a:p>
      </dgm:t>
    </dgm:pt>
    <dgm:pt modelId="{8256C783-32F1-43A2-B3B9-7BC7F25C4A8F}">
      <dgm:prSet/>
      <dgm:spPr/>
      <dgm:t>
        <a:bodyPr/>
        <a:lstStyle/>
        <a:p>
          <a:r>
            <a:rPr lang="en-US" b="1" dirty="0">
              <a:solidFill>
                <a:srgbClr val="FF0066"/>
              </a:solidFill>
            </a:rPr>
            <a:t>OEN Admission Team Huddles- </a:t>
          </a:r>
          <a:r>
            <a:rPr lang="en-US" dirty="0"/>
            <a:t>initiated by the charge nurse to include all care team members to obtain and launch tool in the </a:t>
          </a:r>
          <a:r>
            <a:rPr lang="en-US" b="1" dirty="0">
              <a:solidFill>
                <a:srgbClr val="FF0066"/>
              </a:solidFill>
            </a:rPr>
            <a:t>MNO-Neo Folders </a:t>
          </a:r>
          <a:endParaRPr lang="en-US" dirty="0"/>
        </a:p>
      </dgm:t>
    </dgm:pt>
    <dgm:pt modelId="{93AA57B9-EC18-4C39-B74E-5D5D6CE91D23}" type="parTrans" cxnId="{27CE0D08-EFDF-4E3D-97C1-D832462DD617}">
      <dgm:prSet/>
      <dgm:spPr/>
      <dgm:t>
        <a:bodyPr/>
        <a:lstStyle/>
        <a:p>
          <a:endParaRPr lang="en-US"/>
        </a:p>
      </dgm:t>
    </dgm:pt>
    <dgm:pt modelId="{2816BDBC-A257-4B96-8BDF-DAD5B55DE349}" type="sibTrans" cxnId="{27CE0D08-EFDF-4E3D-97C1-D832462DD617}">
      <dgm:prSet/>
      <dgm:spPr/>
      <dgm:t>
        <a:bodyPr/>
        <a:lstStyle/>
        <a:p>
          <a:endParaRPr lang="en-US"/>
        </a:p>
      </dgm:t>
    </dgm:pt>
    <dgm:pt modelId="{2DDAD146-5710-4850-8DEF-D3863BD87334}">
      <dgm:prSet/>
      <dgm:spPr/>
      <dgm:t>
        <a:bodyPr/>
        <a:lstStyle/>
        <a:p>
          <a:r>
            <a:rPr lang="en-US" dirty="0"/>
            <a:t>Partner with OB team to implement </a:t>
          </a:r>
          <a:r>
            <a:rPr lang="en-US" b="1" dirty="0">
              <a:solidFill>
                <a:srgbClr val="FF0066"/>
              </a:solidFill>
            </a:rPr>
            <a:t>Prenatal Care team conferences</a:t>
          </a:r>
        </a:p>
      </dgm:t>
    </dgm:pt>
    <dgm:pt modelId="{570E9513-0600-4F06-9B39-F248026FABF1}" type="parTrans" cxnId="{0AE17697-C860-4F05-9388-2BC3D95E7FE6}">
      <dgm:prSet/>
      <dgm:spPr/>
      <dgm:t>
        <a:bodyPr/>
        <a:lstStyle/>
        <a:p>
          <a:endParaRPr lang="en-US"/>
        </a:p>
      </dgm:t>
    </dgm:pt>
    <dgm:pt modelId="{FD5AD514-8D6B-4520-AD7A-FB1D3EF6E564}" type="sibTrans" cxnId="{0AE17697-C860-4F05-9388-2BC3D95E7FE6}">
      <dgm:prSet/>
      <dgm:spPr/>
      <dgm:t>
        <a:bodyPr/>
        <a:lstStyle/>
        <a:p>
          <a:endParaRPr lang="en-US"/>
        </a:p>
      </dgm:t>
    </dgm:pt>
    <dgm:pt modelId="{76C3859A-FB02-4845-A711-A1ED2D0ABD76}">
      <dgm:prSet/>
      <dgm:spPr/>
      <dgm:t>
        <a:bodyPr/>
        <a:lstStyle/>
        <a:p>
          <a:r>
            <a:rPr lang="en-US" dirty="0"/>
            <a:t>Key strategy for building partnerships for ongoing care for OENs</a:t>
          </a:r>
        </a:p>
      </dgm:t>
    </dgm:pt>
    <dgm:pt modelId="{37157422-30CB-482E-A765-D23700A77A52}" type="parTrans" cxnId="{C239FA57-DD72-4F06-8A2A-1960AB919417}">
      <dgm:prSet/>
      <dgm:spPr/>
      <dgm:t>
        <a:bodyPr/>
        <a:lstStyle/>
        <a:p>
          <a:endParaRPr lang="en-US"/>
        </a:p>
      </dgm:t>
    </dgm:pt>
    <dgm:pt modelId="{313D6878-B302-4C07-9603-975D6F271A14}" type="sibTrans" cxnId="{C239FA57-DD72-4F06-8A2A-1960AB919417}">
      <dgm:prSet/>
      <dgm:spPr/>
      <dgm:t>
        <a:bodyPr/>
        <a:lstStyle/>
        <a:p>
          <a:endParaRPr lang="en-US"/>
        </a:p>
      </dgm:t>
    </dgm:pt>
    <dgm:pt modelId="{68DDCB2A-0FC7-4220-86E3-59F2958AF85A}">
      <dgm:prSet/>
      <dgm:spPr/>
      <dgm:t>
        <a:bodyPr/>
        <a:lstStyle/>
        <a:p>
          <a:r>
            <a:rPr lang="en-US" b="1" dirty="0">
              <a:solidFill>
                <a:srgbClr val="FF0066"/>
              </a:solidFill>
            </a:rPr>
            <a:t>Use tools/systems</a:t>
          </a:r>
          <a:r>
            <a:rPr lang="en-US" dirty="0"/>
            <a:t> of NAS care (MNO-Neo Folder, Prenatal Care team conference and Admission Huddles) to begin the process</a:t>
          </a:r>
        </a:p>
      </dgm:t>
    </dgm:pt>
    <dgm:pt modelId="{1C5C7881-AE36-489C-BE0D-6AD97E52409A}" type="parTrans" cxnId="{DFE8D192-3264-4CFB-B17A-D31CAFC0666B}">
      <dgm:prSet/>
      <dgm:spPr/>
      <dgm:t>
        <a:bodyPr/>
        <a:lstStyle/>
        <a:p>
          <a:endParaRPr lang="en-US"/>
        </a:p>
      </dgm:t>
    </dgm:pt>
    <dgm:pt modelId="{6C56F031-26CE-4722-9F80-CF229D1CBDAE}" type="sibTrans" cxnId="{DFE8D192-3264-4CFB-B17A-D31CAFC0666B}">
      <dgm:prSet/>
      <dgm:spPr/>
      <dgm:t>
        <a:bodyPr/>
        <a:lstStyle/>
        <a:p>
          <a:endParaRPr lang="en-US"/>
        </a:p>
      </dgm:t>
    </dgm:pt>
    <dgm:pt modelId="{E698BAE9-9A81-4541-BFE9-6D11611A70FD}">
      <dgm:prSet/>
      <dgm:spPr/>
      <dgm:t>
        <a:bodyPr/>
        <a:lstStyle/>
        <a:p>
          <a:r>
            <a:rPr lang="en-US" dirty="0"/>
            <a:t>Implement </a:t>
          </a:r>
          <a:r>
            <a:rPr lang="en-US" b="1" dirty="0">
              <a:solidFill>
                <a:srgbClr val="FF0066"/>
              </a:solidFill>
            </a:rPr>
            <a:t>standardized protocols </a:t>
          </a:r>
          <a:r>
            <a:rPr lang="en-US" dirty="0"/>
            <a:t>for care teams to engage families in optimizing non-pharmacologic</a:t>
          </a:r>
          <a:endParaRPr lang="en-US" b="1" dirty="0">
            <a:solidFill>
              <a:srgbClr val="FF0066"/>
            </a:solidFill>
          </a:endParaRPr>
        </a:p>
      </dgm:t>
    </dgm:pt>
    <dgm:pt modelId="{21EB626E-30A9-47E7-AAE6-50AD51E77018}" type="parTrans" cxnId="{D6EE4950-C8F4-436C-B4A3-5CF58CCA270C}">
      <dgm:prSet/>
      <dgm:spPr/>
      <dgm:t>
        <a:bodyPr/>
        <a:lstStyle/>
        <a:p>
          <a:endParaRPr lang="en-US"/>
        </a:p>
      </dgm:t>
    </dgm:pt>
    <dgm:pt modelId="{A8ADB7DE-72F1-4E5D-90D9-38423B10CD45}" type="sibTrans" cxnId="{D6EE4950-C8F4-436C-B4A3-5CF58CCA270C}">
      <dgm:prSet/>
      <dgm:spPr/>
      <dgm:t>
        <a:bodyPr/>
        <a:lstStyle/>
        <a:p>
          <a:endParaRPr lang="en-US"/>
        </a:p>
      </dgm:t>
    </dgm:pt>
    <dgm:pt modelId="{3D926353-D6B8-4ECE-8643-0DBCCAADC767}">
      <dgm:prSet/>
      <dgm:spPr/>
      <dgm:t>
        <a:bodyPr/>
        <a:lstStyle/>
        <a:p>
          <a:r>
            <a:rPr lang="en-US" b="0" dirty="0">
              <a:solidFill>
                <a:schemeClr val="tx1"/>
              </a:solidFill>
            </a:rPr>
            <a:t>Provide education to mother/families prenatally during Prenatal Care team conferences</a:t>
          </a:r>
        </a:p>
      </dgm:t>
    </dgm:pt>
    <dgm:pt modelId="{CBD2B62F-C676-4D22-8DB5-10E90BD24BF4}" type="parTrans" cxnId="{0C8DC43C-8582-474B-B945-EAC9DC493C50}">
      <dgm:prSet/>
      <dgm:spPr/>
      <dgm:t>
        <a:bodyPr/>
        <a:lstStyle/>
        <a:p>
          <a:endParaRPr lang="en-US"/>
        </a:p>
      </dgm:t>
    </dgm:pt>
    <dgm:pt modelId="{D2924BEB-8BE8-4F34-A880-E2FF17EBD2EF}" type="sibTrans" cxnId="{0C8DC43C-8582-474B-B945-EAC9DC493C50}">
      <dgm:prSet/>
      <dgm:spPr/>
      <dgm:t>
        <a:bodyPr/>
        <a:lstStyle/>
        <a:p>
          <a:endParaRPr lang="en-US"/>
        </a:p>
      </dgm:t>
    </dgm:pt>
    <dgm:pt modelId="{2982A01C-A837-42A3-9C34-2A0AD0018932}">
      <dgm:prSet/>
      <dgm:spPr/>
      <dgm:t>
        <a:bodyPr/>
        <a:lstStyle/>
        <a:p>
          <a:r>
            <a:rPr lang="en-US" b="1" dirty="0">
              <a:solidFill>
                <a:srgbClr val="FF0066"/>
              </a:solidFill>
            </a:rPr>
            <a:t>NAS Clinical debrief- i</a:t>
          </a:r>
          <a:r>
            <a:rPr lang="en-US" dirty="0"/>
            <a:t>mplement of a NAS Clinical Debrief Review Form with the clinical team </a:t>
          </a:r>
          <a:endParaRPr lang="en-US" b="1" dirty="0">
            <a:solidFill>
              <a:srgbClr val="FF0066"/>
            </a:solidFill>
          </a:endParaRPr>
        </a:p>
      </dgm:t>
    </dgm:pt>
    <dgm:pt modelId="{E5B93DCA-1338-4180-851A-66BB7826658E}" type="parTrans" cxnId="{98E1123A-6540-4B2F-A72D-6F5557F6942B}">
      <dgm:prSet/>
      <dgm:spPr/>
      <dgm:t>
        <a:bodyPr/>
        <a:lstStyle/>
        <a:p>
          <a:endParaRPr lang="en-US"/>
        </a:p>
      </dgm:t>
    </dgm:pt>
    <dgm:pt modelId="{77F123D5-B583-4B10-907C-323795BD3A74}" type="sibTrans" cxnId="{98E1123A-6540-4B2F-A72D-6F5557F6942B}">
      <dgm:prSet/>
      <dgm:spPr/>
      <dgm:t>
        <a:bodyPr/>
        <a:lstStyle/>
        <a:p>
          <a:endParaRPr lang="en-US"/>
        </a:p>
      </dgm:t>
    </dgm:pt>
    <dgm:pt modelId="{BFE952FE-0917-4A70-A567-521EF759C33B}">
      <dgm:prSet/>
      <dgm:spPr/>
      <dgm:t>
        <a:bodyPr/>
        <a:lstStyle/>
        <a:p>
          <a:r>
            <a:rPr lang="en-US" dirty="0"/>
            <a:t>Educate staff on MNO Coordinated Discharge Checklist and Collaborative Discharge Plan included in MNO-Neo folder for early activation </a:t>
          </a:r>
        </a:p>
      </dgm:t>
    </dgm:pt>
    <dgm:pt modelId="{ECBAAD2E-FDD8-4868-805A-09E8767D3778}" type="parTrans" cxnId="{00A4B9BE-2430-43DD-A998-11116EB2A9AA}">
      <dgm:prSet/>
      <dgm:spPr/>
      <dgm:t>
        <a:bodyPr/>
        <a:lstStyle/>
        <a:p>
          <a:endParaRPr lang="en-US"/>
        </a:p>
      </dgm:t>
    </dgm:pt>
    <dgm:pt modelId="{6C32DE57-D3E3-4DB0-A723-683686F71939}" type="sibTrans" cxnId="{00A4B9BE-2430-43DD-A998-11116EB2A9AA}">
      <dgm:prSet/>
      <dgm:spPr/>
      <dgm:t>
        <a:bodyPr/>
        <a:lstStyle/>
        <a:p>
          <a:endParaRPr lang="en-US"/>
        </a:p>
      </dgm:t>
    </dgm:pt>
    <dgm:pt modelId="{04F134FE-2DDE-4DE2-BA32-51C29504CC12}" type="pres">
      <dgm:prSet presAssocID="{5E26379F-F38D-4F3A-A799-CDB0FABA93D9}" presName="diagram" presStyleCnt="0">
        <dgm:presLayoutVars>
          <dgm:dir/>
          <dgm:animLvl val="lvl"/>
          <dgm:resizeHandles val="exact"/>
        </dgm:presLayoutVars>
      </dgm:prSet>
      <dgm:spPr/>
    </dgm:pt>
    <dgm:pt modelId="{17F3D65B-70E3-4E8C-AA24-B9F61C269D83}" type="pres">
      <dgm:prSet presAssocID="{2A948A29-AC77-44ED-94CB-B38C9BE1D858}" presName="compNode" presStyleCnt="0"/>
      <dgm:spPr/>
    </dgm:pt>
    <dgm:pt modelId="{3DEB22A2-D61C-4276-BAF7-CFE4BB45B922}" type="pres">
      <dgm:prSet presAssocID="{2A948A29-AC77-44ED-94CB-B38C9BE1D858}" presName="childRect" presStyleLbl="bgAcc1" presStyleIdx="0" presStyleCnt="3" custScaleY="278235">
        <dgm:presLayoutVars>
          <dgm:bulletEnabled val="1"/>
        </dgm:presLayoutVars>
      </dgm:prSet>
      <dgm:spPr/>
      <dgm:t>
        <a:bodyPr/>
        <a:lstStyle/>
        <a:p>
          <a:endParaRPr lang="en-US"/>
        </a:p>
      </dgm:t>
    </dgm:pt>
    <dgm:pt modelId="{02638626-A9AD-4A4B-AD98-A03B0E955E2E}" type="pres">
      <dgm:prSet presAssocID="{2A948A29-AC77-44ED-94CB-B38C9BE1D858}" presName="parentText" presStyleLbl="node1" presStyleIdx="0" presStyleCnt="0">
        <dgm:presLayoutVars>
          <dgm:chMax val="0"/>
          <dgm:bulletEnabled val="1"/>
        </dgm:presLayoutVars>
      </dgm:prSet>
      <dgm:spPr/>
      <dgm:t>
        <a:bodyPr/>
        <a:lstStyle/>
        <a:p>
          <a:endParaRPr lang="en-US"/>
        </a:p>
      </dgm:t>
    </dgm:pt>
    <dgm:pt modelId="{7B4F7B79-382B-487A-9D6B-ED20DE246038}" type="pres">
      <dgm:prSet presAssocID="{2A948A29-AC77-44ED-94CB-B38C9BE1D858}" presName="parentRect" presStyleLbl="alignNode1" presStyleIdx="0" presStyleCnt="3" custLinFactNeighborX="-437" custLinFactNeighborY="47826"/>
      <dgm:spPr/>
      <dgm:t>
        <a:bodyPr/>
        <a:lstStyle/>
        <a:p>
          <a:endParaRPr lang="en-US"/>
        </a:p>
      </dgm:t>
    </dgm:pt>
    <dgm:pt modelId="{D5AEFC58-4BB0-40CE-8246-B2D5562A5776}" type="pres">
      <dgm:prSet presAssocID="{2A948A29-AC77-44ED-94CB-B38C9BE1D858}" presName="adorn" presStyleLbl="fgAccFollowNode1" presStyleIdx="0" presStyleCnt="3" custScaleX="9713" custScaleY="9953"/>
      <dgm:spPr/>
    </dgm:pt>
    <dgm:pt modelId="{1AFEF8BD-D9C0-4A33-A485-AF624099EB79}" type="pres">
      <dgm:prSet presAssocID="{411CF763-C2D4-4C8F-B5B9-2607091C2025}" presName="sibTrans" presStyleLbl="sibTrans2D1" presStyleIdx="0" presStyleCnt="0"/>
      <dgm:spPr/>
      <dgm:t>
        <a:bodyPr/>
        <a:lstStyle/>
        <a:p>
          <a:endParaRPr lang="en-US"/>
        </a:p>
      </dgm:t>
    </dgm:pt>
    <dgm:pt modelId="{F5BAF3F5-372D-42E7-B84E-BC3A2FB63442}" type="pres">
      <dgm:prSet presAssocID="{11441AA4-C019-4C38-9506-B32AF8348D1D}" presName="compNode" presStyleCnt="0"/>
      <dgm:spPr/>
    </dgm:pt>
    <dgm:pt modelId="{C4AC2D42-C745-4E69-A676-1D4E0B215A75}" type="pres">
      <dgm:prSet presAssocID="{11441AA4-C019-4C38-9506-B32AF8348D1D}" presName="childRect" presStyleLbl="bgAcc1" presStyleIdx="1" presStyleCnt="3" custScaleY="277837">
        <dgm:presLayoutVars>
          <dgm:bulletEnabled val="1"/>
        </dgm:presLayoutVars>
      </dgm:prSet>
      <dgm:spPr/>
      <dgm:t>
        <a:bodyPr/>
        <a:lstStyle/>
        <a:p>
          <a:endParaRPr lang="en-US"/>
        </a:p>
      </dgm:t>
    </dgm:pt>
    <dgm:pt modelId="{46657B3A-6833-4408-AF5B-71B1AD82C377}" type="pres">
      <dgm:prSet presAssocID="{11441AA4-C019-4C38-9506-B32AF8348D1D}" presName="parentText" presStyleLbl="node1" presStyleIdx="0" presStyleCnt="0">
        <dgm:presLayoutVars>
          <dgm:chMax val="0"/>
          <dgm:bulletEnabled val="1"/>
        </dgm:presLayoutVars>
      </dgm:prSet>
      <dgm:spPr/>
      <dgm:t>
        <a:bodyPr/>
        <a:lstStyle/>
        <a:p>
          <a:endParaRPr lang="en-US"/>
        </a:p>
      </dgm:t>
    </dgm:pt>
    <dgm:pt modelId="{78D1A802-67EF-4B86-8851-6738529CB09D}" type="pres">
      <dgm:prSet presAssocID="{11441AA4-C019-4C38-9506-B32AF8348D1D}" presName="parentRect" presStyleLbl="alignNode1" presStyleIdx="1" presStyleCnt="3" custLinFactNeighborY="48584"/>
      <dgm:spPr/>
      <dgm:t>
        <a:bodyPr/>
        <a:lstStyle/>
        <a:p>
          <a:endParaRPr lang="en-US"/>
        </a:p>
      </dgm:t>
    </dgm:pt>
    <dgm:pt modelId="{8786070C-B60B-4AB9-9202-FE1FE811D57D}" type="pres">
      <dgm:prSet presAssocID="{11441AA4-C019-4C38-9506-B32AF8348D1D}" presName="adorn" presStyleLbl="fgAccFollowNode1" presStyleIdx="1" presStyleCnt="3" custScaleX="9471" custScaleY="9713"/>
      <dgm:spPr/>
    </dgm:pt>
    <dgm:pt modelId="{12026774-33CD-46CE-A0BE-16123715A496}" type="pres">
      <dgm:prSet presAssocID="{4DA3BB66-82FB-4B52-83A7-4C3EB953B6E5}" presName="sibTrans" presStyleLbl="sibTrans2D1" presStyleIdx="0" presStyleCnt="0"/>
      <dgm:spPr/>
      <dgm:t>
        <a:bodyPr/>
        <a:lstStyle/>
        <a:p>
          <a:endParaRPr lang="en-US"/>
        </a:p>
      </dgm:t>
    </dgm:pt>
    <dgm:pt modelId="{97F01F01-483A-4E5A-BD15-BB8CB6227139}" type="pres">
      <dgm:prSet presAssocID="{2A62C72C-F99B-42BF-948E-84FFBA48F5DB}" presName="compNode" presStyleCnt="0"/>
      <dgm:spPr/>
    </dgm:pt>
    <dgm:pt modelId="{AFB14982-389E-4610-B431-585470CC016A}" type="pres">
      <dgm:prSet presAssocID="{2A62C72C-F99B-42BF-948E-84FFBA48F5DB}" presName="childRect" presStyleLbl="bgAcc1" presStyleIdx="2" presStyleCnt="3" custScaleY="229989" custLinFactNeighborX="-4038" custLinFactNeighborY="-56254">
        <dgm:presLayoutVars>
          <dgm:bulletEnabled val="1"/>
        </dgm:presLayoutVars>
      </dgm:prSet>
      <dgm:spPr/>
      <dgm:t>
        <a:bodyPr/>
        <a:lstStyle/>
        <a:p>
          <a:endParaRPr lang="en-US"/>
        </a:p>
      </dgm:t>
    </dgm:pt>
    <dgm:pt modelId="{A0C6319D-350F-4570-87EE-D7E26EB62FDF}" type="pres">
      <dgm:prSet presAssocID="{2A62C72C-F99B-42BF-948E-84FFBA48F5DB}" presName="parentText" presStyleLbl="node1" presStyleIdx="0" presStyleCnt="0">
        <dgm:presLayoutVars>
          <dgm:chMax val="0"/>
          <dgm:bulletEnabled val="1"/>
        </dgm:presLayoutVars>
      </dgm:prSet>
      <dgm:spPr/>
      <dgm:t>
        <a:bodyPr/>
        <a:lstStyle/>
        <a:p>
          <a:endParaRPr lang="en-US"/>
        </a:p>
      </dgm:t>
    </dgm:pt>
    <dgm:pt modelId="{1B6A8D6F-12EE-4537-891A-172AA0C36EC1}" type="pres">
      <dgm:prSet presAssocID="{2A62C72C-F99B-42BF-948E-84FFBA48F5DB}" presName="parentRect" presStyleLbl="alignNode1" presStyleIdx="2" presStyleCnt="3" custLinFactNeighborX="-3737" custLinFactNeighborY="50826"/>
      <dgm:spPr/>
      <dgm:t>
        <a:bodyPr/>
        <a:lstStyle/>
        <a:p>
          <a:endParaRPr lang="en-US"/>
        </a:p>
      </dgm:t>
    </dgm:pt>
    <dgm:pt modelId="{4670F635-CE24-4150-A071-3AB8910EB726}" type="pres">
      <dgm:prSet presAssocID="{2A62C72C-F99B-42BF-948E-84FFBA48F5DB}" presName="adorn" presStyleLbl="fgAccFollowNode1" presStyleIdx="2" presStyleCnt="3" custScaleX="9227" custScaleY="9227"/>
      <dgm:spPr/>
    </dgm:pt>
  </dgm:ptLst>
  <dgm:cxnLst>
    <dgm:cxn modelId="{160EE8F8-FE00-4BFF-AB41-4922620D06B6}" type="presOf" srcId="{2A948A29-AC77-44ED-94CB-B38C9BE1D858}" destId="{7B4F7B79-382B-487A-9D6B-ED20DE246038}" srcOrd="1" destOrd="0" presId="urn:microsoft.com/office/officeart/2005/8/layout/bList2"/>
    <dgm:cxn modelId="{70743E96-3859-4F51-997C-1C211DCD5130}" type="presOf" srcId="{2A62C72C-F99B-42BF-948E-84FFBA48F5DB}" destId="{1B6A8D6F-12EE-4537-891A-172AA0C36EC1}" srcOrd="1" destOrd="0" presId="urn:microsoft.com/office/officeart/2005/8/layout/bList2"/>
    <dgm:cxn modelId="{2950ED3E-D61A-42CD-B85A-93EDB4DDC6F9}" type="presOf" srcId="{76C3859A-FB02-4845-A711-A1ED2D0ABD76}" destId="{AFB14982-389E-4610-B431-585470CC016A}" srcOrd="0" destOrd="0" presId="urn:microsoft.com/office/officeart/2005/8/layout/bList2"/>
    <dgm:cxn modelId="{0C8DC43C-8582-474B-B945-EAC9DC493C50}" srcId="{2A948A29-AC77-44ED-94CB-B38C9BE1D858}" destId="{3D926353-D6B8-4ECE-8643-0DBCCAADC767}" srcOrd="2" destOrd="0" parTransId="{CBD2B62F-C676-4D22-8DB5-10E90BD24BF4}" sibTransId="{D2924BEB-8BE8-4F34-A880-E2FF17EBD2EF}"/>
    <dgm:cxn modelId="{3C66F3B0-A683-41BF-BCC3-1AC012D1ACDE}" type="presOf" srcId="{5E26379F-F38D-4F3A-A799-CDB0FABA93D9}" destId="{04F134FE-2DDE-4DE2-BA32-51C29504CC12}" srcOrd="0" destOrd="0" presId="urn:microsoft.com/office/officeart/2005/8/layout/bList2"/>
    <dgm:cxn modelId="{D6EE4950-C8F4-436C-B4A3-5CF58CCA270C}" srcId="{2A948A29-AC77-44ED-94CB-B38C9BE1D858}" destId="{E698BAE9-9A81-4541-BFE9-6D11611A70FD}" srcOrd="1" destOrd="0" parTransId="{21EB626E-30A9-47E7-AAE6-50AD51E77018}" sibTransId="{A8ADB7DE-72F1-4E5D-90D9-38423B10CD45}"/>
    <dgm:cxn modelId="{46436E52-3EF3-485B-ACE6-8CB46E958506}" type="presOf" srcId="{2DDAD146-5710-4850-8DEF-D3863BD87334}" destId="{C4AC2D42-C745-4E69-A676-1D4E0B215A75}" srcOrd="0" destOrd="1" presId="urn:microsoft.com/office/officeart/2005/8/layout/bList2"/>
    <dgm:cxn modelId="{98E1123A-6540-4B2F-A72D-6F5557F6942B}" srcId="{11441AA4-C019-4C38-9506-B32AF8348D1D}" destId="{2982A01C-A837-42A3-9C34-2A0AD0018932}" srcOrd="2" destOrd="0" parTransId="{E5B93DCA-1338-4180-851A-66BB7826658E}" sibTransId="{77F123D5-B583-4B10-907C-323795BD3A74}"/>
    <dgm:cxn modelId="{00A4B9BE-2430-43DD-A998-11116EB2A9AA}" srcId="{2A62C72C-F99B-42BF-948E-84FFBA48F5DB}" destId="{BFE952FE-0917-4A70-A567-521EF759C33B}" srcOrd="2" destOrd="0" parTransId="{ECBAAD2E-FDD8-4868-805A-09E8767D3778}" sibTransId="{6C32DE57-D3E3-4DB0-A723-683686F71939}"/>
    <dgm:cxn modelId="{C239FA57-DD72-4F06-8A2A-1960AB919417}" srcId="{2A62C72C-F99B-42BF-948E-84FFBA48F5DB}" destId="{76C3859A-FB02-4845-A711-A1ED2D0ABD76}" srcOrd="0" destOrd="0" parTransId="{37157422-30CB-482E-A765-D23700A77A52}" sibTransId="{313D6878-B302-4C07-9603-975D6F271A14}"/>
    <dgm:cxn modelId="{E8CE76DD-A7AF-49EC-897C-C44FA68A16A1}" type="presOf" srcId="{2982A01C-A837-42A3-9C34-2A0AD0018932}" destId="{C4AC2D42-C745-4E69-A676-1D4E0B215A75}" srcOrd="0" destOrd="2" presId="urn:microsoft.com/office/officeart/2005/8/layout/bList2"/>
    <dgm:cxn modelId="{BDC09FB6-A94E-4232-AFE7-4CA079A6CAEC}" type="presOf" srcId="{2A62C72C-F99B-42BF-948E-84FFBA48F5DB}" destId="{A0C6319D-350F-4570-87EE-D7E26EB62FDF}" srcOrd="0" destOrd="0" presId="urn:microsoft.com/office/officeart/2005/8/layout/bList2"/>
    <dgm:cxn modelId="{3E290004-88B7-4E4D-8851-8DA612C927CF}" type="presOf" srcId="{4DA3BB66-82FB-4B52-83A7-4C3EB953B6E5}" destId="{12026774-33CD-46CE-A0BE-16123715A496}" srcOrd="0" destOrd="0" presId="urn:microsoft.com/office/officeart/2005/8/layout/bList2"/>
    <dgm:cxn modelId="{07F5A928-3DD9-4979-9FFF-195751D7414F}" type="presOf" srcId="{BFE952FE-0917-4A70-A567-521EF759C33B}" destId="{AFB14982-389E-4610-B431-585470CC016A}" srcOrd="0" destOrd="2" presId="urn:microsoft.com/office/officeart/2005/8/layout/bList2"/>
    <dgm:cxn modelId="{26F23F5F-CA1B-410C-8E33-51B6BDA00836}" type="presOf" srcId="{C0BAEA1A-B180-4ADB-B95F-58AEA62DD3C0}" destId="{3DEB22A2-D61C-4276-BAF7-CFE4BB45B922}" srcOrd="0" destOrd="0" presId="urn:microsoft.com/office/officeart/2005/8/layout/bList2"/>
    <dgm:cxn modelId="{AE8E6E02-3668-4530-8493-440FD04114E2}" type="presOf" srcId="{E698BAE9-9A81-4541-BFE9-6D11611A70FD}" destId="{3DEB22A2-D61C-4276-BAF7-CFE4BB45B922}" srcOrd="0" destOrd="1" presId="urn:microsoft.com/office/officeart/2005/8/layout/bList2"/>
    <dgm:cxn modelId="{CC9F4088-123A-414F-A07D-460A434B990D}" srcId="{5E26379F-F38D-4F3A-A799-CDB0FABA93D9}" destId="{11441AA4-C019-4C38-9506-B32AF8348D1D}" srcOrd="1" destOrd="0" parTransId="{FCC241FC-1E17-4DF1-856F-73B59EEEFF5F}" sibTransId="{4DA3BB66-82FB-4B52-83A7-4C3EB953B6E5}"/>
    <dgm:cxn modelId="{47808474-BC73-4A12-B97F-FDFA1D3A223B}" srcId="{5E26379F-F38D-4F3A-A799-CDB0FABA93D9}" destId="{2A62C72C-F99B-42BF-948E-84FFBA48F5DB}" srcOrd="2" destOrd="0" parTransId="{BDBB6927-9B58-40AB-BF10-65E6B4BA4A1C}" sibTransId="{F4374B84-D617-471F-94B8-9143116EA547}"/>
    <dgm:cxn modelId="{C9984AE2-C09F-456C-8AAE-4F2DC5AED0D4}" srcId="{5E26379F-F38D-4F3A-A799-CDB0FABA93D9}" destId="{2A948A29-AC77-44ED-94CB-B38C9BE1D858}" srcOrd="0" destOrd="0" parTransId="{759F7306-74E6-4C0D-8041-DE6886F6F0BB}" sibTransId="{411CF763-C2D4-4C8F-B5B9-2607091C2025}"/>
    <dgm:cxn modelId="{27CE0D08-EFDF-4E3D-97C1-D832462DD617}" srcId="{11441AA4-C019-4C38-9506-B32AF8348D1D}" destId="{8256C783-32F1-43A2-B3B9-7BC7F25C4A8F}" srcOrd="0" destOrd="0" parTransId="{93AA57B9-EC18-4C39-B74E-5D5D6CE91D23}" sibTransId="{2816BDBC-A257-4B96-8BDF-DAD5B55DE349}"/>
    <dgm:cxn modelId="{0AE17697-C860-4F05-9388-2BC3D95E7FE6}" srcId="{11441AA4-C019-4C38-9506-B32AF8348D1D}" destId="{2DDAD146-5710-4850-8DEF-D3863BD87334}" srcOrd="1" destOrd="0" parTransId="{570E9513-0600-4F06-9B39-F248026FABF1}" sibTransId="{FD5AD514-8D6B-4520-AD7A-FB1D3EF6E564}"/>
    <dgm:cxn modelId="{DF6D77C5-3FD5-4DC5-A3C1-141D7F5D4E46}" type="presOf" srcId="{11441AA4-C019-4C38-9506-B32AF8348D1D}" destId="{78D1A802-67EF-4B86-8851-6738529CB09D}" srcOrd="1" destOrd="0" presId="urn:microsoft.com/office/officeart/2005/8/layout/bList2"/>
    <dgm:cxn modelId="{CE5D9D24-E31B-4720-A3C2-B8B613D25F46}" type="presOf" srcId="{3D926353-D6B8-4ECE-8643-0DBCCAADC767}" destId="{3DEB22A2-D61C-4276-BAF7-CFE4BB45B922}" srcOrd="0" destOrd="2" presId="urn:microsoft.com/office/officeart/2005/8/layout/bList2"/>
    <dgm:cxn modelId="{D94B21C8-6E02-4F6C-8554-4D6E864EFD1E}" type="presOf" srcId="{8256C783-32F1-43A2-B3B9-7BC7F25C4A8F}" destId="{C4AC2D42-C745-4E69-A676-1D4E0B215A75}" srcOrd="0" destOrd="0" presId="urn:microsoft.com/office/officeart/2005/8/layout/bList2"/>
    <dgm:cxn modelId="{DFE8D192-3264-4CFB-B17A-D31CAFC0666B}" srcId="{2A62C72C-F99B-42BF-948E-84FFBA48F5DB}" destId="{68DDCB2A-0FC7-4220-86E3-59F2958AF85A}" srcOrd="1" destOrd="0" parTransId="{1C5C7881-AE36-489C-BE0D-6AD97E52409A}" sibTransId="{6C56F031-26CE-4722-9F80-CF229D1CBDAE}"/>
    <dgm:cxn modelId="{77D9D904-6293-4847-8BEC-137EAF543702}" type="presOf" srcId="{68DDCB2A-0FC7-4220-86E3-59F2958AF85A}" destId="{AFB14982-389E-4610-B431-585470CC016A}" srcOrd="0" destOrd="1" presId="urn:microsoft.com/office/officeart/2005/8/layout/bList2"/>
    <dgm:cxn modelId="{195E54C1-9ACC-4D7F-9E1C-E4145F485945}" type="presOf" srcId="{11441AA4-C019-4C38-9506-B32AF8348D1D}" destId="{46657B3A-6833-4408-AF5B-71B1AD82C377}" srcOrd="0" destOrd="0" presId="urn:microsoft.com/office/officeart/2005/8/layout/bList2"/>
    <dgm:cxn modelId="{7E44856D-E084-4A1A-B05B-777A7D847171}" srcId="{2A948A29-AC77-44ED-94CB-B38C9BE1D858}" destId="{C0BAEA1A-B180-4ADB-B95F-58AEA62DD3C0}" srcOrd="0" destOrd="0" parTransId="{594C9096-EB07-4631-B379-C8678696A83D}" sibTransId="{11BEEE8E-556B-4A85-802B-346077F2CA8D}"/>
    <dgm:cxn modelId="{98D5B9EC-ADF4-4E52-97F5-1E79EA88892D}" type="presOf" srcId="{2A948A29-AC77-44ED-94CB-B38C9BE1D858}" destId="{02638626-A9AD-4A4B-AD98-A03B0E955E2E}" srcOrd="0" destOrd="0" presId="urn:microsoft.com/office/officeart/2005/8/layout/bList2"/>
    <dgm:cxn modelId="{FB7D99C2-7B5E-404E-A21E-4E19DDF9471E}" type="presOf" srcId="{411CF763-C2D4-4C8F-B5B9-2607091C2025}" destId="{1AFEF8BD-D9C0-4A33-A485-AF624099EB79}" srcOrd="0" destOrd="0" presId="urn:microsoft.com/office/officeart/2005/8/layout/bList2"/>
    <dgm:cxn modelId="{E100A76C-04BC-47BB-A077-97F232171992}" type="presParOf" srcId="{04F134FE-2DDE-4DE2-BA32-51C29504CC12}" destId="{17F3D65B-70E3-4E8C-AA24-B9F61C269D83}" srcOrd="0" destOrd="0" presId="urn:microsoft.com/office/officeart/2005/8/layout/bList2"/>
    <dgm:cxn modelId="{C68CDD74-57DB-4EF6-8BE8-77FD06A76B9B}" type="presParOf" srcId="{17F3D65B-70E3-4E8C-AA24-B9F61C269D83}" destId="{3DEB22A2-D61C-4276-BAF7-CFE4BB45B922}" srcOrd="0" destOrd="0" presId="urn:microsoft.com/office/officeart/2005/8/layout/bList2"/>
    <dgm:cxn modelId="{6233314E-FC2D-499A-9BC2-A780FF68A654}" type="presParOf" srcId="{17F3D65B-70E3-4E8C-AA24-B9F61C269D83}" destId="{02638626-A9AD-4A4B-AD98-A03B0E955E2E}" srcOrd="1" destOrd="0" presId="urn:microsoft.com/office/officeart/2005/8/layout/bList2"/>
    <dgm:cxn modelId="{D60C6E84-3CCF-4409-B310-59534CAA4DF8}" type="presParOf" srcId="{17F3D65B-70E3-4E8C-AA24-B9F61C269D83}" destId="{7B4F7B79-382B-487A-9D6B-ED20DE246038}" srcOrd="2" destOrd="0" presId="urn:microsoft.com/office/officeart/2005/8/layout/bList2"/>
    <dgm:cxn modelId="{0E5D700E-B255-4AEC-98FF-1ECDEC650E56}" type="presParOf" srcId="{17F3D65B-70E3-4E8C-AA24-B9F61C269D83}" destId="{D5AEFC58-4BB0-40CE-8246-B2D5562A5776}" srcOrd="3" destOrd="0" presId="urn:microsoft.com/office/officeart/2005/8/layout/bList2"/>
    <dgm:cxn modelId="{4568B3B1-4276-4B91-85C2-9F2C19037644}" type="presParOf" srcId="{04F134FE-2DDE-4DE2-BA32-51C29504CC12}" destId="{1AFEF8BD-D9C0-4A33-A485-AF624099EB79}" srcOrd="1" destOrd="0" presId="urn:microsoft.com/office/officeart/2005/8/layout/bList2"/>
    <dgm:cxn modelId="{76FD0976-E1B7-4DE9-ACB0-CC627B95C45C}" type="presParOf" srcId="{04F134FE-2DDE-4DE2-BA32-51C29504CC12}" destId="{F5BAF3F5-372D-42E7-B84E-BC3A2FB63442}" srcOrd="2" destOrd="0" presId="urn:microsoft.com/office/officeart/2005/8/layout/bList2"/>
    <dgm:cxn modelId="{5DD541D0-B434-462E-B2FF-CADF3C5FBA5D}" type="presParOf" srcId="{F5BAF3F5-372D-42E7-B84E-BC3A2FB63442}" destId="{C4AC2D42-C745-4E69-A676-1D4E0B215A75}" srcOrd="0" destOrd="0" presId="urn:microsoft.com/office/officeart/2005/8/layout/bList2"/>
    <dgm:cxn modelId="{F8871C4D-70B5-426B-9064-4E5E391A10E8}" type="presParOf" srcId="{F5BAF3F5-372D-42E7-B84E-BC3A2FB63442}" destId="{46657B3A-6833-4408-AF5B-71B1AD82C377}" srcOrd="1" destOrd="0" presId="urn:microsoft.com/office/officeart/2005/8/layout/bList2"/>
    <dgm:cxn modelId="{9DE4EEEC-8D21-4D28-A270-7559BCB9D5E9}" type="presParOf" srcId="{F5BAF3F5-372D-42E7-B84E-BC3A2FB63442}" destId="{78D1A802-67EF-4B86-8851-6738529CB09D}" srcOrd="2" destOrd="0" presId="urn:microsoft.com/office/officeart/2005/8/layout/bList2"/>
    <dgm:cxn modelId="{4D10E721-699E-4D96-A4DE-367610E5CEB5}" type="presParOf" srcId="{F5BAF3F5-372D-42E7-B84E-BC3A2FB63442}" destId="{8786070C-B60B-4AB9-9202-FE1FE811D57D}" srcOrd="3" destOrd="0" presId="urn:microsoft.com/office/officeart/2005/8/layout/bList2"/>
    <dgm:cxn modelId="{869329D1-36AE-4203-8BAF-EABD3840B932}" type="presParOf" srcId="{04F134FE-2DDE-4DE2-BA32-51C29504CC12}" destId="{12026774-33CD-46CE-A0BE-16123715A496}" srcOrd="3" destOrd="0" presId="urn:microsoft.com/office/officeart/2005/8/layout/bList2"/>
    <dgm:cxn modelId="{5566932C-DEB9-4F99-B107-34483BDA9CF5}" type="presParOf" srcId="{04F134FE-2DDE-4DE2-BA32-51C29504CC12}" destId="{97F01F01-483A-4E5A-BD15-BB8CB6227139}" srcOrd="4" destOrd="0" presId="urn:microsoft.com/office/officeart/2005/8/layout/bList2"/>
    <dgm:cxn modelId="{5048C340-5727-44E6-A2F5-23366FB22ACB}" type="presParOf" srcId="{97F01F01-483A-4E5A-BD15-BB8CB6227139}" destId="{AFB14982-389E-4610-B431-585470CC016A}" srcOrd="0" destOrd="0" presId="urn:microsoft.com/office/officeart/2005/8/layout/bList2"/>
    <dgm:cxn modelId="{F76CF3F0-D152-4846-80A7-5CC1AC0A009B}" type="presParOf" srcId="{97F01F01-483A-4E5A-BD15-BB8CB6227139}" destId="{A0C6319D-350F-4570-87EE-D7E26EB62FDF}" srcOrd="1" destOrd="0" presId="urn:microsoft.com/office/officeart/2005/8/layout/bList2"/>
    <dgm:cxn modelId="{3E6EF09D-B7D1-4256-89C4-C55BE5C45A9C}" type="presParOf" srcId="{97F01F01-483A-4E5A-BD15-BB8CB6227139}" destId="{1B6A8D6F-12EE-4537-891A-172AA0C36EC1}" srcOrd="2" destOrd="0" presId="urn:microsoft.com/office/officeart/2005/8/layout/bList2"/>
    <dgm:cxn modelId="{ADAE5904-419E-451B-85C0-5B50AC1ABCB9}" type="presParOf" srcId="{97F01F01-483A-4E5A-BD15-BB8CB6227139}" destId="{4670F635-CE24-4150-A071-3AB8910EB726}"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F6C520-F0BA-483E-9BD6-2B5FCCEA3DFF}" type="doc">
      <dgm:prSet loTypeId="urn:microsoft.com/office/officeart/2005/8/layout/hChevron3" loCatId="process" qsTypeId="urn:microsoft.com/office/officeart/2005/8/quickstyle/simple1" qsCatId="simple" csTypeId="urn:microsoft.com/office/officeart/2005/8/colors/accent1_2" csCatId="accent1" phldr="1"/>
      <dgm:spPr/>
    </dgm:pt>
    <dgm:pt modelId="{9B1921E3-DC6C-4F68-9C6E-53D9B0ACCFB5}">
      <dgm:prSet phldrT="[Text]" custT="1"/>
      <dgm:spPr/>
      <dgm:t>
        <a:bodyPr/>
        <a:lstStyle/>
        <a:p>
          <a:r>
            <a:rPr lang="en-US" sz="1600" b="1" dirty="0"/>
            <a:t>Summer 2020:</a:t>
          </a:r>
        </a:p>
        <a:p>
          <a:r>
            <a:rPr lang="en-US" sz="1600" b="1" dirty="0"/>
            <a:t>All teams work to  cross the finish line, and start sustainability plan</a:t>
          </a:r>
        </a:p>
      </dgm:t>
    </dgm:pt>
    <dgm:pt modelId="{263CB648-93F4-456C-86B2-24D1C977D99F}" type="parTrans" cxnId="{94946464-D984-4035-827C-A9BBA931452B}">
      <dgm:prSet/>
      <dgm:spPr/>
      <dgm:t>
        <a:bodyPr/>
        <a:lstStyle/>
        <a:p>
          <a:endParaRPr lang="en-US" sz="2000"/>
        </a:p>
      </dgm:t>
    </dgm:pt>
    <dgm:pt modelId="{E68732BD-4F01-41B9-86C1-8645EBE9ACC4}" type="sibTrans" cxnId="{94946464-D984-4035-827C-A9BBA931452B}">
      <dgm:prSet/>
      <dgm:spPr/>
      <dgm:t>
        <a:bodyPr/>
        <a:lstStyle/>
        <a:p>
          <a:endParaRPr lang="en-US" sz="2000"/>
        </a:p>
      </dgm:t>
    </dgm:pt>
    <dgm:pt modelId="{13C4D1BA-0104-415A-8142-1E6473A038D3}">
      <dgm:prSet phldrT="[Text]" custT="1"/>
      <dgm:spPr/>
      <dgm:t>
        <a:bodyPr/>
        <a:lstStyle/>
        <a:p>
          <a:r>
            <a:rPr lang="en-US" sz="1600" b="1" dirty="0"/>
            <a:t>Fall &amp; Winter 2020</a:t>
          </a:r>
        </a:p>
        <a:p>
          <a:r>
            <a:rPr lang="en-US" sz="1600" b="1" dirty="0"/>
            <a:t>Work to implement sustainability plan, ILPQC 1:1 QI Support for hospitals</a:t>
          </a:r>
        </a:p>
      </dgm:t>
    </dgm:pt>
    <dgm:pt modelId="{8B6AB4A2-5068-470F-ADD5-567386E0E598}" type="parTrans" cxnId="{1420ABB5-C766-47A8-B382-06469E7078C2}">
      <dgm:prSet/>
      <dgm:spPr/>
      <dgm:t>
        <a:bodyPr/>
        <a:lstStyle/>
        <a:p>
          <a:endParaRPr lang="en-US" sz="2000"/>
        </a:p>
      </dgm:t>
    </dgm:pt>
    <dgm:pt modelId="{57D7A095-0C37-4984-ACAB-51AFA2331095}" type="sibTrans" cxnId="{1420ABB5-C766-47A8-B382-06469E7078C2}">
      <dgm:prSet/>
      <dgm:spPr/>
      <dgm:t>
        <a:bodyPr/>
        <a:lstStyle/>
        <a:p>
          <a:endParaRPr lang="en-US" sz="2000"/>
        </a:p>
      </dgm:t>
    </dgm:pt>
    <dgm:pt modelId="{46359D08-6A7D-468C-A16C-EA94C1CF728A}">
      <dgm:prSet phldrT="[Text]" custT="1"/>
      <dgm:spPr/>
      <dgm:t>
        <a:bodyPr/>
        <a:lstStyle/>
        <a:p>
          <a:r>
            <a:rPr lang="en-US" sz="1600" b="1" dirty="0"/>
            <a:t>2021:</a:t>
          </a:r>
        </a:p>
        <a:p>
          <a:r>
            <a:rPr lang="en-US" sz="1600" b="1" dirty="0"/>
            <a:t> Quarterly Sustainability check in Calls with Teams, implement sustainability plans</a:t>
          </a:r>
        </a:p>
      </dgm:t>
    </dgm:pt>
    <dgm:pt modelId="{F634E1C2-E824-4F58-998E-ED8BBF246399}" type="parTrans" cxnId="{F23A4E29-B5B9-4629-B802-CBBD44C437A8}">
      <dgm:prSet/>
      <dgm:spPr/>
      <dgm:t>
        <a:bodyPr/>
        <a:lstStyle/>
        <a:p>
          <a:endParaRPr lang="en-US" sz="2000"/>
        </a:p>
      </dgm:t>
    </dgm:pt>
    <dgm:pt modelId="{125E5D73-E8AB-4B66-87C4-EADB2E003E36}" type="sibTrans" cxnId="{F23A4E29-B5B9-4629-B802-CBBD44C437A8}">
      <dgm:prSet/>
      <dgm:spPr/>
      <dgm:t>
        <a:bodyPr/>
        <a:lstStyle/>
        <a:p>
          <a:endParaRPr lang="en-US" sz="2000"/>
        </a:p>
      </dgm:t>
    </dgm:pt>
    <dgm:pt modelId="{E3D3BE45-FA87-4DEE-9AE2-FA16ECB4ABEA}" type="pres">
      <dgm:prSet presAssocID="{13F6C520-F0BA-483E-9BD6-2B5FCCEA3DFF}" presName="Name0" presStyleCnt="0">
        <dgm:presLayoutVars>
          <dgm:dir/>
          <dgm:resizeHandles val="exact"/>
        </dgm:presLayoutVars>
      </dgm:prSet>
      <dgm:spPr/>
    </dgm:pt>
    <dgm:pt modelId="{0F01899A-9CB1-4609-A13D-BF2682E89696}" type="pres">
      <dgm:prSet presAssocID="{9B1921E3-DC6C-4F68-9C6E-53D9B0ACCFB5}" presName="parTxOnly" presStyleLbl="node1" presStyleIdx="0" presStyleCnt="3" custScaleY="110001" custLinFactNeighborY="38651">
        <dgm:presLayoutVars>
          <dgm:bulletEnabled val="1"/>
        </dgm:presLayoutVars>
      </dgm:prSet>
      <dgm:spPr/>
      <dgm:t>
        <a:bodyPr/>
        <a:lstStyle/>
        <a:p>
          <a:endParaRPr lang="en-US"/>
        </a:p>
      </dgm:t>
    </dgm:pt>
    <dgm:pt modelId="{3D01BCE6-781E-42FB-9AA2-9A271CD6DD77}" type="pres">
      <dgm:prSet presAssocID="{E68732BD-4F01-41B9-86C1-8645EBE9ACC4}" presName="parSpace" presStyleCnt="0"/>
      <dgm:spPr/>
    </dgm:pt>
    <dgm:pt modelId="{29B47FCB-C1F2-4038-902C-33AD93AEFEC5}" type="pres">
      <dgm:prSet presAssocID="{13C4D1BA-0104-415A-8142-1E6473A038D3}" presName="parTxOnly" presStyleLbl="node1" presStyleIdx="1" presStyleCnt="3" custScaleY="110001" custLinFactNeighborX="-7985" custLinFactNeighborY="37591">
        <dgm:presLayoutVars>
          <dgm:bulletEnabled val="1"/>
        </dgm:presLayoutVars>
      </dgm:prSet>
      <dgm:spPr/>
      <dgm:t>
        <a:bodyPr/>
        <a:lstStyle/>
        <a:p>
          <a:endParaRPr lang="en-US"/>
        </a:p>
      </dgm:t>
    </dgm:pt>
    <dgm:pt modelId="{8E6A62C2-C46A-4178-A2A9-F4E28C76C09B}" type="pres">
      <dgm:prSet presAssocID="{57D7A095-0C37-4984-ACAB-51AFA2331095}" presName="parSpace" presStyleCnt="0"/>
      <dgm:spPr/>
    </dgm:pt>
    <dgm:pt modelId="{D53FF054-97B1-4BD4-B8C5-4732F871E1B4}" type="pres">
      <dgm:prSet presAssocID="{46359D08-6A7D-468C-A16C-EA94C1CF728A}" presName="parTxOnly" presStyleLbl="node1" presStyleIdx="2" presStyleCnt="3" custScaleY="110001" custLinFactNeighborX="-15399" custLinFactNeighborY="37591">
        <dgm:presLayoutVars>
          <dgm:bulletEnabled val="1"/>
        </dgm:presLayoutVars>
      </dgm:prSet>
      <dgm:spPr/>
      <dgm:t>
        <a:bodyPr/>
        <a:lstStyle/>
        <a:p>
          <a:endParaRPr lang="en-US"/>
        </a:p>
      </dgm:t>
    </dgm:pt>
  </dgm:ptLst>
  <dgm:cxnLst>
    <dgm:cxn modelId="{1420ABB5-C766-47A8-B382-06469E7078C2}" srcId="{13F6C520-F0BA-483E-9BD6-2B5FCCEA3DFF}" destId="{13C4D1BA-0104-415A-8142-1E6473A038D3}" srcOrd="1" destOrd="0" parTransId="{8B6AB4A2-5068-470F-ADD5-567386E0E598}" sibTransId="{57D7A095-0C37-4984-ACAB-51AFA2331095}"/>
    <dgm:cxn modelId="{7D4611F8-86DE-42D8-9AE4-4D64EB255552}" type="presOf" srcId="{13F6C520-F0BA-483E-9BD6-2B5FCCEA3DFF}" destId="{E3D3BE45-FA87-4DEE-9AE2-FA16ECB4ABEA}" srcOrd="0" destOrd="0" presId="urn:microsoft.com/office/officeart/2005/8/layout/hChevron3"/>
    <dgm:cxn modelId="{922759B8-46DC-45AC-9210-995B75F7FE2E}" type="presOf" srcId="{9B1921E3-DC6C-4F68-9C6E-53D9B0ACCFB5}" destId="{0F01899A-9CB1-4609-A13D-BF2682E89696}" srcOrd="0" destOrd="0" presId="urn:microsoft.com/office/officeart/2005/8/layout/hChevron3"/>
    <dgm:cxn modelId="{C4CE41E6-B774-45BA-96DC-15563A4DB45E}" type="presOf" srcId="{13C4D1BA-0104-415A-8142-1E6473A038D3}" destId="{29B47FCB-C1F2-4038-902C-33AD93AEFEC5}" srcOrd="0" destOrd="0" presId="urn:microsoft.com/office/officeart/2005/8/layout/hChevron3"/>
    <dgm:cxn modelId="{F23A4E29-B5B9-4629-B802-CBBD44C437A8}" srcId="{13F6C520-F0BA-483E-9BD6-2B5FCCEA3DFF}" destId="{46359D08-6A7D-468C-A16C-EA94C1CF728A}" srcOrd="2" destOrd="0" parTransId="{F634E1C2-E824-4F58-998E-ED8BBF246399}" sibTransId="{125E5D73-E8AB-4B66-87C4-EADB2E003E36}"/>
    <dgm:cxn modelId="{94946464-D984-4035-827C-A9BBA931452B}" srcId="{13F6C520-F0BA-483E-9BD6-2B5FCCEA3DFF}" destId="{9B1921E3-DC6C-4F68-9C6E-53D9B0ACCFB5}" srcOrd="0" destOrd="0" parTransId="{263CB648-93F4-456C-86B2-24D1C977D99F}" sibTransId="{E68732BD-4F01-41B9-86C1-8645EBE9ACC4}"/>
    <dgm:cxn modelId="{27451A93-89B5-4145-8096-06E07F094D14}" type="presOf" srcId="{46359D08-6A7D-468C-A16C-EA94C1CF728A}" destId="{D53FF054-97B1-4BD4-B8C5-4732F871E1B4}" srcOrd="0" destOrd="0" presId="urn:microsoft.com/office/officeart/2005/8/layout/hChevron3"/>
    <dgm:cxn modelId="{DDE96ABC-ADB0-41B3-A866-D86B05D9ADD2}" type="presParOf" srcId="{E3D3BE45-FA87-4DEE-9AE2-FA16ECB4ABEA}" destId="{0F01899A-9CB1-4609-A13D-BF2682E89696}" srcOrd="0" destOrd="0" presId="urn:microsoft.com/office/officeart/2005/8/layout/hChevron3"/>
    <dgm:cxn modelId="{9D5D3059-B4C7-4914-90FB-105FCD9E7958}" type="presParOf" srcId="{E3D3BE45-FA87-4DEE-9AE2-FA16ECB4ABEA}" destId="{3D01BCE6-781E-42FB-9AA2-9A271CD6DD77}" srcOrd="1" destOrd="0" presId="urn:microsoft.com/office/officeart/2005/8/layout/hChevron3"/>
    <dgm:cxn modelId="{B09352A1-0BA3-410C-9934-CCAD42A2C60F}" type="presParOf" srcId="{E3D3BE45-FA87-4DEE-9AE2-FA16ECB4ABEA}" destId="{29B47FCB-C1F2-4038-902C-33AD93AEFEC5}" srcOrd="2" destOrd="0" presId="urn:microsoft.com/office/officeart/2005/8/layout/hChevron3"/>
    <dgm:cxn modelId="{74A04799-2FFA-4262-B19D-6C0B14835331}" type="presParOf" srcId="{E3D3BE45-FA87-4DEE-9AE2-FA16ECB4ABEA}" destId="{8E6A62C2-C46A-4178-A2A9-F4E28C76C09B}" srcOrd="3" destOrd="0" presId="urn:microsoft.com/office/officeart/2005/8/layout/hChevron3"/>
    <dgm:cxn modelId="{B88D4EF9-2AF1-40C5-97FD-5BDD507809FA}" type="presParOf" srcId="{E3D3BE45-FA87-4DEE-9AE2-FA16ECB4ABEA}" destId="{D53FF054-97B1-4BD4-B8C5-4732F871E1B4}"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F6C520-F0BA-483E-9BD6-2B5FCCEA3DFF}" type="doc">
      <dgm:prSet loTypeId="urn:microsoft.com/office/officeart/2005/8/layout/hChevron3" loCatId="process" qsTypeId="urn:microsoft.com/office/officeart/2005/8/quickstyle/simple1" qsCatId="simple" csTypeId="urn:microsoft.com/office/officeart/2005/8/colors/accent1_2" csCatId="accent1" phldr="1"/>
      <dgm:spPr/>
    </dgm:pt>
    <dgm:pt modelId="{9B1921E3-DC6C-4F68-9C6E-53D9B0ACCFB5}">
      <dgm:prSet phldrT="[Text]"/>
      <dgm:spPr/>
      <dgm:t>
        <a:bodyPr/>
        <a:lstStyle/>
        <a:p>
          <a:r>
            <a:rPr lang="en-US" b="1" dirty="0"/>
            <a:t>June-July 2020:</a:t>
          </a:r>
        </a:p>
        <a:p>
          <a:r>
            <a:rPr lang="en-US" dirty="0"/>
            <a:t>Workgroup finalize AIMs, Measures, Data Form</a:t>
          </a:r>
        </a:p>
      </dgm:t>
    </dgm:pt>
    <dgm:pt modelId="{263CB648-93F4-456C-86B2-24D1C977D99F}" type="parTrans" cxnId="{94946464-D984-4035-827C-A9BBA931452B}">
      <dgm:prSet/>
      <dgm:spPr/>
      <dgm:t>
        <a:bodyPr/>
        <a:lstStyle/>
        <a:p>
          <a:endParaRPr lang="en-US"/>
        </a:p>
      </dgm:t>
    </dgm:pt>
    <dgm:pt modelId="{E68732BD-4F01-41B9-86C1-8645EBE9ACC4}" type="sibTrans" cxnId="{94946464-D984-4035-827C-A9BBA931452B}">
      <dgm:prSet/>
      <dgm:spPr/>
      <dgm:t>
        <a:bodyPr/>
        <a:lstStyle/>
        <a:p>
          <a:endParaRPr lang="en-US"/>
        </a:p>
      </dgm:t>
    </dgm:pt>
    <dgm:pt modelId="{AA22B988-A28F-416A-9C57-AA73DFD0C818}">
      <dgm:prSet phldrT="[Text]"/>
      <dgm:spPr/>
      <dgm:t>
        <a:bodyPr/>
        <a:lstStyle/>
        <a:p>
          <a:r>
            <a:rPr lang="en-US" b="1" dirty="0"/>
            <a:t>Aug-Oct 2020:</a:t>
          </a:r>
        </a:p>
        <a:p>
          <a:r>
            <a:rPr lang="en-US" dirty="0"/>
            <a:t>Wave 1 tests data collection process</a:t>
          </a:r>
        </a:p>
      </dgm:t>
    </dgm:pt>
    <dgm:pt modelId="{AD28AC95-626C-42D5-943C-355BDD063625}" type="parTrans" cxnId="{1E128AF7-CE6C-4C25-88EA-AA2992E987B1}">
      <dgm:prSet/>
      <dgm:spPr/>
      <dgm:t>
        <a:bodyPr/>
        <a:lstStyle/>
        <a:p>
          <a:endParaRPr lang="en-US"/>
        </a:p>
      </dgm:t>
    </dgm:pt>
    <dgm:pt modelId="{4CFE5C3E-81ED-499A-AC3C-446E4AC8E99B}" type="sibTrans" cxnId="{1E128AF7-CE6C-4C25-88EA-AA2992E987B1}">
      <dgm:prSet/>
      <dgm:spPr/>
      <dgm:t>
        <a:bodyPr/>
        <a:lstStyle/>
        <a:p>
          <a:endParaRPr lang="en-US"/>
        </a:p>
      </dgm:t>
    </dgm:pt>
    <dgm:pt modelId="{13C4D1BA-0104-415A-8142-1E6473A038D3}">
      <dgm:prSet phldrT="[Text]"/>
      <dgm:spPr/>
      <dgm:t>
        <a:bodyPr/>
        <a:lstStyle/>
        <a:p>
          <a:r>
            <a:rPr lang="en-US" b="1" dirty="0"/>
            <a:t>October 29, 2020</a:t>
          </a:r>
        </a:p>
        <a:p>
          <a:r>
            <a:rPr lang="en-US" dirty="0"/>
            <a:t>Statewide Launch</a:t>
          </a:r>
        </a:p>
      </dgm:t>
    </dgm:pt>
    <dgm:pt modelId="{8B6AB4A2-5068-470F-ADD5-567386E0E598}" type="parTrans" cxnId="{1420ABB5-C766-47A8-B382-06469E7078C2}">
      <dgm:prSet/>
      <dgm:spPr/>
      <dgm:t>
        <a:bodyPr/>
        <a:lstStyle/>
        <a:p>
          <a:endParaRPr lang="en-US"/>
        </a:p>
      </dgm:t>
    </dgm:pt>
    <dgm:pt modelId="{57D7A095-0C37-4984-ACAB-51AFA2331095}" type="sibTrans" cxnId="{1420ABB5-C766-47A8-B382-06469E7078C2}">
      <dgm:prSet/>
      <dgm:spPr/>
      <dgm:t>
        <a:bodyPr/>
        <a:lstStyle/>
        <a:p>
          <a:endParaRPr lang="en-US"/>
        </a:p>
      </dgm:t>
    </dgm:pt>
    <dgm:pt modelId="{46359D08-6A7D-468C-A16C-EA94C1CF728A}">
      <dgm:prSet phldrT="[Text]"/>
      <dgm:spPr/>
      <dgm:t>
        <a:bodyPr/>
        <a:lstStyle/>
        <a:p>
          <a:r>
            <a:rPr lang="en-US" b="1" dirty="0"/>
            <a:t>November 2020: </a:t>
          </a:r>
          <a:r>
            <a:rPr lang="en-US" dirty="0"/>
            <a:t>Monthly webinars begin</a:t>
          </a:r>
        </a:p>
      </dgm:t>
    </dgm:pt>
    <dgm:pt modelId="{F634E1C2-E824-4F58-998E-ED8BBF246399}" type="parTrans" cxnId="{F23A4E29-B5B9-4629-B802-CBBD44C437A8}">
      <dgm:prSet/>
      <dgm:spPr/>
      <dgm:t>
        <a:bodyPr/>
        <a:lstStyle/>
        <a:p>
          <a:endParaRPr lang="en-US"/>
        </a:p>
      </dgm:t>
    </dgm:pt>
    <dgm:pt modelId="{125E5D73-E8AB-4B66-87C4-EADB2E003E36}" type="sibTrans" cxnId="{F23A4E29-B5B9-4629-B802-CBBD44C437A8}">
      <dgm:prSet/>
      <dgm:spPr/>
      <dgm:t>
        <a:bodyPr/>
        <a:lstStyle/>
        <a:p>
          <a:endParaRPr lang="en-US"/>
        </a:p>
      </dgm:t>
    </dgm:pt>
    <dgm:pt modelId="{E3D3BE45-FA87-4DEE-9AE2-FA16ECB4ABEA}" type="pres">
      <dgm:prSet presAssocID="{13F6C520-F0BA-483E-9BD6-2B5FCCEA3DFF}" presName="Name0" presStyleCnt="0">
        <dgm:presLayoutVars>
          <dgm:dir/>
          <dgm:resizeHandles val="exact"/>
        </dgm:presLayoutVars>
      </dgm:prSet>
      <dgm:spPr/>
    </dgm:pt>
    <dgm:pt modelId="{0F01899A-9CB1-4609-A13D-BF2682E89696}" type="pres">
      <dgm:prSet presAssocID="{9B1921E3-DC6C-4F68-9C6E-53D9B0ACCFB5}" presName="parTxOnly" presStyleLbl="node1" presStyleIdx="0" presStyleCnt="4">
        <dgm:presLayoutVars>
          <dgm:bulletEnabled val="1"/>
        </dgm:presLayoutVars>
      </dgm:prSet>
      <dgm:spPr/>
      <dgm:t>
        <a:bodyPr/>
        <a:lstStyle/>
        <a:p>
          <a:endParaRPr lang="en-US"/>
        </a:p>
      </dgm:t>
    </dgm:pt>
    <dgm:pt modelId="{3D01BCE6-781E-42FB-9AA2-9A271CD6DD77}" type="pres">
      <dgm:prSet presAssocID="{E68732BD-4F01-41B9-86C1-8645EBE9ACC4}" presName="parSpace" presStyleCnt="0"/>
      <dgm:spPr/>
    </dgm:pt>
    <dgm:pt modelId="{8D8B6E8D-0B55-43CA-8396-1F0A8D04B0E1}" type="pres">
      <dgm:prSet presAssocID="{AA22B988-A28F-416A-9C57-AA73DFD0C818}" presName="parTxOnly" presStyleLbl="node1" presStyleIdx="1" presStyleCnt="4">
        <dgm:presLayoutVars>
          <dgm:bulletEnabled val="1"/>
        </dgm:presLayoutVars>
      </dgm:prSet>
      <dgm:spPr/>
      <dgm:t>
        <a:bodyPr/>
        <a:lstStyle/>
        <a:p>
          <a:endParaRPr lang="en-US"/>
        </a:p>
      </dgm:t>
    </dgm:pt>
    <dgm:pt modelId="{F9DBE505-7F31-414C-94D3-F7F8EAEA3CE6}" type="pres">
      <dgm:prSet presAssocID="{4CFE5C3E-81ED-499A-AC3C-446E4AC8E99B}" presName="parSpace" presStyleCnt="0"/>
      <dgm:spPr/>
    </dgm:pt>
    <dgm:pt modelId="{29B47FCB-C1F2-4038-902C-33AD93AEFEC5}" type="pres">
      <dgm:prSet presAssocID="{13C4D1BA-0104-415A-8142-1E6473A038D3}" presName="parTxOnly" presStyleLbl="node1" presStyleIdx="2" presStyleCnt="4">
        <dgm:presLayoutVars>
          <dgm:bulletEnabled val="1"/>
        </dgm:presLayoutVars>
      </dgm:prSet>
      <dgm:spPr/>
      <dgm:t>
        <a:bodyPr/>
        <a:lstStyle/>
        <a:p>
          <a:endParaRPr lang="en-US"/>
        </a:p>
      </dgm:t>
    </dgm:pt>
    <dgm:pt modelId="{8E6A62C2-C46A-4178-A2A9-F4E28C76C09B}" type="pres">
      <dgm:prSet presAssocID="{57D7A095-0C37-4984-ACAB-51AFA2331095}" presName="parSpace" presStyleCnt="0"/>
      <dgm:spPr/>
    </dgm:pt>
    <dgm:pt modelId="{D53FF054-97B1-4BD4-B8C5-4732F871E1B4}" type="pres">
      <dgm:prSet presAssocID="{46359D08-6A7D-468C-A16C-EA94C1CF728A}" presName="parTxOnly" presStyleLbl="node1" presStyleIdx="3" presStyleCnt="4">
        <dgm:presLayoutVars>
          <dgm:bulletEnabled val="1"/>
        </dgm:presLayoutVars>
      </dgm:prSet>
      <dgm:spPr/>
      <dgm:t>
        <a:bodyPr/>
        <a:lstStyle/>
        <a:p>
          <a:endParaRPr lang="en-US"/>
        </a:p>
      </dgm:t>
    </dgm:pt>
  </dgm:ptLst>
  <dgm:cxnLst>
    <dgm:cxn modelId="{C4CE41E6-B774-45BA-96DC-15563A4DB45E}" type="presOf" srcId="{13C4D1BA-0104-415A-8142-1E6473A038D3}" destId="{29B47FCB-C1F2-4038-902C-33AD93AEFEC5}" srcOrd="0" destOrd="0" presId="urn:microsoft.com/office/officeart/2005/8/layout/hChevron3"/>
    <dgm:cxn modelId="{7D4611F8-86DE-42D8-9AE4-4D64EB255552}" type="presOf" srcId="{13F6C520-F0BA-483E-9BD6-2B5FCCEA3DFF}" destId="{E3D3BE45-FA87-4DEE-9AE2-FA16ECB4ABEA}" srcOrd="0" destOrd="0" presId="urn:microsoft.com/office/officeart/2005/8/layout/hChevron3"/>
    <dgm:cxn modelId="{27451A93-89B5-4145-8096-06E07F094D14}" type="presOf" srcId="{46359D08-6A7D-468C-A16C-EA94C1CF728A}" destId="{D53FF054-97B1-4BD4-B8C5-4732F871E1B4}" srcOrd="0" destOrd="0" presId="urn:microsoft.com/office/officeart/2005/8/layout/hChevron3"/>
    <dgm:cxn modelId="{1E128AF7-CE6C-4C25-88EA-AA2992E987B1}" srcId="{13F6C520-F0BA-483E-9BD6-2B5FCCEA3DFF}" destId="{AA22B988-A28F-416A-9C57-AA73DFD0C818}" srcOrd="1" destOrd="0" parTransId="{AD28AC95-626C-42D5-943C-355BDD063625}" sibTransId="{4CFE5C3E-81ED-499A-AC3C-446E4AC8E99B}"/>
    <dgm:cxn modelId="{11A7D1D0-6413-4F0D-8025-EC21DA9A0D74}" type="presOf" srcId="{AA22B988-A28F-416A-9C57-AA73DFD0C818}" destId="{8D8B6E8D-0B55-43CA-8396-1F0A8D04B0E1}" srcOrd="0" destOrd="0" presId="urn:microsoft.com/office/officeart/2005/8/layout/hChevron3"/>
    <dgm:cxn modelId="{1420ABB5-C766-47A8-B382-06469E7078C2}" srcId="{13F6C520-F0BA-483E-9BD6-2B5FCCEA3DFF}" destId="{13C4D1BA-0104-415A-8142-1E6473A038D3}" srcOrd="2" destOrd="0" parTransId="{8B6AB4A2-5068-470F-ADD5-567386E0E598}" sibTransId="{57D7A095-0C37-4984-ACAB-51AFA2331095}"/>
    <dgm:cxn modelId="{922759B8-46DC-45AC-9210-995B75F7FE2E}" type="presOf" srcId="{9B1921E3-DC6C-4F68-9C6E-53D9B0ACCFB5}" destId="{0F01899A-9CB1-4609-A13D-BF2682E89696}" srcOrd="0" destOrd="0" presId="urn:microsoft.com/office/officeart/2005/8/layout/hChevron3"/>
    <dgm:cxn modelId="{F23A4E29-B5B9-4629-B802-CBBD44C437A8}" srcId="{13F6C520-F0BA-483E-9BD6-2B5FCCEA3DFF}" destId="{46359D08-6A7D-468C-A16C-EA94C1CF728A}" srcOrd="3" destOrd="0" parTransId="{F634E1C2-E824-4F58-998E-ED8BBF246399}" sibTransId="{125E5D73-E8AB-4B66-87C4-EADB2E003E36}"/>
    <dgm:cxn modelId="{94946464-D984-4035-827C-A9BBA931452B}" srcId="{13F6C520-F0BA-483E-9BD6-2B5FCCEA3DFF}" destId="{9B1921E3-DC6C-4F68-9C6E-53D9B0ACCFB5}" srcOrd="0" destOrd="0" parTransId="{263CB648-93F4-456C-86B2-24D1C977D99F}" sibTransId="{E68732BD-4F01-41B9-86C1-8645EBE9ACC4}"/>
    <dgm:cxn modelId="{DDE96ABC-ADB0-41B3-A866-D86B05D9ADD2}" type="presParOf" srcId="{E3D3BE45-FA87-4DEE-9AE2-FA16ECB4ABEA}" destId="{0F01899A-9CB1-4609-A13D-BF2682E89696}" srcOrd="0" destOrd="0" presId="urn:microsoft.com/office/officeart/2005/8/layout/hChevron3"/>
    <dgm:cxn modelId="{9D5D3059-B4C7-4914-90FB-105FCD9E7958}" type="presParOf" srcId="{E3D3BE45-FA87-4DEE-9AE2-FA16ECB4ABEA}" destId="{3D01BCE6-781E-42FB-9AA2-9A271CD6DD77}" srcOrd="1" destOrd="0" presId="urn:microsoft.com/office/officeart/2005/8/layout/hChevron3"/>
    <dgm:cxn modelId="{67FCC3F6-F4D2-4418-8D65-5BAD9AAA3E1B}" type="presParOf" srcId="{E3D3BE45-FA87-4DEE-9AE2-FA16ECB4ABEA}" destId="{8D8B6E8D-0B55-43CA-8396-1F0A8D04B0E1}" srcOrd="2" destOrd="0" presId="urn:microsoft.com/office/officeart/2005/8/layout/hChevron3"/>
    <dgm:cxn modelId="{F84A862A-6D1C-48EE-98A6-12247F2B109C}" type="presParOf" srcId="{E3D3BE45-FA87-4DEE-9AE2-FA16ECB4ABEA}" destId="{F9DBE505-7F31-414C-94D3-F7F8EAEA3CE6}" srcOrd="3" destOrd="0" presId="urn:microsoft.com/office/officeart/2005/8/layout/hChevron3"/>
    <dgm:cxn modelId="{B09352A1-0BA3-410C-9934-CCAD42A2C60F}" type="presParOf" srcId="{E3D3BE45-FA87-4DEE-9AE2-FA16ECB4ABEA}" destId="{29B47FCB-C1F2-4038-902C-33AD93AEFEC5}" srcOrd="4" destOrd="0" presId="urn:microsoft.com/office/officeart/2005/8/layout/hChevron3"/>
    <dgm:cxn modelId="{74A04799-2FFA-4262-B19D-6C0B14835331}" type="presParOf" srcId="{E3D3BE45-FA87-4DEE-9AE2-FA16ECB4ABEA}" destId="{8E6A62C2-C46A-4178-A2A9-F4E28C76C09B}" srcOrd="5" destOrd="0" presId="urn:microsoft.com/office/officeart/2005/8/layout/hChevron3"/>
    <dgm:cxn modelId="{B88D4EF9-2AF1-40C5-97FD-5BDD507809FA}" type="presParOf" srcId="{E3D3BE45-FA87-4DEE-9AE2-FA16ECB4ABEA}" destId="{D53FF054-97B1-4BD4-B8C5-4732F871E1B4}"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B22A2-D61C-4276-BAF7-CFE4BB45B922}">
      <dsp:nvSpPr>
        <dsp:cNvPr id="0" name=""/>
        <dsp:cNvSpPr/>
      </dsp:nvSpPr>
      <dsp:spPr>
        <a:xfrm>
          <a:off x="16019" y="1737"/>
          <a:ext cx="2823313" cy="5863924"/>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72390" rIns="24130" bIns="24130" numCol="1" spcCol="1270" anchor="t" anchorCtr="0">
          <a:noAutofit/>
        </a:bodyPr>
        <a:lstStyle/>
        <a:p>
          <a:pPr marL="171450" lvl="1" indent="-171450" algn="l" defTabSz="844550">
            <a:lnSpc>
              <a:spcPct val="90000"/>
            </a:lnSpc>
            <a:spcBef>
              <a:spcPct val="0"/>
            </a:spcBef>
            <a:spcAft>
              <a:spcPct val="15000"/>
            </a:spcAft>
            <a:buChar char="••"/>
          </a:pPr>
          <a:r>
            <a:rPr lang="en-US" sz="1900" kern="1200" dirty="0"/>
            <a:t>We must provide </a:t>
          </a:r>
          <a:r>
            <a:rPr lang="en-US" sz="1900" b="1" kern="1200" dirty="0">
              <a:solidFill>
                <a:srgbClr val="FF0066"/>
              </a:solidFill>
            </a:rPr>
            <a:t>non-pharm care as the first line treatment </a:t>
          </a:r>
          <a:r>
            <a:rPr lang="en-US" sz="1900" kern="1200" dirty="0"/>
            <a:t>for OENs and NAS care.  </a:t>
          </a:r>
          <a:endParaRPr lang="en-US" sz="1900" b="1" kern="1200" dirty="0">
            <a:solidFill>
              <a:srgbClr val="FF0066"/>
            </a:solidFill>
          </a:endParaRPr>
        </a:p>
        <a:p>
          <a:pPr marL="171450" lvl="1" indent="-171450" algn="l" defTabSz="844550">
            <a:lnSpc>
              <a:spcPct val="90000"/>
            </a:lnSpc>
            <a:spcBef>
              <a:spcPct val="0"/>
            </a:spcBef>
            <a:spcAft>
              <a:spcPct val="15000"/>
            </a:spcAft>
            <a:buChar char="••"/>
          </a:pPr>
          <a:r>
            <a:rPr lang="en-US" sz="1900" kern="1200" dirty="0"/>
            <a:t>Implement </a:t>
          </a:r>
          <a:r>
            <a:rPr lang="en-US" sz="1900" b="1" kern="1200" dirty="0">
              <a:solidFill>
                <a:srgbClr val="FF0066"/>
              </a:solidFill>
            </a:rPr>
            <a:t>standardized protocols </a:t>
          </a:r>
          <a:r>
            <a:rPr lang="en-US" sz="1900" kern="1200" dirty="0"/>
            <a:t>for care teams to engage families in optimizing non-pharmacologic</a:t>
          </a:r>
          <a:endParaRPr lang="en-US" sz="1900" b="1" kern="1200" dirty="0">
            <a:solidFill>
              <a:srgbClr val="FF0066"/>
            </a:solidFill>
          </a:endParaRPr>
        </a:p>
        <a:p>
          <a:pPr marL="171450" lvl="1" indent="-171450" algn="l" defTabSz="844550">
            <a:lnSpc>
              <a:spcPct val="90000"/>
            </a:lnSpc>
            <a:spcBef>
              <a:spcPct val="0"/>
            </a:spcBef>
            <a:spcAft>
              <a:spcPct val="15000"/>
            </a:spcAft>
            <a:buChar char="••"/>
          </a:pPr>
          <a:r>
            <a:rPr lang="en-US" sz="1900" b="0" kern="1200" dirty="0">
              <a:solidFill>
                <a:schemeClr val="tx1"/>
              </a:solidFill>
            </a:rPr>
            <a:t>Provide education to mother/families prenatally during Prenatal Care team conferences</a:t>
          </a:r>
        </a:p>
      </dsp:txBody>
      <dsp:txXfrm>
        <a:off x="82173" y="67891"/>
        <a:ext cx="2691005" cy="5797770"/>
      </dsp:txXfrm>
    </dsp:sp>
    <dsp:sp modelId="{7B4F7B79-382B-487A-9D6B-ED20DE246038}">
      <dsp:nvSpPr>
        <dsp:cNvPr id="0" name=""/>
        <dsp:cNvSpPr/>
      </dsp:nvSpPr>
      <dsp:spPr>
        <a:xfrm>
          <a:off x="3681" y="4420891"/>
          <a:ext cx="2823313" cy="906243"/>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0" rIns="27940" bIns="0" numCol="1" spcCol="1270" anchor="ctr" anchorCtr="0">
          <a:noAutofit/>
        </a:bodyPr>
        <a:lstStyle/>
        <a:p>
          <a:pPr lvl="0" algn="l" defTabSz="977900">
            <a:lnSpc>
              <a:spcPct val="90000"/>
            </a:lnSpc>
            <a:spcBef>
              <a:spcPct val="0"/>
            </a:spcBef>
            <a:spcAft>
              <a:spcPct val="35000"/>
            </a:spcAft>
          </a:pPr>
          <a:r>
            <a:rPr lang="en-US" sz="2200" kern="1200" dirty="0"/>
            <a:t>NAS Assessment tool</a:t>
          </a:r>
        </a:p>
      </dsp:txBody>
      <dsp:txXfrm>
        <a:off x="3681" y="4420891"/>
        <a:ext cx="1988248" cy="906243"/>
      </dsp:txXfrm>
    </dsp:sp>
    <dsp:sp modelId="{D5AEFC58-4BB0-40CE-8246-B2D5562A5776}">
      <dsp:nvSpPr>
        <dsp:cNvPr id="0" name=""/>
        <dsp:cNvSpPr/>
      </dsp:nvSpPr>
      <dsp:spPr>
        <a:xfrm>
          <a:off x="2530225" y="4576324"/>
          <a:ext cx="95979" cy="98351"/>
        </a:xfrm>
        <a:prstGeom prst="ellipse">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AC2D42-C745-4E69-A676-1D4E0B215A75}">
      <dsp:nvSpPr>
        <dsp:cNvPr id="0" name=""/>
        <dsp:cNvSpPr/>
      </dsp:nvSpPr>
      <dsp:spPr>
        <a:xfrm>
          <a:off x="3084143" y="5931"/>
          <a:ext cx="2823313" cy="585553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72390" rIns="24130" bIns="24130" numCol="1" spcCol="1270" anchor="t" anchorCtr="0">
          <a:noAutofit/>
        </a:bodyPr>
        <a:lstStyle/>
        <a:p>
          <a:pPr marL="171450" lvl="1" indent="-171450" algn="l" defTabSz="844550">
            <a:lnSpc>
              <a:spcPct val="90000"/>
            </a:lnSpc>
            <a:spcBef>
              <a:spcPct val="0"/>
            </a:spcBef>
            <a:spcAft>
              <a:spcPct val="15000"/>
            </a:spcAft>
            <a:buChar char="••"/>
          </a:pPr>
          <a:r>
            <a:rPr lang="en-US" sz="1900" b="1" kern="1200" dirty="0">
              <a:solidFill>
                <a:srgbClr val="FF0066"/>
              </a:solidFill>
            </a:rPr>
            <a:t>OEN Admission Team Huddles- </a:t>
          </a:r>
          <a:r>
            <a:rPr lang="en-US" sz="1900" kern="1200" dirty="0"/>
            <a:t>initiated by the charge nurse to include all care team members to obtain and launch tool in the </a:t>
          </a:r>
          <a:r>
            <a:rPr lang="en-US" sz="1900" b="1" kern="1200" dirty="0">
              <a:solidFill>
                <a:srgbClr val="FF0066"/>
              </a:solidFill>
            </a:rPr>
            <a:t>MNO-Neo Folders </a:t>
          </a:r>
          <a:endParaRPr lang="en-US" sz="1900" kern="1200" dirty="0"/>
        </a:p>
        <a:p>
          <a:pPr marL="171450" lvl="1" indent="-171450" algn="l" defTabSz="844550">
            <a:lnSpc>
              <a:spcPct val="90000"/>
            </a:lnSpc>
            <a:spcBef>
              <a:spcPct val="0"/>
            </a:spcBef>
            <a:spcAft>
              <a:spcPct val="15000"/>
            </a:spcAft>
            <a:buChar char="••"/>
          </a:pPr>
          <a:r>
            <a:rPr lang="en-US" sz="1900" kern="1200" dirty="0"/>
            <a:t>Partner with OB team to implement </a:t>
          </a:r>
          <a:r>
            <a:rPr lang="en-US" sz="1900" b="1" kern="1200" dirty="0">
              <a:solidFill>
                <a:srgbClr val="FF0066"/>
              </a:solidFill>
            </a:rPr>
            <a:t>Prenatal Care team conferences</a:t>
          </a:r>
        </a:p>
        <a:p>
          <a:pPr marL="171450" lvl="1" indent="-171450" algn="l" defTabSz="844550">
            <a:lnSpc>
              <a:spcPct val="90000"/>
            </a:lnSpc>
            <a:spcBef>
              <a:spcPct val="0"/>
            </a:spcBef>
            <a:spcAft>
              <a:spcPct val="15000"/>
            </a:spcAft>
            <a:buChar char="••"/>
          </a:pPr>
          <a:r>
            <a:rPr lang="en-US" sz="1900" b="1" kern="1200" dirty="0">
              <a:solidFill>
                <a:srgbClr val="FF0066"/>
              </a:solidFill>
            </a:rPr>
            <a:t>NAS Clinical debrief- i</a:t>
          </a:r>
          <a:r>
            <a:rPr lang="en-US" sz="1900" kern="1200" dirty="0"/>
            <a:t>mplement of a NAS Clinical Debrief Review Form with the clinical team </a:t>
          </a:r>
          <a:endParaRPr lang="en-US" sz="1900" b="1" kern="1200" dirty="0">
            <a:solidFill>
              <a:srgbClr val="FF0066"/>
            </a:solidFill>
          </a:endParaRPr>
        </a:p>
      </dsp:txBody>
      <dsp:txXfrm>
        <a:off x="3150297" y="72085"/>
        <a:ext cx="2691005" cy="5789382"/>
      </dsp:txXfrm>
    </dsp:sp>
    <dsp:sp modelId="{78D1A802-67EF-4B86-8851-6738529CB09D}">
      <dsp:nvSpPr>
        <dsp:cNvPr id="0" name=""/>
        <dsp:cNvSpPr/>
      </dsp:nvSpPr>
      <dsp:spPr>
        <a:xfrm>
          <a:off x="3084143" y="4427761"/>
          <a:ext cx="2823313" cy="906243"/>
        </a:xfrm>
        <a:prstGeom prst="rect">
          <a:avLst/>
        </a:prstGeom>
        <a:solidFill>
          <a:schemeClr val="accent4">
            <a:hueOff val="-2232385"/>
            <a:satOff val="13449"/>
            <a:lumOff val="1078"/>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0" rIns="27940" bIns="0" numCol="1" spcCol="1270" anchor="ctr" anchorCtr="0">
          <a:noAutofit/>
        </a:bodyPr>
        <a:lstStyle/>
        <a:p>
          <a:pPr lvl="0" algn="l" defTabSz="977900">
            <a:lnSpc>
              <a:spcPct val="90000"/>
            </a:lnSpc>
            <a:spcBef>
              <a:spcPct val="0"/>
            </a:spcBef>
            <a:spcAft>
              <a:spcPct val="35000"/>
            </a:spcAft>
          </a:pPr>
          <a:r>
            <a:rPr lang="en-US" sz="2200" kern="1200" dirty="0"/>
            <a:t>Systems for NAS Care </a:t>
          </a:r>
        </a:p>
      </dsp:txBody>
      <dsp:txXfrm>
        <a:off x="3084143" y="4427761"/>
        <a:ext cx="1988248" cy="906243"/>
      </dsp:txXfrm>
    </dsp:sp>
    <dsp:sp modelId="{8786070C-B60B-4AB9-9202-FE1FE811D57D}">
      <dsp:nvSpPr>
        <dsp:cNvPr id="0" name=""/>
        <dsp:cNvSpPr/>
      </dsp:nvSpPr>
      <dsp:spPr>
        <a:xfrm>
          <a:off x="5599544" y="4577510"/>
          <a:ext cx="93588" cy="95979"/>
        </a:xfrm>
        <a:prstGeom prst="ellipse">
          <a:avLst/>
        </a:prstGeom>
        <a:solidFill>
          <a:schemeClr val="accent4">
            <a:tint val="40000"/>
            <a:alpha val="90000"/>
            <a:hueOff val="-1972855"/>
            <a:satOff val="11079"/>
            <a:lumOff val="704"/>
            <a:alphaOff val="0"/>
          </a:schemeClr>
        </a:solidFill>
        <a:ln w="25400" cap="flat" cmpd="sng" algn="ctr">
          <a:solidFill>
            <a:schemeClr val="accent4">
              <a:tint val="40000"/>
              <a:alpha val="90000"/>
              <a:hueOff val="-1972855"/>
              <a:satOff val="11079"/>
              <a:lumOff val="704"/>
              <a:alphaOff val="0"/>
            </a:schemeClr>
          </a:solidFill>
          <a:prstDash val="solid"/>
        </a:ln>
        <a:effectLst/>
      </dsp:spPr>
      <dsp:style>
        <a:lnRef idx="2">
          <a:scrgbClr r="0" g="0" b="0"/>
        </a:lnRef>
        <a:fillRef idx="1">
          <a:scrgbClr r="0" g="0" b="0"/>
        </a:fillRef>
        <a:effectRef idx="0">
          <a:scrgbClr r="0" g="0" b="0"/>
        </a:effectRef>
        <a:fontRef idx="minor"/>
      </dsp:style>
    </dsp:sp>
    <dsp:sp modelId="{AFB14982-389E-4610-B431-585470CC016A}">
      <dsp:nvSpPr>
        <dsp:cNvPr id="0" name=""/>
        <dsp:cNvSpPr/>
      </dsp:nvSpPr>
      <dsp:spPr>
        <a:xfrm>
          <a:off x="6038261" y="0"/>
          <a:ext cx="2823313" cy="484711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72390" rIns="24130" bIns="24130" numCol="1" spcCol="1270" anchor="t" anchorCtr="0">
          <a:noAutofit/>
        </a:bodyPr>
        <a:lstStyle/>
        <a:p>
          <a:pPr marL="171450" lvl="1" indent="-171450" algn="l" defTabSz="844550">
            <a:lnSpc>
              <a:spcPct val="90000"/>
            </a:lnSpc>
            <a:spcBef>
              <a:spcPct val="0"/>
            </a:spcBef>
            <a:spcAft>
              <a:spcPct val="15000"/>
            </a:spcAft>
            <a:buChar char="••"/>
          </a:pPr>
          <a:r>
            <a:rPr lang="en-US" sz="1900" kern="1200" dirty="0"/>
            <a:t>Key strategy for building partnerships for ongoing care for OENs</a:t>
          </a:r>
        </a:p>
        <a:p>
          <a:pPr marL="171450" lvl="1" indent="-171450" algn="l" defTabSz="844550">
            <a:lnSpc>
              <a:spcPct val="90000"/>
            </a:lnSpc>
            <a:spcBef>
              <a:spcPct val="0"/>
            </a:spcBef>
            <a:spcAft>
              <a:spcPct val="15000"/>
            </a:spcAft>
            <a:buChar char="••"/>
          </a:pPr>
          <a:r>
            <a:rPr lang="en-US" sz="1900" b="1" kern="1200" dirty="0">
              <a:solidFill>
                <a:srgbClr val="FF0066"/>
              </a:solidFill>
            </a:rPr>
            <a:t>Use tools/systems</a:t>
          </a:r>
          <a:r>
            <a:rPr lang="en-US" sz="1900" kern="1200" dirty="0"/>
            <a:t> of NAS care (MNO-Neo Folder, Prenatal Care team conference and Admission Huddles) to begin the process</a:t>
          </a:r>
        </a:p>
        <a:p>
          <a:pPr marL="171450" lvl="1" indent="-171450" algn="l" defTabSz="844550">
            <a:lnSpc>
              <a:spcPct val="90000"/>
            </a:lnSpc>
            <a:spcBef>
              <a:spcPct val="0"/>
            </a:spcBef>
            <a:spcAft>
              <a:spcPct val="15000"/>
            </a:spcAft>
            <a:buChar char="••"/>
          </a:pPr>
          <a:r>
            <a:rPr lang="en-US" sz="1900" kern="1200" dirty="0"/>
            <a:t>Educate staff on MNO Coordinated Discharge Checklist and Collaborative Discharge Plan included in MNO-Neo folder for early activation </a:t>
          </a:r>
        </a:p>
      </dsp:txBody>
      <dsp:txXfrm>
        <a:off x="6104415" y="66154"/>
        <a:ext cx="2691005" cy="4780964"/>
      </dsp:txXfrm>
    </dsp:sp>
    <dsp:sp modelId="{1B6A8D6F-12EE-4537-891A-172AA0C36EC1}">
      <dsp:nvSpPr>
        <dsp:cNvPr id="0" name=""/>
        <dsp:cNvSpPr/>
      </dsp:nvSpPr>
      <dsp:spPr>
        <a:xfrm>
          <a:off x="6046759" y="4448079"/>
          <a:ext cx="2823313" cy="906243"/>
        </a:xfrm>
        <a:prstGeom prst="rect">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0" rIns="27940" bIns="0" numCol="1" spcCol="1270" anchor="ctr" anchorCtr="0">
          <a:noAutofit/>
        </a:bodyPr>
        <a:lstStyle/>
        <a:p>
          <a:pPr lvl="0" algn="l" defTabSz="977900">
            <a:lnSpc>
              <a:spcPct val="90000"/>
            </a:lnSpc>
            <a:spcBef>
              <a:spcPct val="0"/>
            </a:spcBef>
            <a:spcAft>
              <a:spcPct val="35000"/>
            </a:spcAft>
          </a:pPr>
          <a:r>
            <a:rPr lang="en-US" sz="2200" kern="1200" dirty="0"/>
            <a:t>Coordinated Discharge</a:t>
          </a:r>
        </a:p>
      </dsp:txBody>
      <dsp:txXfrm>
        <a:off x="6046759" y="4448079"/>
        <a:ext cx="1988248" cy="906243"/>
      </dsp:txXfrm>
    </dsp:sp>
    <dsp:sp modelId="{4670F635-CE24-4150-A071-3AB8910EB726}">
      <dsp:nvSpPr>
        <dsp:cNvPr id="0" name=""/>
        <dsp:cNvSpPr/>
      </dsp:nvSpPr>
      <dsp:spPr>
        <a:xfrm>
          <a:off x="8668873" y="4579911"/>
          <a:ext cx="91177" cy="91177"/>
        </a:xfrm>
        <a:prstGeom prst="ellipse">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1899A-9CB1-4609-A13D-BF2682E89696}">
      <dsp:nvSpPr>
        <dsp:cNvPr id="0" name=""/>
        <dsp:cNvSpPr/>
      </dsp:nvSpPr>
      <dsp:spPr>
        <a:xfrm>
          <a:off x="3884" y="1873362"/>
          <a:ext cx="3396704" cy="149456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lvl="0" algn="ctr" defTabSz="711200">
            <a:lnSpc>
              <a:spcPct val="90000"/>
            </a:lnSpc>
            <a:spcBef>
              <a:spcPct val="0"/>
            </a:spcBef>
            <a:spcAft>
              <a:spcPct val="35000"/>
            </a:spcAft>
          </a:pPr>
          <a:r>
            <a:rPr lang="en-US" sz="1600" b="1" kern="1200" dirty="0"/>
            <a:t>Summer 2020:</a:t>
          </a:r>
        </a:p>
        <a:p>
          <a:pPr lvl="0" algn="ctr" defTabSz="711200">
            <a:lnSpc>
              <a:spcPct val="90000"/>
            </a:lnSpc>
            <a:spcBef>
              <a:spcPct val="0"/>
            </a:spcBef>
            <a:spcAft>
              <a:spcPct val="35000"/>
            </a:spcAft>
          </a:pPr>
          <a:r>
            <a:rPr lang="en-US" sz="1600" b="1" kern="1200" dirty="0"/>
            <a:t>All teams work to  cross the finish line, and start sustainability plan</a:t>
          </a:r>
        </a:p>
      </dsp:txBody>
      <dsp:txXfrm>
        <a:off x="3884" y="1873362"/>
        <a:ext cx="3023063" cy="1494563"/>
      </dsp:txXfrm>
    </dsp:sp>
    <dsp:sp modelId="{29B47FCB-C1F2-4038-902C-33AD93AEFEC5}">
      <dsp:nvSpPr>
        <dsp:cNvPr id="0" name=""/>
        <dsp:cNvSpPr/>
      </dsp:nvSpPr>
      <dsp:spPr>
        <a:xfrm>
          <a:off x="2667002" y="1858960"/>
          <a:ext cx="3396704" cy="149456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US" sz="1600" b="1" kern="1200" dirty="0"/>
            <a:t>Fall &amp; Winter 2020</a:t>
          </a:r>
        </a:p>
        <a:p>
          <a:pPr lvl="0" algn="ctr" defTabSz="711200">
            <a:lnSpc>
              <a:spcPct val="90000"/>
            </a:lnSpc>
            <a:spcBef>
              <a:spcPct val="0"/>
            </a:spcBef>
            <a:spcAft>
              <a:spcPct val="35000"/>
            </a:spcAft>
          </a:pPr>
          <a:r>
            <a:rPr lang="en-US" sz="1600" b="1" kern="1200" dirty="0"/>
            <a:t>Work to implement sustainability plan, ILPQC 1:1 QI Support for hospitals</a:t>
          </a:r>
        </a:p>
      </dsp:txBody>
      <dsp:txXfrm>
        <a:off x="3414284" y="1858960"/>
        <a:ext cx="1902141" cy="1494563"/>
      </dsp:txXfrm>
    </dsp:sp>
    <dsp:sp modelId="{D53FF054-97B1-4BD4-B8C5-4732F871E1B4}">
      <dsp:nvSpPr>
        <dsp:cNvPr id="0" name=""/>
        <dsp:cNvSpPr/>
      </dsp:nvSpPr>
      <dsp:spPr>
        <a:xfrm>
          <a:off x="5333999" y="1858960"/>
          <a:ext cx="3396704" cy="149456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US" sz="1600" b="1" kern="1200" dirty="0"/>
            <a:t>2021:</a:t>
          </a:r>
        </a:p>
        <a:p>
          <a:pPr lvl="0" algn="ctr" defTabSz="711200">
            <a:lnSpc>
              <a:spcPct val="90000"/>
            </a:lnSpc>
            <a:spcBef>
              <a:spcPct val="0"/>
            </a:spcBef>
            <a:spcAft>
              <a:spcPct val="35000"/>
            </a:spcAft>
          </a:pPr>
          <a:r>
            <a:rPr lang="en-US" sz="1600" b="1" kern="1200" dirty="0"/>
            <a:t> Quarterly Sustainability check in Calls with Teams, implement sustainability plans</a:t>
          </a:r>
        </a:p>
      </dsp:txBody>
      <dsp:txXfrm>
        <a:off x="6081281" y="1858960"/>
        <a:ext cx="1902141" cy="14945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1899A-9CB1-4609-A13D-BF2682E89696}">
      <dsp:nvSpPr>
        <dsp:cNvPr id="0" name=""/>
        <dsp:cNvSpPr/>
      </dsp:nvSpPr>
      <dsp:spPr>
        <a:xfrm>
          <a:off x="2634" y="919192"/>
          <a:ext cx="2643038" cy="105721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lvl="0" algn="ctr" defTabSz="711200">
            <a:lnSpc>
              <a:spcPct val="90000"/>
            </a:lnSpc>
            <a:spcBef>
              <a:spcPct val="0"/>
            </a:spcBef>
            <a:spcAft>
              <a:spcPct val="35000"/>
            </a:spcAft>
          </a:pPr>
          <a:r>
            <a:rPr lang="en-US" sz="1600" b="1" kern="1200" dirty="0"/>
            <a:t>June-July 2020:</a:t>
          </a:r>
        </a:p>
        <a:p>
          <a:pPr lvl="0" algn="ctr" defTabSz="711200">
            <a:lnSpc>
              <a:spcPct val="90000"/>
            </a:lnSpc>
            <a:spcBef>
              <a:spcPct val="0"/>
            </a:spcBef>
            <a:spcAft>
              <a:spcPct val="35000"/>
            </a:spcAft>
          </a:pPr>
          <a:r>
            <a:rPr lang="en-US" sz="1600" kern="1200" dirty="0"/>
            <a:t>Workgroup finalize AIMs, Measures, Data Form</a:t>
          </a:r>
        </a:p>
      </dsp:txBody>
      <dsp:txXfrm>
        <a:off x="2634" y="919192"/>
        <a:ext cx="2378734" cy="1057215"/>
      </dsp:txXfrm>
    </dsp:sp>
    <dsp:sp modelId="{8D8B6E8D-0B55-43CA-8396-1F0A8D04B0E1}">
      <dsp:nvSpPr>
        <dsp:cNvPr id="0" name=""/>
        <dsp:cNvSpPr/>
      </dsp:nvSpPr>
      <dsp:spPr>
        <a:xfrm>
          <a:off x="2117065" y="919192"/>
          <a:ext cx="2643038" cy="10572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US" sz="1600" b="1" kern="1200" dirty="0"/>
            <a:t>Aug-Oct 2020:</a:t>
          </a:r>
        </a:p>
        <a:p>
          <a:pPr lvl="0" algn="ctr" defTabSz="711200">
            <a:lnSpc>
              <a:spcPct val="90000"/>
            </a:lnSpc>
            <a:spcBef>
              <a:spcPct val="0"/>
            </a:spcBef>
            <a:spcAft>
              <a:spcPct val="35000"/>
            </a:spcAft>
          </a:pPr>
          <a:r>
            <a:rPr lang="en-US" sz="1600" kern="1200" dirty="0"/>
            <a:t>Wave 1 tests data collection process</a:t>
          </a:r>
        </a:p>
      </dsp:txBody>
      <dsp:txXfrm>
        <a:off x="2645673" y="919192"/>
        <a:ext cx="1585823" cy="1057215"/>
      </dsp:txXfrm>
    </dsp:sp>
    <dsp:sp modelId="{29B47FCB-C1F2-4038-902C-33AD93AEFEC5}">
      <dsp:nvSpPr>
        <dsp:cNvPr id="0" name=""/>
        <dsp:cNvSpPr/>
      </dsp:nvSpPr>
      <dsp:spPr>
        <a:xfrm>
          <a:off x="4231496" y="919192"/>
          <a:ext cx="2643038" cy="10572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US" sz="1600" b="1" kern="1200" dirty="0"/>
            <a:t>October 29, 2020</a:t>
          </a:r>
        </a:p>
        <a:p>
          <a:pPr lvl="0" algn="ctr" defTabSz="711200">
            <a:lnSpc>
              <a:spcPct val="90000"/>
            </a:lnSpc>
            <a:spcBef>
              <a:spcPct val="0"/>
            </a:spcBef>
            <a:spcAft>
              <a:spcPct val="35000"/>
            </a:spcAft>
          </a:pPr>
          <a:r>
            <a:rPr lang="en-US" sz="1600" kern="1200" dirty="0"/>
            <a:t>Statewide Launch</a:t>
          </a:r>
        </a:p>
      </dsp:txBody>
      <dsp:txXfrm>
        <a:off x="4760104" y="919192"/>
        <a:ext cx="1585823" cy="1057215"/>
      </dsp:txXfrm>
    </dsp:sp>
    <dsp:sp modelId="{D53FF054-97B1-4BD4-B8C5-4732F871E1B4}">
      <dsp:nvSpPr>
        <dsp:cNvPr id="0" name=""/>
        <dsp:cNvSpPr/>
      </dsp:nvSpPr>
      <dsp:spPr>
        <a:xfrm>
          <a:off x="6345927" y="919192"/>
          <a:ext cx="2643038" cy="10572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US" sz="1600" b="1" kern="1200" dirty="0"/>
            <a:t>November 2020: </a:t>
          </a:r>
          <a:r>
            <a:rPr lang="en-US" sz="1600" kern="1200" dirty="0"/>
            <a:t>Monthly webinars begin</a:t>
          </a:r>
        </a:p>
      </dsp:txBody>
      <dsp:txXfrm>
        <a:off x="6874535" y="919192"/>
        <a:ext cx="1585823" cy="1057215"/>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0.40278</cdr:x>
      <cdr:y>0.54738</cdr:y>
    </cdr:from>
    <cdr:to>
      <cdr:x>0.81944</cdr:x>
      <cdr:y>0.75</cdr:y>
    </cdr:to>
    <cdr:sp macro="" textlink="">
      <cdr:nvSpPr>
        <cdr:cNvPr id="2" name="Rounded Rectangle 1"/>
        <cdr:cNvSpPr/>
      </cdr:nvSpPr>
      <cdr:spPr>
        <a:xfrm xmlns:a="http://schemas.openxmlformats.org/drawingml/2006/main">
          <a:off x="3314699" y="2477414"/>
          <a:ext cx="3429001" cy="917079"/>
        </a:xfrm>
        <a:prstGeom xmlns:a="http://schemas.openxmlformats.org/drawingml/2006/main" prst="roundRect">
          <a:avLst/>
        </a:prstGeom>
      </cdr:spPr>
      <cdr:style>
        <a:lnRef xmlns:a="http://schemas.openxmlformats.org/drawingml/2006/main" idx="2">
          <a:schemeClr val="accent6">
            <a:shade val="50000"/>
          </a:schemeClr>
        </a:lnRef>
        <a:fillRef xmlns:a="http://schemas.openxmlformats.org/drawingml/2006/main" idx="1">
          <a:schemeClr val="accent6"/>
        </a:fillRef>
        <a:effectRef xmlns:a="http://schemas.openxmlformats.org/drawingml/2006/main" idx="0">
          <a:schemeClr val="accent6"/>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sz="2400" dirty="0"/>
            <a:t>Don’t forget to submit Julys 2020 data!</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F6FE02B9-139B-4A71-A3B0-49BF3BB6CAAD}" type="datetimeFigureOut">
              <a:rPr lang="en-US" smtClean="0"/>
              <a:pPr/>
              <a:t>8/17/2020</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FCADC3D6-F64F-432F-8CAF-12A8E390EF55}" type="slidenum">
              <a:rPr lang="en-US" smtClean="0"/>
              <a:pPr/>
              <a:t>‹#›</a:t>
            </a:fld>
            <a:endParaRPr lang="en-US"/>
          </a:p>
        </p:txBody>
      </p:sp>
    </p:spTree>
    <p:extLst>
      <p:ext uri="{BB962C8B-B14F-4D97-AF65-F5344CB8AC3E}">
        <p14:creationId xmlns:p14="http://schemas.microsoft.com/office/powerpoint/2010/main" val="4029221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cs typeface="+mn-cs"/>
              </a:defRPr>
            </a:lvl1pPr>
          </a:lstStyle>
          <a:p>
            <a:pPr>
              <a:defRPr/>
            </a:pPr>
            <a:fld id="{A1234E4B-760D-4C12-91CE-F6FE2BFE65B3}" type="datetimeFigureOut">
              <a:rPr lang="en-US" altLang="ja-JP"/>
              <a:pPr>
                <a:defRPr/>
              </a:pPr>
              <a:t>8/17/2020</a:t>
            </a:fld>
            <a:endParaRPr lang="en-US" alt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defRPr>
            </a:lvl1pPr>
          </a:lstStyle>
          <a:p>
            <a:pPr>
              <a:defRPr/>
            </a:pPr>
            <a:fld id="{799399BA-D265-4DD5-B172-CF7BBEF04538}" type="slidenum">
              <a:rPr lang="en-US" altLang="en-US"/>
              <a:pPr>
                <a:defRPr/>
              </a:pPr>
              <a:t>‹#›</a:t>
            </a:fld>
            <a:endParaRPr lang="en-US" altLang="en-US"/>
          </a:p>
        </p:txBody>
      </p:sp>
    </p:spTree>
    <p:extLst>
      <p:ext uri="{BB962C8B-B14F-4D97-AF65-F5344CB8AC3E}">
        <p14:creationId xmlns:p14="http://schemas.microsoft.com/office/powerpoint/2010/main" val="17201368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p>
        </p:txBody>
      </p:sp>
      <p:sp>
        <p:nvSpPr>
          <p:cNvPr id="3994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3667F1A6-D26A-435E-A6B9-71DCD84A0B24}" type="slidenum">
              <a:rPr lang="en-US" altLang="en-US">
                <a:latin typeface="Calibri" pitchFamily="34" charset="0"/>
              </a:rPr>
              <a:pPr/>
              <a:t>1</a:t>
            </a:fld>
            <a:endParaRPr lang="en-US" altLang="en-US" dirty="0">
              <a:latin typeface="Calibri" pitchFamily="34" charset="0"/>
            </a:endParaRPr>
          </a:p>
        </p:txBody>
      </p:sp>
    </p:spTree>
    <p:extLst>
      <p:ext uri="{BB962C8B-B14F-4D97-AF65-F5344CB8AC3E}">
        <p14:creationId xmlns:p14="http://schemas.microsoft.com/office/powerpoint/2010/main" val="1052823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12</a:t>
            </a:fld>
            <a:endParaRPr lang="en-US" altLang="en-US"/>
          </a:p>
        </p:txBody>
      </p:sp>
    </p:spTree>
    <p:extLst>
      <p:ext uri="{BB962C8B-B14F-4D97-AF65-F5344CB8AC3E}">
        <p14:creationId xmlns:p14="http://schemas.microsoft.com/office/powerpoint/2010/main" val="21107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13</a:t>
            </a:fld>
            <a:endParaRPr lang="en-US" altLang="en-US"/>
          </a:p>
        </p:txBody>
      </p:sp>
    </p:spTree>
    <p:extLst>
      <p:ext uri="{BB962C8B-B14F-4D97-AF65-F5344CB8AC3E}">
        <p14:creationId xmlns:p14="http://schemas.microsoft.com/office/powerpoint/2010/main" val="176854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14</a:t>
            </a:fld>
            <a:endParaRPr lang="en-US" altLang="en-US"/>
          </a:p>
        </p:txBody>
      </p:sp>
    </p:spTree>
    <p:extLst>
      <p:ext uri="{BB962C8B-B14F-4D97-AF65-F5344CB8AC3E}">
        <p14:creationId xmlns:p14="http://schemas.microsoft.com/office/powerpoint/2010/main" val="307493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15</a:t>
            </a:fld>
            <a:endParaRPr lang="en-US" altLang="en-US"/>
          </a:p>
        </p:txBody>
      </p:sp>
    </p:spTree>
    <p:extLst>
      <p:ext uri="{BB962C8B-B14F-4D97-AF65-F5344CB8AC3E}">
        <p14:creationId xmlns:p14="http://schemas.microsoft.com/office/powerpoint/2010/main" val="3889345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16</a:t>
            </a:fld>
            <a:endParaRPr lang="en-US" altLang="en-US" dirty="0"/>
          </a:p>
        </p:txBody>
      </p:sp>
    </p:spTree>
    <p:extLst>
      <p:ext uri="{BB962C8B-B14F-4D97-AF65-F5344CB8AC3E}">
        <p14:creationId xmlns:p14="http://schemas.microsoft.com/office/powerpoint/2010/main" val="1947951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This</a:t>
            </a:r>
            <a:r>
              <a:rPr lang="en-US" baseline="0" dirty="0"/>
              <a:t> info came from our toolkit resources and </a:t>
            </a:r>
            <a:r>
              <a:rPr lang="en-US" sz="1200" dirty="0"/>
              <a:t>from </a:t>
            </a:r>
            <a:r>
              <a:rPr lang="en-US" sz="1200" dirty="0" err="1"/>
              <a:t>neoQIC</a:t>
            </a:r>
            <a:r>
              <a:rPr lang="en-US" sz="1200" dirty="0"/>
              <a:t>- AP</a:t>
            </a:r>
          </a:p>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18</a:t>
            </a:fld>
            <a:endParaRPr lang="en-US" altLang="en-US"/>
          </a:p>
        </p:txBody>
      </p:sp>
    </p:spTree>
    <p:extLst>
      <p:ext uri="{BB962C8B-B14F-4D97-AF65-F5344CB8AC3E}">
        <p14:creationId xmlns:p14="http://schemas.microsoft.com/office/powerpoint/2010/main" val="2149857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19</a:t>
            </a:fld>
            <a:endParaRPr lang="en-US" altLang="en-US"/>
          </a:p>
        </p:txBody>
      </p:sp>
    </p:spTree>
    <p:extLst>
      <p:ext uri="{BB962C8B-B14F-4D97-AF65-F5344CB8AC3E}">
        <p14:creationId xmlns:p14="http://schemas.microsoft.com/office/powerpoint/2010/main" val="2460777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20</a:t>
            </a:fld>
            <a:endParaRPr lang="en-US" altLang="en-US"/>
          </a:p>
        </p:txBody>
      </p:sp>
    </p:spTree>
    <p:extLst>
      <p:ext uri="{BB962C8B-B14F-4D97-AF65-F5344CB8AC3E}">
        <p14:creationId xmlns:p14="http://schemas.microsoft.com/office/powerpoint/2010/main" val="782369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21</a:t>
            </a:fld>
            <a:endParaRPr lang="en-US" altLang="en-US"/>
          </a:p>
        </p:txBody>
      </p:sp>
    </p:spTree>
    <p:extLst>
      <p:ext uri="{BB962C8B-B14F-4D97-AF65-F5344CB8AC3E}">
        <p14:creationId xmlns:p14="http://schemas.microsoft.com/office/powerpoint/2010/main" val="3718245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22</a:t>
            </a:fld>
            <a:endParaRPr lang="en-US" altLang="en-US"/>
          </a:p>
        </p:txBody>
      </p:sp>
    </p:spTree>
    <p:extLst>
      <p:ext uri="{BB962C8B-B14F-4D97-AF65-F5344CB8AC3E}">
        <p14:creationId xmlns:p14="http://schemas.microsoft.com/office/powerpoint/2010/main" val="1808500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2</a:t>
            </a:fld>
            <a:endParaRPr lang="en-US" altLang="en-US"/>
          </a:p>
        </p:txBody>
      </p:sp>
    </p:spTree>
    <p:extLst>
      <p:ext uri="{BB962C8B-B14F-4D97-AF65-F5344CB8AC3E}">
        <p14:creationId xmlns:p14="http://schemas.microsoft.com/office/powerpoint/2010/main" val="1255772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729069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25</a:t>
            </a:fld>
            <a:endParaRPr lang="en-US" altLang="en-US"/>
          </a:p>
        </p:txBody>
      </p:sp>
    </p:spTree>
    <p:extLst>
      <p:ext uri="{BB962C8B-B14F-4D97-AF65-F5344CB8AC3E}">
        <p14:creationId xmlns:p14="http://schemas.microsoft.com/office/powerpoint/2010/main" val="19005294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26</a:t>
            </a:fld>
            <a:endParaRPr lang="en-US" altLang="en-US"/>
          </a:p>
        </p:txBody>
      </p:sp>
    </p:spTree>
    <p:extLst>
      <p:ext uri="{BB962C8B-B14F-4D97-AF65-F5344CB8AC3E}">
        <p14:creationId xmlns:p14="http://schemas.microsoft.com/office/powerpoint/2010/main" val="396805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27</a:t>
            </a:fld>
            <a:endParaRPr lang="en-US" altLang="en-US"/>
          </a:p>
        </p:txBody>
      </p:sp>
    </p:spTree>
    <p:extLst>
      <p:ext uri="{BB962C8B-B14F-4D97-AF65-F5344CB8AC3E}">
        <p14:creationId xmlns:p14="http://schemas.microsoft.com/office/powerpoint/2010/main" val="9556988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46084"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a:p>
        </p:txBody>
      </p:sp>
    </p:spTree>
    <p:extLst>
      <p:ext uri="{BB962C8B-B14F-4D97-AF65-F5344CB8AC3E}">
        <p14:creationId xmlns:p14="http://schemas.microsoft.com/office/powerpoint/2010/main" val="20472423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Topic ideas:</a:t>
            </a:r>
            <a:r>
              <a:rPr lang="en-US" baseline="0" dirty="0"/>
              <a:t> </a:t>
            </a:r>
          </a:p>
          <a:p>
            <a:r>
              <a:rPr lang="en-US" baseline="0" dirty="0"/>
              <a:t>-Multi Substance Exposure</a:t>
            </a:r>
          </a:p>
          <a:p>
            <a:r>
              <a:rPr lang="en-US" baseline="0" dirty="0"/>
              <a:t>-Working with Patient/Family Challenges; Meeting Mothers and Families where they are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9412269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30</a:t>
            </a:fld>
            <a:endParaRPr lang="en-US" altLang="en-US" dirty="0"/>
          </a:p>
        </p:txBody>
      </p:sp>
    </p:spTree>
    <p:extLst>
      <p:ext uri="{BB962C8B-B14F-4D97-AF65-F5344CB8AC3E}">
        <p14:creationId xmlns:p14="http://schemas.microsoft.com/office/powerpoint/2010/main" val="2924077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31</a:t>
            </a:fld>
            <a:endParaRPr lang="en-US" altLang="en-US"/>
          </a:p>
        </p:txBody>
      </p:sp>
    </p:spTree>
    <p:extLst>
      <p:ext uri="{BB962C8B-B14F-4D97-AF65-F5344CB8AC3E}">
        <p14:creationId xmlns:p14="http://schemas.microsoft.com/office/powerpoint/2010/main" val="5093016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7147706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33</a:t>
            </a:fld>
            <a:endParaRPr lang="en-US" altLang="en-US" dirty="0"/>
          </a:p>
        </p:txBody>
      </p:sp>
    </p:spTree>
    <p:extLst>
      <p:ext uri="{BB962C8B-B14F-4D97-AF65-F5344CB8AC3E}">
        <p14:creationId xmlns:p14="http://schemas.microsoft.com/office/powerpoint/2010/main" val="222648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3</a:t>
            </a:fld>
            <a:endParaRPr lang="en-US" altLang="en-US" dirty="0"/>
          </a:p>
        </p:txBody>
      </p:sp>
    </p:spTree>
    <p:extLst>
      <p:ext uri="{BB962C8B-B14F-4D97-AF65-F5344CB8AC3E}">
        <p14:creationId xmlns:p14="http://schemas.microsoft.com/office/powerpoint/2010/main" val="10978546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Added 10/22/19</a:t>
            </a:r>
          </a:p>
        </p:txBody>
      </p:sp>
      <p:sp>
        <p:nvSpPr>
          <p:cNvPr id="46084"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58023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US" altLang="en-US" dirty="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854" indent="-285713" eaLnBrk="0" hangingPunct="0">
              <a:defRPr>
                <a:solidFill>
                  <a:schemeClr val="tx1"/>
                </a:solidFill>
                <a:latin typeface="Arial" pitchFamily="34" charset="0"/>
                <a:ea typeface="MS PGothic" pitchFamily="34" charset="-128"/>
              </a:defRPr>
            </a:lvl2pPr>
            <a:lvl3pPr marL="1142852" indent="-228571" eaLnBrk="0" hangingPunct="0">
              <a:defRPr>
                <a:solidFill>
                  <a:schemeClr val="tx1"/>
                </a:solidFill>
                <a:latin typeface="Arial" pitchFamily="34" charset="0"/>
                <a:ea typeface="MS PGothic" pitchFamily="34" charset="-128"/>
              </a:defRPr>
            </a:lvl3pPr>
            <a:lvl4pPr marL="1599993" indent="-228571" eaLnBrk="0" hangingPunct="0">
              <a:defRPr>
                <a:solidFill>
                  <a:schemeClr val="tx1"/>
                </a:solidFill>
                <a:latin typeface="Arial" pitchFamily="34" charset="0"/>
                <a:ea typeface="MS PGothic" pitchFamily="34" charset="-128"/>
              </a:defRPr>
            </a:lvl4pPr>
            <a:lvl5pPr marL="2057133" indent="-228571" eaLnBrk="0" hangingPunct="0">
              <a:defRPr>
                <a:solidFill>
                  <a:schemeClr val="tx1"/>
                </a:solidFill>
                <a:latin typeface="Arial" pitchFamily="34" charset="0"/>
                <a:ea typeface="MS PGothic" pitchFamily="34" charset="-128"/>
              </a:defRPr>
            </a:lvl5pPr>
            <a:lvl6pPr marL="2514274" indent="-228571" eaLnBrk="0" fontAlgn="base" hangingPunct="0">
              <a:spcBef>
                <a:spcPct val="0"/>
              </a:spcBef>
              <a:spcAft>
                <a:spcPct val="0"/>
              </a:spcAft>
              <a:defRPr>
                <a:solidFill>
                  <a:schemeClr val="tx1"/>
                </a:solidFill>
                <a:latin typeface="Arial" pitchFamily="34" charset="0"/>
                <a:ea typeface="MS PGothic" pitchFamily="34" charset="-128"/>
              </a:defRPr>
            </a:lvl6pPr>
            <a:lvl7pPr marL="2971415" indent="-228571" eaLnBrk="0" fontAlgn="base" hangingPunct="0">
              <a:spcBef>
                <a:spcPct val="0"/>
              </a:spcBef>
              <a:spcAft>
                <a:spcPct val="0"/>
              </a:spcAft>
              <a:defRPr>
                <a:solidFill>
                  <a:schemeClr val="tx1"/>
                </a:solidFill>
                <a:latin typeface="Arial" pitchFamily="34" charset="0"/>
                <a:ea typeface="MS PGothic" pitchFamily="34" charset="-128"/>
              </a:defRPr>
            </a:lvl7pPr>
            <a:lvl8pPr marL="3428556" indent="-228571" eaLnBrk="0" fontAlgn="base" hangingPunct="0">
              <a:spcBef>
                <a:spcPct val="0"/>
              </a:spcBef>
              <a:spcAft>
                <a:spcPct val="0"/>
              </a:spcAft>
              <a:defRPr>
                <a:solidFill>
                  <a:schemeClr val="tx1"/>
                </a:solidFill>
                <a:latin typeface="Arial" pitchFamily="34" charset="0"/>
                <a:ea typeface="MS PGothic" pitchFamily="34" charset="-128"/>
              </a:defRPr>
            </a:lvl8pPr>
            <a:lvl9pPr marL="3885696" indent="-228571" eaLnBrk="0" fontAlgn="base" hangingPunct="0">
              <a:spcBef>
                <a:spcPct val="0"/>
              </a:spcBef>
              <a:spcAft>
                <a:spcPct val="0"/>
              </a:spcAft>
              <a:defRPr>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7B1CA87-152D-48F1-885B-E08475F7C18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5410886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Added 10/22/19</a:t>
            </a:r>
          </a:p>
        </p:txBody>
      </p:sp>
      <p:sp>
        <p:nvSpPr>
          <p:cNvPr id="46084"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79810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3825022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8921735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9644452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Updated 10/22/19</a:t>
            </a:r>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42</a:t>
            </a:fld>
            <a:endParaRPr lang="en-US" altLang="en-US" dirty="0"/>
          </a:p>
        </p:txBody>
      </p:sp>
    </p:spTree>
    <p:extLst>
      <p:ext uri="{BB962C8B-B14F-4D97-AF65-F5344CB8AC3E}">
        <p14:creationId xmlns:p14="http://schemas.microsoft.com/office/powerpoint/2010/main" val="3374314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Ieshia</a:t>
            </a:r>
            <a:r>
              <a:rPr lang="en-US" dirty="0"/>
              <a:t> updated 8/7/2020</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537458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875089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7</a:t>
            </a:fld>
            <a:endParaRPr lang="en-US" altLang="en-US" dirty="0"/>
          </a:p>
        </p:txBody>
      </p:sp>
    </p:spTree>
    <p:extLst>
      <p:ext uri="{BB962C8B-B14F-4D97-AF65-F5344CB8AC3E}">
        <p14:creationId xmlns:p14="http://schemas.microsoft.com/office/powerpoint/2010/main" val="4147663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8</a:t>
            </a:fld>
            <a:endParaRPr lang="en-US" altLang="en-US"/>
          </a:p>
        </p:txBody>
      </p:sp>
    </p:spTree>
    <p:extLst>
      <p:ext uri="{BB962C8B-B14F-4D97-AF65-F5344CB8AC3E}">
        <p14:creationId xmlns:p14="http://schemas.microsoft.com/office/powerpoint/2010/main" val="2745760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9</a:t>
            </a:fld>
            <a:endParaRPr lang="en-US" altLang="en-US"/>
          </a:p>
        </p:txBody>
      </p:sp>
    </p:spTree>
    <p:extLst>
      <p:ext uri="{BB962C8B-B14F-4D97-AF65-F5344CB8AC3E}">
        <p14:creationId xmlns:p14="http://schemas.microsoft.com/office/powerpoint/2010/main" val="3532614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we put the day slides here?</a:t>
            </a:r>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11</a:t>
            </a:fld>
            <a:endParaRPr lang="en-US" altLang="en-US"/>
          </a:p>
        </p:txBody>
      </p:sp>
    </p:spTree>
    <p:extLst>
      <p:ext uri="{BB962C8B-B14F-4D97-AF65-F5344CB8AC3E}">
        <p14:creationId xmlns:p14="http://schemas.microsoft.com/office/powerpoint/2010/main" val="80253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0C53AD7-A772-4F83-850B-482C70935EA4}" type="datetime1">
              <a:rPr lang="en-US" altLang="ja-JP"/>
              <a:pPr>
                <a:defRPr/>
              </a:pPr>
              <a:t>8/17/2020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DDD8331-DEC2-4D1E-95D5-94283CB87E4D}" type="slidenum">
              <a:rPr lang="en-US" altLang="en-US"/>
              <a:pPr>
                <a:defRPr/>
              </a:pPr>
              <a:t>‹#›</a:t>
            </a:fld>
            <a:endParaRPr lang="en-US" altLang="en-US" dirty="0"/>
          </a:p>
        </p:txBody>
      </p:sp>
    </p:spTree>
    <p:extLst>
      <p:ext uri="{BB962C8B-B14F-4D97-AF65-F5344CB8AC3E}">
        <p14:creationId xmlns:p14="http://schemas.microsoft.com/office/powerpoint/2010/main" val="943655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22490D-0CE4-426E-81CB-E242CE6E39A4}" type="datetime1">
              <a:rPr lang="en-US" altLang="ja-JP"/>
              <a:pPr>
                <a:defRPr/>
              </a:pPr>
              <a:t>8/17/2020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51ED56C-8F5E-4BF1-A54B-E96394A138E1}" type="slidenum">
              <a:rPr lang="en-US" altLang="en-US"/>
              <a:pPr>
                <a:defRPr/>
              </a:pPr>
              <a:t>‹#›</a:t>
            </a:fld>
            <a:endParaRPr lang="en-US" altLang="en-US" dirty="0"/>
          </a:p>
        </p:txBody>
      </p:sp>
    </p:spTree>
    <p:extLst>
      <p:ext uri="{BB962C8B-B14F-4D97-AF65-F5344CB8AC3E}">
        <p14:creationId xmlns:p14="http://schemas.microsoft.com/office/powerpoint/2010/main" val="3454335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FE2C6C1-0ABC-4A83-A3E1-9B004532B0F2}" type="datetime1">
              <a:rPr lang="en-US" altLang="ja-JP"/>
              <a:pPr>
                <a:defRPr/>
              </a:pPr>
              <a:t>8/17/2020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7659B1A-798E-4F1D-851E-F36AC3C874A2}" type="slidenum">
              <a:rPr lang="en-US" altLang="en-US"/>
              <a:pPr>
                <a:defRPr/>
              </a:pPr>
              <a:t>‹#›</a:t>
            </a:fld>
            <a:endParaRPr lang="en-US" altLang="en-US" dirty="0"/>
          </a:p>
        </p:txBody>
      </p:sp>
    </p:spTree>
    <p:extLst>
      <p:ext uri="{BB962C8B-B14F-4D97-AF65-F5344CB8AC3E}">
        <p14:creationId xmlns:p14="http://schemas.microsoft.com/office/powerpoint/2010/main" val="3581978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8181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007CE4-44CD-514E-AB06-3E1C57ADD73C}" type="datetimeFigureOut">
              <a:rPr lang="en-US" smtClean="0">
                <a:solidFill>
                  <a:prstClr val="black">
                    <a:tint val="75000"/>
                  </a:prstClr>
                </a:solidFill>
              </a:rPr>
              <a:pPr/>
              <a:t>8/17/2020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3731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007CE4-44CD-514E-AB06-3E1C57ADD73C}" type="datetimeFigureOut">
              <a:rPr lang="en-US" smtClean="0">
                <a:solidFill>
                  <a:prstClr val="black">
                    <a:tint val="75000"/>
                  </a:prstClr>
                </a:solidFill>
              </a:rPr>
              <a:pPr/>
              <a:t>8/17/2020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4557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007CE4-44CD-514E-AB06-3E1C57ADD73C}" type="datetimeFigureOut">
              <a:rPr lang="en-US" smtClean="0">
                <a:solidFill>
                  <a:prstClr val="black">
                    <a:tint val="75000"/>
                  </a:prstClr>
                </a:solidFill>
              </a:rPr>
              <a:pPr/>
              <a:t>8/17/2020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6391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007CE4-44CD-514E-AB06-3E1C57ADD73C}" type="datetimeFigureOut">
              <a:rPr lang="en-US" smtClean="0">
                <a:solidFill>
                  <a:prstClr val="black">
                    <a:tint val="75000"/>
                  </a:prstClr>
                </a:solidFill>
              </a:rPr>
              <a:pPr/>
              <a:t>8/17/2020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8970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007CE4-44CD-514E-AB06-3E1C57ADD73C}" type="datetimeFigureOut">
              <a:rPr lang="en-US" smtClean="0">
                <a:solidFill>
                  <a:prstClr val="black">
                    <a:tint val="75000"/>
                  </a:prstClr>
                </a:solidFill>
              </a:rPr>
              <a:pPr/>
              <a:t>8/17/2020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24865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007CE4-44CD-514E-AB06-3E1C57ADD73C}" type="datetimeFigureOut">
              <a:rPr lang="en-US" smtClean="0">
                <a:solidFill>
                  <a:prstClr val="black">
                    <a:tint val="75000"/>
                  </a:prstClr>
                </a:solidFill>
              </a:rPr>
              <a:pPr/>
              <a:t>8/17/2020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1409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007CE4-44CD-514E-AB06-3E1C57ADD73C}" type="datetimeFigureOut">
              <a:rPr lang="en-US" smtClean="0">
                <a:solidFill>
                  <a:prstClr val="black">
                    <a:tint val="75000"/>
                  </a:prstClr>
                </a:solidFill>
              </a:rPr>
              <a:pPr/>
              <a:t>8/17/2020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8501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8E67B97-2A19-4469-BBC1-5124779FD32E}" type="datetime1">
              <a:rPr lang="en-US" altLang="ja-JP"/>
              <a:pPr>
                <a:defRPr/>
              </a:pPr>
              <a:t>8/17/2020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CEF23B2-1968-4158-BBF8-33ADF3172235}" type="slidenum">
              <a:rPr lang="en-US" altLang="en-US"/>
              <a:pPr>
                <a:defRPr/>
              </a:pPr>
              <a:t>‹#›</a:t>
            </a:fld>
            <a:endParaRPr lang="en-US" altLang="en-US" dirty="0"/>
          </a:p>
        </p:txBody>
      </p:sp>
    </p:spTree>
    <p:extLst>
      <p:ext uri="{BB962C8B-B14F-4D97-AF65-F5344CB8AC3E}">
        <p14:creationId xmlns:p14="http://schemas.microsoft.com/office/powerpoint/2010/main" val="3521531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007CE4-44CD-514E-AB06-3E1C57ADD73C}" type="datetimeFigureOut">
              <a:rPr lang="en-US" smtClean="0">
                <a:solidFill>
                  <a:prstClr val="black">
                    <a:tint val="75000"/>
                  </a:prstClr>
                </a:solidFill>
              </a:rPr>
              <a:pPr/>
              <a:t>8/17/2020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59224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007CE4-44CD-514E-AB06-3E1C57ADD73C}" type="datetimeFigureOut">
              <a:rPr lang="en-US" smtClean="0">
                <a:solidFill>
                  <a:prstClr val="black">
                    <a:tint val="75000"/>
                  </a:prstClr>
                </a:solidFill>
              </a:rPr>
              <a:pPr/>
              <a:t>8/17/2020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066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007CE4-44CD-514E-AB06-3E1C57ADD73C}" type="datetimeFigureOut">
              <a:rPr lang="en-US" smtClean="0">
                <a:solidFill>
                  <a:prstClr val="black">
                    <a:tint val="75000"/>
                  </a:prstClr>
                </a:solidFill>
              </a:rPr>
              <a:pPr/>
              <a:t>8/17/2020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975664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2891724" y="1328353"/>
            <a:ext cx="5764856" cy="1470025"/>
          </a:xfrm>
          <a:prstGeom prst="rect">
            <a:avLst/>
          </a:prstGeom>
        </p:spPr>
        <p:txBody>
          <a:bodyPr/>
          <a:lstStyle/>
          <a:p>
            <a:pPr algn="l"/>
            <a:endParaRPr lang="en-US" b="1" dirty="0">
              <a:solidFill>
                <a:srgbClr val="FFFFFF"/>
              </a:solidFill>
            </a:endParaRPr>
          </a:p>
        </p:txBody>
      </p:sp>
      <p:sp>
        <p:nvSpPr>
          <p:cNvPr id="8" name="Subtitle 2"/>
          <p:cNvSpPr>
            <a:spLocks noGrp="1"/>
          </p:cNvSpPr>
          <p:nvPr>
            <p:ph type="subTitle" idx="1"/>
          </p:nvPr>
        </p:nvSpPr>
        <p:spPr>
          <a:xfrm>
            <a:off x="2891724" y="2976618"/>
            <a:ext cx="5764856" cy="900067"/>
          </a:xfrm>
          <a:prstGeom prst="rect">
            <a:avLst/>
          </a:prstGeom>
        </p:spPr>
        <p:txBody>
          <a:bodyPr>
            <a:normAutofit lnSpcReduction="10000"/>
          </a:bodyPr>
          <a:lstStyle/>
          <a:p>
            <a:pPr algn="l">
              <a:lnSpc>
                <a:spcPct val="80000"/>
              </a:lnSpc>
            </a:pPr>
            <a:endParaRPr lang="en-US" dirty="0">
              <a:solidFill>
                <a:schemeClr val="bg1"/>
              </a:solidFill>
            </a:endParaRPr>
          </a:p>
        </p:txBody>
      </p:sp>
      <p:sp>
        <p:nvSpPr>
          <p:cNvPr id="9" name="Slide Number Placeholder 3"/>
          <p:cNvSpPr>
            <a:spLocks noGrp="1"/>
          </p:cNvSpPr>
          <p:nvPr>
            <p:ph type="sldNum" sz="quarter" idx="12"/>
          </p:nvPr>
        </p:nvSpPr>
        <p:spPr>
          <a:xfrm>
            <a:off x="6553200" y="6356350"/>
            <a:ext cx="2133600" cy="365125"/>
          </a:xfrm>
          <a:prstGeom prst="rect">
            <a:avLst/>
          </a:prstGeom>
        </p:spPr>
        <p:txBody>
          <a:bodyPr/>
          <a:lstStyle>
            <a:lvl1pPr algn="r">
              <a:defRPr sz="1200"/>
            </a:lvl1pPr>
          </a:lstStyle>
          <a:p>
            <a:fld id="{BAEBC26A-7C5D-1340-BDF4-4A764173B52F}" type="slidenum">
              <a:rPr lang="en-US" smtClean="0"/>
              <a:pPr/>
              <a:t>‹#›</a:t>
            </a:fld>
            <a:endParaRPr lang="en-US" dirty="0"/>
          </a:p>
        </p:txBody>
      </p:sp>
    </p:spTree>
    <p:extLst>
      <p:ext uri="{BB962C8B-B14F-4D97-AF65-F5344CB8AC3E}">
        <p14:creationId xmlns:p14="http://schemas.microsoft.com/office/powerpoint/2010/main" val="38750950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txBox="1">
            <a:spLocks/>
          </p:cNvSpPr>
          <p:nvPr userDrawn="1"/>
        </p:nvSpPr>
        <p:spPr>
          <a:xfrm>
            <a:off x="457200" y="274637"/>
            <a:ext cx="8229600" cy="71681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rgbClr val="417C27"/>
              </a:solidFill>
            </a:endParaRPr>
          </a:p>
        </p:txBody>
      </p:sp>
      <p:sp>
        <p:nvSpPr>
          <p:cNvPr id="9" name="Slide Number Placeholder 3"/>
          <p:cNvSpPr>
            <a:spLocks noGrp="1"/>
          </p:cNvSpPr>
          <p:nvPr>
            <p:ph type="sldNum" sz="quarter" idx="12"/>
          </p:nvPr>
        </p:nvSpPr>
        <p:spPr>
          <a:xfrm>
            <a:off x="6553200" y="6356350"/>
            <a:ext cx="2133600" cy="365125"/>
          </a:xfrm>
          <a:prstGeom prst="rect">
            <a:avLst/>
          </a:prstGeom>
        </p:spPr>
        <p:txBody>
          <a:bodyPr/>
          <a:lstStyle>
            <a:lvl1pPr algn="r">
              <a:defRPr sz="1200"/>
            </a:lvl1pPr>
          </a:lstStyle>
          <a:p>
            <a:fld id="{BAEBC26A-7C5D-1340-BDF4-4A764173B52F}" type="slidenum">
              <a:rPr lang="en-US" smtClean="0"/>
              <a:pPr/>
              <a:t>‹#›</a:t>
            </a:fld>
            <a:endParaRPr lang="en-US" dirty="0"/>
          </a:p>
        </p:txBody>
      </p:sp>
    </p:spTree>
    <p:extLst>
      <p:ext uri="{BB962C8B-B14F-4D97-AF65-F5344CB8AC3E}">
        <p14:creationId xmlns:p14="http://schemas.microsoft.com/office/powerpoint/2010/main" val="37313471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431"/>
            <a:ext cx="9144000" cy="6864095"/>
          </a:xfrm>
          <a:prstGeom prst="rect">
            <a:avLst/>
          </a:prstGeom>
        </p:spPr>
      </p:pic>
      <p:sp>
        <p:nvSpPr>
          <p:cNvPr id="12" name="TextBox 11"/>
          <p:cNvSpPr txBox="1"/>
          <p:nvPr userDrawn="1"/>
        </p:nvSpPr>
        <p:spPr>
          <a:xfrm>
            <a:off x="9469755" y="2880361"/>
            <a:ext cx="377026" cy="369332"/>
          </a:xfrm>
          <a:prstGeom prst="rect">
            <a:avLst/>
          </a:prstGeom>
          <a:noFill/>
        </p:spPr>
        <p:txBody>
          <a:bodyPr wrap="none" rtlCol="0">
            <a:spAutoFit/>
          </a:bodyPr>
          <a:lstStyle/>
          <a:p>
            <a:r>
              <a:rPr lang="en-US" sz="1800" dirty="0"/>
              <a:t>   </a:t>
            </a:r>
          </a:p>
        </p:txBody>
      </p:sp>
      <p:sp>
        <p:nvSpPr>
          <p:cNvPr id="7" name="Title 1">
            <a:extLst>
              <a:ext uri="{FF2B5EF4-FFF2-40B4-BE49-F238E27FC236}">
                <a16:creationId xmlns:a16="http://schemas.microsoft.com/office/drawing/2014/main" id="{C6473781-ACAD-C34D-8BB7-628294A1A831}"/>
              </a:ext>
            </a:extLst>
          </p:cNvPr>
          <p:cNvSpPr>
            <a:spLocks noGrp="1"/>
          </p:cNvSpPr>
          <p:nvPr>
            <p:ph type="ctrTitle"/>
          </p:nvPr>
        </p:nvSpPr>
        <p:spPr>
          <a:xfrm>
            <a:off x="2663896" y="1474384"/>
            <a:ext cx="6480105" cy="2323003"/>
          </a:xfrm>
          <a:prstGeom prst="rect">
            <a:avLst/>
          </a:prstGeom>
        </p:spPr>
        <p:txBody>
          <a:bodyPr/>
          <a:lstStyle>
            <a:lvl1pPr algn="l">
              <a:defRPr>
                <a:solidFill>
                  <a:schemeClr val="tx1">
                    <a:lumMod val="65000"/>
                    <a:lumOff val="35000"/>
                  </a:schemeClr>
                </a:solidFill>
                <a:latin typeface="+mn-lt"/>
              </a:defRPr>
            </a:lvl1pPr>
          </a:lstStyle>
          <a:p>
            <a:r>
              <a:rPr lang="en-US" sz="5400" dirty="0">
                <a:solidFill>
                  <a:schemeClr val="tx1">
                    <a:lumMod val="65000"/>
                    <a:lumOff val="35000"/>
                  </a:schemeClr>
                </a:solidFill>
              </a:rPr>
              <a:t>Topic of Presentation</a:t>
            </a:r>
            <a:br>
              <a:rPr lang="en-US" sz="5400" dirty="0">
                <a:solidFill>
                  <a:schemeClr val="tx1">
                    <a:lumMod val="65000"/>
                    <a:lumOff val="35000"/>
                  </a:schemeClr>
                </a:solidFill>
              </a:rPr>
            </a:br>
            <a:r>
              <a:rPr lang="en-US" sz="5400" dirty="0">
                <a:solidFill>
                  <a:schemeClr val="tx1">
                    <a:lumMod val="65000"/>
                    <a:lumOff val="35000"/>
                  </a:schemeClr>
                </a:solidFill>
              </a:rPr>
              <a:t>(54 </a:t>
            </a:r>
            <a:r>
              <a:rPr lang="en-US" sz="5400" dirty="0" err="1">
                <a:solidFill>
                  <a:schemeClr val="tx1">
                    <a:lumMod val="65000"/>
                    <a:lumOff val="35000"/>
                  </a:schemeClr>
                </a:solidFill>
              </a:rPr>
              <a:t>pt</a:t>
            </a:r>
            <a:r>
              <a:rPr lang="en-US" sz="5400" dirty="0">
                <a:solidFill>
                  <a:schemeClr val="tx1">
                    <a:lumMod val="65000"/>
                    <a:lumOff val="35000"/>
                  </a:schemeClr>
                </a:solidFill>
              </a:rPr>
              <a:t>)</a:t>
            </a:r>
          </a:p>
        </p:txBody>
      </p:sp>
      <p:sp>
        <p:nvSpPr>
          <p:cNvPr id="8" name="Subtitle 2">
            <a:extLst>
              <a:ext uri="{FF2B5EF4-FFF2-40B4-BE49-F238E27FC236}">
                <a16:creationId xmlns:a16="http://schemas.microsoft.com/office/drawing/2014/main" id="{EC297CBC-A6F5-D848-8FCF-A5A9138984E0}"/>
              </a:ext>
            </a:extLst>
          </p:cNvPr>
          <p:cNvSpPr>
            <a:spLocks noGrp="1"/>
          </p:cNvSpPr>
          <p:nvPr>
            <p:ph type="subTitle" idx="1"/>
          </p:nvPr>
        </p:nvSpPr>
        <p:spPr>
          <a:xfrm>
            <a:off x="2674528" y="3971364"/>
            <a:ext cx="6099105" cy="382907"/>
          </a:xfrm>
          <a:prstGeom prst="rect">
            <a:avLst/>
          </a:prstGeom>
        </p:spPr>
        <p:txBody>
          <a:bodyPr>
            <a:noAutofit/>
          </a:bodyPr>
          <a:lstStyle>
            <a:lvl1pPr marL="0" indent="0" algn="l">
              <a:buNone/>
              <a:defRPr>
                <a:solidFill>
                  <a:schemeClr val="tx1">
                    <a:lumMod val="65000"/>
                    <a:lumOff val="35000"/>
                  </a:schemeClr>
                </a:solidFill>
                <a:latin typeface="+mn-lt"/>
              </a:defRPr>
            </a:lvl1pPr>
          </a:lstStyle>
          <a:p>
            <a:r>
              <a:rPr lang="en-US" sz="2400" dirty="0">
                <a:solidFill>
                  <a:schemeClr val="tx1">
                    <a:lumMod val="65000"/>
                    <a:lumOff val="35000"/>
                  </a:schemeClr>
                </a:solidFill>
              </a:rPr>
              <a:t>Presentation Subhead (24 </a:t>
            </a:r>
            <a:r>
              <a:rPr lang="en-US" sz="2400" dirty="0" err="1">
                <a:solidFill>
                  <a:schemeClr val="tx1">
                    <a:lumMod val="65000"/>
                    <a:lumOff val="35000"/>
                  </a:schemeClr>
                </a:solidFill>
              </a:rPr>
              <a:t>pt</a:t>
            </a:r>
            <a:r>
              <a:rPr lang="en-US" sz="2400" dirty="0">
                <a:solidFill>
                  <a:schemeClr val="tx1">
                    <a:lumMod val="65000"/>
                    <a:lumOff val="35000"/>
                  </a:schemeClr>
                </a:solidFill>
              </a:rPr>
              <a:t>)</a:t>
            </a:r>
          </a:p>
        </p:txBody>
      </p:sp>
      <p:sp>
        <p:nvSpPr>
          <p:cNvPr id="9" name="Text Placeholder 3">
            <a:extLst>
              <a:ext uri="{FF2B5EF4-FFF2-40B4-BE49-F238E27FC236}">
                <a16:creationId xmlns:a16="http://schemas.microsoft.com/office/drawing/2014/main" id="{BDC77142-B9FB-8147-87AA-DD67BC6EB141}"/>
              </a:ext>
            </a:extLst>
          </p:cNvPr>
          <p:cNvSpPr>
            <a:spLocks noGrp="1"/>
          </p:cNvSpPr>
          <p:nvPr>
            <p:ph type="body" sz="quarter" idx="10"/>
          </p:nvPr>
        </p:nvSpPr>
        <p:spPr>
          <a:xfrm>
            <a:off x="2677499" y="4528248"/>
            <a:ext cx="6106767" cy="311663"/>
          </a:xfrm>
          <a:prstGeom prst="rect">
            <a:avLst/>
          </a:prstGeom>
        </p:spPr>
        <p:txBody>
          <a:bodyPr>
            <a:noAutofit/>
          </a:bodyPr>
          <a:lstStyle>
            <a:lvl1pPr marL="0" indent="0" algn="l">
              <a:buNone/>
              <a:defRPr>
                <a:solidFill>
                  <a:schemeClr val="tx1">
                    <a:lumMod val="65000"/>
                    <a:lumOff val="35000"/>
                  </a:schemeClr>
                </a:solidFill>
                <a:latin typeface="+mn-lt"/>
              </a:defRPr>
            </a:lvl1pPr>
          </a:lstStyle>
          <a:p>
            <a:r>
              <a:rPr lang="en-US" sz="1600" dirty="0">
                <a:solidFill>
                  <a:schemeClr val="tx1">
                    <a:lumMod val="65000"/>
                    <a:lumOff val="35000"/>
                  </a:schemeClr>
                </a:solidFill>
              </a:rPr>
              <a:t>Date | Presenter Information (16 </a:t>
            </a:r>
            <a:r>
              <a:rPr lang="en-US" sz="1600" dirty="0" err="1">
                <a:solidFill>
                  <a:schemeClr val="tx1">
                    <a:lumMod val="65000"/>
                    <a:lumOff val="35000"/>
                  </a:schemeClr>
                </a:solidFill>
              </a:rPr>
              <a:t>pt</a:t>
            </a:r>
            <a:r>
              <a:rPr lang="en-US" sz="1600" dirty="0">
                <a:solidFill>
                  <a:schemeClr val="tx1">
                    <a:lumMod val="65000"/>
                    <a:lumOff val="35000"/>
                  </a:schemeClr>
                </a:solidFill>
              </a:rPr>
              <a:t>)</a:t>
            </a:r>
          </a:p>
        </p:txBody>
      </p:sp>
    </p:spTree>
    <p:extLst>
      <p:ext uri="{BB962C8B-B14F-4D97-AF65-F5344CB8AC3E}">
        <p14:creationId xmlns:p14="http://schemas.microsoft.com/office/powerpoint/2010/main" val="239875799"/>
      </p:ext>
    </p:extLst>
  </p:cSld>
  <p:clrMapOvr>
    <a:masterClrMapping/>
  </p:clrMapOvr>
  <p:extLst>
    <p:ext uri="{DCECCB84-F9BA-43D5-87BE-67443E8EF086}">
      <p15:sldGuideLst xmlns:p15="http://schemas.microsoft.com/office/powerpoint/2012/main">
        <p15:guide id="1" orient="horz" pos="2160">
          <p15:clr>
            <a:srgbClr val="FBAE40"/>
          </p15:clr>
        </p15:guide>
        <p15:guide id="2" pos="5520">
          <p15:clr>
            <a:srgbClr val="FBAE40"/>
          </p15:clr>
        </p15:guide>
        <p15:guide id="3" orient="horz" pos="3006">
          <p15:clr>
            <a:srgbClr val="FBAE40"/>
          </p15:clr>
        </p15:guide>
        <p15:guide id="4" pos="288">
          <p15:clr>
            <a:srgbClr val="FBAE40"/>
          </p15:clr>
        </p15:guide>
        <p15:guide id="5" orient="horz" pos="1944">
          <p15:clr>
            <a:srgbClr val="FBAE40"/>
          </p15:clr>
        </p15:guide>
        <p15:guide id="6" orient="horz" pos="235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457200" y="409878"/>
            <a:ext cx="8229600" cy="867427"/>
          </a:xfrm>
          <a:prstGeom prst="rect">
            <a:avLst/>
          </a:prstGeom>
        </p:spPr>
        <p:txBody>
          <a:bodyPr anchor="b">
            <a:noAutofit/>
          </a:bodyPr>
          <a:lstStyle>
            <a:lvl1pPr algn="l">
              <a:lnSpc>
                <a:spcPct val="70000"/>
              </a:lnSpc>
              <a:defRPr sz="4800" b="0" i="0">
                <a:solidFill>
                  <a:schemeClr val="tx1">
                    <a:lumMod val="65000"/>
                    <a:lumOff val="35000"/>
                  </a:schemeClr>
                </a:solidFill>
                <a:latin typeface="+mn-lt"/>
                <a:ea typeface="PT Sans" charset="-52"/>
                <a:cs typeface="PT Sans" charset="-52"/>
              </a:defRPr>
            </a:lvl1pPr>
          </a:lstStyle>
          <a:p>
            <a:r>
              <a:rPr lang="en-US" dirty="0"/>
              <a:t>Click to edit Master title style</a:t>
            </a:r>
          </a:p>
        </p:txBody>
      </p:sp>
      <p:sp>
        <p:nvSpPr>
          <p:cNvPr id="6" name="Content Placeholder 2"/>
          <p:cNvSpPr>
            <a:spLocks noGrp="1"/>
          </p:cNvSpPr>
          <p:nvPr>
            <p:ph idx="1"/>
          </p:nvPr>
        </p:nvSpPr>
        <p:spPr>
          <a:xfrm>
            <a:off x="457200" y="1391883"/>
            <a:ext cx="8229600" cy="4478116"/>
          </a:xfrm>
          <a:prstGeom prst="rect">
            <a:avLst/>
          </a:prstGeom>
        </p:spPr>
        <p:txBody>
          <a:bodyPr/>
          <a:lstStyle>
            <a:lvl1pPr>
              <a:defRPr sz="2800" b="0" i="0">
                <a:solidFill>
                  <a:schemeClr val="tx1"/>
                </a:solidFill>
                <a:latin typeface="+mn-lt"/>
                <a:ea typeface="PT Sans" charset="-52"/>
                <a:cs typeface="PT Sans" charset="-52"/>
              </a:defRPr>
            </a:lvl1pPr>
            <a:lvl2pPr>
              <a:defRPr sz="2400" b="0" i="0">
                <a:solidFill>
                  <a:schemeClr val="tx1"/>
                </a:solidFill>
                <a:latin typeface="+mn-lt"/>
                <a:ea typeface="PT Sans" charset="-52"/>
                <a:cs typeface="PT Sans" charset="-52"/>
              </a:defRPr>
            </a:lvl2pPr>
            <a:lvl3pPr>
              <a:defRPr sz="2000" b="0" i="0">
                <a:solidFill>
                  <a:schemeClr val="tx1"/>
                </a:solidFill>
                <a:latin typeface="+mn-lt"/>
                <a:ea typeface="PT Sans" charset="-52"/>
                <a:cs typeface="PT Sans" charset="-52"/>
              </a:defRPr>
            </a:lvl3pPr>
            <a:lvl4pPr>
              <a:defRPr sz="1600" b="0" i="0">
                <a:solidFill>
                  <a:schemeClr val="tx1"/>
                </a:solidFill>
                <a:latin typeface="+mn-lt"/>
                <a:ea typeface="PT Sans" charset="-52"/>
                <a:cs typeface="PT Sans" charset="-52"/>
              </a:defRPr>
            </a:lvl4pPr>
            <a:lvl5pPr>
              <a:defRPr sz="1200" b="0" i="0">
                <a:solidFill>
                  <a:schemeClr val="tx1"/>
                </a:solidFill>
                <a:latin typeface="+mn-lt"/>
                <a:ea typeface="PT Sans" charset="-52"/>
                <a:cs typeface="PT Sans" charset="-5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0352136"/>
      </p:ext>
    </p:extLst>
  </p:cSld>
  <p:clrMapOvr>
    <a:masterClrMapping/>
  </p:clrMapOvr>
  <p:extLst>
    <p:ext uri="{DCECCB84-F9BA-43D5-87BE-67443E8EF086}">
      <p15:sldGuideLst xmlns:p15="http://schemas.microsoft.com/office/powerpoint/2012/main">
        <p15:guide id="1" orient="horz" pos="324">
          <p15:clr>
            <a:srgbClr val="FBAE40"/>
          </p15:clr>
        </p15:guide>
        <p15:guide id="2" pos="2880">
          <p15:clr>
            <a:srgbClr val="FBAE40"/>
          </p15:clr>
        </p15:guide>
        <p15:guide id="3" pos="288">
          <p15:clr>
            <a:srgbClr val="FBAE40"/>
          </p15:clr>
        </p15:guide>
        <p15:guide id="4" orient="horz" pos="504">
          <p15:clr>
            <a:srgbClr val="FBAE40"/>
          </p15:clr>
        </p15:guide>
        <p15:guide id="5" orient="horz" pos="81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34728" y="1452039"/>
            <a:ext cx="2652072" cy="1786463"/>
          </a:xfrm>
          <a:prstGeom prst="rect">
            <a:avLst/>
          </a:prstGeom>
        </p:spPr>
        <p:txBody>
          <a:bodyPr rtlCol="0" anchor="ctr">
            <a:normAutofit/>
          </a:bodyPr>
          <a:lstStyle>
            <a:lvl1pPr marL="0" indent="0" algn="ctr">
              <a:buNone/>
              <a:defRPr sz="900" b="0" i="0">
                <a:latin typeface="Arial"/>
                <a:cs typeface="Aria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r>
              <a:rPr lang="en-US" noProof="0" dirty="0"/>
              <a:t>Drag picture to placeholder or click icon to add</a:t>
            </a:r>
          </a:p>
        </p:txBody>
      </p:sp>
      <p:sp>
        <p:nvSpPr>
          <p:cNvPr id="6" name="Title 1"/>
          <p:cNvSpPr>
            <a:spLocks noGrp="1"/>
          </p:cNvSpPr>
          <p:nvPr>
            <p:ph type="title"/>
          </p:nvPr>
        </p:nvSpPr>
        <p:spPr>
          <a:xfrm>
            <a:off x="457200" y="409878"/>
            <a:ext cx="8229600" cy="867427"/>
          </a:xfrm>
          <a:prstGeom prst="rect">
            <a:avLst/>
          </a:prstGeom>
        </p:spPr>
        <p:txBody>
          <a:bodyPr anchor="b">
            <a:noAutofit/>
          </a:bodyPr>
          <a:lstStyle>
            <a:lvl1pPr algn="l">
              <a:lnSpc>
                <a:spcPct val="70000"/>
              </a:lnSpc>
              <a:defRPr sz="4800" b="0" i="0">
                <a:solidFill>
                  <a:schemeClr val="tx1">
                    <a:lumMod val="65000"/>
                    <a:lumOff val="35000"/>
                  </a:schemeClr>
                </a:solidFill>
                <a:latin typeface="+mn-lt"/>
                <a:ea typeface="PT Sans" charset="-52"/>
                <a:cs typeface="PT Sans" charset="-52"/>
              </a:defRPr>
            </a:lvl1pPr>
          </a:lstStyle>
          <a:p>
            <a:r>
              <a:rPr lang="en-US" dirty="0"/>
              <a:t>Click to edit Master title style</a:t>
            </a:r>
          </a:p>
        </p:txBody>
      </p:sp>
      <p:sp>
        <p:nvSpPr>
          <p:cNvPr id="7" name="Content Placeholder 2"/>
          <p:cNvSpPr>
            <a:spLocks noGrp="1"/>
          </p:cNvSpPr>
          <p:nvPr>
            <p:ph idx="10"/>
          </p:nvPr>
        </p:nvSpPr>
        <p:spPr>
          <a:xfrm>
            <a:off x="457200" y="1391883"/>
            <a:ext cx="8229600" cy="4478116"/>
          </a:xfrm>
          <a:prstGeom prst="rect">
            <a:avLst/>
          </a:prstGeom>
        </p:spPr>
        <p:txBody>
          <a:bodyPr/>
          <a:lstStyle>
            <a:lvl1pPr>
              <a:defRPr sz="2800" b="0" i="0">
                <a:solidFill>
                  <a:schemeClr val="tx1"/>
                </a:solidFill>
                <a:latin typeface="+mn-lt"/>
                <a:ea typeface="PT Sans" charset="-52"/>
                <a:cs typeface="PT Sans" charset="-52"/>
              </a:defRPr>
            </a:lvl1pPr>
            <a:lvl2pPr>
              <a:defRPr sz="2400" b="0" i="0">
                <a:solidFill>
                  <a:schemeClr val="tx1"/>
                </a:solidFill>
                <a:latin typeface="+mn-lt"/>
                <a:ea typeface="PT Sans" charset="-52"/>
                <a:cs typeface="PT Sans" charset="-52"/>
              </a:defRPr>
            </a:lvl2pPr>
            <a:lvl3pPr>
              <a:defRPr sz="2000" b="0" i="0">
                <a:solidFill>
                  <a:schemeClr val="tx1"/>
                </a:solidFill>
                <a:latin typeface="+mn-lt"/>
                <a:ea typeface="PT Sans" charset="-52"/>
                <a:cs typeface="PT Sans" charset="-52"/>
              </a:defRPr>
            </a:lvl3pPr>
            <a:lvl4pPr>
              <a:defRPr sz="1600" b="0" i="0">
                <a:solidFill>
                  <a:schemeClr val="tx1"/>
                </a:solidFill>
                <a:latin typeface="+mn-lt"/>
                <a:ea typeface="PT Sans" charset="-52"/>
                <a:cs typeface="PT Sans" charset="-52"/>
              </a:defRPr>
            </a:lvl4pPr>
            <a:lvl5pPr>
              <a:defRPr sz="1200" b="0" i="0">
                <a:solidFill>
                  <a:schemeClr val="tx1"/>
                </a:solidFill>
                <a:latin typeface="+mn-lt"/>
                <a:ea typeface="PT Sans" charset="-52"/>
                <a:cs typeface="PT Sans" charset="-5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6888939"/>
      </p:ext>
    </p:extLst>
  </p:cSld>
  <p:clrMapOvr>
    <a:masterClrMapping/>
  </p:clrMapOvr>
  <p:extLst>
    <p:ext uri="{DCECCB84-F9BA-43D5-87BE-67443E8EF086}">
      <p15:sldGuideLst xmlns:p15="http://schemas.microsoft.com/office/powerpoint/2012/main">
        <p15:guide id="1" orient="horz" pos="1530">
          <p15:clr>
            <a:srgbClr val="FBAE40"/>
          </p15:clr>
        </p15:guide>
        <p15:guide id="2" pos="3792">
          <p15:clr>
            <a:srgbClr val="FBAE40"/>
          </p15:clr>
        </p15:guide>
        <p15:guide id="3" pos="288">
          <p15:clr>
            <a:srgbClr val="FBAE40"/>
          </p15:clr>
        </p15:guide>
        <p15:guide id="4" orient="horz" pos="324">
          <p15:clr>
            <a:srgbClr val="FBAE40"/>
          </p15:clr>
        </p15:guide>
        <p15:guide id="5" orient="horz" pos="684">
          <p15:clr>
            <a:srgbClr val="FBAE40"/>
          </p15:clr>
        </p15:guide>
        <p15:guide id="6" orient="horz" pos="504">
          <p15:clr>
            <a:srgbClr val="FBAE40"/>
          </p15:clr>
        </p15:guide>
        <p15:guide id="7" pos="547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25" y="2"/>
            <a:ext cx="9135877" cy="6857999"/>
          </a:xfrm>
          <a:prstGeom prst="rect">
            <a:avLst/>
          </a:prstGeom>
        </p:spPr>
      </p:pic>
      <p:sp>
        <p:nvSpPr>
          <p:cNvPr id="4" name="Title 1">
            <a:extLst>
              <a:ext uri="{FF2B5EF4-FFF2-40B4-BE49-F238E27FC236}">
                <a16:creationId xmlns:a16="http://schemas.microsoft.com/office/drawing/2014/main" id="{1BD450F3-B34B-074D-BD6D-B116B7D1C861}"/>
              </a:ext>
            </a:extLst>
          </p:cNvPr>
          <p:cNvSpPr>
            <a:spLocks noGrp="1"/>
          </p:cNvSpPr>
          <p:nvPr>
            <p:ph type="title"/>
          </p:nvPr>
        </p:nvSpPr>
        <p:spPr>
          <a:xfrm>
            <a:off x="415561" y="1928039"/>
            <a:ext cx="8013698" cy="1965617"/>
          </a:xfrm>
          <a:prstGeom prst="rect">
            <a:avLst/>
          </a:prstGeom>
        </p:spPr>
        <p:txBody>
          <a:bodyPr/>
          <a:lstStyle>
            <a:lvl1pPr algn="l">
              <a:defRPr>
                <a:solidFill>
                  <a:schemeClr val="tx1">
                    <a:lumMod val="65000"/>
                    <a:lumOff val="35000"/>
                  </a:schemeClr>
                </a:solidFill>
                <a:latin typeface="+mn-lt"/>
              </a:defRPr>
            </a:lvl1pPr>
          </a:lstStyle>
          <a:p>
            <a:r>
              <a:rPr lang="en-US" sz="4800" dirty="0">
                <a:solidFill>
                  <a:schemeClr val="tx1">
                    <a:lumMod val="65000"/>
                    <a:lumOff val="35000"/>
                  </a:schemeClr>
                </a:solidFill>
              </a:rPr>
              <a:t>Primary Topic of </a:t>
            </a:r>
            <a:br>
              <a:rPr lang="en-US" sz="4800" dirty="0">
                <a:solidFill>
                  <a:schemeClr val="tx1">
                    <a:lumMod val="65000"/>
                    <a:lumOff val="35000"/>
                  </a:schemeClr>
                </a:solidFill>
              </a:rPr>
            </a:br>
            <a:r>
              <a:rPr lang="en-US" sz="4800" dirty="0">
                <a:solidFill>
                  <a:schemeClr val="tx1">
                    <a:lumMod val="65000"/>
                    <a:lumOff val="35000"/>
                  </a:schemeClr>
                </a:solidFill>
              </a:rPr>
              <a:t>Next Section (48 </a:t>
            </a:r>
            <a:r>
              <a:rPr lang="en-US" sz="4800" dirty="0" err="1">
                <a:solidFill>
                  <a:schemeClr val="tx1">
                    <a:lumMod val="65000"/>
                    <a:lumOff val="35000"/>
                  </a:schemeClr>
                </a:solidFill>
              </a:rPr>
              <a:t>pt</a:t>
            </a:r>
            <a:r>
              <a:rPr lang="en-US" sz="4800" dirty="0">
                <a:solidFill>
                  <a:schemeClr val="tx1">
                    <a:lumMod val="65000"/>
                    <a:lumOff val="35000"/>
                  </a:schemeClr>
                </a:solidFill>
              </a:rPr>
              <a:t>)</a:t>
            </a:r>
          </a:p>
        </p:txBody>
      </p:sp>
    </p:spTree>
    <p:extLst>
      <p:ext uri="{BB962C8B-B14F-4D97-AF65-F5344CB8AC3E}">
        <p14:creationId xmlns:p14="http://schemas.microsoft.com/office/powerpoint/2010/main" val="3905427911"/>
      </p:ext>
    </p:extLst>
  </p:cSld>
  <p:clrMapOvr>
    <a:masterClrMapping/>
  </p:clrMapOvr>
  <p:extLst>
    <p:ext uri="{DCECCB84-F9BA-43D5-87BE-67443E8EF086}">
      <p15:sldGuideLst xmlns:p15="http://schemas.microsoft.com/office/powerpoint/2012/main">
        <p15:guide id="1" orient="horz" pos="1440">
          <p15:clr>
            <a:srgbClr val="FBAE40"/>
          </p15:clr>
        </p15:guide>
        <p15:guide id="2" pos="2880">
          <p15:clr>
            <a:srgbClr val="FBAE40"/>
          </p15:clr>
        </p15:guide>
        <p15:guide id="3" pos="28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1"/>
          <p:cNvSpPr>
            <a:spLocks noGrp="1"/>
          </p:cNvSpPr>
          <p:nvPr>
            <p:ph type="title"/>
          </p:nvPr>
        </p:nvSpPr>
        <p:spPr>
          <a:xfrm>
            <a:off x="457200" y="409878"/>
            <a:ext cx="8229600" cy="867427"/>
          </a:xfrm>
          <a:prstGeom prst="rect">
            <a:avLst/>
          </a:prstGeom>
        </p:spPr>
        <p:txBody>
          <a:bodyPr anchor="b">
            <a:noAutofit/>
          </a:bodyPr>
          <a:lstStyle>
            <a:lvl1pPr algn="l">
              <a:lnSpc>
                <a:spcPct val="70000"/>
              </a:lnSpc>
              <a:defRPr sz="4800" b="0" i="0">
                <a:solidFill>
                  <a:schemeClr val="tx1">
                    <a:lumMod val="65000"/>
                    <a:lumOff val="35000"/>
                  </a:schemeClr>
                </a:solidFill>
                <a:latin typeface="+mn-lt"/>
                <a:ea typeface="PT Sans" charset="-52"/>
                <a:cs typeface="PT Sans" charset="-52"/>
              </a:defRPr>
            </a:lvl1pPr>
          </a:lstStyle>
          <a:p>
            <a:r>
              <a:rPr lang="en-US" dirty="0"/>
              <a:t>Click to edit Master title style</a:t>
            </a:r>
          </a:p>
        </p:txBody>
      </p:sp>
      <p:sp>
        <p:nvSpPr>
          <p:cNvPr id="8" name="Content Placeholder 2"/>
          <p:cNvSpPr>
            <a:spLocks noGrp="1"/>
          </p:cNvSpPr>
          <p:nvPr>
            <p:ph idx="1"/>
          </p:nvPr>
        </p:nvSpPr>
        <p:spPr>
          <a:xfrm>
            <a:off x="457200" y="1391883"/>
            <a:ext cx="8229600" cy="4478116"/>
          </a:xfrm>
          <a:prstGeom prst="rect">
            <a:avLst/>
          </a:prstGeom>
        </p:spPr>
        <p:txBody>
          <a:bodyPr/>
          <a:lstStyle>
            <a:lvl1pPr>
              <a:defRPr sz="2800" b="0" i="0">
                <a:solidFill>
                  <a:schemeClr val="tx1"/>
                </a:solidFill>
                <a:latin typeface="+mn-lt"/>
                <a:ea typeface="PT Sans" charset="-52"/>
                <a:cs typeface="PT Sans" charset="-52"/>
              </a:defRPr>
            </a:lvl1pPr>
            <a:lvl2pPr>
              <a:defRPr sz="2400" b="0" i="0">
                <a:solidFill>
                  <a:schemeClr val="tx1"/>
                </a:solidFill>
                <a:latin typeface="+mn-lt"/>
                <a:ea typeface="PT Sans" charset="-52"/>
                <a:cs typeface="PT Sans" charset="-52"/>
              </a:defRPr>
            </a:lvl2pPr>
            <a:lvl3pPr>
              <a:defRPr sz="2000" b="0" i="0">
                <a:solidFill>
                  <a:schemeClr val="tx1"/>
                </a:solidFill>
                <a:latin typeface="+mn-lt"/>
                <a:ea typeface="PT Sans" charset="-52"/>
                <a:cs typeface="PT Sans" charset="-52"/>
              </a:defRPr>
            </a:lvl3pPr>
            <a:lvl4pPr>
              <a:defRPr sz="1600" b="0" i="0">
                <a:solidFill>
                  <a:schemeClr val="tx1"/>
                </a:solidFill>
                <a:latin typeface="+mn-lt"/>
                <a:ea typeface="PT Sans" charset="-52"/>
                <a:cs typeface="PT Sans" charset="-52"/>
              </a:defRPr>
            </a:lvl4pPr>
            <a:lvl5pPr>
              <a:defRPr sz="1200" b="0" i="0">
                <a:solidFill>
                  <a:schemeClr val="tx1"/>
                </a:solidFill>
                <a:latin typeface="+mn-lt"/>
                <a:ea typeface="PT Sans" charset="-52"/>
                <a:cs typeface="PT Sans" charset="-5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1654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8A51ED6-1809-467D-BA74-8EA1DF4B6FEF}" type="datetime1">
              <a:rPr lang="en-US" altLang="ja-JP"/>
              <a:pPr>
                <a:defRPr/>
              </a:pPr>
              <a:t>8/17/2020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4AF8077-2CE4-4A8C-806A-F9B27078C005}" type="slidenum">
              <a:rPr lang="en-US" altLang="en-US"/>
              <a:pPr>
                <a:defRPr/>
              </a:pPr>
              <a:t>‹#›</a:t>
            </a:fld>
            <a:endParaRPr lang="en-US" altLang="en-US" dirty="0"/>
          </a:p>
        </p:txBody>
      </p:sp>
    </p:spTree>
    <p:extLst>
      <p:ext uri="{BB962C8B-B14F-4D97-AF65-F5344CB8AC3E}">
        <p14:creationId xmlns:p14="http://schemas.microsoft.com/office/powerpoint/2010/main" val="17350565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431"/>
            <a:ext cx="9144000" cy="6864095"/>
          </a:xfrm>
          <a:prstGeom prst="rect">
            <a:avLst/>
          </a:prstGeom>
        </p:spPr>
      </p:pic>
      <p:sp>
        <p:nvSpPr>
          <p:cNvPr id="18" name="TextBox 17"/>
          <p:cNvSpPr txBox="1"/>
          <p:nvPr userDrawn="1"/>
        </p:nvSpPr>
        <p:spPr>
          <a:xfrm>
            <a:off x="9469755" y="2880361"/>
            <a:ext cx="377026" cy="369332"/>
          </a:xfrm>
          <a:prstGeom prst="rect">
            <a:avLst/>
          </a:prstGeom>
          <a:noFill/>
        </p:spPr>
        <p:txBody>
          <a:bodyPr wrap="none" rtlCol="0">
            <a:spAutoFit/>
          </a:bodyPr>
          <a:lstStyle/>
          <a:p>
            <a:r>
              <a:rPr lang="en-US" sz="1800" dirty="0"/>
              <a:t>   </a:t>
            </a:r>
          </a:p>
        </p:txBody>
      </p:sp>
      <p:sp>
        <p:nvSpPr>
          <p:cNvPr id="7" name="Title 1">
            <a:extLst>
              <a:ext uri="{FF2B5EF4-FFF2-40B4-BE49-F238E27FC236}">
                <a16:creationId xmlns:a16="http://schemas.microsoft.com/office/drawing/2014/main" id="{B2D10ECC-AA90-7944-8C0C-B7C138B59268}"/>
              </a:ext>
            </a:extLst>
          </p:cNvPr>
          <p:cNvSpPr>
            <a:spLocks noGrp="1"/>
          </p:cNvSpPr>
          <p:nvPr>
            <p:ph type="ctrTitle"/>
          </p:nvPr>
        </p:nvSpPr>
        <p:spPr>
          <a:xfrm>
            <a:off x="2663896" y="1474384"/>
            <a:ext cx="6480105" cy="2323003"/>
          </a:xfrm>
          <a:prstGeom prst="rect">
            <a:avLst/>
          </a:prstGeom>
        </p:spPr>
        <p:txBody>
          <a:bodyPr/>
          <a:lstStyle>
            <a:lvl1pPr algn="l">
              <a:defRPr>
                <a:solidFill>
                  <a:schemeClr val="tx1">
                    <a:lumMod val="65000"/>
                    <a:lumOff val="35000"/>
                  </a:schemeClr>
                </a:solidFill>
                <a:latin typeface="+mn-lt"/>
              </a:defRPr>
            </a:lvl1pPr>
          </a:lstStyle>
          <a:p>
            <a:r>
              <a:rPr lang="en-US" sz="5400" dirty="0">
                <a:solidFill>
                  <a:schemeClr val="tx1">
                    <a:lumMod val="65000"/>
                    <a:lumOff val="35000"/>
                  </a:schemeClr>
                </a:solidFill>
              </a:rPr>
              <a:t>Topic of Presentation</a:t>
            </a:r>
            <a:br>
              <a:rPr lang="en-US" sz="5400" dirty="0">
                <a:solidFill>
                  <a:schemeClr val="tx1">
                    <a:lumMod val="65000"/>
                    <a:lumOff val="35000"/>
                  </a:schemeClr>
                </a:solidFill>
              </a:rPr>
            </a:br>
            <a:r>
              <a:rPr lang="en-US" sz="5400" dirty="0">
                <a:solidFill>
                  <a:schemeClr val="tx1">
                    <a:lumMod val="65000"/>
                    <a:lumOff val="35000"/>
                  </a:schemeClr>
                </a:solidFill>
              </a:rPr>
              <a:t>(54 </a:t>
            </a:r>
            <a:r>
              <a:rPr lang="en-US" sz="5400" dirty="0" err="1">
                <a:solidFill>
                  <a:schemeClr val="tx1">
                    <a:lumMod val="65000"/>
                    <a:lumOff val="35000"/>
                  </a:schemeClr>
                </a:solidFill>
              </a:rPr>
              <a:t>pt</a:t>
            </a:r>
            <a:r>
              <a:rPr lang="en-US" sz="5400" dirty="0">
                <a:solidFill>
                  <a:schemeClr val="tx1">
                    <a:lumMod val="65000"/>
                    <a:lumOff val="35000"/>
                  </a:schemeClr>
                </a:solidFill>
              </a:rPr>
              <a:t>)</a:t>
            </a:r>
          </a:p>
        </p:txBody>
      </p:sp>
      <p:sp>
        <p:nvSpPr>
          <p:cNvPr id="8" name="Subtitle 2">
            <a:extLst>
              <a:ext uri="{FF2B5EF4-FFF2-40B4-BE49-F238E27FC236}">
                <a16:creationId xmlns:a16="http://schemas.microsoft.com/office/drawing/2014/main" id="{5AA13960-22BF-4B44-BD30-A372E063D7E3}"/>
              </a:ext>
            </a:extLst>
          </p:cNvPr>
          <p:cNvSpPr>
            <a:spLocks noGrp="1"/>
          </p:cNvSpPr>
          <p:nvPr>
            <p:ph type="subTitle" idx="1"/>
          </p:nvPr>
        </p:nvSpPr>
        <p:spPr>
          <a:xfrm>
            <a:off x="2674528" y="3971362"/>
            <a:ext cx="6099105" cy="556884"/>
          </a:xfrm>
          <a:prstGeom prst="rect">
            <a:avLst/>
          </a:prstGeom>
        </p:spPr>
        <p:txBody>
          <a:bodyPr>
            <a:noAutofit/>
          </a:bodyPr>
          <a:lstStyle>
            <a:lvl1pPr marL="0" indent="0" algn="l">
              <a:buNone/>
              <a:defRPr>
                <a:solidFill>
                  <a:schemeClr val="tx1">
                    <a:lumMod val="65000"/>
                    <a:lumOff val="35000"/>
                  </a:schemeClr>
                </a:solidFill>
                <a:latin typeface="+mn-lt"/>
              </a:defRPr>
            </a:lvl1pPr>
          </a:lstStyle>
          <a:p>
            <a:r>
              <a:rPr lang="en-US" sz="2400" dirty="0">
                <a:solidFill>
                  <a:schemeClr val="tx1">
                    <a:lumMod val="65000"/>
                    <a:lumOff val="35000"/>
                  </a:schemeClr>
                </a:solidFill>
              </a:rPr>
              <a:t>Presentation Subhead (24 </a:t>
            </a:r>
            <a:r>
              <a:rPr lang="en-US" sz="2400" dirty="0" err="1">
                <a:solidFill>
                  <a:schemeClr val="tx1">
                    <a:lumMod val="65000"/>
                    <a:lumOff val="35000"/>
                  </a:schemeClr>
                </a:solidFill>
              </a:rPr>
              <a:t>pt</a:t>
            </a:r>
            <a:r>
              <a:rPr lang="en-US" sz="2400" dirty="0">
                <a:solidFill>
                  <a:schemeClr val="tx1">
                    <a:lumMod val="65000"/>
                    <a:lumOff val="35000"/>
                  </a:schemeClr>
                </a:solidFill>
              </a:rPr>
              <a:t>)</a:t>
            </a:r>
          </a:p>
        </p:txBody>
      </p:sp>
      <p:sp>
        <p:nvSpPr>
          <p:cNvPr id="9" name="Text Placeholder 3">
            <a:extLst>
              <a:ext uri="{FF2B5EF4-FFF2-40B4-BE49-F238E27FC236}">
                <a16:creationId xmlns:a16="http://schemas.microsoft.com/office/drawing/2014/main" id="{E4C703ED-D9DC-A64A-807E-BF6A7B0409E1}"/>
              </a:ext>
            </a:extLst>
          </p:cNvPr>
          <p:cNvSpPr>
            <a:spLocks noGrp="1"/>
          </p:cNvSpPr>
          <p:nvPr>
            <p:ph type="body" sz="quarter" idx="10"/>
          </p:nvPr>
        </p:nvSpPr>
        <p:spPr>
          <a:xfrm>
            <a:off x="2677499" y="4528248"/>
            <a:ext cx="6106767" cy="451103"/>
          </a:xfrm>
          <a:prstGeom prst="rect">
            <a:avLst/>
          </a:prstGeom>
        </p:spPr>
        <p:txBody>
          <a:bodyPr>
            <a:noAutofit/>
          </a:bodyPr>
          <a:lstStyle>
            <a:lvl1pPr marL="0" indent="0" algn="l">
              <a:buNone/>
              <a:defRPr>
                <a:solidFill>
                  <a:schemeClr val="tx1">
                    <a:lumMod val="65000"/>
                    <a:lumOff val="35000"/>
                  </a:schemeClr>
                </a:solidFill>
                <a:latin typeface="+mn-lt"/>
              </a:defRPr>
            </a:lvl1pPr>
          </a:lstStyle>
          <a:p>
            <a:r>
              <a:rPr lang="en-US" sz="1600" dirty="0">
                <a:solidFill>
                  <a:schemeClr val="tx1">
                    <a:lumMod val="65000"/>
                    <a:lumOff val="35000"/>
                  </a:schemeClr>
                </a:solidFill>
              </a:rPr>
              <a:t>Date | Presenter Information (16 </a:t>
            </a:r>
            <a:r>
              <a:rPr lang="en-US" sz="1600" dirty="0" err="1">
                <a:solidFill>
                  <a:schemeClr val="tx1">
                    <a:lumMod val="65000"/>
                    <a:lumOff val="35000"/>
                  </a:schemeClr>
                </a:solidFill>
              </a:rPr>
              <a:t>pt</a:t>
            </a:r>
            <a:r>
              <a:rPr lang="en-US" sz="1600" dirty="0">
                <a:solidFill>
                  <a:schemeClr val="tx1">
                    <a:lumMod val="65000"/>
                    <a:lumOff val="35000"/>
                  </a:schemeClr>
                </a:solidFill>
              </a:rPr>
              <a:t>)</a:t>
            </a:r>
          </a:p>
        </p:txBody>
      </p:sp>
    </p:spTree>
    <p:extLst>
      <p:ext uri="{BB962C8B-B14F-4D97-AF65-F5344CB8AC3E}">
        <p14:creationId xmlns:p14="http://schemas.microsoft.com/office/powerpoint/2010/main" val="41558978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8" name="Picture Placeholder 2"/>
          <p:cNvSpPr>
            <a:spLocks noGrp="1"/>
          </p:cNvSpPr>
          <p:nvPr>
            <p:ph type="pic" idx="1"/>
          </p:nvPr>
        </p:nvSpPr>
        <p:spPr>
          <a:xfrm>
            <a:off x="6034728" y="1452039"/>
            <a:ext cx="2652072" cy="1786463"/>
          </a:xfrm>
          <a:prstGeom prst="rect">
            <a:avLst/>
          </a:prstGeom>
        </p:spPr>
        <p:txBody>
          <a:bodyPr rtlCol="0" anchor="ctr">
            <a:normAutofit/>
          </a:bodyPr>
          <a:lstStyle>
            <a:lvl1pPr marL="0" indent="0" algn="ctr">
              <a:buNone/>
              <a:defRPr sz="900" b="0" i="0">
                <a:latin typeface="Arial"/>
                <a:cs typeface="Aria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r>
              <a:rPr lang="en-US" noProof="0" dirty="0"/>
              <a:t>Drag picture to placeholder or click icon to add</a:t>
            </a:r>
          </a:p>
        </p:txBody>
      </p:sp>
      <p:sp>
        <p:nvSpPr>
          <p:cNvPr id="6" name="Title 1"/>
          <p:cNvSpPr>
            <a:spLocks noGrp="1"/>
          </p:cNvSpPr>
          <p:nvPr>
            <p:ph type="title"/>
          </p:nvPr>
        </p:nvSpPr>
        <p:spPr>
          <a:xfrm>
            <a:off x="457200" y="409878"/>
            <a:ext cx="8229600" cy="867427"/>
          </a:xfrm>
          <a:prstGeom prst="rect">
            <a:avLst/>
          </a:prstGeom>
        </p:spPr>
        <p:txBody>
          <a:bodyPr anchor="b">
            <a:noAutofit/>
          </a:bodyPr>
          <a:lstStyle>
            <a:lvl1pPr algn="l">
              <a:lnSpc>
                <a:spcPct val="70000"/>
              </a:lnSpc>
              <a:defRPr sz="4800" b="0" i="0">
                <a:solidFill>
                  <a:schemeClr val="tx1">
                    <a:lumMod val="65000"/>
                    <a:lumOff val="35000"/>
                  </a:schemeClr>
                </a:solidFill>
                <a:latin typeface="+mn-lt"/>
                <a:ea typeface="PT Sans" charset="-52"/>
                <a:cs typeface="PT Sans" charset="-52"/>
              </a:defRPr>
            </a:lvl1pPr>
          </a:lstStyle>
          <a:p>
            <a:r>
              <a:rPr lang="en-US" dirty="0"/>
              <a:t>Click to edit Master title style</a:t>
            </a:r>
          </a:p>
        </p:txBody>
      </p:sp>
      <p:sp>
        <p:nvSpPr>
          <p:cNvPr id="7" name="Content Placeholder 2"/>
          <p:cNvSpPr>
            <a:spLocks noGrp="1"/>
          </p:cNvSpPr>
          <p:nvPr>
            <p:ph idx="10"/>
          </p:nvPr>
        </p:nvSpPr>
        <p:spPr>
          <a:xfrm>
            <a:off x="457200" y="1391883"/>
            <a:ext cx="8229600" cy="4478116"/>
          </a:xfrm>
          <a:prstGeom prst="rect">
            <a:avLst/>
          </a:prstGeom>
        </p:spPr>
        <p:txBody>
          <a:bodyPr/>
          <a:lstStyle>
            <a:lvl1pPr>
              <a:defRPr sz="2800" b="0" i="0">
                <a:solidFill>
                  <a:schemeClr val="tx1"/>
                </a:solidFill>
                <a:latin typeface="+mn-lt"/>
                <a:ea typeface="PT Sans" charset="-52"/>
                <a:cs typeface="PT Sans" charset="-52"/>
              </a:defRPr>
            </a:lvl1pPr>
            <a:lvl2pPr>
              <a:defRPr sz="2400" b="0" i="0">
                <a:solidFill>
                  <a:schemeClr val="tx1"/>
                </a:solidFill>
                <a:latin typeface="+mn-lt"/>
                <a:ea typeface="PT Sans" charset="-52"/>
                <a:cs typeface="PT Sans" charset="-52"/>
              </a:defRPr>
            </a:lvl2pPr>
            <a:lvl3pPr>
              <a:defRPr sz="2000" b="0" i="0">
                <a:solidFill>
                  <a:schemeClr val="tx1"/>
                </a:solidFill>
                <a:latin typeface="+mn-lt"/>
                <a:ea typeface="PT Sans" charset="-52"/>
                <a:cs typeface="PT Sans" charset="-52"/>
              </a:defRPr>
            </a:lvl3pPr>
            <a:lvl4pPr>
              <a:defRPr sz="1600" b="0" i="0">
                <a:solidFill>
                  <a:schemeClr val="tx1"/>
                </a:solidFill>
                <a:latin typeface="+mn-lt"/>
                <a:ea typeface="PT Sans" charset="-52"/>
                <a:cs typeface="PT Sans" charset="-52"/>
              </a:defRPr>
            </a:lvl4pPr>
            <a:lvl5pPr>
              <a:defRPr sz="1200" b="0" i="0">
                <a:solidFill>
                  <a:schemeClr val="tx1"/>
                </a:solidFill>
                <a:latin typeface="+mn-lt"/>
                <a:ea typeface="PT Sans" charset="-52"/>
                <a:cs typeface="PT Sans" charset="-5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63519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Title 1"/>
          <p:cNvSpPr txBox="1">
            <a:spLocks/>
          </p:cNvSpPr>
          <p:nvPr userDrawn="1"/>
        </p:nvSpPr>
        <p:spPr bwMode="auto">
          <a:xfrm>
            <a:off x="415561" y="2560323"/>
            <a:ext cx="8013698" cy="133333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Autofit/>
          </a:bodyPr>
          <a:lstStyle>
            <a:lvl1pPr algn="l" defTabSz="457200" rtl="0" eaLnBrk="1" fontAlgn="base" hangingPunct="1">
              <a:lnSpc>
                <a:spcPct val="90000"/>
              </a:lnSpc>
              <a:spcBef>
                <a:spcPct val="0"/>
              </a:spcBef>
              <a:spcAft>
                <a:spcPts val="0"/>
              </a:spcAft>
              <a:defRPr sz="5000" b="0" i="0" strike="noStrike" kern="1200" cap="none">
                <a:solidFill>
                  <a:schemeClr val="tx1"/>
                </a:solidFill>
                <a:latin typeface="Calibri"/>
                <a:ea typeface="ＭＳ Ｐゴシック" charset="0"/>
                <a:cs typeface="Calibri"/>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3750" dirty="0">
                <a:solidFill>
                  <a:srgbClr val="1D1B5B"/>
                </a:solidFill>
              </a:rPr>
              <a:t>Primary Topic of</a:t>
            </a:r>
            <a:br>
              <a:rPr lang="en-US" sz="3750" dirty="0">
                <a:solidFill>
                  <a:srgbClr val="1D1B5B"/>
                </a:solidFill>
              </a:rPr>
            </a:br>
            <a:r>
              <a:rPr lang="en-US" sz="3750" dirty="0">
                <a:solidFill>
                  <a:srgbClr val="1D1B5B"/>
                </a:solidFill>
              </a:rPr>
              <a:t>Next Section (50 </a:t>
            </a:r>
            <a:r>
              <a:rPr lang="en-US" sz="3750" dirty="0" err="1">
                <a:solidFill>
                  <a:srgbClr val="1D1B5B"/>
                </a:solidFill>
              </a:rPr>
              <a:t>pt</a:t>
            </a:r>
            <a:r>
              <a:rPr lang="en-US" sz="3750" dirty="0">
                <a:solidFill>
                  <a:srgbClr val="1D1B5B"/>
                </a:solidFill>
              </a:rPr>
              <a:t>)</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18" y="2"/>
            <a:ext cx="9135879" cy="6857999"/>
          </a:xfrm>
          <a:prstGeom prst="rect">
            <a:avLst/>
          </a:prstGeom>
        </p:spPr>
      </p:pic>
      <p:sp>
        <p:nvSpPr>
          <p:cNvPr id="5" name="Title 1">
            <a:extLst>
              <a:ext uri="{FF2B5EF4-FFF2-40B4-BE49-F238E27FC236}">
                <a16:creationId xmlns:a16="http://schemas.microsoft.com/office/drawing/2014/main" id="{5FC98DA1-2A63-174B-9A71-E03A0C630086}"/>
              </a:ext>
            </a:extLst>
          </p:cNvPr>
          <p:cNvSpPr>
            <a:spLocks noGrp="1"/>
          </p:cNvSpPr>
          <p:nvPr>
            <p:ph type="title"/>
          </p:nvPr>
        </p:nvSpPr>
        <p:spPr>
          <a:xfrm>
            <a:off x="415561" y="1928039"/>
            <a:ext cx="8013698" cy="1965617"/>
          </a:xfrm>
          <a:prstGeom prst="rect">
            <a:avLst/>
          </a:prstGeom>
        </p:spPr>
        <p:txBody>
          <a:bodyPr/>
          <a:lstStyle>
            <a:lvl1pPr algn="l">
              <a:defRPr>
                <a:solidFill>
                  <a:schemeClr val="tx1">
                    <a:lumMod val="65000"/>
                    <a:lumOff val="35000"/>
                  </a:schemeClr>
                </a:solidFill>
                <a:latin typeface="+mn-lt"/>
              </a:defRPr>
            </a:lvl1pPr>
          </a:lstStyle>
          <a:p>
            <a:r>
              <a:rPr lang="en-US" sz="4800" dirty="0">
                <a:solidFill>
                  <a:schemeClr val="tx1">
                    <a:lumMod val="65000"/>
                    <a:lumOff val="35000"/>
                  </a:schemeClr>
                </a:solidFill>
              </a:rPr>
              <a:t>Primary Topic of </a:t>
            </a:r>
            <a:br>
              <a:rPr lang="en-US" sz="4800" dirty="0">
                <a:solidFill>
                  <a:schemeClr val="tx1">
                    <a:lumMod val="65000"/>
                    <a:lumOff val="35000"/>
                  </a:schemeClr>
                </a:solidFill>
              </a:rPr>
            </a:br>
            <a:r>
              <a:rPr lang="en-US" sz="4800" dirty="0">
                <a:solidFill>
                  <a:schemeClr val="tx1">
                    <a:lumMod val="65000"/>
                    <a:lumOff val="35000"/>
                  </a:schemeClr>
                </a:solidFill>
              </a:rPr>
              <a:t>Next Section (48 </a:t>
            </a:r>
            <a:r>
              <a:rPr lang="en-US" sz="4800" dirty="0" err="1">
                <a:solidFill>
                  <a:schemeClr val="tx1">
                    <a:lumMod val="65000"/>
                    <a:lumOff val="35000"/>
                  </a:schemeClr>
                </a:solidFill>
              </a:rPr>
              <a:t>pt</a:t>
            </a:r>
            <a:r>
              <a:rPr lang="en-US" sz="4800" dirty="0">
                <a:solidFill>
                  <a:schemeClr val="tx1">
                    <a:lumMod val="65000"/>
                    <a:lumOff val="35000"/>
                  </a:schemeClr>
                </a:solidFill>
              </a:rPr>
              <a:t>)</a:t>
            </a:r>
          </a:p>
        </p:txBody>
      </p:sp>
    </p:spTree>
    <p:extLst>
      <p:ext uri="{BB962C8B-B14F-4D97-AF65-F5344CB8AC3E}">
        <p14:creationId xmlns:p14="http://schemas.microsoft.com/office/powerpoint/2010/main" val="33152281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ection Header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18" y="0"/>
            <a:ext cx="9135879" cy="6858000"/>
          </a:xfrm>
          <a:prstGeom prst="rect">
            <a:avLst/>
          </a:prstGeom>
        </p:spPr>
      </p:pic>
      <p:sp>
        <p:nvSpPr>
          <p:cNvPr id="5" name="Title 1">
            <a:extLst>
              <a:ext uri="{FF2B5EF4-FFF2-40B4-BE49-F238E27FC236}">
                <a16:creationId xmlns:a16="http://schemas.microsoft.com/office/drawing/2014/main" id="{D002DB8A-4C58-1D45-9AF9-84A265074FAA}"/>
              </a:ext>
            </a:extLst>
          </p:cNvPr>
          <p:cNvSpPr>
            <a:spLocks noGrp="1"/>
          </p:cNvSpPr>
          <p:nvPr>
            <p:ph type="title"/>
          </p:nvPr>
        </p:nvSpPr>
        <p:spPr>
          <a:xfrm>
            <a:off x="415561" y="1928039"/>
            <a:ext cx="8013698" cy="1965617"/>
          </a:xfrm>
          <a:prstGeom prst="rect">
            <a:avLst/>
          </a:prstGeom>
        </p:spPr>
        <p:txBody>
          <a:bodyPr/>
          <a:lstStyle>
            <a:lvl1pPr algn="l">
              <a:defRPr>
                <a:solidFill>
                  <a:schemeClr val="tx1">
                    <a:lumMod val="65000"/>
                    <a:lumOff val="35000"/>
                  </a:schemeClr>
                </a:solidFill>
                <a:latin typeface="+mn-lt"/>
              </a:defRPr>
            </a:lvl1pPr>
          </a:lstStyle>
          <a:p>
            <a:r>
              <a:rPr lang="en-US" sz="4800" dirty="0">
                <a:solidFill>
                  <a:schemeClr val="tx1">
                    <a:lumMod val="65000"/>
                    <a:lumOff val="35000"/>
                  </a:schemeClr>
                </a:solidFill>
              </a:rPr>
              <a:t>Primary Topic of </a:t>
            </a:r>
            <a:br>
              <a:rPr lang="en-US" sz="4800" dirty="0">
                <a:solidFill>
                  <a:schemeClr val="tx1">
                    <a:lumMod val="65000"/>
                    <a:lumOff val="35000"/>
                  </a:schemeClr>
                </a:solidFill>
              </a:rPr>
            </a:br>
            <a:r>
              <a:rPr lang="en-US" sz="4800" dirty="0">
                <a:solidFill>
                  <a:schemeClr val="tx1">
                    <a:lumMod val="65000"/>
                    <a:lumOff val="35000"/>
                  </a:schemeClr>
                </a:solidFill>
              </a:rPr>
              <a:t>Next Section (48 </a:t>
            </a:r>
            <a:r>
              <a:rPr lang="en-US" sz="4800" dirty="0" err="1">
                <a:solidFill>
                  <a:schemeClr val="tx1">
                    <a:lumMod val="65000"/>
                    <a:lumOff val="35000"/>
                  </a:schemeClr>
                </a:solidFill>
              </a:rPr>
              <a:t>pt</a:t>
            </a:r>
            <a:r>
              <a:rPr lang="en-US" sz="4800" dirty="0">
                <a:solidFill>
                  <a:schemeClr val="tx1">
                    <a:lumMod val="65000"/>
                    <a:lumOff val="35000"/>
                  </a:schemeClr>
                </a:solidFill>
              </a:rPr>
              <a:t>)</a:t>
            </a:r>
          </a:p>
        </p:txBody>
      </p:sp>
    </p:spTree>
    <p:extLst>
      <p:ext uri="{BB962C8B-B14F-4D97-AF65-F5344CB8AC3E}">
        <p14:creationId xmlns:p14="http://schemas.microsoft.com/office/powerpoint/2010/main" val="6087746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2891724" y="1328353"/>
            <a:ext cx="5764856" cy="1470025"/>
          </a:xfrm>
          <a:prstGeom prst="rect">
            <a:avLst/>
          </a:prstGeom>
        </p:spPr>
        <p:txBody>
          <a:bodyPr/>
          <a:lstStyle/>
          <a:p>
            <a:pPr algn="l"/>
            <a:endParaRPr lang="en-US" b="1" dirty="0">
              <a:solidFill>
                <a:srgbClr val="FFFFFF"/>
              </a:solidFill>
            </a:endParaRPr>
          </a:p>
        </p:txBody>
      </p:sp>
      <p:sp>
        <p:nvSpPr>
          <p:cNvPr id="8" name="Subtitle 2"/>
          <p:cNvSpPr>
            <a:spLocks noGrp="1"/>
          </p:cNvSpPr>
          <p:nvPr>
            <p:ph type="subTitle" idx="1"/>
          </p:nvPr>
        </p:nvSpPr>
        <p:spPr>
          <a:xfrm>
            <a:off x="2891724" y="2976618"/>
            <a:ext cx="5764856" cy="900067"/>
          </a:xfrm>
          <a:prstGeom prst="rect">
            <a:avLst/>
          </a:prstGeom>
        </p:spPr>
        <p:txBody>
          <a:bodyPr>
            <a:normAutofit lnSpcReduction="10000"/>
          </a:bodyPr>
          <a:lstStyle/>
          <a:p>
            <a:pPr algn="l">
              <a:lnSpc>
                <a:spcPct val="80000"/>
              </a:lnSpc>
            </a:pPr>
            <a:endParaRPr lang="en-US" dirty="0">
              <a:solidFill>
                <a:schemeClr val="bg1"/>
              </a:solidFill>
            </a:endParaRPr>
          </a:p>
        </p:txBody>
      </p:sp>
      <p:sp>
        <p:nvSpPr>
          <p:cNvPr id="9" name="Slide Number Placeholder 3"/>
          <p:cNvSpPr>
            <a:spLocks noGrp="1"/>
          </p:cNvSpPr>
          <p:nvPr>
            <p:ph type="sldNum" sz="quarter" idx="12"/>
          </p:nvPr>
        </p:nvSpPr>
        <p:spPr>
          <a:xfrm>
            <a:off x="6553200" y="6356350"/>
            <a:ext cx="2133600" cy="365125"/>
          </a:xfrm>
          <a:prstGeom prst="rect">
            <a:avLst/>
          </a:prstGeom>
        </p:spPr>
        <p:txBody>
          <a:bodyPr/>
          <a:lstStyle>
            <a:lvl1pPr algn="r">
              <a:defRPr sz="120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AEBC26A-7C5D-1340-BDF4-4A764173B5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89438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txBox="1">
            <a:spLocks/>
          </p:cNvSpPr>
          <p:nvPr userDrawn="1"/>
        </p:nvSpPr>
        <p:spPr>
          <a:xfrm>
            <a:off x="457200" y="274637"/>
            <a:ext cx="8229600" cy="71681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417C27"/>
              </a:solidFill>
              <a:effectLst/>
              <a:uLnTx/>
              <a:uFillTx/>
              <a:latin typeface="Calibri"/>
              <a:ea typeface="+mj-ea"/>
              <a:cs typeface="+mj-cs"/>
            </a:endParaRPr>
          </a:p>
        </p:txBody>
      </p:sp>
      <p:sp>
        <p:nvSpPr>
          <p:cNvPr id="9" name="Slide Number Placeholder 3"/>
          <p:cNvSpPr>
            <a:spLocks noGrp="1"/>
          </p:cNvSpPr>
          <p:nvPr>
            <p:ph type="sldNum" sz="quarter" idx="12"/>
          </p:nvPr>
        </p:nvSpPr>
        <p:spPr>
          <a:xfrm>
            <a:off x="6553200" y="6356350"/>
            <a:ext cx="2133600" cy="365125"/>
          </a:xfrm>
          <a:prstGeom prst="rect">
            <a:avLst/>
          </a:prstGeom>
        </p:spPr>
        <p:txBody>
          <a:bodyPr/>
          <a:lstStyle>
            <a:lvl1pPr algn="r">
              <a:defRPr sz="120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AEBC26A-7C5D-1340-BDF4-4A764173B5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46259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0C53AD7-A772-4F83-850B-482C70935EA4}" type="datetime1">
              <a:rPr lang="en-US" altLang="ja-JP"/>
              <a:pPr>
                <a:defRPr/>
              </a:pPr>
              <a:t>8/17/2020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DD8331-DEC2-4D1E-95D5-94283CB87E4D}" type="slidenum">
              <a:rPr lang="en-US" altLang="en-US"/>
              <a:pPr>
                <a:defRPr/>
              </a:pPr>
              <a:t>‹#›</a:t>
            </a:fld>
            <a:endParaRPr lang="en-US" altLang="en-US"/>
          </a:p>
        </p:txBody>
      </p:sp>
    </p:spTree>
    <p:extLst>
      <p:ext uri="{BB962C8B-B14F-4D97-AF65-F5344CB8AC3E}">
        <p14:creationId xmlns:p14="http://schemas.microsoft.com/office/powerpoint/2010/main" val="4238899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8E67B97-2A19-4469-BBC1-5124779FD32E}" type="datetime1">
              <a:rPr lang="en-US" altLang="ja-JP"/>
              <a:pPr>
                <a:defRPr/>
              </a:pPr>
              <a:t>8/17/2020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EF23B2-1968-4158-BBF8-33ADF3172235}" type="slidenum">
              <a:rPr lang="en-US" altLang="en-US"/>
              <a:pPr>
                <a:defRPr/>
              </a:pPr>
              <a:t>‹#›</a:t>
            </a:fld>
            <a:endParaRPr lang="en-US" altLang="en-US"/>
          </a:p>
        </p:txBody>
      </p:sp>
    </p:spTree>
    <p:extLst>
      <p:ext uri="{BB962C8B-B14F-4D97-AF65-F5344CB8AC3E}">
        <p14:creationId xmlns:p14="http://schemas.microsoft.com/office/powerpoint/2010/main" val="26824038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8A51ED6-1809-467D-BA74-8EA1DF4B6FEF}" type="datetime1">
              <a:rPr lang="en-US" altLang="ja-JP"/>
              <a:pPr>
                <a:defRPr/>
              </a:pPr>
              <a:t>8/17/2020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AF8077-2CE4-4A8C-806A-F9B27078C005}" type="slidenum">
              <a:rPr lang="en-US" altLang="en-US"/>
              <a:pPr>
                <a:defRPr/>
              </a:pPr>
              <a:t>‹#›</a:t>
            </a:fld>
            <a:endParaRPr lang="en-US" altLang="en-US"/>
          </a:p>
        </p:txBody>
      </p:sp>
    </p:spTree>
    <p:extLst>
      <p:ext uri="{BB962C8B-B14F-4D97-AF65-F5344CB8AC3E}">
        <p14:creationId xmlns:p14="http://schemas.microsoft.com/office/powerpoint/2010/main" val="12223539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8D7BA54-BB09-45EF-8BE5-86E399F21075}" type="datetime1">
              <a:rPr lang="en-US" altLang="ja-JP"/>
              <a:pPr>
                <a:defRPr/>
              </a:pPr>
              <a:t>8/17/2020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B83E2C-C682-4CCB-812E-4FD1E6CD7EF7}" type="slidenum">
              <a:rPr lang="en-US" altLang="en-US"/>
              <a:pPr>
                <a:defRPr/>
              </a:pPr>
              <a:t>‹#›</a:t>
            </a:fld>
            <a:endParaRPr lang="en-US" altLang="en-US"/>
          </a:p>
        </p:txBody>
      </p:sp>
    </p:spTree>
    <p:extLst>
      <p:ext uri="{BB962C8B-B14F-4D97-AF65-F5344CB8AC3E}">
        <p14:creationId xmlns:p14="http://schemas.microsoft.com/office/powerpoint/2010/main" val="4037128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8D7BA54-BB09-45EF-8BE5-86E399F21075}" type="datetime1">
              <a:rPr lang="en-US" altLang="ja-JP"/>
              <a:pPr>
                <a:defRPr/>
              </a:pPr>
              <a:t>8/17/2020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2B83E2C-C682-4CCB-812E-4FD1E6CD7EF7}" type="slidenum">
              <a:rPr lang="en-US" altLang="en-US"/>
              <a:pPr>
                <a:defRPr/>
              </a:pPr>
              <a:t>‹#›</a:t>
            </a:fld>
            <a:endParaRPr lang="en-US" altLang="en-US" dirty="0"/>
          </a:p>
        </p:txBody>
      </p:sp>
    </p:spTree>
    <p:extLst>
      <p:ext uri="{BB962C8B-B14F-4D97-AF65-F5344CB8AC3E}">
        <p14:creationId xmlns:p14="http://schemas.microsoft.com/office/powerpoint/2010/main" val="35057561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5"/>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5"/>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FB19E3F-723A-48F5-86C3-1FB2ADC6C9E9}" type="datetime1">
              <a:rPr lang="en-US" altLang="ja-JP"/>
              <a:pPr>
                <a:defRPr/>
              </a:pPr>
              <a:t>8/17/2020</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EE2229A-B942-495A-807D-33D35310454B}" type="slidenum">
              <a:rPr lang="en-US" altLang="en-US"/>
              <a:pPr>
                <a:defRPr/>
              </a:pPr>
              <a:t>‹#›</a:t>
            </a:fld>
            <a:endParaRPr lang="en-US" altLang="en-US"/>
          </a:p>
        </p:txBody>
      </p:sp>
    </p:spTree>
    <p:extLst>
      <p:ext uri="{BB962C8B-B14F-4D97-AF65-F5344CB8AC3E}">
        <p14:creationId xmlns:p14="http://schemas.microsoft.com/office/powerpoint/2010/main" val="24269455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B8BEB86-460D-47CC-9347-A33D2320FEE6}" type="datetime1">
              <a:rPr lang="en-US" altLang="ja-JP"/>
              <a:pPr>
                <a:defRPr/>
              </a:pPr>
              <a:t>8/17/2020</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5616943-E090-48BD-85BF-C3499FDFE60E}" type="slidenum">
              <a:rPr lang="en-US" altLang="en-US"/>
              <a:pPr>
                <a:defRPr/>
              </a:pPr>
              <a:t>‹#›</a:t>
            </a:fld>
            <a:endParaRPr lang="en-US" altLang="en-US"/>
          </a:p>
        </p:txBody>
      </p:sp>
    </p:spTree>
    <p:extLst>
      <p:ext uri="{BB962C8B-B14F-4D97-AF65-F5344CB8AC3E}">
        <p14:creationId xmlns:p14="http://schemas.microsoft.com/office/powerpoint/2010/main" val="10429879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E8BE47-7B98-409F-8AB7-EBBB77D90BF3}" type="datetime1">
              <a:rPr lang="en-US" altLang="ja-JP"/>
              <a:pPr>
                <a:defRPr/>
              </a:pPr>
              <a:t>8/17/2020</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6C9FB53-311B-43CA-B7CE-1F80A678A235}" type="slidenum">
              <a:rPr lang="en-US" altLang="en-US"/>
              <a:pPr>
                <a:defRPr/>
              </a:pPr>
              <a:t>‹#›</a:t>
            </a:fld>
            <a:endParaRPr lang="en-US" altLang="en-US"/>
          </a:p>
        </p:txBody>
      </p:sp>
    </p:spTree>
    <p:extLst>
      <p:ext uri="{BB962C8B-B14F-4D97-AF65-F5344CB8AC3E}">
        <p14:creationId xmlns:p14="http://schemas.microsoft.com/office/powerpoint/2010/main" val="2638945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D367D64-CF7F-42F3-8C27-B520EE2453CF}" type="datetime1">
              <a:rPr lang="en-US" altLang="ja-JP"/>
              <a:pPr>
                <a:defRPr/>
              </a:pPr>
              <a:t>8/17/2020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C650D0-02D5-42FB-907E-376816E2D544}" type="slidenum">
              <a:rPr lang="en-US" altLang="en-US"/>
              <a:pPr>
                <a:defRPr/>
              </a:pPr>
              <a:t>‹#›</a:t>
            </a:fld>
            <a:endParaRPr lang="en-US" altLang="en-US"/>
          </a:p>
        </p:txBody>
      </p:sp>
    </p:spTree>
    <p:extLst>
      <p:ext uri="{BB962C8B-B14F-4D97-AF65-F5344CB8AC3E}">
        <p14:creationId xmlns:p14="http://schemas.microsoft.com/office/powerpoint/2010/main" val="36102845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1179569-1CBE-4B22-934C-222D1AA93EE5}" type="datetime1">
              <a:rPr lang="en-US" altLang="ja-JP"/>
              <a:pPr>
                <a:defRPr/>
              </a:pPr>
              <a:t>8/17/2020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6F6CB7-50F3-4CEB-A4DC-7F1C42559A55}" type="slidenum">
              <a:rPr lang="en-US" altLang="en-US"/>
              <a:pPr>
                <a:defRPr/>
              </a:pPr>
              <a:t>‹#›</a:t>
            </a:fld>
            <a:endParaRPr lang="en-US" altLang="en-US"/>
          </a:p>
        </p:txBody>
      </p:sp>
    </p:spTree>
    <p:extLst>
      <p:ext uri="{BB962C8B-B14F-4D97-AF65-F5344CB8AC3E}">
        <p14:creationId xmlns:p14="http://schemas.microsoft.com/office/powerpoint/2010/main" val="25182808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22490D-0CE4-426E-81CB-E242CE6E39A4}" type="datetime1">
              <a:rPr lang="en-US" altLang="ja-JP"/>
              <a:pPr>
                <a:defRPr/>
              </a:pPr>
              <a:t>8/17/2020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1ED56C-8F5E-4BF1-A54B-E96394A138E1}" type="slidenum">
              <a:rPr lang="en-US" altLang="en-US"/>
              <a:pPr>
                <a:defRPr/>
              </a:pPr>
              <a:t>‹#›</a:t>
            </a:fld>
            <a:endParaRPr lang="en-US" altLang="en-US"/>
          </a:p>
        </p:txBody>
      </p:sp>
    </p:spTree>
    <p:extLst>
      <p:ext uri="{BB962C8B-B14F-4D97-AF65-F5344CB8AC3E}">
        <p14:creationId xmlns:p14="http://schemas.microsoft.com/office/powerpoint/2010/main" val="38574846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FE2C6C1-0ABC-4A83-A3E1-9B004532B0F2}" type="datetime1">
              <a:rPr lang="en-US" altLang="ja-JP"/>
              <a:pPr>
                <a:defRPr/>
              </a:pPr>
              <a:t>8/17/2020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659B1A-798E-4F1D-851E-F36AC3C874A2}" type="slidenum">
              <a:rPr lang="en-US" altLang="en-US"/>
              <a:pPr>
                <a:defRPr/>
              </a:pPr>
              <a:t>‹#›</a:t>
            </a:fld>
            <a:endParaRPr lang="en-US" altLang="en-US"/>
          </a:p>
        </p:txBody>
      </p:sp>
    </p:spTree>
    <p:extLst>
      <p:ext uri="{BB962C8B-B14F-4D97-AF65-F5344CB8AC3E}">
        <p14:creationId xmlns:p14="http://schemas.microsoft.com/office/powerpoint/2010/main" val="9376471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DC9F591-6122-4EA1-949A-1187E0732492}" type="datetime1">
              <a:rPr lang="en-US" altLang="ja-JP"/>
              <a:pPr>
                <a:defRPr/>
              </a:pPr>
              <a:t>8/17/2020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2A8615-D2A0-4FC7-AB5B-78DB095C6790}" type="slidenum">
              <a:rPr lang="en-US" altLang="en-US"/>
              <a:pPr>
                <a:defRPr/>
              </a:pPr>
              <a:t>‹#›</a:t>
            </a:fld>
            <a:endParaRPr lang="en-US" altLang="en-US"/>
          </a:p>
        </p:txBody>
      </p:sp>
    </p:spTree>
    <p:extLst>
      <p:ext uri="{BB962C8B-B14F-4D97-AF65-F5344CB8AC3E}">
        <p14:creationId xmlns:p14="http://schemas.microsoft.com/office/powerpoint/2010/main" val="13659297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C462398-9FCC-475C-9B12-00C75947BE6B}" type="datetime1">
              <a:rPr lang="en-US" altLang="ja-JP"/>
              <a:pPr>
                <a:defRPr/>
              </a:pPr>
              <a:t>8/17/2020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3A795C-50BE-462B-8B70-BD2F9F6A8888}" type="slidenum">
              <a:rPr lang="en-US" altLang="en-US"/>
              <a:pPr>
                <a:defRPr/>
              </a:pPr>
              <a:t>‹#›</a:t>
            </a:fld>
            <a:endParaRPr lang="en-US" altLang="en-US"/>
          </a:p>
        </p:txBody>
      </p:sp>
    </p:spTree>
    <p:extLst>
      <p:ext uri="{BB962C8B-B14F-4D97-AF65-F5344CB8AC3E}">
        <p14:creationId xmlns:p14="http://schemas.microsoft.com/office/powerpoint/2010/main" val="33336054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E7880EF-BFE5-4007-BAE1-BF8861D6F0EF}" type="datetime1">
              <a:rPr lang="en-US" altLang="ja-JP"/>
              <a:pPr>
                <a:defRPr/>
              </a:pPr>
              <a:t>8/17/2020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B60BB1-7648-402F-9AD9-9270A63B4845}" type="slidenum">
              <a:rPr lang="en-US" altLang="en-US"/>
              <a:pPr>
                <a:defRPr/>
              </a:pPr>
              <a:t>‹#›</a:t>
            </a:fld>
            <a:endParaRPr lang="en-US" altLang="en-US"/>
          </a:p>
        </p:txBody>
      </p:sp>
    </p:spTree>
    <p:extLst>
      <p:ext uri="{BB962C8B-B14F-4D97-AF65-F5344CB8AC3E}">
        <p14:creationId xmlns:p14="http://schemas.microsoft.com/office/powerpoint/2010/main" val="3388952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FB19E3F-723A-48F5-86C3-1FB2ADC6C9E9}" type="datetime1">
              <a:rPr lang="en-US" altLang="ja-JP"/>
              <a:pPr>
                <a:defRPr/>
              </a:pPr>
              <a:t>8/17/2020</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4EE2229A-B942-495A-807D-33D35310454B}" type="slidenum">
              <a:rPr lang="en-US" altLang="en-US"/>
              <a:pPr>
                <a:defRPr/>
              </a:pPr>
              <a:t>‹#›</a:t>
            </a:fld>
            <a:endParaRPr lang="en-US" altLang="en-US" dirty="0"/>
          </a:p>
        </p:txBody>
      </p:sp>
    </p:spTree>
    <p:extLst>
      <p:ext uri="{BB962C8B-B14F-4D97-AF65-F5344CB8AC3E}">
        <p14:creationId xmlns:p14="http://schemas.microsoft.com/office/powerpoint/2010/main" val="41379149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E62867E-83ED-4745-9902-0438176F9396}" type="datetime1">
              <a:rPr lang="en-US" altLang="ja-JP"/>
              <a:pPr>
                <a:defRPr/>
              </a:pPr>
              <a:t>8/17/2020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DDB540-B391-44C7-A734-6CE808E0C3EB}" type="slidenum">
              <a:rPr lang="en-US" altLang="en-US"/>
              <a:pPr>
                <a:defRPr/>
              </a:pPr>
              <a:t>‹#›</a:t>
            </a:fld>
            <a:endParaRPr lang="en-US" altLang="en-US"/>
          </a:p>
        </p:txBody>
      </p:sp>
    </p:spTree>
    <p:extLst>
      <p:ext uri="{BB962C8B-B14F-4D97-AF65-F5344CB8AC3E}">
        <p14:creationId xmlns:p14="http://schemas.microsoft.com/office/powerpoint/2010/main" val="25964329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595ADBF-39E0-48E8-A1DC-2C364BBB8CD1}" type="datetime1">
              <a:rPr lang="en-US" altLang="ja-JP"/>
              <a:pPr>
                <a:defRPr/>
              </a:pPr>
              <a:t>8/17/2020</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5580254-038B-486E-AF30-9175E3A215BB}" type="slidenum">
              <a:rPr lang="en-US" altLang="en-US"/>
              <a:pPr>
                <a:defRPr/>
              </a:pPr>
              <a:t>‹#›</a:t>
            </a:fld>
            <a:endParaRPr lang="en-US" altLang="en-US"/>
          </a:p>
        </p:txBody>
      </p:sp>
    </p:spTree>
    <p:extLst>
      <p:ext uri="{BB962C8B-B14F-4D97-AF65-F5344CB8AC3E}">
        <p14:creationId xmlns:p14="http://schemas.microsoft.com/office/powerpoint/2010/main" val="28484716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77072C4-646E-48BC-96B6-BE6752A0F620}" type="datetime1">
              <a:rPr lang="en-US" altLang="ja-JP"/>
              <a:pPr>
                <a:defRPr/>
              </a:pPr>
              <a:t>8/17/2020</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468C70F-59ED-472B-9BE4-AA89383D07E4}" type="slidenum">
              <a:rPr lang="en-US" altLang="en-US"/>
              <a:pPr>
                <a:defRPr/>
              </a:pPr>
              <a:t>‹#›</a:t>
            </a:fld>
            <a:endParaRPr lang="en-US" altLang="en-US"/>
          </a:p>
        </p:txBody>
      </p:sp>
    </p:spTree>
    <p:extLst>
      <p:ext uri="{BB962C8B-B14F-4D97-AF65-F5344CB8AC3E}">
        <p14:creationId xmlns:p14="http://schemas.microsoft.com/office/powerpoint/2010/main" val="24088981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E608A43-5BC5-4444-90AC-94FD7A8BE00E}" type="datetime1">
              <a:rPr lang="en-US" altLang="ja-JP"/>
              <a:pPr>
                <a:defRPr/>
              </a:pPr>
              <a:t>8/17/2020</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0569D82-D690-4055-BA0B-71459BE6AA19}" type="slidenum">
              <a:rPr lang="en-US" altLang="en-US"/>
              <a:pPr>
                <a:defRPr/>
              </a:pPr>
              <a:t>‹#›</a:t>
            </a:fld>
            <a:endParaRPr lang="en-US" altLang="en-US"/>
          </a:p>
        </p:txBody>
      </p:sp>
    </p:spTree>
    <p:extLst>
      <p:ext uri="{BB962C8B-B14F-4D97-AF65-F5344CB8AC3E}">
        <p14:creationId xmlns:p14="http://schemas.microsoft.com/office/powerpoint/2010/main" val="6387669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FB04104-03DD-463C-A5BC-F9BB3F942A0D}" type="datetime1">
              <a:rPr lang="en-US" altLang="ja-JP"/>
              <a:pPr>
                <a:defRPr/>
              </a:pPr>
              <a:t>8/17/2020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6C452B-F44C-423F-BF02-7F5547AD72EB}" type="slidenum">
              <a:rPr lang="en-US" altLang="en-US"/>
              <a:pPr>
                <a:defRPr/>
              </a:pPr>
              <a:t>‹#›</a:t>
            </a:fld>
            <a:endParaRPr lang="en-US" altLang="en-US"/>
          </a:p>
        </p:txBody>
      </p:sp>
    </p:spTree>
    <p:extLst>
      <p:ext uri="{BB962C8B-B14F-4D97-AF65-F5344CB8AC3E}">
        <p14:creationId xmlns:p14="http://schemas.microsoft.com/office/powerpoint/2010/main" val="16068336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AE57AAF-E488-4351-8EE3-49229EE79E25}" type="datetime1">
              <a:rPr lang="en-US" altLang="ja-JP"/>
              <a:pPr>
                <a:defRPr/>
              </a:pPr>
              <a:t>8/17/2020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8DC007-BCD9-479C-AB52-441C638E9827}" type="slidenum">
              <a:rPr lang="en-US" altLang="en-US"/>
              <a:pPr>
                <a:defRPr/>
              </a:pPr>
              <a:t>‹#›</a:t>
            </a:fld>
            <a:endParaRPr lang="en-US" altLang="en-US"/>
          </a:p>
        </p:txBody>
      </p:sp>
    </p:spTree>
    <p:extLst>
      <p:ext uri="{BB962C8B-B14F-4D97-AF65-F5344CB8AC3E}">
        <p14:creationId xmlns:p14="http://schemas.microsoft.com/office/powerpoint/2010/main" val="42376413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CAFC25C-D351-49AA-AB67-6DE4DD2C95FF}" type="datetime1">
              <a:rPr lang="en-US" altLang="ja-JP"/>
              <a:pPr>
                <a:defRPr/>
              </a:pPr>
              <a:t>8/17/2020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F38FE9-5EAC-494F-B62E-CE2625C67730}" type="slidenum">
              <a:rPr lang="en-US" altLang="en-US"/>
              <a:pPr>
                <a:defRPr/>
              </a:pPr>
              <a:t>‹#›</a:t>
            </a:fld>
            <a:endParaRPr lang="en-US" altLang="en-US"/>
          </a:p>
        </p:txBody>
      </p:sp>
    </p:spTree>
    <p:extLst>
      <p:ext uri="{BB962C8B-B14F-4D97-AF65-F5344CB8AC3E}">
        <p14:creationId xmlns:p14="http://schemas.microsoft.com/office/powerpoint/2010/main" val="26285094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9898480-0D42-4806-9EE4-E37328AF53C1}" type="datetime1">
              <a:rPr lang="en-US" altLang="ja-JP"/>
              <a:pPr>
                <a:defRPr/>
              </a:pPr>
              <a:t>8/17/2020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78027E-39EB-4A12-80BE-E76A310E969E}" type="slidenum">
              <a:rPr lang="en-US" altLang="en-US"/>
              <a:pPr>
                <a:defRPr/>
              </a:pPr>
              <a:t>‹#›</a:t>
            </a:fld>
            <a:endParaRPr lang="en-US" altLang="en-US"/>
          </a:p>
        </p:txBody>
      </p:sp>
    </p:spTree>
    <p:extLst>
      <p:ext uri="{BB962C8B-B14F-4D97-AF65-F5344CB8AC3E}">
        <p14:creationId xmlns:p14="http://schemas.microsoft.com/office/powerpoint/2010/main" val="32909906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0C53AD7-A772-4F83-850B-482C70935EA4}" type="datetime1">
              <a:rPr lang="en-US" altLang="ja-JP"/>
              <a:pPr>
                <a:defRPr/>
              </a:pPr>
              <a:t>8/17/2020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DD8331-DEC2-4D1E-95D5-94283CB87E4D}" type="slidenum">
              <a:rPr lang="en-US" altLang="en-US"/>
              <a:pPr>
                <a:defRPr/>
              </a:pPr>
              <a:t>‹#›</a:t>
            </a:fld>
            <a:endParaRPr lang="en-US" altLang="en-US"/>
          </a:p>
        </p:txBody>
      </p:sp>
    </p:spTree>
    <p:extLst>
      <p:ext uri="{BB962C8B-B14F-4D97-AF65-F5344CB8AC3E}">
        <p14:creationId xmlns:p14="http://schemas.microsoft.com/office/powerpoint/2010/main" val="31324019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8E67B97-2A19-4469-BBC1-5124779FD32E}" type="datetime1">
              <a:rPr lang="en-US" altLang="ja-JP"/>
              <a:pPr>
                <a:defRPr/>
              </a:pPr>
              <a:t>8/17/2020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EF23B2-1968-4158-BBF8-33ADF3172235}" type="slidenum">
              <a:rPr lang="en-US" altLang="en-US"/>
              <a:pPr>
                <a:defRPr/>
              </a:pPr>
              <a:t>‹#›</a:t>
            </a:fld>
            <a:endParaRPr lang="en-US" altLang="en-US"/>
          </a:p>
        </p:txBody>
      </p:sp>
    </p:spTree>
    <p:extLst>
      <p:ext uri="{BB962C8B-B14F-4D97-AF65-F5344CB8AC3E}">
        <p14:creationId xmlns:p14="http://schemas.microsoft.com/office/powerpoint/2010/main" val="1527434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B8BEB86-460D-47CC-9347-A33D2320FEE6}" type="datetime1">
              <a:rPr lang="en-US" altLang="ja-JP"/>
              <a:pPr>
                <a:defRPr/>
              </a:pPr>
              <a:t>8/17/2020</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5616943-E090-48BD-85BF-C3499FDFE60E}" type="slidenum">
              <a:rPr lang="en-US" altLang="en-US"/>
              <a:pPr>
                <a:defRPr/>
              </a:pPr>
              <a:t>‹#›</a:t>
            </a:fld>
            <a:endParaRPr lang="en-US" altLang="en-US" dirty="0"/>
          </a:p>
        </p:txBody>
      </p:sp>
    </p:spTree>
    <p:extLst>
      <p:ext uri="{BB962C8B-B14F-4D97-AF65-F5344CB8AC3E}">
        <p14:creationId xmlns:p14="http://schemas.microsoft.com/office/powerpoint/2010/main" val="41176283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8A51ED6-1809-467D-BA74-8EA1DF4B6FEF}" type="datetime1">
              <a:rPr lang="en-US" altLang="ja-JP"/>
              <a:pPr>
                <a:defRPr/>
              </a:pPr>
              <a:t>8/17/2020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AF8077-2CE4-4A8C-806A-F9B27078C005}" type="slidenum">
              <a:rPr lang="en-US" altLang="en-US"/>
              <a:pPr>
                <a:defRPr/>
              </a:pPr>
              <a:t>‹#›</a:t>
            </a:fld>
            <a:endParaRPr lang="en-US" altLang="en-US"/>
          </a:p>
        </p:txBody>
      </p:sp>
    </p:spTree>
    <p:extLst>
      <p:ext uri="{BB962C8B-B14F-4D97-AF65-F5344CB8AC3E}">
        <p14:creationId xmlns:p14="http://schemas.microsoft.com/office/powerpoint/2010/main" val="16674831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8D7BA54-BB09-45EF-8BE5-86E399F21075}" type="datetime1">
              <a:rPr lang="en-US" altLang="ja-JP"/>
              <a:pPr>
                <a:defRPr/>
              </a:pPr>
              <a:t>8/17/2020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B83E2C-C682-4CCB-812E-4FD1E6CD7EF7}" type="slidenum">
              <a:rPr lang="en-US" altLang="en-US"/>
              <a:pPr>
                <a:defRPr/>
              </a:pPr>
              <a:t>‹#›</a:t>
            </a:fld>
            <a:endParaRPr lang="en-US" altLang="en-US"/>
          </a:p>
        </p:txBody>
      </p:sp>
    </p:spTree>
    <p:extLst>
      <p:ext uri="{BB962C8B-B14F-4D97-AF65-F5344CB8AC3E}">
        <p14:creationId xmlns:p14="http://schemas.microsoft.com/office/powerpoint/2010/main" val="8321321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5"/>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5"/>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FB19E3F-723A-48F5-86C3-1FB2ADC6C9E9}" type="datetime1">
              <a:rPr lang="en-US" altLang="ja-JP"/>
              <a:pPr>
                <a:defRPr/>
              </a:pPr>
              <a:t>8/17/2020</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EE2229A-B942-495A-807D-33D35310454B}" type="slidenum">
              <a:rPr lang="en-US" altLang="en-US"/>
              <a:pPr>
                <a:defRPr/>
              </a:pPr>
              <a:t>‹#›</a:t>
            </a:fld>
            <a:endParaRPr lang="en-US" altLang="en-US"/>
          </a:p>
        </p:txBody>
      </p:sp>
    </p:spTree>
    <p:extLst>
      <p:ext uri="{BB962C8B-B14F-4D97-AF65-F5344CB8AC3E}">
        <p14:creationId xmlns:p14="http://schemas.microsoft.com/office/powerpoint/2010/main" val="5757276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B8BEB86-460D-47CC-9347-A33D2320FEE6}" type="datetime1">
              <a:rPr lang="en-US" altLang="ja-JP"/>
              <a:pPr>
                <a:defRPr/>
              </a:pPr>
              <a:t>8/17/2020</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5616943-E090-48BD-85BF-C3499FDFE60E}" type="slidenum">
              <a:rPr lang="en-US" altLang="en-US"/>
              <a:pPr>
                <a:defRPr/>
              </a:pPr>
              <a:t>‹#›</a:t>
            </a:fld>
            <a:endParaRPr lang="en-US" altLang="en-US"/>
          </a:p>
        </p:txBody>
      </p:sp>
    </p:spTree>
    <p:extLst>
      <p:ext uri="{BB962C8B-B14F-4D97-AF65-F5344CB8AC3E}">
        <p14:creationId xmlns:p14="http://schemas.microsoft.com/office/powerpoint/2010/main" val="13574786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E8BE47-7B98-409F-8AB7-EBBB77D90BF3}" type="datetime1">
              <a:rPr lang="en-US" altLang="ja-JP"/>
              <a:pPr>
                <a:defRPr/>
              </a:pPr>
              <a:t>8/17/2020</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6C9FB53-311B-43CA-B7CE-1F80A678A235}" type="slidenum">
              <a:rPr lang="en-US" altLang="en-US"/>
              <a:pPr>
                <a:defRPr/>
              </a:pPr>
              <a:t>‹#›</a:t>
            </a:fld>
            <a:endParaRPr lang="en-US" altLang="en-US"/>
          </a:p>
        </p:txBody>
      </p:sp>
    </p:spTree>
    <p:extLst>
      <p:ext uri="{BB962C8B-B14F-4D97-AF65-F5344CB8AC3E}">
        <p14:creationId xmlns:p14="http://schemas.microsoft.com/office/powerpoint/2010/main" val="23008720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D367D64-CF7F-42F3-8C27-B520EE2453CF}" type="datetime1">
              <a:rPr lang="en-US" altLang="ja-JP"/>
              <a:pPr>
                <a:defRPr/>
              </a:pPr>
              <a:t>8/17/2020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C650D0-02D5-42FB-907E-376816E2D544}" type="slidenum">
              <a:rPr lang="en-US" altLang="en-US"/>
              <a:pPr>
                <a:defRPr/>
              </a:pPr>
              <a:t>‹#›</a:t>
            </a:fld>
            <a:endParaRPr lang="en-US" altLang="en-US"/>
          </a:p>
        </p:txBody>
      </p:sp>
    </p:spTree>
    <p:extLst>
      <p:ext uri="{BB962C8B-B14F-4D97-AF65-F5344CB8AC3E}">
        <p14:creationId xmlns:p14="http://schemas.microsoft.com/office/powerpoint/2010/main" val="4762259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1179569-1CBE-4B22-934C-222D1AA93EE5}" type="datetime1">
              <a:rPr lang="en-US" altLang="ja-JP"/>
              <a:pPr>
                <a:defRPr/>
              </a:pPr>
              <a:t>8/17/2020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6F6CB7-50F3-4CEB-A4DC-7F1C42559A55}" type="slidenum">
              <a:rPr lang="en-US" altLang="en-US"/>
              <a:pPr>
                <a:defRPr/>
              </a:pPr>
              <a:t>‹#›</a:t>
            </a:fld>
            <a:endParaRPr lang="en-US" altLang="en-US"/>
          </a:p>
        </p:txBody>
      </p:sp>
    </p:spTree>
    <p:extLst>
      <p:ext uri="{BB962C8B-B14F-4D97-AF65-F5344CB8AC3E}">
        <p14:creationId xmlns:p14="http://schemas.microsoft.com/office/powerpoint/2010/main" val="37688362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22490D-0CE4-426E-81CB-E242CE6E39A4}" type="datetime1">
              <a:rPr lang="en-US" altLang="ja-JP"/>
              <a:pPr>
                <a:defRPr/>
              </a:pPr>
              <a:t>8/17/2020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1ED56C-8F5E-4BF1-A54B-E96394A138E1}" type="slidenum">
              <a:rPr lang="en-US" altLang="en-US"/>
              <a:pPr>
                <a:defRPr/>
              </a:pPr>
              <a:t>‹#›</a:t>
            </a:fld>
            <a:endParaRPr lang="en-US" altLang="en-US"/>
          </a:p>
        </p:txBody>
      </p:sp>
    </p:spTree>
    <p:extLst>
      <p:ext uri="{BB962C8B-B14F-4D97-AF65-F5344CB8AC3E}">
        <p14:creationId xmlns:p14="http://schemas.microsoft.com/office/powerpoint/2010/main" val="7152788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FE2C6C1-0ABC-4A83-A3E1-9B004532B0F2}" type="datetime1">
              <a:rPr lang="en-US" altLang="ja-JP"/>
              <a:pPr>
                <a:defRPr/>
              </a:pPr>
              <a:t>8/17/2020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659B1A-798E-4F1D-851E-F36AC3C874A2}" type="slidenum">
              <a:rPr lang="en-US" altLang="en-US"/>
              <a:pPr>
                <a:defRPr/>
              </a:pPr>
              <a:t>‹#›</a:t>
            </a:fld>
            <a:endParaRPr lang="en-US" altLang="en-US"/>
          </a:p>
        </p:txBody>
      </p:sp>
    </p:spTree>
    <p:extLst>
      <p:ext uri="{BB962C8B-B14F-4D97-AF65-F5344CB8AC3E}">
        <p14:creationId xmlns:p14="http://schemas.microsoft.com/office/powerpoint/2010/main" val="574715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E8BE47-7B98-409F-8AB7-EBBB77D90BF3}" type="datetime1">
              <a:rPr lang="en-US" altLang="ja-JP"/>
              <a:pPr>
                <a:defRPr/>
              </a:pPr>
              <a:t>8/17/2020</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F6C9FB53-311B-43CA-B7CE-1F80A678A235}" type="slidenum">
              <a:rPr lang="en-US" altLang="en-US"/>
              <a:pPr>
                <a:defRPr/>
              </a:pPr>
              <a:t>‹#›</a:t>
            </a:fld>
            <a:endParaRPr lang="en-US" altLang="en-US" dirty="0"/>
          </a:p>
        </p:txBody>
      </p:sp>
    </p:spTree>
    <p:extLst>
      <p:ext uri="{BB962C8B-B14F-4D97-AF65-F5344CB8AC3E}">
        <p14:creationId xmlns:p14="http://schemas.microsoft.com/office/powerpoint/2010/main" val="1856341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D367D64-CF7F-42F3-8C27-B520EE2453CF}" type="datetime1">
              <a:rPr lang="en-US" altLang="ja-JP"/>
              <a:pPr>
                <a:defRPr/>
              </a:pPr>
              <a:t>8/17/2020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EC650D0-02D5-42FB-907E-376816E2D544}" type="slidenum">
              <a:rPr lang="en-US" altLang="en-US"/>
              <a:pPr>
                <a:defRPr/>
              </a:pPr>
              <a:t>‹#›</a:t>
            </a:fld>
            <a:endParaRPr lang="en-US" altLang="en-US" dirty="0"/>
          </a:p>
        </p:txBody>
      </p:sp>
    </p:spTree>
    <p:extLst>
      <p:ext uri="{BB962C8B-B14F-4D97-AF65-F5344CB8AC3E}">
        <p14:creationId xmlns:p14="http://schemas.microsoft.com/office/powerpoint/2010/main" val="3892723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1179569-1CBE-4B22-934C-222D1AA93EE5}" type="datetime1">
              <a:rPr lang="en-US" altLang="ja-JP"/>
              <a:pPr>
                <a:defRPr/>
              </a:pPr>
              <a:t>8/17/2020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26F6CB7-50F3-4CEB-A4DC-7F1C42559A55}" type="slidenum">
              <a:rPr lang="en-US" altLang="en-US"/>
              <a:pPr>
                <a:defRPr/>
              </a:pPr>
              <a:t>‹#›</a:t>
            </a:fld>
            <a:endParaRPr lang="en-US" altLang="en-US" dirty="0"/>
          </a:p>
        </p:txBody>
      </p:sp>
    </p:spTree>
    <p:extLst>
      <p:ext uri="{BB962C8B-B14F-4D97-AF65-F5344CB8AC3E}">
        <p14:creationId xmlns:p14="http://schemas.microsoft.com/office/powerpoint/2010/main" val="3620037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0.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10.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5.png"/><Relationship Id="rId5" Type="http://schemas.openxmlformats.org/officeDocument/2006/relationships/slideLayout" Target="../slideLayouts/slideLayout29.xml"/><Relationship Id="rId10" Type="http://schemas.openxmlformats.org/officeDocument/2006/relationships/theme" Target="../theme/theme5.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6.xml"/><Relationship Id="rId1"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7.xml"/><Relationship Id="rId1" Type="http://schemas.openxmlformats.org/officeDocument/2006/relationships/slideLayout" Target="../slideLayouts/slideLayout3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9.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7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a:defRPr/>
            </a:pPr>
            <a:fld id="{26218B61-2C44-4426-BE0D-62AFE46C727B}" type="datetime1">
              <a:rPr lang="en-US" altLang="ja-JP"/>
              <a:pPr>
                <a:defRPr/>
              </a:pPr>
              <a:t>8/17/2020</a:t>
            </a:fld>
            <a:endParaRPr lang="en-US" altLang="en-US" dirty="0"/>
          </a:p>
        </p:txBody>
      </p:sp>
      <p:sp>
        <p:nvSpPr>
          <p:cNvPr id="5" name="Footer Placeholder 4"/>
          <p:cNvSpPr>
            <a:spLocks noGrp="1"/>
          </p:cNvSpPr>
          <p:nvPr>
            <p:ph type="ftr" sz="quarter" idx="3"/>
          </p:nvPr>
        </p:nvSpPr>
        <p:spPr>
          <a:xfrm>
            <a:off x="3124200" y="635637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7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08215A01-EBC1-45C7-9A9D-8A83BBE998CB}"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7"/>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5"/>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7"/>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a:defRPr/>
            </a:pPr>
            <a:fld id="{26218B61-2C44-4426-BE0D-62AFE46C727B}" type="datetime1">
              <a:rPr lang="en-US" altLang="ja-JP"/>
              <a:pPr>
                <a:defRPr/>
              </a:pPr>
              <a:t>8/17/2020</a:t>
            </a:fld>
            <a:endParaRPr lang="en-US" altLang="en-US"/>
          </a:p>
        </p:txBody>
      </p:sp>
      <p:sp>
        <p:nvSpPr>
          <p:cNvPr id="5" name="Footer Placeholder 4"/>
          <p:cNvSpPr>
            <a:spLocks noGrp="1"/>
          </p:cNvSpPr>
          <p:nvPr>
            <p:ph type="ftr" sz="quarter" idx="3"/>
          </p:nvPr>
        </p:nvSpPr>
        <p:spPr>
          <a:xfrm>
            <a:off x="3124200" y="6356357"/>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1" y="6356357"/>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08215A01-EBC1-45C7-9A9D-8A83BBE998CB}" type="slidenum">
              <a:rPr lang="en-US" altLang="en-US"/>
              <a:pPr>
                <a:defRPr/>
              </a:pPr>
              <a:t>‹#›</a:t>
            </a:fld>
            <a:endParaRPr lang="en-US" altLang="en-US"/>
          </a:p>
        </p:txBody>
      </p:sp>
    </p:spTree>
    <p:extLst>
      <p:ext uri="{BB962C8B-B14F-4D97-AF65-F5344CB8AC3E}">
        <p14:creationId xmlns:p14="http://schemas.microsoft.com/office/powerpoint/2010/main" val="2320260425"/>
      </p:ext>
    </p:extLst>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spcBef>
                <a:spcPts val="0"/>
              </a:spcBef>
              <a:spcAft>
                <a:spcPts val="0"/>
              </a:spcAft>
            </a:pPr>
            <a:fld id="{77007CE4-44CD-514E-AB06-3E1C57ADD73C}" type="datetimeFigureOut">
              <a:rPr lang="en-US" smtClean="0">
                <a:solidFill>
                  <a:prstClr val="black">
                    <a:tint val="75000"/>
                  </a:prstClr>
                </a:solidFill>
                <a:latin typeface="Calibri"/>
                <a:ea typeface="+mn-ea"/>
              </a:rPr>
              <a:pPr defTabSz="457200" eaLnBrk="1" fontAlgn="auto" hangingPunct="1">
                <a:spcBef>
                  <a:spcPts val="0"/>
                </a:spcBef>
                <a:spcAft>
                  <a:spcPts val="0"/>
                </a:spcAft>
              </a:pPr>
              <a:t>8/17/2020</a:t>
            </a:fld>
            <a:endParaRPr lang="en-US" dirty="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endParaRPr lang="en-US" dirty="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1" fontAlgn="auto" hangingPunct="1">
              <a:spcBef>
                <a:spcPts val="0"/>
              </a:spcBef>
              <a:spcAft>
                <a:spcPts val="0"/>
              </a:spcAft>
            </a:pPr>
            <a:fld id="{9381DCD0-FAB9-C540-ACA0-2D3DCEDE7E26}" type="slidenum">
              <a:rPr lang="en-US" smtClean="0">
                <a:solidFill>
                  <a:prstClr val="black">
                    <a:tint val="75000"/>
                  </a:prstClr>
                </a:solidFill>
                <a:latin typeface="Calibri"/>
                <a:ea typeface="+mn-ea"/>
              </a:rPr>
              <a:pPr defTabSz="457200" eaLnBrk="1" fontAlgn="auto" hangingPunct="1">
                <a:spcBef>
                  <a:spcPts val="0"/>
                </a:spcBef>
                <a:spcAft>
                  <a:spcPts val="0"/>
                </a:spcAft>
              </a:pPr>
              <a:t>‹#›</a:t>
            </a:fld>
            <a:endParaRPr lang="en-US" dirty="0">
              <a:solidFill>
                <a:prstClr val="black">
                  <a:tint val="75000"/>
                </a:prstClr>
              </a:solidFill>
              <a:latin typeface="Calibri"/>
              <a:ea typeface="+mn-ea"/>
            </a:endParaRPr>
          </a:p>
        </p:txBody>
      </p:sp>
    </p:spTree>
    <p:extLst>
      <p:ext uri="{BB962C8B-B14F-4D97-AF65-F5344CB8AC3E}">
        <p14:creationId xmlns:p14="http://schemas.microsoft.com/office/powerpoint/2010/main" val="4187419720"/>
      </p:ext>
    </p:extLst>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76543888"/>
      </p:ext>
    </p:extLst>
  </p:cSld>
  <p:clrMap bg1="lt1" tx1="dk1" bg2="lt2" tx2="dk2" accent1="accent1" accent2="accent2" accent3="accent3" accent4="accent4" accent5="accent5" accent6="accent6" hlink="hlink" folHlink="folHlink"/>
  <p:sldLayoutIdLst>
    <p:sldLayoutId id="2147484151"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257800"/>
            <a:ext cx="9144000" cy="1600200"/>
          </a:xfrm>
          <a:prstGeom prst="rect">
            <a:avLst/>
          </a:prstGeom>
        </p:spPr>
      </p:pic>
      <p:sp>
        <p:nvSpPr>
          <p:cNvPr id="11" name="Slide Number Placeholder 3"/>
          <p:cNvSpPr>
            <a:spLocks noGrp="1"/>
          </p:cNvSpPr>
          <p:nvPr>
            <p:ph type="sldNum" sz="quarter" idx="4"/>
          </p:nvPr>
        </p:nvSpPr>
        <p:spPr>
          <a:xfrm>
            <a:off x="6553200" y="6356350"/>
            <a:ext cx="2133600" cy="365125"/>
          </a:xfrm>
          <a:prstGeom prst="rect">
            <a:avLst/>
          </a:prstGeom>
        </p:spPr>
        <p:txBody>
          <a:bodyPr/>
          <a:lstStyle>
            <a:lvl1pPr algn="r">
              <a:defRPr sz="1200"/>
            </a:lvl1pPr>
          </a:lstStyle>
          <a:p>
            <a:fld id="{BAEBC26A-7C5D-1340-BDF4-4A764173B52F}" type="slidenum">
              <a:rPr lang="en-US" smtClean="0"/>
              <a:pPr/>
              <a:t>‹#›</a:t>
            </a:fld>
            <a:endParaRPr lang="en-US" dirty="0"/>
          </a:p>
        </p:txBody>
      </p:sp>
    </p:spTree>
    <p:extLst>
      <p:ext uri="{BB962C8B-B14F-4D97-AF65-F5344CB8AC3E}">
        <p14:creationId xmlns:p14="http://schemas.microsoft.com/office/powerpoint/2010/main" val="3919378497"/>
      </p:ext>
    </p:extLst>
  </p:cSld>
  <p:clrMap bg1="lt1" tx1="dk1" bg2="lt2" tx2="dk2" accent1="accent1" accent2="accent2" accent3="accent3" accent4="accent4" accent5="accent5" accent6="accent6" hlink="hlink" folHlink="folHlink"/>
  <p:sldLayoutIdLst>
    <p:sldLayoutId id="2147484153"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2" y="-2190"/>
            <a:ext cx="9143998" cy="6864095"/>
          </a:xfrm>
          <a:prstGeom prst="rect">
            <a:avLst/>
          </a:prstGeom>
        </p:spPr>
      </p:pic>
    </p:spTree>
    <p:extLst>
      <p:ext uri="{BB962C8B-B14F-4D97-AF65-F5344CB8AC3E}">
        <p14:creationId xmlns:p14="http://schemas.microsoft.com/office/powerpoint/2010/main" val="3652513667"/>
      </p:ext>
    </p:extLst>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Lst>
  <p:txStyles>
    <p:titleStyle>
      <a:lvl1pPr algn="ctr" defTabSz="342892" rtl="0" eaLnBrk="1" fontAlgn="base" hangingPunct="1">
        <a:spcBef>
          <a:spcPct val="0"/>
        </a:spcBef>
        <a:spcAft>
          <a:spcPct val="0"/>
        </a:spcAft>
        <a:defRPr sz="3300" kern="1200">
          <a:solidFill>
            <a:schemeClr val="tx1"/>
          </a:solidFill>
          <a:latin typeface="+mj-lt"/>
          <a:ea typeface="ＭＳ Ｐゴシック" charset="0"/>
          <a:cs typeface="ＭＳ Ｐゴシック" charset="0"/>
        </a:defRPr>
      </a:lvl1pPr>
      <a:lvl2pPr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2pPr>
      <a:lvl3pPr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3pPr>
      <a:lvl4pPr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4pPr>
      <a:lvl5pPr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5pPr>
      <a:lvl6pPr marL="342892"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783"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675"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566"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7168" indent="-257168" algn="l" defTabSz="342892"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ＭＳ Ｐゴシック" charset="0"/>
        </a:defRPr>
      </a:lvl1pPr>
      <a:lvl2pPr marL="557199" indent="-214308" algn="l" defTabSz="342892" rtl="0" eaLnBrk="1" fontAlgn="base" hangingPunct="1">
        <a:spcBef>
          <a:spcPct val="20000"/>
        </a:spcBef>
        <a:spcAft>
          <a:spcPct val="0"/>
        </a:spcAft>
        <a:buFont typeface="Arial" charset="0"/>
        <a:buChar char="–"/>
        <a:defRPr sz="2100" kern="1200">
          <a:solidFill>
            <a:schemeClr val="tx1"/>
          </a:solidFill>
          <a:latin typeface="+mn-lt"/>
          <a:ea typeface="ＭＳ Ｐゴシック" charset="0"/>
          <a:cs typeface="+mn-cs"/>
        </a:defRPr>
      </a:lvl2pPr>
      <a:lvl3pPr marL="857228" indent="-171446" algn="l" defTabSz="342892"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3pPr>
      <a:lvl4pPr marL="1200120" indent="-171446" algn="l" defTabSz="342892"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4pPr>
      <a:lvl5pPr marL="1543012" indent="-171446" algn="l" defTabSz="342892"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73142678"/>
      </p:ext>
    </p:extLst>
  </p:cSld>
  <p:clrMap bg1="lt1" tx1="dk1" bg2="lt2" tx2="dk2" accent1="accent1" accent2="accent2" accent3="accent3" accent4="accent4" accent5="accent5" accent6="accent6" hlink="hlink" folHlink="folHlink"/>
  <p:sldLayoutIdLst>
    <p:sldLayoutId id="2147484165"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257800"/>
            <a:ext cx="9144000" cy="1600200"/>
          </a:xfrm>
          <a:prstGeom prst="rect">
            <a:avLst/>
          </a:prstGeom>
        </p:spPr>
      </p:pic>
      <p:sp>
        <p:nvSpPr>
          <p:cNvPr id="11" name="Slide Number Placeholder 3"/>
          <p:cNvSpPr>
            <a:spLocks noGrp="1"/>
          </p:cNvSpPr>
          <p:nvPr>
            <p:ph type="sldNum" sz="quarter" idx="4"/>
          </p:nvPr>
        </p:nvSpPr>
        <p:spPr>
          <a:xfrm>
            <a:off x="6553200" y="6356350"/>
            <a:ext cx="2133600" cy="365125"/>
          </a:xfrm>
          <a:prstGeom prst="rect">
            <a:avLst/>
          </a:prstGeom>
        </p:spPr>
        <p:txBody>
          <a:bodyPr/>
          <a:lstStyle>
            <a:lvl1pPr algn="r">
              <a:defRPr sz="120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AEBC26A-7C5D-1340-BDF4-4A764173B5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4873573"/>
      </p:ext>
    </p:extLst>
  </p:cSld>
  <p:clrMap bg1="lt1" tx1="dk1" bg2="lt2" tx2="dk2" accent1="accent1" accent2="accent2" accent3="accent3" accent4="accent4" accent5="accent5" accent6="accent6" hlink="hlink" folHlink="folHlink"/>
  <p:sldLayoutIdLst>
    <p:sldLayoutId id="2147484167"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7"/>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5"/>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7"/>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a:defRPr/>
            </a:pPr>
            <a:fld id="{26218B61-2C44-4426-BE0D-62AFE46C727B}" type="datetime1">
              <a:rPr lang="en-US" altLang="ja-JP"/>
              <a:pPr>
                <a:defRPr/>
              </a:pPr>
              <a:t>8/17/2020</a:t>
            </a:fld>
            <a:endParaRPr lang="en-US" altLang="en-US" dirty="0"/>
          </a:p>
        </p:txBody>
      </p:sp>
      <p:sp>
        <p:nvSpPr>
          <p:cNvPr id="5" name="Footer Placeholder 4"/>
          <p:cNvSpPr>
            <a:spLocks noGrp="1"/>
          </p:cNvSpPr>
          <p:nvPr>
            <p:ph type="ftr" sz="quarter" idx="3"/>
          </p:nvPr>
        </p:nvSpPr>
        <p:spPr>
          <a:xfrm>
            <a:off x="3124200" y="6356357"/>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1" y="6356357"/>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08215A01-EBC1-45C7-9A9D-8A83BBE998CB}" type="slidenum">
              <a:rPr lang="en-US" altLang="en-US"/>
              <a:pPr>
                <a:defRPr/>
              </a:pPr>
              <a:t>‹#›</a:t>
            </a:fld>
            <a:endParaRPr lang="en-US" altLang="en-US" dirty="0"/>
          </a:p>
        </p:txBody>
      </p:sp>
    </p:spTree>
    <p:extLst>
      <p:ext uri="{BB962C8B-B14F-4D97-AF65-F5344CB8AC3E}">
        <p14:creationId xmlns:p14="http://schemas.microsoft.com/office/powerpoint/2010/main" val="3888017802"/>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a:defRPr/>
            </a:pPr>
            <a:fld id="{ABC6CC02-3564-465F-9E10-D4C20E045D31}" type="datetime1">
              <a:rPr lang="en-US" altLang="ja-JP"/>
              <a:pPr>
                <a:defRPr/>
              </a:pPr>
              <a:t>8/17/2020</a:t>
            </a:fld>
            <a:endParaRPr lang="en-US" altLang="en-US"/>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charset="0"/>
                <a:cs typeface="+mn-cs"/>
              </a:defRPr>
            </a:lvl1pPr>
          </a:lstStyle>
          <a:p>
            <a:pPr>
              <a:defRPr/>
            </a:pPr>
            <a:fld id="{1F8ED595-D36B-4668-AB73-A76764DC5E9A}" type="slidenum">
              <a:rPr lang="en-US" altLang="en-US"/>
              <a:pPr>
                <a:defRPr/>
              </a:pPr>
              <a:t>‹#›</a:t>
            </a:fld>
            <a:endParaRPr lang="en-US" altLang="en-US"/>
          </a:p>
        </p:txBody>
      </p:sp>
    </p:spTree>
    <p:extLst>
      <p:ext uri="{BB962C8B-B14F-4D97-AF65-F5344CB8AC3E}">
        <p14:creationId xmlns:p14="http://schemas.microsoft.com/office/powerpoint/2010/main" val="440212654"/>
      </p:ext>
    </p:extLst>
  </p:cSld>
  <p:clrMap bg1="lt1" tx1="dk1" bg2="lt2" tx2="dk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3" Type="http://schemas.openxmlformats.org/officeDocument/2006/relationships/hyperlink" Target="https://www.aquifer.org/courses/trauma-informed-care/" TargetMode="External"/><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7.xml"/><Relationship Id="rId4" Type="http://schemas.openxmlformats.org/officeDocument/2006/relationships/hyperlink" Target="https://ilpqc.org/wp-content/docs/toolkits/MNO-Neo/ILPQC_Newborn_Care_Diary_final.pdf"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urldefense.proofpoint.com/v2/url?u=https-3A__gallery.mailchimp.com_244750cf0d942e5d1b1ca3201_files_13cdd8c2-2Dec8d-2D4efe-2Da4b1-2D988ad3ea3906_Staff-5FUpdate-5FLetter-5FCG.pdf&amp;d=DwMFaQ&amp;c=yHlS04HhBraes5BQ9ueu5zKhE7rtNXt_d012z2PA6ws&amp;r=G92rNCuQZjbhAa8CHF42SaMB54qFo5XXPmS_5iYUwPo&amp;m=OzCk34alMpOXEQ_0J0akRWLvci-oTfv2qXWCRL6JRSs&amp;s=p8Eq2VdHnWnqQKhXEKW3OOtLYjPIoTC83ftVgAodv4c&amp;e=" TargetMode="External"/><Relationship Id="rId3" Type="http://schemas.openxmlformats.org/officeDocument/2006/relationships/hyperlink" Target="https://urldefense.proofpoint.com/v2/url?u=https-3A__gallery.mailchimp.com_244750cf0d942e5d1b1ca3201_files_429dbf41-2D45cd-2D4c5d-2D80d7-2D07db12878b17_CGCH-5FVolunteer-5FService-5FDescription.pdf&amp;d=DwMFaQ&amp;c=yHlS04HhBraes5BQ9ueu5zKhE7rtNXt_d012z2PA6ws&amp;r=G92rNCuQZjbhAa8CHF42SaMB54qFo5XXPmS_5iYUwPo&amp;m=OzCk34alMpOXEQ_0J0akRWLvci-oTfv2qXWCRL6JRSs&amp;s=Abzkzrje-LwNDkJfLL4K9OQVcpUm-FH-SMPNfr_0T98&amp;e=" TargetMode="External"/><Relationship Id="rId7" Type="http://schemas.openxmlformats.org/officeDocument/2006/relationships/hyperlink" Target="https://urldefense.proofpoint.com/v2/url?u=https-3A__gallery.mailchimp.com_244750cf0d942e5d1b1ca3201_files_403cc4be-2D5273-2D40f8-2D8e45-2De731c9e4493f_SMH-5FVolunteer-5FService-5FDescription.pdf&amp;d=DwMFaQ&amp;c=yHlS04HhBraes5BQ9ueu5zKhE7rtNXt_d012z2PA6ws&amp;r=G92rNCuQZjbhAa8CHF42SaMB54qFo5XXPmS_5iYUwPo&amp;m=OzCk34alMpOXEQ_0J0akRWLvci-oTfv2qXWCRL6JRSs&amp;s=UZrZ5Jnh5zt5iPOUs1yMzJaADwJZfEKhv8F7yCQKyCg&amp;e=" TargetMode="External"/><Relationship Id="rId2" Type="http://schemas.openxmlformats.org/officeDocument/2006/relationships/notesSlide" Target="../notesSlides/notesSlide19.xml"/><Relationship Id="rId1" Type="http://schemas.openxmlformats.org/officeDocument/2006/relationships/slideLayout" Target="../slideLayouts/slideLayout37.xml"/><Relationship Id="rId6" Type="http://schemas.openxmlformats.org/officeDocument/2006/relationships/hyperlink" Target="https://urldefense.proofpoint.com/v2/url?u=https-3A__gallery.mailchimp.com_244750cf0d942e5d1b1ca3201_files_213c8590-2D650a-2D4306-2Da73e-2D90998f4263fb_Parent-5Fletter-5F2-5F.pdf&amp;d=DwMFaQ&amp;c=yHlS04HhBraes5BQ9ueu5zKhE7rtNXt_d012z2PA6ws&amp;r=G92rNCuQZjbhAa8CHF42SaMB54qFo5XXPmS_5iYUwPo&amp;m=OzCk34alMpOXEQ_0J0akRWLvci-oTfv2qXWCRL6JRSs&amp;s=_ZLSaosjCGZ0f2d-8FUZ4W8He8Xhh-cyQos8Qnhup3U&amp;e=" TargetMode="External"/><Relationship Id="rId5" Type="http://schemas.openxmlformats.org/officeDocument/2006/relationships/hyperlink" Target="https://urldefense.proofpoint.com/v2/url?u=https-3A__gallery.mailchimp.com_244750cf0d942e5d1b1ca3201_files_406d0266-2Df8b4-2D4ba1-2D89be-2D085ef0ccb75b_Cuddler-5FTraining-5F.pptx&amp;d=DwMFaQ&amp;c=yHlS04HhBraes5BQ9ueu5zKhE7rtNXt_d012z2PA6ws&amp;r=G92rNCuQZjbhAa8CHF42SaMB54qFo5XXPmS_5iYUwPo&amp;m=OzCk34alMpOXEQ_0J0akRWLvci-oTfv2qXWCRL6JRSs&amp;s=D_aBg0MgmLnJXDPOVlQ-gmDfKXT3WzcPypsmqzyI3bY&amp;e=" TargetMode="External"/><Relationship Id="rId10" Type="http://schemas.openxmlformats.org/officeDocument/2006/relationships/image" Target="../media/image17.jpeg"/><Relationship Id="rId4" Type="http://schemas.openxmlformats.org/officeDocument/2006/relationships/hyperlink" Target="https://urldefense.proofpoint.com/v2/url?u=https-3A__gallery.mailchimp.com_244750cf0d942e5d1b1ca3201_files_dedd7aeb-2D865f-2D450b-2Db4f6-2D60360549caf8_Cuddler-5Fpresentation.pdf&amp;d=DwMFaQ&amp;c=yHlS04HhBraes5BQ9ueu5zKhE7rtNXt_d012z2PA6ws&amp;r=G92rNCuQZjbhAa8CHF42SaMB54qFo5XXPmS_5iYUwPo&amp;m=OzCk34alMpOXEQ_0J0akRWLvci-oTfv2qXWCRL6JRSs&amp;s=Q5oK9-HY_jS_WVBE_NWL287bHXzIkKd7cnBaEMewEf4&amp;e=" TargetMode="External"/><Relationship Id="rId9" Type="http://schemas.openxmlformats.org/officeDocument/2006/relationships/hyperlink" Target="https://urldefense.proofpoint.com/v2/url?u=https-3A__gallery.mailchimp.com_244750cf0d942e5d1b1ca3201_files_0734b049-2Da381-2D433a-2Dbeb7-2D03bcf5c054bf_Volunteer-5Ftracking-5Fsheet-5Fcuddlers.pdf&amp;d=DwMFaQ&amp;c=yHlS04HhBraes5BQ9ueu5zKhE7rtNXt_d012z2PA6ws&amp;r=G92rNCuQZjbhAa8CHF42SaMB54qFo5XXPmS_5iYUwPo&amp;m=OzCk34alMpOXEQ_0J0akRWLvci-oTfv2qXWCRL6JRSs&amp;s=YQSC3XRo6qMl4AW6hRItsBIxCXs0WYHgHXwstyqwHwI&amp;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2.xml"/><Relationship Id="rId5" Type="http://schemas.microsoft.com/office/2007/relationships/hdphoto" Target="../media/hdphoto3.wdp"/><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hyperlink" Target="https://ilpqc.org/wp-content/uploads/2019/12/MNO-Neonatal-Education-Flyer-What-You-Need-to-Know_12.23.2019.pdf" TargetMode="External"/><Relationship Id="rId7" Type="http://schemas.openxmlformats.org/officeDocument/2006/relationships/hyperlink" Target="https://www.youtube.com/watch?v=DhTEw83rBMI&amp;t=4s" TargetMode="External"/><Relationship Id="rId2" Type="http://schemas.openxmlformats.org/officeDocument/2006/relationships/notesSlide" Target="../notesSlides/notesSlide20.xml"/><Relationship Id="rId1" Type="http://schemas.openxmlformats.org/officeDocument/2006/relationships/slideLayout" Target="../slideLayouts/slideLayout37.xml"/><Relationship Id="rId6" Type="http://schemas.openxmlformats.org/officeDocument/2006/relationships/hyperlink" Target="https://www.youtube.com/watch?v=3Wmg0-SO4oM&amp;t=2s" TargetMode="External"/><Relationship Id="rId5" Type="http://schemas.openxmlformats.org/officeDocument/2006/relationships/hyperlink" Target="https://ilpqc.org/wp-content/uploads/2019/12/MNO-Neonatal-Education-Flyer-Breastfeeding-Traffic-Light_12.23.2019.pdf" TargetMode="External"/><Relationship Id="rId4" Type="http://schemas.openxmlformats.org/officeDocument/2006/relationships/hyperlink" Target="https://ilpqc.org/wp-content/uploads/2019/12/MNO-Neonatal-Education-Flyer-Mothers-are-the-BestTreatment_12.23.2019.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4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4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3" Type="http://schemas.openxmlformats.org/officeDocument/2006/relationships/hyperlink" Target="https://ilpqc.org/wp-content/docs/toolkits/MNO-Neo/ILPQC_MNO%20Prenatal%20Consultation%20Guidelines_5.18.2018%20(FINAL).pdf" TargetMode="External"/><Relationship Id="rId2" Type="http://schemas.openxmlformats.org/officeDocument/2006/relationships/notesSlide" Target="../notesSlides/notesSlide28.xml"/><Relationship Id="rId1" Type="http://schemas.openxmlformats.org/officeDocument/2006/relationships/slideLayout" Target="../slideLayouts/slideLayout37.xml"/><Relationship Id="rId6" Type="http://schemas.openxmlformats.org/officeDocument/2006/relationships/hyperlink" Target="https://ilpqc.org/ILPQC%202020+/MNO-Neonatal/MNO_Neonatal_Clinical%20Debrief_10.11.19_FINAL.docx" TargetMode="External"/><Relationship Id="rId5" Type="http://schemas.openxmlformats.org/officeDocument/2006/relationships/hyperlink" Target="https://gallery.mailchimp.com/244750cf0d942e5d1b1ca3201/files/e93d6b02-6dfc-471b-bac3-3b01a2dfa17f/Breastfeeding_Traffic_Light_Revised.pdf" TargetMode="External"/><Relationship Id="rId4" Type="http://schemas.openxmlformats.org/officeDocument/2006/relationships/hyperlink" Target="https://ilpqc.org/wp-content/docs/toolkits/MNO-Neo/ILQPC_Bedside_Data_Sheet.pdf"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0.xml"/><Relationship Id="rId1" Type="http://schemas.openxmlformats.org/officeDocument/2006/relationships/slideLayout" Target="../slideLayouts/slideLayout51.xml"/><Relationship Id="rId5" Type="http://schemas.openxmlformats.org/officeDocument/2006/relationships/image" Target="../media/image29.emf"/><Relationship Id="rId4" Type="http://schemas.openxmlformats.org/officeDocument/2006/relationships/image" Target="../media/image28.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1.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2.xml"/><Relationship Id="rId1" Type="http://schemas.openxmlformats.org/officeDocument/2006/relationships/slideLayout" Target="../slideLayouts/slideLayout5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9.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emf"/><Relationship Id="rId4" Type="http://schemas.openxmlformats.org/officeDocument/2006/relationships/image" Target="../media/image31.emf"/></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4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image5.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752600"/>
            <a:ext cx="3214688" cy="327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3" name="Subtitle 2"/>
          <p:cNvSpPr>
            <a:spLocks noGrp="1"/>
          </p:cNvSpPr>
          <p:nvPr>
            <p:ph type="subTitle" idx="1"/>
          </p:nvPr>
        </p:nvSpPr>
        <p:spPr>
          <a:xfrm>
            <a:off x="3352800" y="4876800"/>
            <a:ext cx="5410200" cy="1295400"/>
          </a:xfrm>
        </p:spPr>
        <p:txBody>
          <a:bodyPr/>
          <a:lstStyle/>
          <a:p>
            <a:pPr eaLnBrk="1" hangingPunct="1">
              <a:buFont typeface="Wingdings 2" pitchFamily="18" charset="2"/>
              <a:buNone/>
            </a:pPr>
            <a:r>
              <a:rPr lang="en-US" altLang="en-US" sz="2000" dirty="0">
                <a:solidFill>
                  <a:srgbClr val="898989"/>
                </a:solidFill>
              </a:rPr>
              <a:t>August 17</a:t>
            </a:r>
            <a:r>
              <a:rPr lang="en-US" altLang="en-US" sz="2000" baseline="30000" dirty="0">
                <a:solidFill>
                  <a:srgbClr val="898989"/>
                </a:solidFill>
              </a:rPr>
              <a:t>th</a:t>
            </a:r>
            <a:r>
              <a:rPr lang="en-US" altLang="en-US" sz="2000" dirty="0">
                <a:solidFill>
                  <a:srgbClr val="898989"/>
                </a:solidFill>
              </a:rPr>
              <a:t>, 2020</a:t>
            </a:r>
          </a:p>
          <a:p>
            <a:pPr eaLnBrk="1" hangingPunct="1">
              <a:buFont typeface="Wingdings 2" pitchFamily="18" charset="2"/>
              <a:buNone/>
            </a:pPr>
            <a:r>
              <a:rPr lang="en-US" altLang="en-US" sz="2000" dirty="0">
                <a:solidFill>
                  <a:srgbClr val="898989"/>
                </a:solidFill>
              </a:rPr>
              <a:t>1:00 – 2:00pm</a:t>
            </a:r>
          </a:p>
        </p:txBody>
      </p:sp>
      <p:sp>
        <p:nvSpPr>
          <p:cNvPr id="15364" name="Title 1"/>
          <p:cNvSpPr>
            <a:spLocks noGrp="1"/>
          </p:cNvSpPr>
          <p:nvPr>
            <p:ph type="ctrTitle"/>
          </p:nvPr>
        </p:nvSpPr>
        <p:spPr>
          <a:xfrm>
            <a:off x="3238500" y="1905000"/>
            <a:ext cx="5638800" cy="2057400"/>
          </a:xfrm>
        </p:spPr>
        <p:txBody>
          <a:bodyPr/>
          <a:lstStyle/>
          <a:p>
            <a:pPr lvl="0" eaLnBrk="1" fontAlgn="auto" hangingPunct="1">
              <a:spcBef>
                <a:spcPts val="0"/>
              </a:spcBef>
              <a:spcAft>
                <a:spcPts val="0"/>
              </a:spcAft>
              <a:defRPr/>
            </a:pPr>
            <a:r>
              <a:rPr lang="en-US" altLang="en-US" sz="2800" b="1" u="sng" dirty="0">
                <a:solidFill>
                  <a:srgbClr val="004990"/>
                </a:solidFill>
                <a:latin typeface="Goudy Old Style" panose="02020502050305020303" pitchFamily="18" charset="0"/>
              </a:rPr>
              <a:t>MNO- Neo Teams Call:</a:t>
            </a:r>
            <a:br>
              <a:rPr lang="en-US" altLang="en-US" sz="2800" b="1" u="sng" dirty="0">
                <a:solidFill>
                  <a:srgbClr val="004990"/>
                </a:solidFill>
                <a:latin typeface="Goudy Old Style" panose="02020502050305020303" pitchFamily="18" charset="0"/>
              </a:rPr>
            </a:br>
            <a:r>
              <a:rPr lang="en-US" sz="2800" b="1" u="sng" dirty="0">
                <a:solidFill>
                  <a:srgbClr val="004990"/>
                </a:solidFill>
                <a:latin typeface="Goudy Old Style" panose="02020502050305020303" pitchFamily="18" charset="0"/>
              </a:rPr>
              <a:t>Optimizing non-pharmacologic care to support and reduce pharmacologic treatment of NAS symptoms</a:t>
            </a:r>
          </a:p>
        </p:txBody>
      </p:sp>
    </p:spTree>
    <p:extLst>
      <p:ext uri="{BB962C8B-B14F-4D97-AF65-F5344CB8AC3E}">
        <p14:creationId xmlns:p14="http://schemas.microsoft.com/office/powerpoint/2010/main" val="4200042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FB53-311B-43CA-B7CE-1F80A678A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
        <p:nvSpPr>
          <p:cNvPr id="3" name="Title 3">
            <a:extLst>
              <a:ext uri="{FF2B5EF4-FFF2-40B4-BE49-F238E27FC236}">
                <a16:creationId xmlns:a16="http://schemas.microsoft.com/office/drawing/2014/main" id="{B3E5A5ED-4066-E144-89F8-5C4DADD49EB1}"/>
              </a:ext>
            </a:extLst>
          </p:cNvPr>
          <p:cNvSpPr txBox="1">
            <a:spLocks/>
          </p:cNvSpPr>
          <p:nvPr/>
        </p:nvSpPr>
        <p:spPr>
          <a:xfrm>
            <a:off x="228600" y="304800"/>
            <a:ext cx="6705600" cy="11430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58466"/>
                </a:solidFill>
                <a:effectLst/>
                <a:uLnTx/>
                <a:uFillTx/>
                <a:latin typeface="Goudy Old Style" pitchFamily="18" charset="0"/>
                <a:ea typeface="MS PGothic" pitchFamily="34" charset="-128"/>
              </a:rPr>
              <a:t>UPDATED REDCAP Question!</a:t>
            </a:r>
          </a:p>
        </p:txBody>
      </p:sp>
      <p:pic>
        <p:nvPicPr>
          <p:cNvPr id="5" name="Picture 4"/>
          <p:cNvPicPr>
            <a:picLocks noChangeAspect="1"/>
          </p:cNvPicPr>
          <p:nvPr/>
        </p:nvPicPr>
        <p:blipFill>
          <a:blip r:embed="rId2"/>
          <a:stretch>
            <a:fillRect/>
          </a:stretch>
        </p:blipFill>
        <p:spPr>
          <a:xfrm>
            <a:off x="228600" y="1981200"/>
            <a:ext cx="8705850" cy="30947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Down Arrow 5"/>
          <p:cNvSpPr/>
          <p:nvPr/>
        </p:nvSpPr>
        <p:spPr>
          <a:xfrm rot="16200000">
            <a:off x="4276725" y="4219524"/>
            <a:ext cx="609600" cy="12307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p:cNvSpPr/>
          <p:nvPr/>
        </p:nvSpPr>
        <p:spPr>
          <a:xfrm>
            <a:off x="5196876" y="4642564"/>
            <a:ext cx="2575524"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0339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200400"/>
            <a:ext cx="9144000"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11</a:t>
            </a:fld>
            <a:endParaRPr lang="en-US" altLang="en-US" dirty="0"/>
          </a:p>
        </p:txBody>
      </p:sp>
      <p:sp>
        <p:nvSpPr>
          <p:cNvPr id="5" name="Title 1"/>
          <p:cNvSpPr>
            <a:spLocks noGrp="1"/>
          </p:cNvSpPr>
          <p:nvPr>
            <p:ph type="title"/>
          </p:nvPr>
        </p:nvSpPr>
        <p:spPr>
          <a:xfrm>
            <a:off x="228600" y="304800"/>
            <a:ext cx="7239000" cy="1143000"/>
          </a:xfrm>
        </p:spPr>
        <p:txBody>
          <a:bodyPr/>
          <a:lstStyle/>
          <a:p>
            <a:pPr algn="l"/>
            <a:r>
              <a:rPr lang="en-US" sz="4000" b="1" dirty="0">
                <a:solidFill>
                  <a:srgbClr val="F58466"/>
                </a:solidFill>
                <a:latin typeface="Goudy Old Style" pitchFamily="18" charset="0"/>
              </a:rPr>
              <a:t>Achieving MNO-Neo AIMs Together: Received Pharmacologic Treatment</a:t>
            </a:r>
          </a:p>
        </p:txBody>
      </p:sp>
      <p:sp>
        <p:nvSpPr>
          <p:cNvPr id="9" name="TextBox 8"/>
          <p:cNvSpPr txBox="1"/>
          <p:nvPr/>
        </p:nvSpPr>
        <p:spPr>
          <a:xfrm>
            <a:off x="3657600" y="6259817"/>
            <a:ext cx="2247900" cy="461665"/>
          </a:xfrm>
          <a:prstGeom prst="rect">
            <a:avLst/>
          </a:prstGeom>
          <a:noFill/>
        </p:spPr>
        <p:txBody>
          <a:bodyPr wrap="square" rtlCol="0">
            <a:spAutoFit/>
          </a:bodyPr>
          <a:lstStyle/>
          <a:p>
            <a:r>
              <a:rPr lang="en-US" sz="2400" b="1" dirty="0">
                <a:solidFill>
                  <a:srgbClr val="004990"/>
                </a:solidFill>
              </a:rPr>
              <a:t>AIM = ≤ 20%</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22506776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5859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200400"/>
            <a:ext cx="9144000"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12</a:t>
            </a:fld>
            <a:endParaRPr lang="en-US" altLang="en-US" dirty="0"/>
          </a:p>
        </p:txBody>
      </p:sp>
      <p:sp>
        <p:nvSpPr>
          <p:cNvPr id="5" name="Title 1"/>
          <p:cNvSpPr>
            <a:spLocks noGrp="1"/>
          </p:cNvSpPr>
          <p:nvPr>
            <p:ph type="title"/>
          </p:nvPr>
        </p:nvSpPr>
        <p:spPr>
          <a:xfrm>
            <a:off x="0" y="390373"/>
            <a:ext cx="6019800" cy="1143000"/>
          </a:xfrm>
          <a:noFill/>
        </p:spPr>
        <p:txBody>
          <a:bodyPr/>
          <a:lstStyle/>
          <a:p>
            <a:pPr algn="l"/>
            <a:r>
              <a:rPr lang="en-US" sz="4000" b="1" dirty="0">
                <a:solidFill>
                  <a:srgbClr val="F58466"/>
                </a:solidFill>
                <a:latin typeface="Goudy Old Style" pitchFamily="18" charset="0"/>
              </a:rPr>
              <a:t>Achieving MNO-Neo AIMs Together: Discharged with a Coordinated Plan</a:t>
            </a:r>
          </a:p>
        </p:txBody>
      </p:sp>
      <p:sp>
        <p:nvSpPr>
          <p:cNvPr id="10" name="TextBox 9"/>
          <p:cNvSpPr txBox="1"/>
          <p:nvPr/>
        </p:nvSpPr>
        <p:spPr>
          <a:xfrm>
            <a:off x="3657600" y="6259817"/>
            <a:ext cx="2247900" cy="461665"/>
          </a:xfrm>
          <a:prstGeom prst="rect">
            <a:avLst/>
          </a:prstGeom>
          <a:noFill/>
        </p:spPr>
        <p:txBody>
          <a:bodyPr wrap="square" rtlCol="0">
            <a:spAutoFit/>
          </a:bodyPr>
          <a:lstStyle/>
          <a:p>
            <a:r>
              <a:rPr lang="en-US" sz="2400" b="1" dirty="0">
                <a:solidFill>
                  <a:srgbClr val="004990"/>
                </a:solidFill>
              </a:rPr>
              <a:t>AIM = ≥ 95%</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9192449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5015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200400"/>
            <a:ext cx="9144000"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13</a:t>
            </a:fld>
            <a:endParaRPr lang="en-US" altLang="en-US" dirty="0"/>
          </a:p>
        </p:txBody>
      </p:sp>
      <p:sp>
        <p:nvSpPr>
          <p:cNvPr id="5" name="Title 1"/>
          <p:cNvSpPr>
            <a:spLocks noGrp="1"/>
          </p:cNvSpPr>
          <p:nvPr>
            <p:ph type="title"/>
          </p:nvPr>
        </p:nvSpPr>
        <p:spPr>
          <a:xfrm>
            <a:off x="0" y="227006"/>
            <a:ext cx="6705600" cy="1143000"/>
          </a:xfrm>
          <a:noFill/>
        </p:spPr>
        <p:txBody>
          <a:bodyPr/>
          <a:lstStyle/>
          <a:p>
            <a:pPr algn="l"/>
            <a:r>
              <a:rPr lang="en-US" sz="3600" b="1" dirty="0">
                <a:solidFill>
                  <a:srgbClr val="F58466"/>
                </a:solidFill>
                <a:latin typeface="Goudy Old Style" pitchFamily="18" charset="0"/>
              </a:rPr>
              <a:t>Achieving MNO-Neo AIMs Together: Mothers engaged in Non-Pharmacologic Care</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53619389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69616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200400"/>
            <a:ext cx="9144000"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14</a:t>
            </a:fld>
            <a:endParaRPr lang="en-US" altLang="en-US" dirty="0"/>
          </a:p>
        </p:txBody>
      </p:sp>
      <p:sp>
        <p:nvSpPr>
          <p:cNvPr id="5" name="Title 1"/>
          <p:cNvSpPr>
            <a:spLocks noGrp="1"/>
          </p:cNvSpPr>
          <p:nvPr>
            <p:ph type="title"/>
          </p:nvPr>
        </p:nvSpPr>
        <p:spPr>
          <a:xfrm>
            <a:off x="0" y="227006"/>
            <a:ext cx="6705600" cy="1143000"/>
          </a:xfrm>
          <a:noFill/>
        </p:spPr>
        <p:txBody>
          <a:bodyPr/>
          <a:lstStyle/>
          <a:p>
            <a:pPr algn="l"/>
            <a:r>
              <a:rPr lang="en-US" sz="3200" b="1" dirty="0">
                <a:solidFill>
                  <a:srgbClr val="F58466"/>
                </a:solidFill>
                <a:latin typeface="Goudy Old Style" pitchFamily="18" charset="0"/>
              </a:rPr>
              <a:t>Achieving MNO-Neo AIMs Together: Use of ESC &amp; Modified-Finnegan for NAS Assessments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01911959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3252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200400"/>
            <a:ext cx="9144000"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15</a:t>
            </a:fld>
            <a:endParaRPr lang="en-US" altLang="en-US" dirty="0"/>
          </a:p>
        </p:txBody>
      </p:sp>
      <p:sp>
        <p:nvSpPr>
          <p:cNvPr id="5" name="Title 1"/>
          <p:cNvSpPr>
            <a:spLocks noGrp="1"/>
          </p:cNvSpPr>
          <p:nvPr>
            <p:ph type="title"/>
          </p:nvPr>
        </p:nvSpPr>
        <p:spPr>
          <a:xfrm>
            <a:off x="0" y="227006"/>
            <a:ext cx="6705600" cy="1143000"/>
          </a:xfrm>
          <a:noFill/>
        </p:spPr>
        <p:txBody>
          <a:bodyPr/>
          <a:lstStyle/>
          <a:p>
            <a:pPr algn="l"/>
            <a:r>
              <a:rPr lang="en-US" sz="4000" b="1" dirty="0">
                <a:solidFill>
                  <a:srgbClr val="F58466"/>
                </a:solidFill>
                <a:latin typeface="Goudy Old Style" pitchFamily="18" charset="0"/>
              </a:rPr>
              <a:t>Use of PRN &amp; Standard Dosing for Pharmacologic Treatment</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5977937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51008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solidFill>
                  <a:srgbClr val="F58466"/>
                </a:solidFill>
                <a:latin typeface="Goudy Old Style" pitchFamily="18" charset="0"/>
              </a:rPr>
              <a:t>Optimizing non-pharm to support and reduce pharm treatment of NAS symptoms- ILPQC Resources</a:t>
            </a:r>
            <a:r>
              <a:rPr lang="en-US" sz="3200" dirty="0"/>
              <a:t/>
            </a:r>
            <a:br>
              <a:rPr lang="en-US" sz="3200" dirty="0"/>
            </a:br>
            <a:endParaRPr lang="en-US" sz="3200" dirty="0">
              <a:solidFill>
                <a:srgbClr val="F58466"/>
              </a:solidFill>
              <a:latin typeface="Goudy Old Style" pitchFamily="18" charset="0"/>
            </a:endParaRPr>
          </a:p>
        </p:txBody>
      </p:sp>
      <p:sp>
        <p:nvSpPr>
          <p:cNvPr id="4" name="Slide Number Placeholder 3"/>
          <p:cNvSpPr>
            <a:spLocks noGrp="1"/>
          </p:cNvSpPr>
          <p:nvPr>
            <p:ph type="sldNum" sz="quarter" idx="12"/>
          </p:nvPr>
        </p:nvSpPr>
        <p:spPr/>
        <p:txBody>
          <a:bodyPr/>
          <a:lstStyle/>
          <a:p>
            <a:pPr>
              <a:defRPr/>
            </a:pPr>
            <a:fld id="{ED3A795C-50BE-462B-8B70-BD2F9F6A8888}" type="slidenum">
              <a:rPr lang="en-US" altLang="en-US" smtClean="0"/>
              <a:pPr>
                <a:defRPr/>
              </a:pPr>
              <a:t>16</a:t>
            </a:fld>
            <a:endParaRPr lang="en-US" altLang="en-US" dirty="0"/>
          </a:p>
        </p:txBody>
      </p:sp>
    </p:spTree>
    <p:extLst>
      <p:ext uri="{BB962C8B-B14F-4D97-AF65-F5344CB8AC3E}">
        <p14:creationId xmlns:p14="http://schemas.microsoft.com/office/powerpoint/2010/main" val="1372576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C9FB53-311B-43CA-B7CE-1F80A678A235}" type="slidenum">
              <a:rPr lang="en-US" altLang="en-US" smtClean="0"/>
              <a:pPr>
                <a:defRPr/>
              </a:pPr>
              <a:t>17</a:t>
            </a:fld>
            <a:endParaRPr lang="en-US" altLang="en-US"/>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100000" l="0" r="99471"/>
                    </a14:imgEffect>
                  </a14:imgLayer>
                </a14:imgProps>
              </a:ext>
            </a:extLst>
          </a:blip>
          <a:stretch>
            <a:fillRect/>
          </a:stretch>
        </p:blipFill>
        <p:spPr>
          <a:xfrm>
            <a:off x="1316037" y="1318856"/>
            <a:ext cx="6329363" cy="5143863"/>
          </a:xfrm>
          <a:prstGeom prst="rect">
            <a:avLst/>
          </a:prstGeom>
        </p:spPr>
      </p:pic>
      <p:sp>
        <p:nvSpPr>
          <p:cNvPr id="5" name="Title 1"/>
          <p:cNvSpPr txBox="1">
            <a:spLocks/>
          </p:cNvSpPr>
          <p:nvPr/>
        </p:nvSpPr>
        <p:spPr>
          <a:xfrm>
            <a:off x="304800" y="181849"/>
            <a:ext cx="76200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b="1" dirty="0">
                <a:solidFill>
                  <a:srgbClr val="F58466"/>
                </a:solidFill>
                <a:latin typeface="Goudy Old Style" pitchFamily="18" charset="0"/>
              </a:rPr>
              <a:t>Finding the Right Balance</a:t>
            </a:r>
          </a:p>
        </p:txBody>
      </p:sp>
      <p:sp>
        <p:nvSpPr>
          <p:cNvPr id="6" name="TextBox 5"/>
          <p:cNvSpPr txBox="1"/>
          <p:nvPr/>
        </p:nvSpPr>
        <p:spPr>
          <a:xfrm>
            <a:off x="1219200" y="3432119"/>
            <a:ext cx="2209800"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a:t>Non-pharm care as the first line treatment for OENs</a:t>
            </a:r>
          </a:p>
        </p:txBody>
      </p:sp>
      <p:sp>
        <p:nvSpPr>
          <p:cNvPr id="7" name="TextBox 6"/>
          <p:cNvSpPr txBox="1"/>
          <p:nvPr/>
        </p:nvSpPr>
        <p:spPr>
          <a:xfrm>
            <a:off x="5575300" y="3432119"/>
            <a:ext cx="2209800"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a:t>Provide Pharm care as needed to treat OENs</a:t>
            </a:r>
          </a:p>
        </p:txBody>
      </p:sp>
    </p:spTree>
    <p:extLst>
      <p:ext uri="{BB962C8B-B14F-4D97-AF65-F5344CB8AC3E}">
        <p14:creationId xmlns:p14="http://schemas.microsoft.com/office/powerpoint/2010/main" val="1814365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C9FB53-311B-43CA-B7CE-1F80A678A235}" type="slidenum">
              <a:rPr lang="en-US" altLang="en-US" smtClean="0"/>
              <a:pPr>
                <a:defRPr/>
              </a:pPr>
              <a:t>18</a:t>
            </a:fld>
            <a:endParaRPr lang="en-US" altLang="en-US"/>
          </a:p>
        </p:txBody>
      </p:sp>
      <p:sp>
        <p:nvSpPr>
          <p:cNvPr id="3" name="Title 1"/>
          <p:cNvSpPr txBox="1">
            <a:spLocks/>
          </p:cNvSpPr>
          <p:nvPr/>
        </p:nvSpPr>
        <p:spPr>
          <a:xfrm>
            <a:off x="152400" y="76200"/>
            <a:ext cx="7594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b="1" dirty="0">
                <a:solidFill>
                  <a:srgbClr val="F58466"/>
                </a:solidFill>
                <a:latin typeface="Goudy Old Style" pitchFamily="18" charset="0"/>
              </a:rPr>
              <a:t>Considerations for Pharm </a:t>
            </a:r>
          </a:p>
          <a:p>
            <a:pPr algn="l"/>
            <a:r>
              <a:rPr lang="en-US" sz="3600" b="1" dirty="0">
                <a:solidFill>
                  <a:srgbClr val="F58466"/>
                </a:solidFill>
                <a:latin typeface="Goudy Old Style" pitchFamily="18" charset="0"/>
              </a:rPr>
              <a:t>Management of NAS</a:t>
            </a:r>
          </a:p>
        </p:txBody>
      </p:sp>
      <p:sp>
        <p:nvSpPr>
          <p:cNvPr id="4" name="Content Placeholder 2"/>
          <p:cNvSpPr txBox="1">
            <a:spLocks/>
          </p:cNvSpPr>
          <p:nvPr/>
        </p:nvSpPr>
        <p:spPr>
          <a:xfrm>
            <a:off x="121920" y="1250569"/>
            <a:ext cx="9118600" cy="3854831"/>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7994B"/>
              </a:buClr>
            </a:pPr>
            <a:r>
              <a:rPr lang="en-US" sz="2200" dirty="0"/>
              <a:t>All OENs should receive these </a:t>
            </a:r>
            <a:r>
              <a:rPr lang="en-US" sz="2200" b="1" u="sng" dirty="0">
                <a:solidFill>
                  <a:srgbClr val="004990"/>
                </a:solidFill>
              </a:rPr>
              <a:t>non-pharm interventions as the first-line treatment</a:t>
            </a:r>
          </a:p>
          <a:p>
            <a:pPr lvl="1">
              <a:buClr>
                <a:srgbClr val="F7994B"/>
              </a:buClr>
            </a:pPr>
            <a:r>
              <a:rPr lang="en-US" sz="1800" dirty="0"/>
              <a:t>Skin-to-skin contact with parents as often as possible</a:t>
            </a:r>
          </a:p>
          <a:p>
            <a:pPr lvl="1">
              <a:buClr>
                <a:srgbClr val="F7994B"/>
              </a:buClr>
            </a:pPr>
            <a:r>
              <a:rPr lang="en-US" sz="1800" dirty="0"/>
              <a:t>Decreased stimulation (lights/sound)</a:t>
            </a:r>
          </a:p>
          <a:p>
            <a:pPr lvl="1">
              <a:buClr>
                <a:srgbClr val="F7994B"/>
              </a:buClr>
            </a:pPr>
            <a:r>
              <a:rPr lang="en-US" sz="1800" dirty="0"/>
              <a:t>Cluster care to avoid unnecessary </a:t>
            </a:r>
            <a:r>
              <a:rPr lang="en-US" sz="1800" dirty="0" err="1"/>
              <a:t>wakings</a:t>
            </a:r>
            <a:r>
              <a:rPr lang="en-US" sz="1800" dirty="0"/>
              <a:t> between feeds</a:t>
            </a:r>
          </a:p>
          <a:p>
            <a:pPr lvl="1">
              <a:buClr>
                <a:srgbClr val="F7994B"/>
              </a:buClr>
            </a:pPr>
            <a:r>
              <a:rPr lang="en-US" sz="1800" dirty="0"/>
              <a:t>Swaddling</a:t>
            </a:r>
          </a:p>
          <a:p>
            <a:pPr lvl="1">
              <a:buClr>
                <a:srgbClr val="F7994B"/>
              </a:buClr>
            </a:pPr>
            <a:r>
              <a:rPr lang="en-US" sz="1800" dirty="0"/>
              <a:t>Pacifier</a:t>
            </a:r>
          </a:p>
          <a:p>
            <a:pPr lvl="1">
              <a:buClr>
                <a:srgbClr val="F7994B"/>
              </a:buClr>
            </a:pPr>
            <a:r>
              <a:rPr lang="en-US" sz="1800" dirty="0"/>
              <a:t>Breastfeeding  (if eligible) </a:t>
            </a:r>
          </a:p>
          <a:p>
            <a:pPr>
              <a:buClr>
                <a:srgbClr val="F7994B"/>
              </a:buClr>
            </a:pPr>
            <a:r>
              <a:rPr lang="en-US" sz="2200" dirty="0"/>
              <a:t>Pharmacological treatment is </a:t>
            </a:r>
            <a:r>
              <a:rPr lang="en-US" sz="2200" b="1" u="sng" dirty="0">
                <a:solidFill>
                  <a:srgbClr val="004990"/>
                </a:solidFill>
              </a:rPr>
              <a:t>considered the last resort </a:t>
            </a:r>
            <a:r>
              <a:rPr lang="en-US" sz="2200" dirty="0"/>
              <a:t>after all non-pharmacological measures have been unable to control NAS</a:t>
            </a:r>
          </a:p>
          <a:p>
            <a:pPr>
              <a:buClr>
                <a:srgbClr val="F7994B"/>
              </a:buClr>
            </a:pPr>
            <a:endParaRPr lang="en-US" sz="800" dirty="0"/>
          </a:p>
          <a:p>
            <a:pPr marL="0" indent="0">
              <a:buClr>
                <a:srgbClr val="F7994B"/>
              </a:buClr>
              <a:buNone/>
            </a:pPr>
            <a:endParaRPr lang="en-US" sz="800" dirty="0"/>
          </a:p>
          <a:p>
            <a:pPr>
              <a:buClr>
                <a:srgbClr val="F7994B"/>
              </a:buClr>
            </a:pPr>
            <a:r>
              <a:rPr lang="en-US" sz="2200" dirty="0"/>
              <a:t>Most OENs will exhibit signs &amp; symptoms </a:t>
            </a:r>
            <a:r>
              <a:rPr lang="en-US" sz="2200" b="1" u="sng" dirty="0">
                <a:solidFill>
                  <a:srgbClr val="004990"/>
                </a:solidFill>
              </a:rPr>
              <a:t>within 48-72 hours after birth</a:t>
            </a:r>
          </a:p>
        </p:txBody>
      </p:sp>
    </p:spTree>
    <p:extLst>
      <p:ext uri="{BB962C8B-B14F-4D97-AF65-F5344CB8AC3E}">
        <p14:creationId xmlns:p14="http://schemas.microsoft.com/office/powerpoint/2010/main" val="2279075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497540"/>
            <a:ext cx="9144000" cy="13507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04274"/>
            <a:ext cx="7620000" cy="1143000"/>
          </a:xfrm>
        </p:spPr>
        <p:txBody>
          <a:bodyPr/>
          <a:lstStyle/>
          <a:p>
            <a:pPr algn="l"/>
            <a:r>
              <a:rPr lang="en-US" sz="3600" b="1" dirty="0">
                <a:solidFill>
                  <a:srgbClr val="F58466"/>
                </a:solidFill>
                <a:latin typeface="Goudy Old Style" pitchFamily="18" charset="0"/>
              </a:rPr>
              <a:t>Optimize Non-Pharmacologic Care</a:t>
            </a:r>
          </a:p>
        </p:txBody>
      </p:sp>
      <p:sp>
        <p:nvSpPr>
          <p:cNvPr id="4" name="Slide Number Placeholder 3"/>
          <p:cNvSpPr>
            <a:spLocks noGrp="1"/>
          </p:cNvSpPr>
          <p:nvPr>
            <p:ph type="sldNum" sz="quarter" idx="12"/>
          </p:nvPr>
        </p:nvSpPr>
        <p:spPr/>
        <p:txBody>
          <a:bodyPr/>
          <a:lstStyle/>
          <a:p>
            <a:pPr>
              <a:defRPr/>
            </a:pPr>
            <a:fld id="{ED3A795C-50BE-462B-8B70-BD2F9F6A8888}" type="slidenum">
              <a:rPr lang="en-US" altLang="en-US" smtClean="0"/>
              <a:pPr>
                <a:defRPr/>
              </a:pPr>
              <a:t>19</a:t>
            </a:fld>
            <a:endParaRPr lang="en-US" altLang="en-US" dirty="0"/>
          </a:p>
        </p:txBody>
      </p:sp>
      <p:sp>
        <p:nvSpPr>
          <p:cNvPr id="3" name="Content Placeholder 2"/>
          <p:cNvSpPr>
            <a:spLocks noGrp="1"/>
          </p:cNvSpPr>
          <p:nvPr>
            <p:ph idx="1"/>
          </p:nvPr>
        </p:nvSpPr>
        <p:spPr>
          <a:xfrm>
            <a:off x="76200" y="788306"/>
            <a:ext cx="6096001" cy="5568051"/>
          </a:xfrm>
        </p:spPr>
        <p:txBody>
          <a:bodyPr/>
          <a:lstStyle/>
          <a:p>
            <a:pPr marL="0" indent="0">
              <a:buNone/>
            </a:pPr>
            <a:r>
              <a:rPr lang="en-US" sz="2000" u="sng" dirty="0">
                <a:solidFill>
                  <a:srgbClr val="004990"/>
                </a:solidFill>
              </a:rPr>
              <a:t>ILPQC Resources.</a:t>
            </a:r>
            <a:endParaRPr lang="en-US" sz="2000" dirty="0"/>
          </a:p>
          <a:p>
            <a:pPr>
              <a:buClr>
                <a:srgbClr val="F7994B"/>
              </a:buClr>
            </a:pPr>
            <a:r>
              <a:rPr lang="en-US" sz="1800" b="1" dirty="0"/>
              <a:t>ILPQC Infant Bedside Sheet </a:t>
            </a:r>
            <a:r>
              <a:rPr lang="en-US" sz="1800" dirty="0"/>
              <a:t>(tool for providers &amp; nursing to track assessment, family engagement, and non-pharm bundle)</a:t>
            </a:r>
          </a:p>
          <a:p>
            <a:pPr>
              <a:buClr>
                <a:srgbClr val="F7994B"/>
              </a:buClr>
            </a:pPr>
            <a:r>
              <a:rPr lang="en-US" sz="1800" b="1" dirty="0"/>
              <a:t>ILPQC Newborn Care Diary </a:t>
            </a:r>
            <a:r>
              <a:rPr lang="en-US" sz="1800" dirty="0"/>
              <a:t>(tool for MOTHER and/or CAREGIVER to be engaged in tracking ESC &amp; non-pharm care of newborn in conjunction with care team </a:t>
            </a:r>
            <a:endParaRPr lang="en-US" sz="1800" b="1" dirty="0"/>
          </a:p>
          <a:p>
            <a:pPr>
              <a:buClr>
                <a:srgbClr val="F7994B"/>
              </a:buClr>
            </a:pPr>
            <a:r>
              <a:rPr lang="en-US" sz="1800" b="1" dirty="0"/>
              <a:t>Sample Rooming-In policy </a:t>
            </a:r>
            <a:r>
              <a:rPr lang="en-US" sz="1800" dirty="0"/>
              <a:t>for mother-infant dyad impacted by in-utero opioid exposure (tool for team to model a rooming-in policy for unit)</a:t>
            </a:r>
          </a:p>
          <a:p>
            <a:pPr>
              <a:buClr>
                <a:srgbClr val="F7994B"/>
              </a:buClr>
            </a:pPr>
            <a:r>
              <a:rPr lang="en-US" sz="1800" b="1" dirty="0"/>
              <a:t>NEW- FREE Trauma Informed Care </a:t>
            </a:r>
            <a:r>
              <a:rPr lang="en-US" sz="1800" b="1" dirty="0" err="1"/>
              <a:t>eModules</a:t>
            </a:r>
            <a:r>
              <a:rPr lang="en-US" sz="1800" b="1" dirty="0"/>
              <a:t> for providers, nurses, and staff </a:t>
            </a:r>
            <a:r>
              <a:rPr lang="en-US" sz="2000" u="sng" dirty="0">
                <a:hlinkClick r:id="rId3"/>
              </a:rPr>
              <a:t>https://www.aquifer.org/courses/trauma-informed-care/</a:t>
            </a:r>
            <a:endParaRPr lang="en-US" sz="1100" b="1" dirty="0"/>
          </a:p>
          <a:p>
            <a:pPr>
              <a:buClr>
                <a:srgbClr val="F7994B"/>
              </a:buClr>
            </a:pPr>
            <a:r>
              <a:rPr lang="en-US" sz="1800" b="1" dirty="0"/>
              <a:t>Engaging Mom/Caregiver in Non-Pharmacologic Care &amp; Team Huddle SIMULATION VIDEOS &amp; DEBRIEFS </a:t>
            </a:r>
            <a:r>
              <a:rPr lang="en-US" sz="1800" dirty="0"/>
              <a:t>(tools to train your providers, nurses, and staff)</a:t>
            </a:r>
          </a:p>
          <a:p>
            <a:pPr lvl="1">
              <a:buClr>
                <a:srgbClr val="F7994B"/>
              </a:buClr>
            </a:pPr>
            <a:r>
              <a:rPr lang="en-US" sz="1600" dirty="0"/>
              <a:t>Eat, Sleep, Console Simulation &amp; Debrief</a:t>
            </a:r>
          </a:p>
          <a:p>
            <a:pPr lvl="1">
              <a:buClr>
                <a:srgbClr val="F7994B"/>
              </a:buClr>
            </a:pPr>
            <a:r>
              <a:rPr lang="en-US" sz="1600" dirty="0"/>
              <a:t>Engaging Mom in Non-pharm care &amp; team huddle Simulation &amp; Debrief</a:t>
            </a:r>
          </a:p>
        </p:txBody>
      </p:sp>
      <p:sp>
        <p:nvSpPr>
          <p:cNvPr id="12" name="TextBox 11"/>
          <p:cNvSpPr txBox="1"/>
          <p:nvPr/>
        </p:nvSpPr>
        <p:spPr>
          <a:xfrm>
            <a:off x="6280164" y="2514600"/>
            <a:ext cx="2755873" cy="156966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dirty="0"/>
              <a:t>How is YOUR team utilizing these resources for every OEN every time?</a:t>
            </a:r>
          </a:p>
        </p:txBody>
      </p:sp>
    </p:spTree>
    <p:extLst>
      <p:ext uri="{BB962C8B-B14F-4D97-AF65-F5344CB8AC3E}">
        <p14:creationId xmlns:p14="http://schemas.microsoft.com/office/powerpoint/2010/main" val="1005088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8907"/>
            <a:ext cx="8229600" cy="1143000"/>
          </a:xfrm>
          <a:noFill/>
        </p:spPr>
        <p:txBody>
          <a:bodyPr/>
          <a:lstStyle/>
          <a:p>
            <a:pPr algn="l" eaLnBrk="1" hangingPunct="1"/>
            <a:r>
              <a:rPr lang="en-US" sz="4000" b="1" dirty="0">
                <a:solidFill>
                  <a:srgbClr val="F58466"/>
                </a:solidFill>
                <a:latin typeface="Goudy Old Style" pitchFamily="18" charset="0"/>
              </a:rPr>
              <a:t>Call Overview </a:t>
            </a:r>
          </a:p>
        </p:txBody>
      </p:sp>
      <p:sp>
        <p:nvSpPr>
          <p:cNvPr id="3" name="Content Placeholder 2"/>
          <p:cNvSpPr>
            <a:spLocks noGrp="1"/>
          </p:cNvSpPr>
          <p:nvPr>
            <p:ph idx="1"/>
          </p:nvPr>
        </p:nvSpPr>
        <p:spPr>
          <a:xfrm>
            <a:off x="457200" y="1219200"/>
            <a:ext cx="8229600" cy="4525963"/>
          </a:xfrm>
        </p:spPr>
        <p:txBody>
          <a:bodyPr/>
          <a:lstStyle/>
          <a:p>
            <a:pPr>
              <a:buClr>
                <a:srgbClr val="F58466"/>
              </a:buClr>
            </a:pPr>
            <a:r>
              <a:rPr lang="en-US" dirty="0">
                <a:ea typeface="MS PGothic"/>
              </a:rPr>
              <a:t>MNO-Neonatal: Next steps to support hospital teams achieve the initiative goals and debrief</a:t>
            </a:r>
          </a:p>
          <a:p>
            <a:pPr>
              <a:buClr>
                <a:srgbClr val="F58466"/>
              </a:buClr>
            </a:pPr>
            <a:r>
              <a:rPr lang="en-US" dirty="0"/>
              <a:t>Data Review</a:t>
            </a:r>
          </a:p>
          <a:p>
            <a:pPr>
              <a:buClr>
                <a:srgbClr val="F58466"/>
              </a:buClr>
            </a:pPr>
            <a:r>
              <a:rPr lang="en-US" dirty="0"/>
              <a:t>Optimizing non-pharm to support and reduce pharm treatment of NAS symptoms- ILPQC Resources</a:t>
            </a:r>
          </a:p>
          <a:p>
            <a:pPr>
              <a:buClr>
                <a:srgbClr val="F58466"/>
              </a:buClr>
            </a:pPr>
            <a:r>
              <a:rPr lang="en-US" dirty="0"/>
              <a:t>Round Robin</a:t>
            </a:r>
          </a:p>
          <a:p>
            <a:pPr>
              <a:buClr>
                <a:srgbClr val="F58466"/>
              </a:buClr>
            </a:pPr>
            <a:r>
              <a:rPr lang="en-US" dirty="0"/>
              <a:t>BASIC 2020 planning updates and discussion </a:t>
            </a:r>
          </a:p>
          <a:p>
            <a:pPr>
              <a:buClr>
                <a:srgbClr val="F58466"/>
              </a:buClr>
            </a:pPr>
            <a:r>
              <a:rPr lang="en-US" dirty="0"/>
              <a:t>Annual Conference </a:t>
            </a:r>
          </a:p>
        </p:txBody>
      </p:sp>
      <p:sp>
        <p:nvSpPr>
          <p:cNvPr id="4" name="Slide Number Placeholder 3"/>
          <p:cNvSpPr>
            <a:spLocks noGrp="1"/>
          </p:cNvSpPr>
          <p:nvPr>
            <p:ph type="sldNum" sz="quarter" idx="12"/>
          </p:nvPr>
        </p:nvSpPr>
        <p:spPr/>
        <p:txBody>
          <a:bodyPr/>
          <a:lstStyle/>
          <a:p>
            <a:pPr>
              <a:defRPr/>
            </a:pPr>
            <a:fld id="{ED3A795C-50BE-462B-8B70-BD2F9F6A8888}" type="slidenum">
              <a:rPr lang="en-US" altLang="en-US" smtClean="0"/>
              <a:pPr>
                <a:defRPr/>
              </a:pPr>
              <a:t>2</a:t>
            </a:fld>
            <a:endParaRPr lang="en-US" altLang="en-US" dirty="0"/>
          </a:p>
        </p:txBody>
      </p:sp>
    </p:spTree>
    <p:extLst>
      <p:ext uri="{BB962C8B-B14F-4D97-AF65-F5344CB8AC3E}">
        <p14:creationId xmlns:p14="http://schemas.microsoft.com/office/powerpoint/2010/main" val="4042327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497540"/>
            <a:ext cx="9144000" cy="13507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6248400" cy="1143000"/>
          </a:xfrm>
        </p:spPr>
        <p:txBody>
          <a:bodyPr/>
          <a:lstStyle/>
          <a:p>
            <a:pPr algn="l"/>
            <a:r>
              <a:rPr lang="en-US" sz="4000" b="1" dirty="0">
                <a:solidFill>
                  <a:srgbClr val="F58466"/>
                </a:solidFill>
                <a:latin typeface="Goudy Old Style" pitchFamily="18" charset="0"/>
              </a:rPr>
              <a:t>Infant Bedside Sheet</a:t>
            </a:r>
          </a:p>
        </p:txBody>
      </p:sp>
      <p:sp>
        <p:nvSpPr>
          <p:cNvPr id="4" name="Slide Number Placeholder 3"/>
          <p:cNvSpPr>
            <a:spLocks noGrp="1"/>
          </p:cNvSpPr>
          <p:nvPr>
            <p:ph type="sldNum" sz="quarter" idx="12"/>
          </p:nvPr>
        </p:nvSpPr>
        <p:spPr/>
        <p:txBody>
          <a:bodyPr/>
          <a:lstStyle/>
          <a:p>
            <a:pPr>
              <a:defRPr/>
            </a:pPr>
            <a:fld id="{ED3A795C-50BE-462B-8B70-BD2F9F6A8888}" type="slidenum">
              <a:rPr lang="en-US" altLang="en-US" smtClean="0"/>
              <a:pPr>
                <a:defRPr/>
              </a:pPr>
              <a:t>20</a:t>
            </a:fld>
            <a:endParaRPr lang="en-US" altLang="en-US" dirty="0"/>
          </a:p>
        </p:txBody>
      </p:sp>
      <p:pic>
        <p:nvPicPr>
          <p:cNvPr id="6" name="Picture 5"/>
          <p:cNvPicPr>
            <a:picLocks noChangeAspect="1"/>
          </p:cNvPicPr>
          <p:nvPr/>
        </p:nvPicPr>
        <p:blipFill>
          <a:blip r:embed="rId3"/>
          <a:stretch>
            <a:fillRect/>
          </a:stretch>
        </p:blipFill>
        <p:spPr>
          <a:xfrm>
            <a:off x="2209800" y="1143000"/>
            <a:ext cx="4876800" cy="4986803"/>
          </a:xfrm>
          <a:prstGeom prst="rect">
            <a:avLst/>
          </a:prstGeom>
        </p:spPr>
      </p:pic>
      <p:sp>
        <p:nvSpPr>
          <p:cNvPr id="9" name="Oval Callout 8"/>
          <p:cNvSpPr/>
          <p:nvPr/>
        </p:nvSpPr>
        <p:spPr>
          <a:xfrm>
            <a:off x="76200" y="946464"/>
            <a:ext cx="2209800" cy="1679448"/>
          </a:xfrm>
          <a:prstGeom prst="wedgeEllipseCallout">
            <a:avLst>
              <a:gd name="adj1" fmla="val 49955"/>
              <a:gd name="adj2" fmla="val 408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Tracking OEN’s ability to eat, sleep &amp; console</a:t>
            </a:r>
          </a:p>
        </p:txBody>
      </p:sp>
      <p:sp>
        <p:nvSpPr>
          <p:cNvPr id="11" name="Oval Callout 10"/>
          <p:cNvSpPr/>
          <p:nvPr/>
        </p:nvSpPr>
        <p:spPr>
          <a:xfrm>
            <a:off x="4225637" y="1493657"/>
            <a:ext cx="2819400" cy="2142744"/>
          </a:xfrm>
          <a:prstGeom prst="wedgeEllipseCallout">
            <a:avLst>
              <a:gd name="adj1" fmla="val -47015"/>
              <a:gd name="adj2" fmla="val 420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Tool for GROUP decision to reinforce Non-Pharm or escalate to pharm (Includes PARENTS)</a:t>
            </a:r>
          </a:p>
        </p:txBody>
      </p:sp>
      <p:sp>
        <p:nvSpPr>
          <p:cNvPr id="12" name="Oval Callout 11"/>
          <p:cNvSpPr/>
          <p:nvPr/>
        </p:nvSpPr>
        <p:spPr>
          <a:xfrm>
            <a:off x="4225637" y="3893820"/>
            <a:ext cx="3240180" cy="2462537"/>
          </a:xfrm>
          <a:prstGeom prst="wedgeEllipseCallout">
            <a:avLst>
              <a:gd name="adj1" fmla="val -56533"/>
              <a:gd name="adj2" fmla="val 58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 your team optimizing the non-pharm bundle &amp; engaging the mother/caregiver EVERY TIME before going down a pharm route?</a:t>
            </a:r>
          </a:p>
        </p:txBody>
      </p:sp>
    </p:spTree>
    <p:extLst>
      <p:ext uri="{BB962C8B-B14F-4D97-AF65-F5344CB8AC3E}">
        <p14:creationId xmlns:p14="http://schemas.microsoft.com/office/powerpoint/2010/main" val="3840556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83140" y="972412"/>
            <a:ext cx="8105775" cy="4512428"/>
          </a:xfrm>
          <a:prstGeom prst="rect">
            <a:avLst/>
          </a:prstGeom>
        </p:spPr>
      </p:pic>
      <p:sp>
        <p:nvSpPr>
          <p:cNvPr id="7" name="Rectangle 6"/>
          <p:cNvSpPr/>
          <p:nvPr/>
        </p:nvSpPr>
        <p:spPr>
          <a:xfrm>
            <a:off x="0" y="5497540"/>
            <a:ext cx="9144000" cy="13507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6248400" cy="1143000"/>
          </a:xfrm>
        </p:spPr>
        <p:txBody>
          <a:bodyPr/>
          <a:lstStyle/>
          <a:p>
            <a:pPr algn="l"/>
            <a:r>
              <a:rPr lang="en-US" sz="4000" b="1" dirty="0">
                <a:solidFill>
                  <a:srgbClr val="F58466"/>
                </a:solidFill>
                <a:latin typeface="Goudy Old Style" pitchFamily="18" charset="0"/>
              </a:rPr>
              <a:t>Newborn Care Diary</a:t>
            </a:r>
          </a:p>
        </p:txBody>
      </p:sp>
      <p:sp>
        <p:nvSpPr>
          <p:cNvPr id="4" name="Slide Number Placeholder 3"/>
          <p:cNvSpPr>
            <a:spLocks noGrp="1"/>
          </p:cNvSpPr>
          <p:nvPr>
            <p:ph type="sldNum" sz="quarter" idx="12"/>
          </p:nvPr>
        </p:nvSpPr>
        <p:spPr/>
        <p:txBody>
          <a:bodyPr/>
          <a:lstStyle/>
          <a:p>
            <a:pPr>
              <a:defRPr/>
            </a:pPr>
            <a:fld id="{ED3A795C-50BE-462B-8B70-BD2F9F6A8888}" type="slidenum">
              <a:rPr lang="en-US" altLang="en-US" smtClean="0"/>
              <a:pPr>
                <a:defRPr/>
              </a:pPr>
              <a:t>21</a:t>
            </a:fld>
            <a:endParaRPr lang="en-US" altLang="en-US" dirty="0"/>
          </a:p>
        </p:txBody>
      </p:sp>
      <p:sp>
        <p:nvSpPr>
          <p:cNvPr id="9" name="Oval Callout 8"/>
          <p:cNvSpPr/>
          <p:nvPr/>
        </p:nvSpPr>
        <p:spPr>
          <a:xfrm>
            <a:off x="93467" y="3657601"/>
            <a:ext cx="2406985" cy="1622822"/>
          </a:xfrm>
          <a:prstGeom prst="wedgeEllipseCallout">
            <a:avLst>
              <a:gd name="adj1" fmla="val 28544"/>
              <a:gd name="adj2" fmla="val -913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MOTHER/CAREGIVER Tracking OEN’s ability to eat, sleep &amp; console</a:t>
            </a:r>
          </a:p>
        </p:txBody>
      </p:sp>
      <p:sp>
        <p:nvSpPr>
          <p:cNvPr id="11" name="Oval Callout 10"/>
          <p:cNvSpPr/>
          <p:nvPr/>
        </p:nvSpPr>
        <p:spPr>
          <a:xfrm>
            <a:off x="5667375" y="3900159"/>
            <a:ext cx="2181225" cy="1470612"/>
          </a:xfrm>
          <a:prstGeom prst="wedgeEllipseCallout">
            <a:avLst>
              <a:gd name="adj1" fmla="val -19497"/>
              <a:gd name="adj2" fmla="val -1001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MOTHER/CAREGIVER Tracking reinforcing Non-pharmacologic bundle </a:t>
            </a:r>
          </a:p>
        </p:txBody>
      </p:sp>
      <p:sp>
        <p:nvSpPr>
          <p:cNvPr id="5" name="TextBox 4"/>
          <p:cNvSpPr txBox="1"/>
          <p:nvPr/>
        </p:nvSpPr>
        <p:spPr>
          <a:xfrm>
            <a:off x="2247900" y="3140018"/>
            <a:ext cx="4648200"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dirty="0"/>
              <a:t>How is YOUR team actively engaging mothers/caregivers/staff in non-pharmacologic care </a:t>
            </a:r>
          </a:p>
        </p:txBody>
      </p:sp>
      <p:sp>
        <p:nvSpPr>
          <p:cNvPr id="10" name="Content Placeholder 6">
            <a:extLst>
              <a:ext uri="{FF2B5EF4-FFF2-40B4-BE49-F238E27FC236}">
                <a16:creationId xmlns:a16="http://schemas.microsoft.com/office/drawing/2014/main" id="{8265C79B-1F0D-7542-9FF5-AA3A4DBC18E5}"/>
              </a:ext>
            </a:extLst>
          </p:cNvPr>
          <p:cNvSpPr txBox="1">
            <a:spLocks/>
          </p:cNvSpPr>
          <p:nvPr/>
        </p:nvSpPr>
        <p:spPr bwMode="auto">
          <a:xfrm>
            <a:off x="766506" y="5484840"/>
            <a:ext cx="7339041" cy="1208465"/>
          </a:xfrm>
          <a:prstGeom prst="rect">
            <a:avLst/>
          </a:prstGeom>
          <a:solidFill>
            <a:srgbClr val="FF5D9F"/>
          </a:solidFill>
          <a:ln w="9525">
            <a:solidFill>
              <a:srgbClr val="FF0066"/>
            </a:solid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rgbClr val="F58466"/>
              </a:buClr>
              <a:buNone/>
              <a:defRPr/>
            </a:pPr>
            <a:r>
              <a:rPr lang="en-US" sz="1800" dirty="0">
                <a:solidFill>
                  <a:prstClr val="black"/>
                </a:solidFill>
                <a:hlinkClick r:id="rId4"/>
              </a:rPr>
              <a:t>ILPQC Newborn Care Diary-</a:t>
            </a:r>
            <a:r>
              <a:rPr lang="en-US" sz="1800" dirty="0">
                <a:solidFill>
                  <a:schemeClr val="bg1"/>
                </a:solidFill>
                <a:hlinkClick r:id="rId4"/>
              </a:rPr>
              <a:t> </a:t>
            </a:r>
            <a:r>
              <a:rPr lang="en-US" sz="1800" dirty="0">
                <a:solidFill>
                  <a:schemeClr val="bg1"/>
                </a:solidFill>
              </a:rPr>
              <a:t>tool to be used by the family to NAS Assessments to track non-pharmacologic care being optimized and partner with the care team. Built in empower the family in engaging in the care of the newborn (included in the MNO Folder!)</a:t>
            </a:r>
          </a:p>
        </p:txBody>
      </p:sp>
    </p:spTree>
    <p:extLst>
      <p:ext uri="{BB962C8B-B14F-4D97-AF65-F5344CB8AC3E}">
        <p14:creationId xmlns:p14="http://schemas.microsoft.com/office/powerpoint/2010/main" val="2649768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497540"/>
            <a:ext cx="9144000" cy="13507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ED3A795C-50BE-462B-8B70-BD2F9F6A8888}" type="slidenum">
              <a:rPr lang="en-US" altLang="en-US" smtClean="0"/>
              <a:pPr>
                <a:defRPr/>
              </a:pPr>
              <a:t>22</a:t>
            </a:fld>
            <a:endParaRPr lang="en-US" altLang="en-US" dirty="0"/>
          </a:p>
        </p:txBody>
      </p:sp>
      <p:sp>
        <p:nvSpPr>
          <p:cNvPr id="5" name="TextBox 4"/>
          <p:cNvSpPr txBox="1"/>
          <p:nvPr/>
        </p:nvSpPr>
        <p:spPr>
          <a:xfrm>
            <a:off x="1356287" y="4897375"/>
            <a:ext cx="2971800"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dirty="0"/>
              <a:t>How is YOUR team actively engaging mothers/caregivers/staff in non-pharmacologic care </a:t>
            </a:r>
          </a:p>
        </p:txBody>
      </p:sp>
      <p:sp>
        <p:nvSpPr>
          <p:cNvPr id="6" name="Rectangle 5"/>
          <p:cNvSpPr/>
          <p:nvPr/>
        </p:nvSpPr>
        <p:spPr>
          <a:xfrm>
            <a:off x="266974" y="845490"/>
            <a:ext cx="8122227" cy="3416320"/>
          </a:xfrm>
          <a:prstGeom prst="rect">
            <a:avLst/>
          </a:prstGeom>
        </p:spPr>
        <p:txBody>
          <a:bodyPr wrap="square">
            <a:spAutoFit/>
          </a:bodyPr>
          <a:lstStyle/>
          <a:p>
            <a:r>
              <a:rPr lang="en-US" b="1" dirty="0" err="1">
                <a:solidFill>
                  <a:srgbClr val="202020"/>
                </a:solidFill>
                <a:latin typeface="Helvetica" panose="020B0604020202020204" pitchFamily="34" charset="0"/>
              </a:rPr>
              <a:t>Cuddler</a:t>
            </a:r>
            <a:r>
              <a:rPr lang="en-US" b="1" dirty="0">
                <a:solidFill>
                  <a:srgbClr val="202020"/>
                </a:solidFill>
                <a:latin typeface="Helvetica" panose="020B0604020202020204" pitchFamily="34" charset="0"/>
              </a:rPr>
              <a:t> Program launched by SSM Health St. Mary's Hospital and Cardinal </a:t>
            </a:r>
            <a:r>
              <a:rPr lang="en-US" b="1" dirty="0" err="1">
                <a:solidFill>
                  <a:srgbClr val="202020"/>
                </a:solidFill>
                <a:latin typeface="Helvetica" panose="020B0604020202020204" pitchFamily="34" charset="0"/>
              </a:rPr>
              <a:t>Glennon</a:t>
            </a:r>
            <a:r>
              <a:rPr lang="en-US" b="1" dirty="0">
                <a:solidFill>
                  <a:srgbClr val="202020"/>
                </a:solidFill>
                <a:latin typeface="Helvetica" panose="020B0604020202020204" pitchFamily="34" charset="0"/>
              </a:rPr>
              <a:t>. Example materials graciously shared with ILPQC by Mary Hope and her affiliated institutions:</a:t>
            </a:r>
          </a:p>
          <a:p>
            <a:pPr>
              <a:buFont typeface="Arial" panose="020B0604020202020204" pitchFamily="34" charset="0"/>
              <a:buChar char="•"/>
            </a:pPr>
            <a:endParaRPr lang="en-US" u="sng" dirty="0">
              <a:solidFill>
                <a:srgbClr val="202020"/>
              </a:solidFill>
              <a:latin typeface="Helvetica" panose="020B0604020202020204" pitchFamily="34" charset="0"/>
              <a:hlinkClick r:id="rId3"/>
            </a:endParaRPr>
          </a:p>
          <a:p>
            <a:endParaRPr lang="en-US" u="sng" dirty="0">
              <a:solidFill>
                <a:srgbClr val="202020"/>
              </a:solidFill>
              <a:latin typeface="Helvetica" panose="020B0604020202020204" pitchFamily="34" charset="0"/>
              <a:hlinkClick r:id="rId3"/>
            </a:endParaRPr>
          </a:p>
          <a:p>
            <a:pPr marL="285750" indent="-285750">
              <a:buFont typeface="Arial" panose="020B0604020202020204" pitchFamily="34" charset="0"/>
              <a:buChar char="•"/>
            </a:pPr>
            <a:r>
              <a:rPr lang="en-US" u="sng" dirty="0">
                <a:solidFill>
                  <a:srgbClr val="007C89"/>
                </a:solidFill>
                <a:latin typeface="Helvetica" panose="020B0604020202020204" pitchFamily="34" charset="0"/>
                <a:hlinkClick r:id="rId3"/>
              </a:rPr>
              <a:t>CGCH Volunteer Service Description</a:t>
            </a:r>
            <a:endParaRPr lang="en-US" dirty="0">
              <a:solidFill>
                <a:srgbClr val="202020"/>
              </a:solidFill>
              <a:latin typeface="Helvetica" panose="020B0604020202020204" pitchFamily="34" charset="0"/>
            </a:endParaRPr>
          </a:p>
          <a:p>
            <a:pPr marL="285750" indent="-285750">
              <a:buFont typeface="Arial" panose="020B0604020202020204" pitchFamily="34" charset="0"/>
              <a:buChar char="•"/>
            </a:pPr>
            <a:r>
              <a:rPr lang="en-US" u="sng" dirty="0" err="1">
                <a:solidFill>
                  <a:srgbClr val="007C89"/>
                </a:solidFill>
                <a:latin typeface="Helvetica" panose="020B0604020202020204" pitchFamily="34" charset="0"/>
                <a:hlinkClick r:id="rId4"/>
              </a:rPr>
              <a:t>Cuddler</a:t>
            </a:r>
            <a:r>
              <a:rPr lang="en-US" u="sng" dirty="0">
                <a:solidFill>
                  <a:srgbClr val="007C89"/>
                </a:solidFill>
                <a:latin typeface="Helvetica" panose="020B0604020202020204" pitchFamily="34" charset="0"/>
                <a:hlinkClick r:id="rId4"/>
              </a:rPr>
              <a:t> Presentation</a:t>
            </a:r>
            <a:endParaRPr lang="en-US" dirty="0">
              <a:solidFill>
                <a:srgbClr val="202020"/>
              </a:solidFill>
              <a:latin typeface="Helvetica" panose="020B0604020202020204" pitchFamily="34" charset="0"/>
            </a:endParaRPr>
          </a:p>
          <a:p>
            <a:pPr marL="285750" indent="-285750">
              <a:buFont typeface="Arial" panose="020B0604020202020204" pitchFamily="34" charset="0"/>
              <a:buChar char="•"/>
            </a:pPr>
            <a:r>
              <a:rPr lang="en-US" u="sng" dirty="0" err="1">
                <a:solidFill>
                  <a:srgbClr val="007C89"/>
                </a:solidFill>
                <a:latin typeface="Helvetica" panose="020B0604020202020204" pitchFamily="34" charset="0"/>
                <a:hlinkClick r:id="rId5"/>
              </a:rPr>
              <a:t>Cuddler</a:t>
            </a:r>
            <a:r>
              <a:rPr lang="en-US" u="sng" dirty="0">
                <a:solidFill>
                  <a:srgbClr val="007C89"/>
                </a:solidFill>
                <a:latin typeface="Helvetica" panose="020B0604020202020204" pitchFamily="34" charset="0"/>
                <a:hlinkClick r:id="rId5"/>
              </a:rPr>
              <a:t> Training</a:t>
            </a:r>
            <a:endParaRPr lang="en-US" dirty="0">
              <a:solidFill>
                <a:srgbClr val="202020"/>
              </a:solidFill>
              <a:latin typeface="Helvetica" panose="020B0604020202020204" pitchFamily="34" charset="0"/>
            </a:endParaRPr>
          </a:p>
          <a:p>
            <a:pPr marL="285750" indent="-285750">
              <a:buFont typeface="Arial" panose="020B0604020202020204" pitchFamily="34" charset="0"/>
              <a:buChar char="•"/>
            </a:pPr>
            <a:r>
              <a:rPr lang="en-US" u="sng" dirty="0">
                <a:solidFill>
                  <a:srgbClr val="007C89"/>
                </a:solidFill>
                <a:latin typeface="Helvetica" panose="020B0604020202020204" pitchFamily="34" charset="0"/>
                <a:hlinkClick r:id="rId6"/>
              </a:rPr>
              <a:t>Parent Letter</a:t>
            </a:r>
            <a:endParaRPr lang="en-US" dirty="0">
              <a:solidFill>
                <a:srgbClr val="202020"/>
              </a:solidFill>
              <a:latin typeface="Helvetica" panose="020B0604020202020204" pitchFamily="34" charset="0"/>
            </a:endParaRPr>
          </a:p>
          <a:p>
            <a:pPr marL="285750" indent="-285750">
              <a:buFont typeface="Arial" panose="020B0604020202020204" pitchFamily="34" charset="0"/>
              <a:buChar char="•"/>
            </a:pPr>
            <a:r>
              <a:rPr lang="en-US" u="sng" dirty="0">
                <a:solidFill>
                  <a:srgbClr val="007C89"/>
                </a:solidFill>
                <a:latin typeface="Helvetica" panose="020B0604020202020204" pitchFamily="34" charset="0"/>
                <a:hlinkClick r:id="rId7"/>
              </a:rPr>
              <a:t>SMH Volunteer Service Description</a:t>
            </a:r>
            <a:endParaRPr lang="en-US" dirty="0">
              <a:solidFill>
                <a:srgbClr val="202020"/>
              </a:solidFill>
              <a:latin typeface="Helvetica" panose="020B0604020202020204" pitchFamily="34" charset="0"/>
            </a:endParaRPr>
          </a:p>
          <a:p>
            <a:pPr marL="285750" indent="-285750">
              <a:buFont typeface="Arial" panose="020B0604020202020204" pitchFamily="34" charset="0"/>
              <a:buChar char="•"/>
            </a:pPr>
            <a:r>
              <a:rPr lang="en-US" u="sng" dirty="0">
                <a:solidFill>
                  <a:srgbClr val="007C89"/>
                </a:solidFill>
                <a:latin typeface="Helvetica" panose="020B0604020202020204" pitchFamily="34" charset="0"/>
                <a:hlinkClick r:id="rId8"/>
              </a:rPr>
              <a:t>Staff Update Letter CG</a:t>
            </a:r>
            <a:endParaRPr lang="en-US" dirty="0">
              <a:solidFill>
                <a:srgbClr val="202020"/>
              </a:solidFill>
              <a:latin typeface="Helvetica" panose="020B0604020202020204" pitchFamily="34" charset="0"/>
            </a:endParaRPr>
          </a:p>
          <a:p>
            <a:pPr marL="285750" indent="-285750">
              <a:buFont typeface="Arial" panose="020B0604020202020204" pitchFamily="34" charset="0"/>
              <a:buChar char="•"/>
            </a:pPr>
            <a:r>
              <a:rPr lang="en-US" u="sng" dirty="0">
                <a:solidFill>
                  <a:srgbClr val="007C89"/>
                </a:solidFill>
                <a:latin typeface="Helvetica" panose="020B0604020202020204" pitchFamily="34" charset="0"/>
                <a:hlinkClick r:id="rId9"/>
              </a:rPr>
              <a:t>Volunteer Tracking Sheet </a:t>
            </a:r>
            <a:r>
              <a:rPr lang="en-US" u="sng" dirty="0" err="1">
                <a:solidFill>
                  <a:srgbClr val="007C89"/>
                </a:solidFill>
                <a:latin typeface="Helvetica" panose="020B0604020202020204" pitchFamily="34" charset="0"/>
                <a:hlinkClick r:id="rId9"/>
              </a:rPr>
              <a:t>Cuddlers</a:t>
            </a:r>
            <a:endParaRPr lang="en-US" b="0" i="0" dirty="0">
              <a:solidFill>
                <a:srgbClr val="202020"/>
              </a:solidFill>
              <a:effectLst/>
              <a:latin typeface="Helvetica" panose="020B0604020202020204" pitchFamily="34" charset="0"/>
            </a:endParaRPr>
          </a:p>
        </p:txBody>
      </p:sp>
      <p:pic>
        <p:nvPicPr>
          <p:cNvPr id="1028" name="Picture 4" descr="A cuddling program at Penn Medicineâs Chester County Hospital provides babies in the NICU with positive touch during medical procedure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24400" y="2196471"/>
            <a:ext cx="4237608" cy="2383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533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C9FB53-311B-43CA-B7CE-1F80A678A235}" type="slidenum">
              <a:rPr lang="en-US" altLang="en-US" smtClean="0"/>
              <a:pPr>
                <a:defRPr/>
              </a:pPr>
              <a:t>23</a:t>
            </a:fld>
            <a:endParaRPr lang="en-US" altLang="en-US"/>
          </a:p>
        </p:txBody>
      </p:sp>
      <p:pic>
        <p:nvPicPr>
          <p:cNvPr id="4" name="Picture 3"/>
          <p:cNvPicPr>
            <a:picLocks noChangeAspect="1"/>
          </p:cNvPicPr>
          <p:nvPr/>
        </p:nvPicPr>
        <p:blipFill rotWithShape="1">
          <a:blip r:embed="rId2"/>
          <a:srcRect b="8832"/>
          <a:stretch/>
        </p:blipFill>
        <p:spPr>
          <a:xfrm>
            <a:off x="4554928" y="246733"/>
            <a:ext cx="1945085" cy="1915161"/>
          </a:xfrm>
          <a:prstGeom prst="rect">
            <a:avLst/>
          </a:prstGeom>
        </p:spPr>
      </p:pic>
      <p:sp>
        <p:nvSpPr>
          <p:cNvPr id="5" name="Content Placeholder 6">
            <a:extLst>
              <a:ext uri="{FF2B5EF4-FFF2-40B4-BE49-F238E27FC236}">
                <a16:creationId xmlns:a16="http://schemas.microsoft.com/office/drawing/2014/main" id="{8265C79B-1F0D-7542-9FF5-AA3A4DBC18E5}"/>
              </a:ext>
            </a:extLst>
          </p:cNvPr>
          <p:cNvSpPr txBox="1">
            <a:spLocks/>
          </p:cNvSpPr>
          <p:nvPr/>
        </p:nvSpPr>
        <p:spPr bwMode="auto">
          <a:xfrm>
            <a:off x="211527" y="986724"/>
            <a:ext cx="4284274" cy="409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58466"/>
              </a:buClr>
              <a:defRPr/>
            </a:pPr>
            <a:r>
              <a:rPr kumimoji="0" lang="en-US" sz="2000" b="0" i="0" u="none" strike="noStrike" kern="1200" cap="none" spc="0" normalizeH="0" baseline="0" noProof="0" dirty="0">
                <a:ln>
                  <a:noFill/>
                </a:ln>
                <a:solidFill>
                  <a:prstClr val="black"/>
                </a:solidFill>
                <a:effectLst/>
                <a:uLnTx/>
                <a:uFillTx/>
                <a:latin typeface="Calibri"/>
              </a:rPr>
              <a:t>Join us at ILPQC and participate</a:t>
            </a:r>
            <a:r>
              <a:rPr kumimoji="0" lang="en-US" sz="2000" b="0" i="0" u="none" strike="noStrike" kern="1200" cap="none" spc="0" normalizeH="0" noProof="0" dirty="0">
                <a:ln>
                  <a:noFill/>
                </a:ln>
                <a:solidFill>
                  <a:prstClr val="black"/>
                </a:solidFill>
                <a:effectLst/>
                <a:uLnTx/>
                <a:uFillTx/>
                <a:latin typeface="Calibri"/>
              </a:rPr>
              <a:t> this August National Breastfeeding Awareness for MNO</a:t>
            </a:r>
          </a:p>
          <a:p>
            <a:pPr>
              <a:buClr>
                <a:srgbClr val="F58466"/>
              </a:buClr>
              <a:defRPr/>
            </a:pPr>
            <a:endParaRPr kumimoji="0" lang="en-US" sz="1200" b="0" i="0" u="none" strike="noStrike" kern="1200" cap="none" spc="0" normalizeH="0" noProof="0" dirty="0">
              <a:ln>
                <a:noFill/>
              </a:ln>
              <a:solidFill>
                <a:prstClr val="black"/>
              </a:solidFill>
              <a:effectLst/>
              <a:uLnTx/>
              <a:uFillTx/>
              <a:latin typeface="Calibri"/>
            </a:endParaRPr>
          </a:p>
          <a:p>
            <a:pPr>
              <a:buClr>
                <a:srgbClr val="F58466"/>
              </a:buClr>
              <a:defRPr/>
            </a:pPr>
            <a:r>
              <a:rPr lang="en-US" sz="2000" noProof="0" dirty="0">
                <a:solidFill>
                  <a:prstClr val="black"/>
                </a:solidFill>
                <a:latin typeface="Calibri"/>
              </a:rPr>
              <a:t>Post **NEW** </a:t>
            </a:r>
            <a:r>
              <a:rPr lang="en-US" sz="2000" b="1" u="sng" noProof="0" dirty="0">
                <a:solidFill>
                  <a:srgbClr val="004990"/>
                </a:solidFill>
                <a:latin typeface="Calibri"/>
              </a:rPr>
              <a:t>ILPQC Breastfeeding Awareness Resources</a:t>
            </a:r>
            <a:r>
              <a:rPr lang="en-US" sz="2000" noProof="0" dirty="0">
                <a:solidFill>
                  <a:prstClr val="black"/>
                </a:solidFill>
                <a:latin typeface="Calibri"/>
              </a:rPr>
              <a:t> in your staff lounges and on your unit</a:t>
            </a:r>
          </a:p>
          <a:p>
            <a:pPr>
              <a:buClr>
                <a:srgbClr val="F58466"/>
              </a:buClr>
              <a:defRPr/>
            </a:pPr>
            <a:endParaRPr lang="en-US" sz="1200" noProof="0" dirty="0">
              <a:solidFill>
                <a:prstClr val="black"/>
              </a:solidFill>
              <a:latin typeface="Calibri"/>
            </a:endParaRPr>
          </a:p>
          <a:p>
            <a:pPr>
              <a:buClr>
                <a:srgbClr val="F58466"/>
              </a:buClr>
              <a:defRPr/>
            </a:pPr>
            <a:r>
              <a:rPr lang="en-US" sz="2000" dirty="0">
                <a:solidFill>
                  <a:prstClr val="black"/>
                </a:solidFill>
                <a:latin typeface="Calibri"/>
              </a:rPr>
              <a:t>Share and distribute </a:t>
            </a:r>
            <a:r>
              <a:rPr lang="en-US" sz="2000" b="1" u="sng" dirty="0">
                <a:solidFill>
                  <a:srgbClr val="004990"/>
                </a:solidFill>
                <a:latin typeface="Calibri"/>
              </a:rPr>
              <a:t>ILPQC Breastfeeding Packet </a:t>
            </a:r>
            <a:r>
              <a:rPr lang="en-US" sz="2000" dirty="0">
                <a:solidFill>
                  <a:prstClr val="black"/>
                </a:solidFill>
                <a:latin typeface="Calibri"/>
              </a:rPr>
              <a:t>that you receive in you MNO-Neo Newsletter</a:t>
            </a:r>
          </a:p>
          <a:p>
            <a:pPr>
              <a:buClr>
                <a:srgbClr val="F58466"/>
              </a:buClr>
              <a:defRPr/>
            </a:pPr>
            <a:endParaRPr lang="en-US" sz="1200" dirty="0">
              <a:solidFill>
                <a:prstClr val="black"/>
              </a:solidFill>
              <a:latin typeface="Calibri"/>
            </a:endParaRPr>
          </a:p>
          <a:p>
            <a:pPr>
              <a:buClr>
                <a:srgbClr val="F58466"/>
              </a:buClr>
              <a:defRPr/>
            </a:pPr>
            <a:r>
              <a:rPr lang="en-US" sz="2000" dirty="0">
                <a:solidFill>
                  <a:prstClr val="black"/>
                </a:solidFill>
                <a:latin typeface="Calibri"/>
              </a:rPr>
              <a:t>Complete at least 1 </a:t>
            </a:r>
            <a:r>
              <a:rPr lang="en-US" sz="2000" b="1" u="sng" dirty="0">
                <a:solidFill>
                  <a:srgbClr val="004990"/>
                </a:solidFill>
                <a:latin typeface="Calibri"/>
              </a:rPr>
              <a:t>Breastfeeding Missed Opportunity Review form</a:t>
            </a:r>
            <a:r>
              <a:rPr lang="en-US" sz="2000" dirty="0">
                <a:solidFill>
                  <a:prstClr val="black"/>
                </a:solidFill>
                <a:latin typeface="Calibri"/>
              </a:rPr>
              <a:t> to improve non-pharm care and encourage breastfeeding for eligible infants</a:t>
            </a:r>
            <a:endParaRPr lang="en-US" sz="2400" noProof="0" dirty="0">
              <a:solidFill>
                <a:prstClr val="black"/>
              </a:solidFill>
              <a:latin typeface="Calibri"/>
            </a:endParaRPr>
          </a:p>
          <a:p>
            <a:pPr>
              <a:buClr>
                <a:srgbClr val="F58466"/>
              </a:buClr>
              <a:defRPr/>
            </a:pPr>
            <a:endParaRPr kumimoji="0" lang="en-US" sz="2000" b="0" i="0" u="none" strike="noStrike" kern="1200" cap="none" spc="0" normalizeH="0" baseline="0" noProof="0" dirty="0">
              <a:ln>
                <a:noFill/>
              </a:ln>
              <a:solidFill>
                <a:prstClr val="black"/>
              </a:solidFill>
              <a:effectLst/>
              <a:uLnTx/>
              <a:uFillTx/>
              <a:latin typeface="Calibri"/>
            </a:endParaRPr>
          </a:p>
        </p:txBody>
      </p:sp>
      <p:sp>
        <p:nvSpPr>
          <p:cNvPr id="6" name="Title 3">
            <a:extLst>
              <a:ext uri="{FF2B5EF4-FFF2-40B4-BE49-F238E27FC236}">
                <a16:creationId xmlns:a16="http://schemas.microsoft.com/office/drawing/2014/main" id="{B3E5A5ED-4066-E144-89F8-5C4DADD49EB1}"/>
              </a:ext>
            </a:extLst>
          </p:cNvPr>
          <p:cNvSpPr txBox="1">
            <a:spLocks/>
          </p:cNvSpPr>
          <p:nvPr/>
        </p:nvSpPr>
        <p:spPr>
          <a:xfrm>
            <a:off x="152400" y="95250"/>
            <a:ext cx="8229600" cy="1143000"/>
          </a:xfrm>
          <a:prstGeom prst="rect">
            <a:avLst/>
          </a:prstGeom>
          <a:noFill/>
          <a:ln w="25400" cap="flat" cmpd="sng" algn="ctr">
            <a:noFill/>
            <a:prstDash val="solid"/>
          </a:ln>
        </p:spPr>
        <p:style>
          <a:lnRef idx="2">
            <a:schemeClr val="accent6"/>
          </a:lnRef>
          <a:fillRef idx="1">
            <a:schemeClr val="lt1"/>
          </a:fillRef>
          <a:effectRef idx="0">
            <a:schemeClr val="accent6"/>
          </a:effectRef>
          <a:fontRef idx="minor">
            <a:schemeClr val="dk1"/>
          </a:fontRef>
        </p:style>
        <p:txBody>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lgn="l" eaLnBrk="1" hangingPunct="1"/>
            <a:r>
              <a:rPr lang="en-US" b="1" dirty="0">
                <a:solidFill>
                  <a:srgbClr val="F58466"/>
                </a:solidFill>
                <a:latin typeface="Goudy Old Style" pitchFamily="18" charset="0"/>
              </a:rPr>
              <a:t>Available now</a:t>
            </a:r>
          </a:p>
        </p:txBody>
      </p:sp>
      <p:pic>
        <p:nvPicPr>
          <p:cNvPr id="7" name="Picture 6"/>
          <p:cNvPicPr>
            <a:picLocks noChangeAspect="1"/>
          </p:cNvPicPr>
          <p:nvPr/>
        </p:nvPicPr>
        <p:blipFill>
          <a:blip r:embed="rId3"/>
          <a:stretch>
            <a:fillRect/>
          </a:stretch>
        </p:blipFill>
        <p:spPr>
          <a:xfrm>
            <a:off x="5994400" y="2628961"/>
            <a:ext cx="2868188" cy="42036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0" b="99636" l="0" r="100000"/>
                    </a14:imgEffect>
                  </a14:imgLayer>
                </a14:imgProps>
              </a:ext>
            </a:extLst>
          </a:blip>
          <a:stretch>
            <a:fillRect/>
          </a:stretch>
        </p:blipFill>
        <p:spPr>
          <a:xfrm>
            <a:off x="4495801" y="2743200"/>
            <a:ext cx="1493419" cy="1555644"/>
          </a:xfrm>
          <a:prstGeom prst="rect">
            <a:avLst/>
          </a:prstGeom>
        </p:spPr>
      </p:pic>
    </p:spTree>
    <p:extLst>
      <p:ext uri="{BB962C8B-B14F-4D97-AF65-F5344CB8AC3E}">
        <p14:creationId xmlns:p14="http://schemas.microsoft.com/office/powerpoint/2010/main" val="2907461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638800"/>
            <a:ext cx="91440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B3E5A5ED-4066-E144-89F8-5C4DADD49EB1}"/>
              </a:ext>
            </a:extLst>
          </p:cNvPr>
          <p:cNvSpPr>
            <a:spLocks noGrp="1"/>
          </p:cNvSpPr>
          <p:nvPr>
            <p:ph type="title"/>
          </p:nvPr>
        </p:nvSpPr>
        <p:spPr>
          <a:xfrm>
            <a:off x="228600" y="91378"/>
            <a:ext cx="8229600" cy="1143000"/>
          </a:xfrm>
          <a:noFill/>
          <a:ln>
            <a:noFill/>
          </a:ln>
        </p:spPr>
        <p:style>
          <a:lnRef idx="2">
            <a:schemeClr val="accent6"/>
          </a:lnRef>
          <a:fillRef idx="1">
            <a:schemeClr val="lt1"/>
          </a:fillRef>
          <a:effectRef idx="0">
            <a:schemeClr val="accent6"/>
          </a:effectRef>
          <a:fontRef idx="minor">
            <a:schemeClr val="dk1"/>
          </a:fontRef>
        </p:style>
        <p:txBody>
          <a:bodyPr/>
          <a:lstStyle/>
          <a:p>
            <a:pPr algn="l" eaLnBrk="1" hangingPunct="1"/>
            <a:r>
              <a:rPr lang="en-US" b="1" dirty="0">
                <a:solidFill>
                  <a:srgbClr val="F58466"/>
                </a:solidFill>
                <a:latin typeface="Goudy Old Style" pitchFamily="18" charset="0"/>
              </a:rPr>
              <a:t>Care Team Education to</a:t>
            </a:r>
            <a:br>
              <a:rPr lang="en-US" b="1" dirty="0">
                <a:solidFill>
                  <a:srgbClr val="F58466"/>
                </a:solidFill>
                <a:latin typeface="Goudy Old Style" pitchFamily="18" charset="0"/>
              </a:rPr>
            </a:br>
            <a:r>
              <a:rPr lang="en-US" b="1" dirty="0">
                <a:solidFill>
                  <a:srgbClr val="F58466"/>
                </a:solidFill>
                <a:latin typeface="Goudy Old Style" pitchFamily="18" charset="0"/>
              </a:rPr>
              <a:t>Optimize Non-Pharm Care</a:t>
            </a:r>
          </a:p>
        </p:txBody>
      </p:sp>
      <p:sp>
        <p:nvSpPr>
          <p:cNvPr id="3" name="Slide Number Placeholder 2">
            <a:extLst>
              <a:ext uri="{FF2B5EF4-FFF2-40B4-BE49-F238E27FC236}">
                <a16:creationId xmlns:a16="http://schemas.microsoft.com/office/drawing/2014/main" id="{6C121084-7266-034E-8D2B-4415B9D1A9C3}"/>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44C2F5F-8633-4B5B-A080-9CC210AD30A1}" type="slidenum">
              <a:rPr kumimoji="0" 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
        <p:nvSpPr>
          <p:cNvPr id="11" name="Content Placeholder 6">
            <a:extLst>
              <a:ext uri="{FF2B5EF4-FFF2-40B4-BE49-F238E27FC236}">
                <a16:creationId xmlns:a16="http://schemas.microsoft.com/office/drawing/2014/main" id="{8265C79B-1F0D-7542-9FF5-AA3A4DBC18E5}"/>
              </a:ext>
            </a:extLst>
          </p:cNvPr>
          <p:cNvSpPr txBox="1">
            <a:spLocks/>
          </p:cNvSpPr>
          <p:nvPr/>
        </p:nvSpPr>
        <p:spPr bwMode="auto">
          <a:xfrm>
            <a:off x="144519" y="1539071"/>
            <a:ext cx="8542281" cy="409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58466"/>
              </a:buClr>
              <a:defRPr/>
            </a:pPr>
            <a:r>
              <a:rPr lang="en-US" dirty="0">
                <a:solidFill>
                  <a:prstClr val="black"/>
                </a:solidFill>
                <a:hlinkClick r:id="rId3"/>
              </a:rPr>
              <a:t>MNO-Neonatal Key Messages and Strategies Poster</a:t>
            </a:r>
            <a:endParaRPr lang="en-US" dirty="0">
              <a:solidFill>
                <a:prstClr val="black"/>
              </a:solidFill>
            </a:endParaRPr>
          </a:p>
          <a:p>
            <a:pPr>
              <a:buClr>
                <a:srgbClr val="F58466"/>
              </a:buClr>
              <a:defRPr/>
            </a:pPr>
            <a:r>
              <a:rPr lang="en-US" dirty="0">
                <a:solidFill>
                  <a:prstClr val="black"/>
                </a:solidFill>
                <a:hlinkClick r:id="rId4"/>
              </a:rPr>
              <a:t>Mothers are the Best Treatment Option Poster</a:t>
            </a:r>
            <a:endParaRPr lang="en-US" dirty="0">
              <a:solidFill>
                <a:prstClr val="black"/>
              </a:solidFill>
            </a:endParaRPr>
          </a:p>
          <a:p>
            <a:pPr>
              <a:buClr>
                <a:srgbClr val="F58466"/>
              </a:buClr>
              <a:defRPr/>
            </a:pPr>
            <a:r>
              <a:rPr lang="en-US" dirty="0">
                <a:solidFill>
                  <a:prstClr val="black"/>
                </a:solidFill>
                <a:hlinkClick r:id="rId5"/>
              </a:rPr>
              <a:t>Supporting Breastfeeding Poster</a:t>
            </a:r>
            <a:endParaRPr lang="en-US" dirty="0">
              <a:solidFill>
                <a:prstClr val="black"/>
              </a:solidFill>
            </a:endParaRPr>
          </a:p>
          <a:p>
            <a:pPr>
              <a:buClr>
                <a:srgbClr val="F58466"/>
              </a:buClr>
              <a:defRPr/>
            </a:pPr>
            <a:r>
              <a:rPr lang="en-US" dirty="0">
                <a:solidFill>
                  <a:prstClr val="black"/>
                </a:solidFill>
                <a:hlinkClick r:id="rId6"/>
              </a:rPr>
              <a:t>Eat-Sleep-Console Simulation &amp; Debrief Video</a:t>
            </a:r>
            <a:endParaRPr lang="en-US" dirty="0">
              <a:solidFill>
                <a:prstClr val="black"/>
              </a:solidFill>
            </a:endParaRPr>
          </a:p>
          <a:p>
            <a:pPr>
              <a:buClr>
                <a:srgbClr val="F58466"/>
              </a:buClr>
              <a:defRPr/>
            </a:pPr>
            <a:r>
              <a:rPr lang="en-US" dirty="0">
                <a:solidFill>
                  <a:prstClr val="black"/>
                </a:solidFill>
                <a:hlinkClick r:id="rId7"/>
              </a:rPr>
              <a:t>Engaging Mom in Non-Pharmacologic Care Simulation &amp; Debrief Video</a:t>
            </a:r>
            <a:endParaRPr kumimoji="0" lang="en-US"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523134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71600"/>
            <a:ext cx="4040188" cy="639763"/>
          </a:xfrm>
        </p:spPr>
        <p:txBody>
          <a:bodyPr/>
          <a:lstStyle/>
          <a:p>
            <a:r>
              <a:rPr lang="en-US" sz="2000" dirty="0">
                <a:solidFill>
                  <a:srgbClr val="004990"/>
                </a:solidFill>
              </a:rPr>
              <a:t>PRN Morphine Resources</a:t>
            </a:r>
          </a:p>
        </p:txBody>
      </p:sp>
      <p:sp>
        <p:nvSpPr>
          <p:cNvPr id="4" name="Content Placeholder 3"/>
          <p:cNvSpPr>
            <a:spLocks noGrp="1"/>
          </p:cNvSpPr>
          <p:nvPr>
            <p:ph sz="half" idx="2"/>
          </p:nvPr>
        </p:nvSpPr>
        <p:spPr>
          <a:xfrm>
            <a:off x="457200" y="2057400"/>
            <a:ext cx="4040188" cy="3951288"/>
          </a:xfrm>
        </p:spPr>
        <p:txBody>
          <a:bodyPr/>
          <a:lstStyle/>
          <a:p>
            <a:r>
              <a:rPr lang="en-US" dirty="0"/>
              <a:t>ILPQC team webinar and QI corner</a:t>
            </a:r>
          </a:p>
          <a:p>
            <a:r>
              <a:rPr lang="en-US" dirty="0"/>
              <a:t>SSM St Mary’s Protocol</a:t>
            </a:r>
          </a:p>
        </p:txBody>
      </p:sp>
      <p:sp>
        <p:nvSpPr>
          <p:cNvPr id="5" name="Text Placeholder 4"/>
          <p:cNvSpPr>
            <a:spLocks noGrp="1"/>
          </p:cNvSpPr>
          <p:nvPr>
            <p:ph type="body" sz="quarter" idx="3"/>
          </p:nvPr>
        </p:nvSpPr>
        <p:spPr>
          <a:xfrm>
            <a:off x="4645030" y="1371600"/>
            <a:ext cx="4041775" cy="639763"/>
          </a:xfrm>
        </p:spPr>
        <p:txBody>
          <a:bodyPr/>
          <a:lstStyle/>
          <a:p>
            <a:r>
              <a:rPr lang="en-US" sz="2000" dirty="0">
                <a:solidFill>
                  <a:srgbClr val="004990"/>
                </a:solidFill>
              </a:rPr>
              <a:t>Weaning Resources</a:t>
            </a:r>
          </a:p>
        </p:txBody>
      </p:sp>
      <p:sp>
        <p:nvSpPr>
          <p:cNvPr id="6" name="Content Placeholder 5"/>
          <p:cNvSpPr>
            <a:spLocks noGrp="1"/>
          </p:cNvSpPr>
          <p:nvPr>
            <p:ph sz="quarter" idx="4"/>
          </p:nvPr>
        </p:nvSpPr>
        <p:spPr>
          <a:xfrm>
            <a:off x="4645030" y="2057400"/>
            <a:ext cx="4041775" cy="3951288"/>
          </a:xfrm>
        </p:spPr>
        <p:txBody>
          <a:bodyPr/>
          <a:lstStyle/>
          <a:p>
            <a:r>
              <a:rPr lang="en-US" dirty="0"/>
              <a:t>NNEPQIN ESC Protocol</a:t>
            </a:r>
          </a:p>
          <a:p>
            <a:r>
              <a:rPr lang="en-US" dirty="0"/>
              <a:t>BMC Primary and Secondary Agent Algorithms</a:t>
            </a:r>
          </a:p>
          <a:p>
            <a:r>
              <a:rPr lang="en-US" dirty="0"/>
              <a:t>OPQC NAS Protocol</a:t>
            </a:r>
          </a:p>
        </p:txBody>
      </p:sp>
      <p:sp>
        <p:nvSpPr>
          <p:cNvPr id="7" name="Slide Number Placeholder 6"/>
          <p:cNvSpPr>
            <a:spLocks noGrp="1"/>
          </p:cNvSpPr>
          <p:nvPr>
            <p:ph type="sldNum" sz="quarter" idx="12"/>
          </p:nvPr>
        </p:nvSpPr>
        <p:spPr/>
        <p:txBody>
          <a:bodyPr/>
          <a:lstStyle/>
          <a:p>
            <a:pPr>
              <a:defRPr/>
            </a:pPr>
            <a:fld id="{4EE2229A-B942-495A-807D-33D35310454B}" type="slidenum">
              <a:rPr lang="en-US" altLang="en-US" smtClean="0"/>
              <a:pPr>
                <a:defRPr/>
              </a:pPr>
              <a:t>25</a:t>
            </a:fld>
            <a:endParaRPr lang="en-US" altLang="en-US"/>
          </a:p>
        </p:txBody>
      </p:sp>
      <p:sp>
        <p:nvSpPr>
          <p:cNvPr id="8" name="Title 1"/>
          <p:cNvSpPr txBox="1">
            <a:spLocks/>
          </p:cNvSpPr>
          <p:nvPr/>
        </p:nvSpPr>
        <p:spPr>
          <a:xfrm>
            <a:off x="426720" y="228600"/>
            <a:ext cx="71628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800" b="1" dirty="0">
                <a:solidFill>
                  <a:srgbClr val="F58466"/>
                </a:solidFill>
                <a:latin typeface="Goudy Old Style" pitchFamily="18" charset="0"/>
              </a:rPr>
              <a:t>ILPQC Resources for pharmacologic care</a:t>
            </a:r>
          </a:p>
        </p:txBody>
      </p:sp>
      <p:sp>
        <p:nvSpPr>
          <p:cNvPr id="9" name="Content Placeholder 2"/>
          <p:cNvSpPr txBox="1">
            <a:spLocks/>
          </p:cNvSpPr>
          <p:nvPr/>
        </p:nvSpPr>
        <p:spPr>
          <a:xfrm>
            <a:off x="85735" y="1125538"/>
            <a:ext cx="9118600" cy="1295400"/>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7994B"/>
              </a:buClr>
              <a:buNone/>
            </a:pPr>
            <a:endParaRPr lang="en-US" sz="2000" dirty="0"/>
          </a:p>
        </p:txBody>
      </p:sp>
      <p:pic>
        <p:nvPicPr>
          <p:cNvPr id="10" name="Picture 9"/>
          <p:cNvPicPr>
            <a:picLocks noChangeAspect="1"/>
          </p:cNvPicPr>
          <p:nvPr/>
        </p:nvPicPr>
        <p:blipFill>
          <a:blip r:embed="rId3"/>
          <a:stretch>
            <a:fillRect/>
          </a:stretch>
        </p:blipFill>
        <p:spPr>
          <a:xfrm>
            <a:off x="414743" y="3608839"/>
            <a:ext cx="1914129" cy="25161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4"/>
          <a:stretch>
            <a:fillRect/>
          </a:stretch>
        </p:blipFill>
        <p:spPr>
          <a:xfrm>
            <a:off x="4200545" y="3902095"/>
            <a:ext cx="2069291" cy="2454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a:blip r:embed="rId5"/>
          <a:stretch>
            <a:fillRect/>
          </a:stretch>
        </p:blipFill>
        <p:spPr>
          <a:xfrm>
            <a:off x="5474515" y="4149745"/>
            <a:ext cx="2243537" cy="2571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p:cNvPicPr>
            <a:picLocks noChangeAspect="1"/>
          </p:cNvPicPr>
          <p:nvPr/>
        </p:nvPicPr>
        <p:blipFill>
          <a:blip r:embed="rId6"/>
          <a:stretch>
            <a:fillRect/>
          </a:stretch>
        </p:blipFill>
        <p:spPr>
          <a:xfrm>
            <a:off x="6751116" y="3917335"/>
            <a:ext cx="2068101" cy="25433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a:blip r:embed="rId7"/>
          <a:stretch>
            <a:fillRect/>
          </a:stretch>
        </p:blipFill>
        <p:spPr>
          <a:xfrm>
            <a:off x="1180469" y="3988829"/>
            <a:ext cx="2341608" cy="17562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47488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C9FB53-311B-43CA-B7CE-1F80A678A235}" type="slidenum">
              <a:rPr lang="en-US" altLang="en-US" smtClean="0"/>
              <a:pPr>
                <a:defRPr/>
              </a:pPr>
              <a:t>26</a:t>
            </a:fld>
            <a:endParaRPr lang="en-US" altLang="en-US"/>
          </a:p>
        </p:txBody>
      </p:sp>
      <p:sp>
        <p:nvSpPr>
          <p:cNvPr id="3" name="Flowchart: Decision 2"/>
          <p:cNvSpPr/>
          <p:nvPr/>
        </p:nvSpPr>
        <p:spPr>
          <a:xfrm>
            <a:off x="903516" y="2209800"/>
            <a:ext cx="2438400" cy="1450848"/>
          </a:xfrm>
          <a:prstGeom prst="flowChartDecisi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t>Signs of NAS</a:t>
            </a:r>
          </a:p>
        </p:txBody>
      </p:sp>
      <p:sp>
        <p:nvSpPr>
          <p:cNvPr id="38" name="Rectangle 37"/>
          <p:cNvSpPr/>
          <p:nvPr/>
        </p:nvSpPr>
        <p:spPr>
          <a:xfrm>
            <a:off x="0" y="5181600"/>
            <a:ext cx="9144000"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93916" y="1600200"/>
            <a:ext cx="3657600"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600" dirty="0"/>
              <a:t>Evaluate using NAS assessment tool</a:t>
            </a:r>
          </a:p>
        </p:txBody>
      </p:sp>
      <p:sp>
        <p:nvSpPr>
          <p:cNvPr id="7" name="TextBox 6"/>
          <p:cNvSpPr txBox="1"/>
          <p:nvPr/>
        </p:nvSpPr>
        <p:spPr>
          <a:xfrm>
            <a:off x="104381" y="3537147"/>
            <a:ext cx="991257" cy="461665"/>
          </a:xfrm>
          <a:prstGeom prst="rect">
            <a:avLst/>
          </a:prstGeom>
          <a:noFill/>
        </p:spPr>
        <p:txBody>
          <a:bodyPr wrap="square" rtlCol="0">
            <a:spAutoFit/>
          </a:bodyPr>
          <a:lstStyle/>
          <a:p>
            <a:pPr algn="ctr"/>
            <a:r>
              <a:rPr lang="en-US" sz="1200" dirty="0"/>
              <a:t>Evaluate</a:t>
            </a:r>
          </a:p>
          <a:p>
            <a:pPr algn="ctr"/>
            <a:r>
              <a:rPr lang="en-US" sz="1200" dirty="0"/>
              <a:t>q3-6 hours</a:t>
            </a:r>
          </a:p>
        </p:txBody>
      </p:sp>
      <p:cxnSp>
        <p:nvCxnSpPr>
          <p:cNvPr id="11" name="Elbow Connector 10"/>
          <p:cNvCxnSpPr>
            <a:stCxn id="27" idx="1"/>
            <a:endCxn id="78" idx="1"/>
          </p:cNvCxnSpPr>
          <p:nvPr/>
        </p:nvCxnSpPr>
        <p:spPr>
          <a:xfrm rot="10800000" flipH="1">
            <a:off x="642048" y="737732"/>
            <a:ext cx="62951" cy="4217620"/>
          </a:xfrm>
          <a:prstGeom prst="bentConnector3">
            <a:avLst>
              <a:gd name="adj1" fmla="val -76662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2"/>
            <a:endCxn id="3" idx="0"/>
          </p:cNvCxnSpPr>
          <p:nvPr/>
        </p:nvCxnSpPr>
        <p:spPr>
          <a:xfrm>
            <a:off x="2122716" y="1938754"/>
            <a:ext cx="0" cy="2710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49624" y="6253641"/>
            <a:ext cx="3200400"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600" dirty="0"/>
              <a:t>Neonate ready for discharge </a:t>
            </a:r>
          </a:p>
        </p:txBody>
      </p:sp>
      <p:sp>
        <p:nvSpPr>
          <p:cNvPr id="25" name="Flowchart: Decision 24"/>
          <p:cNvSpPr/>
          <p:nvPr/>
        </p:nvSpPr>
        <p:spPr>
          <a:xfrm>
            <a:off x="6877051" y="2209800"/>
            <a:ext cx="2209800" cy="1450848"/>
          </a:xfrm>
          <a:prstGeom prst="flowChartDecisi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t>Continued signs of NAS</a:t>
            </a:r>
          </a:p>
        </p:txBody>
      </p:sp>
      <p:sp>
        <p:nvSpPr>
          <p:cNvPr id="26" name="TextBox 25"/>
          <p:cNvSpPr txBox="1"/>
          <p:nvPr/>
        </p:nvSpPr>
        <p:spPr>
          <a:xfrm>
            <a:off x="3582377" y="2644395"/>
            <a:ext cx="2969531"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600" dirty="0"/>
              <a:t>Increase non-pharmacological care</a:t>
            </a:r>
          </a:p>
        </p:txBody>
      </p:sp>
      <p:sp>
        <p:nvSpPr>
          <p:cNvPr id="27" name="TextBox 26"/>
          <p:cNvSpPr txBox="1"/>
          <p:nvPr/>
        </p:nvSpPr>
        <p:spPr>
          <a:xfrm>
            <a:off x="642049" y="4129981"/>
            <a:ext cx="3015551" cy="1650742"/>
          </a:xfrm>
          <a:prstGeom prst="diamond">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600" dirty="0"/>
              <a:t>Has infant been</a:t>
            </a:r>
          </a:p>
          <a:p>
            <a:pPr algn="ctr"/>
            <a:endParaRPr lang="en-US" sz="1600" dirty="0"/>
          </a:p>
          <a:p>
            <a:pPr algn="ctr"/>
            <a:endParaRPr lang="en-US" sz="1600" dirty="0"/>
          </a:p>
        </p:txBody>
      </p:sp>
      <p:cxnSp>
        <p:nvCxnSpPr>
          <p:cNvPr id="30" name="Straight Arrow Connector 29"/>
          <p:cNvCxnSpPr>
            <a:stCxn id="3" idx="3"/>
            <a:endCxn id="26" idx="1"/>
          </p:cNvCxnSpPr>
          <p:nvPr/>
        </p:nvCxnSpPr>
        <p:spPr>
          <a:xfrm>
            <a:off x="3341916" y="2935224"/>
            <a:ext cx="240461" cy="15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6" idx="3"/>
            <a:endCxn id="25" idx="1"/>
          </p:cNvCxnSpPr>
          <p:nvPr/>
        </p:nvCxnSpPr>
        <p:spPr>
          <a:xfrm flipV="1">
            <a:off x="6551908" y="2935224"/>
            <a:ext cx="325143" cy="15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093289" y="1748135"/>
            <a:ext cx="917238" cy="461665"/>
          </a:xfrm>
          <a:prstGeom prst="rect">
            <a:avLst/>
          </a:prstGeom>
          <a:noFill/>
        </p:spPr>
        <p:txBody>
          <a:bodyPr wrap="none" rtlCol="0">
            <a:spAutoFit/>
          </a:bodyPr>
          <a:lstStyle/>
          <a:p>
            <a:pPr algn="ctr"/>
            <a:r>
              <a:rPr lang="en-US" sz="1200" dirty="0"/>
              <a:t>Evaluate</a:t>
            </a:r>
          </a:p>
          <a:p>
            <a:pPr algn="ctr"/>
            <a:r>
              <a:rPr lang="en-US" sz="1200" dirty="0"/>
              <a:t>q3-6 hours</a:t>
            </a:r>
          </a:p>
        </p:txBody>
      </p:sp>
      <p:cxnSp>
        <p:nvCxnSpPr>
          <p:cNvPr id="39" name="Straight Arrow Connector 38"/>
          <p:cNvCxnSpPr>
            <a:stCxn id="3" idx="2"/>
          </p:cNvCxnSpPr>
          <p:nvPr/>
        </p:nvCxnSpPr>
        <p:spPr>
          <a:xfrm>
            <a:off x="2122716" y="3660648"/>
            <a:ext cx="0" cy="4693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27" idx="2"/>
            <a:endCxn id="18" idx="0"/>
          </p:cNvCxnSpPr>
          <p:nvPr/>
        </p:nvCxnSpPr>
        <p:spPr>
          <a:xfrm flipH="1">
            <a:off x="2149824" y="5780723"/>
            <a:ext cx="1" cy="472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22840" y="4597605"/>
            <a:ext cx="533400" cy="369332"/>
          </a:xfrm>
          <a:prstGeom prst="rect">
            <a:avLst/>
          </a:prstGeom>
          <a:noFill/>
        </p:spPr>
        <p:txBody>
          <a:bodyPr wrap="square" rtlCol="0">
            <a:spAutoFit/>
          </a:bodyPr>
          <a:lstStyle/>
          <a:p>
            <a:pPr algn="ctr"/>
            <a:r>
              <a:rPr lang="en-US" sz="1200" dirty="0"/>
              <a:t>No</a:t>
            </a:r>
            <a:r>
              <a:rPr lang="en-US" dirty="0"/>
              <a:t> </a:t>
            </a:r>
          </a:p>
        </p:txBody>
      </p:sp>
      <p:sp>
        <p:nvSpPr>
          <p:cNvPr id="45" name="TextBox 44"/>
          <p:cNvSpPr txBox="1"/>
          <p:nvPr/>
        </p:nvSpPr>
        <p:spPr>
          <a:xfrm>
            <a:off x="7848600" y="1752600"/>
            <a:ext cx="533400" cy="369332"/>
          </a:xfrm>
          <a:prstGeom prst="rect">
            <a:avLst/>
          </a:prstGeom>
          <a:noFill/>
        </p:spPr>
        <p:txBody>
          <a:bodyPr wrap="square" rtlCol="0">
            <a:spAutoFit/>
          </a:bodyPr>
          <a:lstStyle/>
          <a:p>
            <a:pPr algn="ctr"/>
            <a:r>
              <a:rPr lang="en-US" sz="1200" dirty="0"/>
              <a:t>No</a:t>
            </a:r>
            <a:r>
              <a:rPr lang="en-US" dirty="0"/>
              <a:t> </a:t>
            </a:r>
          </a:p>
        </p:txBody>
      </p:sp>
      <p:sp>
        <p:nvSpPr>
          <p:cNvPr id="47" name="TextBox 46"/>
          <p:cNvSpPr txBox="1"/>
          <p:nvPr/>
        </p:nvSpPr>
        <p:spPr>
          <a:xfrm>
            <a:off x="3043695" y="2510663"/>
            <a:ext cx="533400" cy="369332"/>
          </a:xfrm>
          <a:prstGeom prst="rect">
            <a:avLst/>
          </a:prstGeom>
          <a:noFill/>
        </p:spPr>
        <p:txBody>
          <a:bodyPr wrap="square" rtlCol="0">
            <a:spAutoFit/>
          </a:bodyPr>
          <a:lstStyle/>
          <a:p>
            <a:pPr algn="ctr"/>
            <a:r>
              <a:rPr lang="en-US" sz="1200" dirty="0"/>
              <a:t>Yes</a:t>
            </a:r>
            <a:r>
              <a:rPr lang="en-US" dirty="0"/>
              <a:t> </a:t>
            </a:r>
          </a:p>
        </p:txBody>
      </p:sp>
      <p:sp>
        <p:nvSpPr>
          <p:cNvPr id="48" name="TextBox 47"/>
          <p:cNvSpPr txBox="1"/>
          <p:nvPr/>
        </p:nvSpPr>
        <p:spPr>
          <a:xfrm>
            <a:off x="7983088" y="3650190"/>
            <a:ext cx="533400" cy="369332"/>
          </a:xfrm>
          <a:prstGeom prst="rect">
            <a:avLst/>
          </a:prstGeom>
          <a:noFill/>
        </p:spPr>
        <p:txBody>
          <a:bodyPr wrap="square" rtlCol="0">
            <a:spAutoFit/>
          </a:bodyPr>
          <a:lstStyle/>
          <a:p>
            <a:pPr algn="ctr"/>
            <a:r>
              <a:rPr lang="en-US" sz="1200" dirty="0"/>
              <a:t>Yes</a:t>
            </a:r>
            <a:r>
              <a:rPr lang="en-US" dirty="0"/>
              <a:t> </a:t>
            </a:r>
          </a:p>
        </p:txBody>
      </p:sp>
      <p:sp>
        <p:nvSpPr>
          <p:cNvPr id="50" name="TextBox 49"/>
          <p:cNvSpPr txBox="1"/>
          <p:nvPr/>
        </p:nvSpPr>
        <p:spPr>
          <a:xfrm>
            <a:off x="5936090" y="4089942"/>
            <a:ext cx="298947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600" dirty="0"/>
              <a:t>Huddle performed and pharm treatment protocol followed</a:t>
            </a:r>
          </a:p>
        </p:txBody>
      </p:sp>
      <p:sp>
        <p:nvSpPr>
          <p:cNvPr id="51" name="Flowchart: Decision 50"/>
          <p:cNvSpPr/>
          <p:nvPr/>
        </p:nvSpPr>
        <p:spPr>
          <a:xfrm>
            <a:off x="3581400" y="3657600"/>
            <a:ext cx="2054158" cy="1447800"/>
          </a:xfrm>
          <a:prstGeom prst="flowChartDecisi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dirty="0"/>
              <a:t>Infant eating sleeping well</a:t>
            </a:r>
          </a:p>
        </p:txBody>
      </p:sp>
      <p:sp>
        <p:nvSpPr>
          <p:cNvPr id="56" name="TextBox 55"/>
          <p:cNvSpPr txBox="1"/>
          <p:nvPr/>
        </p:nvSpPr>
        <p:spPr>
          <a:xfrm>
            <a:off x="4591170" y="3265033"/>
            <a:ext cx="626378" cy="369332"/>
          </a:xfrm>
          <a:prstGeom prst="rect">
            <a:avLst/>
          </a:prstGeom>
          <a:noFill/>
        </p:spPr>
        <p:txBody>
          <a:bodyPr wrap="square" rtlCol="0">
            <a:spAutoFit/>
          </a:bodyPr>
          <a:lstStyle/>
          <a:p>
            <a:pPr algn="ctr"/>
            <a:r>
              <a:rPr lang="en-US" sz="1200" dirty="0"/>
              <a:t>No</a:t>
            </a:r>
            <a:r>
              <a:rPr lang="en-US" dirty="0"/>
              <a:t> </a:t>
            </a:r>
          </a:p>
        </p:txBody>
      </p:sp>
      <p:cxnSp>
        <p:nvCxnSpPr>
          <p:cNvPr id="58" name="Straight Arrow Connector 57"/>
          <p:cNvCxnSpPr>
            <a:stCxn id="25" idx="2"/>
          </p:cNvCxnSpPr>
          <p:nvPr/>
        </p:nvCxnSpPr>
        <p:spPr>
          <a:xfrm>
            <a:off x="7981951" y="3660648"/>
            <a:ext cx="0" cy="4292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4075079" y="4980430"/>
            <a:ext cx="533400" cy="369332"/>
          </a:xfrm>
          <a:prstGeom prst="rect">
            <a:avLst/>
          </a:prstGeom>
          <a:noFill/>
        </p:spPr>
        <p:txBody>
          <a:bodyPr wrap="square" rtlCol="0">
            <a:spAutoFit/>
          </a:bodyPr>
          <a:lstStyle/>
          <a:p>
            <a:pPr algn="ctr"/>
            <a:r>
              <a:rPr lang="en-US" sz="1200" dirty="0"/>
              <a:t>Yes</a:t>
            </a:r>
            <a:r>
              <a:rPr lang="en-US" dirty="0"/>
              <a:t> </a:t>
            </a:r>
          </a:p>
        </p:txBody>
      </p:sp>
      <p:sp>
        <p:nvSpPr>
          <p:cNvPr id="65" name="TextBox 64"/>
          <p:cNvSpPr txBox="1"/>
          <p:nvPr/>
        </p:nvSpPr>
        <p:spPr>
          <a:xfrm>
            <a:off x="4318908" y="5652204"/>
            <a:ext cx="327660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600" dirty="0"/>
              <a:t>Implement pharmacological weaning protocol</a:t>
            </a:r>
          </a:p>
        </p:txBody>
      </p:sp>
      <p:sp>
        <p:nvSpPr>
          <p:cNvPr id="70" name="TextBox 69"/>
          <p:cNvSpPr txBox="1"/>
          <p:nvPr/>
        </p:nvSpPr>
        <p:spPr>
          <a:xfrm>
            <a:off x="2097315" y="5880724"/>
            <a:ext cx="609600" cy="369332"/>
          </a:xfrm>
          <a:prstGeom prst="rect">
            <a:avLst/>
          </a:prstGeom>
          <a:noFill/>
        </p:spPr>
        <p:txBody>
          <a:bodyPr wrap="square" rtlCol="0">
            <a:spAutoFit/>
          </a:bodyPr>
          <a:lstStyle/>
          <a:p>
            <a:pPr algn="ctr"/>
            <a:r>
              <a:rPr lang="en-US" sz="1200" dirty="0"/>
              <a:t>Yes</a:t>
            </a:r>
            <a:r>
              <a:rPr lang="en-US" dirty="0"/>
              <a:t> </a:t>
            </a:r>
          </a:p>
        </p:txBody>
      </p:sp>
      <p:sp>
        <p:nvSpPr>
          <p:cNvPr id="72" name="TextBox 71"/>
          <p:cNvSpPr txBox="1"/>
          <p:nvPr/>
        </p:nvSpPr>
        <p:spPr>
          <a:xfrm>
            <a:off x="1691870" y="3637610"/>
            <a:ext cx="533400" cy="369332"/>
          </a:xfrm>
          <a:prstGeom prst="rect">
            <a:avLst/>
          </a:prstGeom>
          <a:noFill/>
        </p:spPr>
        <p:txBody>
          <a:bodyPr wrap="square" rtlCol="0">
            <a:spAutoFit/>
          </a:bodyPr>
          <a:lstStyle/>
          <a:p>
            <a:pPr algn="ctr"/>
            <a:r>
              <a:rPr lang="en-US" sz="1200" dirty="0"/>
              <a:t>No</a:t>
            </a:r>
            <a:r>
              <a:rPr lang="en-US" dirty="0"/>
              <a:t> </a:t>
            </a:r>
          </a:p>
        </p:txBody>
      </p:sp>
      <p:sp>
        <p:nvSpPr>
          <p:cNvPr id="78" name="Rounded Rectangle 77"/>
          <p:cNvSpPr/>
          <p:nvPr/>
        </p:nvSpPr>
        <p:spPr>
          <a:xfrm>
            <a:off x="705000" y="356732"/>
            <a:ext cx="2835431" cy="762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Non-pharmacological bundle implemented</a:t>
            </a:r>
          </a:p>
        </p:txBody>
      </p:sp>
      <p:cxnSp>
        <p:nvCxnSpPr>
          <p:cNvPr id="80" name="Straight Arrow Connector 79"/>
          <p:cNvCxnSpPr>
            <a:stCxn id="78" idx="2"/>
            <a:endCxn id="4" idx="0"/>
          </p:cNvCxnSpPr>
          <p:nvPr/>
        </p:nvCxnSpPr>
        <p:spPr>
          <a:xfrm>
            <a:off x="2122716" y="1118732"/>
            <a:ext cx="0" cy="4814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50" idx="1"/>
            <a:endCxn id="51" idx="3"/>
          </p:cNvCxnSpPr>
          <p:nvPr/>
        </p:nvCxnSpPr>
        <p:spPr>
          <a:xfrm flipH="1" flipV="1">
            <a:off x="5635558" y="4381500"/>
            <a:ext cx="300532" cy="8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Elbow Connector 5"/>
          <p:cNvCxnSpPr/>
          <p:nvPr/>
        </p:nvCxnSpPr>
        <p:spPr>
          <a:xfrm rot="16200000" flipH="1">
            <a:off x="4995833" y="4739527"/>
            <a:ext cx="546804" cy="1348729"/>
          </a:xfrm>
          <a:prstGeom prst="bentConnector3">
            <a:avLst>
              <a:gd name="adj1" fmla="val 2282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1" idx="0"/>
          </p:cNvCxnSpPr>
          <p:nvPr/>
        </p:nvCxnSpPr>
        <p:spPr>
          <a:xfrm flipV="1">
            <a:off x="4608479" y="3217077"/>
            <a:ext cx="0" cy="4405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4981922" y="110630"/>
            <a:ext cx="3964571"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itle 1"/>
          <p:cNvSpPr txBox="1">
            <a:spLocks/>
          </p:cNvSpPr>
          <p:nvPr/>
        </p:nvSpPr>
        <p:spPr>
          <a:xfrm>
            <a:off x="4351176" y="162198"/>
            <a:ext cx="4792824"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b="1" dirty="0">
                <a:solidFill>
                  <a:srgbClr val="F58466"/>
                </a:solidFill>
                <a:latin typeface="Goudy Old Style" pitchFamily="18" charset="0"/>
              </a:rPr>
              <a:t>OEN Assessment Process Flow Diagram</a:t>
            </a:r>
          </a:p>
        </p:txBody>
      </p:sp>
      <p:cxnSp>
        <p:nvCxnSpPr>
          <p:cNvPr id="22" name="Elbow Connector 21"/>
          <p:cNvCxnSpPr>
            <a:endCxn id="78" idx="3"/>
          </p:cNvCxnSpPr>
          <p:nvPr/>
        </p:nvCxnSpPr>
        <p:spPr>
          <a:xfrm rot="10800000">
            <a:off x="3540432" y="737733"/>
            <a:ext cx="4441519" cy="1224191"/>
          </a:xfrm>
          <a:prstGeom prst="bentConnector3">
            <a:avLst>
              <a:gd name="adj1" fmla="val 7941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25" idx="0"/>
          </p:cNvCxnSpPr>
          <p:nvPr/>
        </p:nvCxnSpPr>
        <p:spPr>
          <a:xfrm flipV="1">
            <a:off x="7981951" y="1988207"/>
            <a:ext cx="0" cy="221593"/>
          </a:xfrm>
          <a:prstGeom prst="line">
            <a:avLst/>
          </a:prstGeom>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052594" y="4724400"/>
            <a:ext cx="2222177" cy="830997"/>
          </a:xfrm>
          <a:prstGeom prst="rect">
            <a:avLst/>
          </a:prstGeom>
          <a:noFill/>
        </p:spPr>
        <p:txBody>
          <a:bodyPr wrap="square" rtlCol="0">
            <a:spAutoFit/>
          </a:bodyPr>
          <a:lstStyle/>
          <a:p>
            <a:pPr algn="ctr"/>
            <a:r>
              <a:rPr lang="en-US" sz="1600" dirty="0">
                <a:latin typeface="+mn-lt"/>
              </a:rPr>
              <a:t>evaluated for 4-7 days</a:t>
            </a:r>
          </a:p>
          <a:p>
            <a:pPr algn="ctr">
              <a:spcBef>
                <a:spcPts val="0"/>
              </a:spcBef>
            </a:pPr>
            <a:r>
              <a:rPr lang="en-US" sz="1600" dirty="0">
                <a:latin typeface="+mn-lt"/>
              </a:rPr>
              <a:t>per AAP</a:t>
            </a:r>
          </a:p>
          <a:p>
            <a:pPr algn="ctr">
              <a:spcBef>
                <a:spcPts val="0"/>
              </a:spcBef>
            </a:pPr>
            <a:r>
              <a:rPr lang="en-US" sz="1600" dirty="0">
                <a:latin typeface="+mn-lt"/>
              </a:rPr>
              <a:t>guidelines </a:t>
            </a:r>
          </a:p>
        </p:txBody>
      </p:sp>
    </p:spTree>
    <p:extLst>
      <p:ext uri="{BB962C8B-B14F-4D97-AF65-F5344CB8AC3E}">
        <p14:creationId xmlns:p14="http://schemas.microsoft.com/office/powerpoint/2010/main" val="513361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C9FB53-311B-43CA-B7CE-1F80A678A235}" type="slidenum">
              <a:rPr lang="en-US" altLang="en-US" smtClean="0"/>
              <a:pPr>
                <a:defRPr/>
              </a:pPr>
              <a:t>27</a:t>
            </a:fld>
            <a:endParaRPr lang="en-US" altLang="en-US"/>
          </a:p>
        </p:txBody>
      </p:sp>
      <p:sp>
        <p:nvSpPr>
          <p:cNvPr id="3" name="Rounded Rectangle 2"/>
          <p:cNvSpPr/>
          <p:nvPr/>
        </p:nvSpPr>
        <p:spPr>
          <a:xfrm>
            <a:off x="152400" y="130709"/>
            <a:ext cx="3121931" cy="116469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a:t>Care team huddle performed </a:t>
            </a:r>
            <a:r>
              <a:rPr lang="en-US" dirty="0"/>
              <a:t>and decision made to initiate pharmacological treatment protocol</a:t>
            </a:r>
          </a:p>
        </p:txBody>
      </p:sp>
      <p:sp>
        <p:nvSpPr>
          <p:cNvPr id="4" name="TextBox 3"/>
          <p:cNvSpPr txBox="1"/>
          <p:nvPr/>
        </p:nvSpPr>
        <p:spPr>
          <a:xfrm>
            <a:off x="228600" y="1472625"/>
            <a:ext cx="297180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600" dirty="0"/>
              <a:t>Initiate PRN morphine PO at (0.1mg) </a:t>
            </a:r>
          </a:p>
        </p:txBody>
      </p:sp>
      <p:sp>
        <p:nvSpPr>
          <p:cNvPr id="5" name="TextBox 4"/>
          <p:cNvSpPr txBox="1"/>
          <p:nvPr/>
        </p:nvSpPr>
        <p:spPr>
          <a:xfrm>
            <a:off x="230869" y="2286000"/>
            <a:ext cx="2969531"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600" dirty="0"/>
              <a:t>Re-evaluate infant q 3 hours </a:t>
            </a:r>
          </a:p>
        </p:txBody>
      </p:sp>
      <p:sp>
        <p:nvSpPr>
          <p:cNvPr id="7" name="Flowchart: Decision 6"/>
          <p:cNvSpPr/>
          <p:nvPr/>
        </p:nvSpPr>
        <p:spPr>
          <a:xfrm>
            <a:off x="689042" y="2781806"/>
            <a:ext cx="2054158" cy="1447800"/>
          </a:xfrm>
          <a:prstGeom prst="flowChartDecisi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dirty="0"/>
              <a:t>Infant consolable, sleeping well</a:t>
            </a:r>
          </a:p>
        </p:txBody>
      </p:sp>
      <p:sp>
        <p:nvSpPr>
          <p:cNvPr id="8" name="Rectangle 7"/>
          <p:cNvSpPr/>
          <p:nvPr/>
        </p:nvSpPr>
        <p:spPr>
          <a:xfrm>
            <a:off x="0" y="5219604"/>
            <a:ext cx="9144000"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Decision 8"/>
          <p:cNvSpPr/>
          <p:nvPr/>
        </p:nvSpPr>
        <p:spPr>
          <a:xfrm>
            <a:off x="685800" y="4495800"/>
            <a:ext cx="2054158" cy="1447800"/>
          </a:xfrm>
          <a:prstGeom prst="flowChartDecisi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dirty="0"/>
              <a:t>Is on scheduled morphine and dose higher than 0.1mg</a:t>
            </a:r>
          </a:p>
        </p:txBody>
      </p:sp>
      <p:sp>
        <p:nvSpPr>
          <p:cNvPr id="6" name="TextBox 5"/>
          <p:cNvSpPr txBox="1"/>
          <p:nvPr/>
        </p:nvSpPr>
        <p:spPr>
          <a:xfrm>
            <a:off x="228600" y="6153091"/>
            <a:ext cx="2969531"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600" dirty="0"/>
              <a:t> Discontinue morphine and implement non-pharm bundle</a:t>
            </a:r>
          </a:p>
        </p:txBody>
      </p:sp>
      <p:sp>
        <p:nvSpPr>
          <p:cNvPr id="10" name="TextBox 9"/>
          <p:cNvSpPr txBox="1"/>
          <p:nvPr/>
        </p:nvSpPr>
        <p:spPr>
          <a:xfrm>
            <a:off x="4224724" y="2351544"/>
            <a:ext cx="4147813" cy="304698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Tx/>
              <a:buChar char="-"/>
            </a:pPr>
            <a:r>
              <a:rPr lang="en-US" sz="1600" dirty="0"/>
              <a:t>Give 2</a:t>
            </a:r>
            <a:r>
              <a:rPr lang="en-US" sz="1600" baseline="30000" dirty="0"/>
              <a:t>nd</a:t>
            </a:r>
            <a:r>
              <a:rPr lang="en-US" sz="1600" dirty="0"/>
              <a:t> PRN dose</a:t>
            </a:r>
          </a:p>
          <a:p>
            <a:pPr marL="285750" indent="-285750">
              <a:buFontTx/>
              <a:buChar char="-"/>
            </a:pPr>
            <a:endParaRPr lang="en-US" sz="1600" dirty="0"/>
          </a:p>
          <a:p>
            <a:r>
              <a:rPr lang="en-US" sz="1600" dirty="0"/>
              <a:t>If scheduled,</a:t>
            </a:r>
          </a:p>
          <a:p>
            <a:r>
              <a:rPr lang="en-US" sz="1600" dirty="0"/>
              <a:t>First increase dose by (~0.04mg)</a:t>
            </a:r>
          </a:p>
          <a:p>
            <a:endParaRPr lang="en-US" sz="1600" dirty="0"/>
          </a:p>
          <a:p>
            <a:r>
              <a:rPr lang="en-US" sz="1600" dirty="0"/>
              <a:t>- For subsequent doses, increase dose by 0.04 mg q 12 until symptoms are controlled.  </a:t>
            </a:r>
          </a:p>
          <a:p>
            <a:endParaRPr lang="en-US" sz="1600" dirty="0"/>
          </a:p>
          <a:p>
            <a:r>
              <a:rPr lang="en-US" sz="1600" dirty="0"/>
              <a:t>- If infant is still suffering, dosing should be titrated to the desired effect, with a typical max dose of 0.2 mg/kg every 3hours  </a:t>
            </a:r>
          </a:p>
          <a:p>
            <a:endParaRPr lang="en-US" sz="1600" dirty="0"/>
          </a:p>
        </p:txBody>
      </p:sp>
      <p:sp>
        <p:nvSpPr>
          <p:cNvPr id="11" name="TextBox 10"/>
          <p:cNvSpPr txBox="1"/>
          <p:nvPr/>
        </p:nvSpPr>
        <p:spPr>
          <a:xfrm>
            <a:off x="3352800" y="5257800"/>
            <a:ext cx="259080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600" dirty="0"/>
              <a:t>Begin weaning at 0.04mg or 10% of the highest dose (whichever is greater)</a:t>
            </a:r>
          </a:p>
        </p:txBody>
      </p:sp>
      <p:sp>
        <p:nvSpPr>
          <p:cNvPr id="13" name="TextBox 12"/>
          <p:cNvSpPr txBox="1"/>
          <p:nvPr/>
        </p:nvSpPr>
        <p:spPr>
          <a:xfrm>
            <a:off x="6248400" y="5257800"/>
            <a:ext cx="259080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600" dirty="0"/>
              <a:t>Wean as tolerated up to </a:t>
            </a:r>
            <a:r>
              <a:rPr lang="en-US" sz="1600" b="1" dirty="0"/>
              <a:t>3x/day and increase          non-</a:t>
            </a:r>
            <a:r>
              <a:rPr lang="en-US" sz="1600" b="1" dirty="0" err="1"/>
              <a:t>pharm</a:t>
            </a:r>
            <a:r>
              <a:rPr lang="en-US" sz="1600" b="1" dirty="0"/>
              <a:t> care</a:t>
            </a:r>
          </a:p>
        </p:txBody>
      </p:sp>
      <p:cxnSp>
        <p:nvCxnSpPr>
          <p:cNvPr id="16" name="Straight Arrow Connector 15"/>
          <p:cNvCxnSpPr>
            <a:stCxn id="3" idx="2"/>
            <a:endCxn id="4" idx="0"/>
          </p:cNvCxnSpPr>
          <p:nvPr/>
        </p:nvCxnSpPr>
        <p:spPr>
          <a:xfrm>
            <a:off x="1713366" y="1295400"/>
            <a:ext cx="1134" cy="1772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4" idx="2"/>
            <a:endCxn id="5" idx="0"/>
          </p:cNvCxnSpPr>
          <p:nvPr/>
        </p:nvCxnSpPr>
        <p:spPr>
          <a:xfrm>
            <a:off x="1714500" y="2057400"/>
            <a:ext cx="1135"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5" idx="2"/>
            <a:endCxn id="7" idx="0"/>
          </p:cNvCxnSpPr>
          <p:nvPr/>
        </p:nvCxnSpPr>
        <p:spPr>
          <a:xfrm>
            <a:off x="1715635" y="2624554"/>
            <a:ext cx="486" cy="1572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7" idx="2"/>
            <a:endCxn id="9" idx="0"/>
          </p:cNvCxnSpPr>
          <p:nvPr/>
        </p:nvCxnSpPr>
        <p:spPr>
          <a:xfrm flipH="1">
            <a:off x="1712879" y="4229606"/>
            <a:ext cx="3242" cy="2661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9" idx="2"/>
            <a:endCxn id="6" idx="0"/>
          </p:cNvCxnSpPr>
          <p:nvPr/>
        </p:nvCxnSpPr>
        <p:spPr>
          <a:xfrm>
            <a:off x="1712879" y="5943600"/>
            <a:ext cx="487" cy="2094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7" idx="3"/>
            <a:endCxn id="10" idx="1"/>
          </p:cNvCxnSpPr>
          <p:nvPr/>
        </p:nvCxnSpPr>
        <p:spPr>
          <a:xfrm>
            <a:off x="2743200" y="3505706"/>
            <a:ext cx="1481524" cy="3693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9" idx="3"/>
            <a:endCxn id="11" idx="1"/>
          </p:cNvCxnSpPr>
          <p:nvPr/>
        </p:nvCxnSpPr>
        <p:spPr>
          <a:xfrm>
            <a:off x="2739958" y="5219700"/>
            <a:ext cx="612842" cy="4535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113509" y="3190845"/>
            <a:ext cx="533400" cy="369332"/>
          </a:xfrm>
          <a:prstGeom prst="rect">
            <a:avLst/>
          </a:prstGeom>
          <a:noFill/>
        </p:spPr>
        <p:txBody>
          <a:bodyPr wrap="square" rtlCol="0">
            <a:spAutoFit/>
          </a:bodyPr>
          <a:lstStyle/>
          <a:p>
            <a:pPr algn="ctr"/>
            <a:r>
              <a:rPr lang="en-US" sz="1200" dirty="0"/>
              <a:t>No</a:t>
            </a:r>
            <a:r>
              <a:rPr lang="en-US" dirty="0"/>
              <a:t> </a:t>
            </a:r>
          </a:p>
        </p:txBody>
      </p:sp>
      <p:sp>
        <p:nvSpPr>
          <p:cNvPr id="30" name="TextBox 29"/>
          <p:cNvSpPr txBox="1"/>
          <p:nvPr/>
        </p:nvSpPr>
        <p:spPr>
          <a:xfrm>
            <a:off x="1219200" y="4223504"/>
            <a:ext cx="533400" cy="369332"/>
          </a:xfrm>
          <a:prstGeom prst="rect">
            <a:avLst/>
          </a:prstGeom>
          <a:noFill/>
        </p:spPr>
        <p:txBody>
          <a:bodyPr wrap="square" rtlCol="0">
            <a:spAutoFit/>
          </a:bodyPr>
          <a:lstStyle/>
          <a:p>
            <a:pPr algn="ctr"/>
            <a:r>
              <a:rPr lang="en-US" sz="1200" dirty="0"/>
              <a:t>Yes</a:t>
            </a:r>
            <a:r>
              <a:rPr lang="en-US" dirty="0"/>
              <a:t> </a:t>
            </a:r>
          </a:p>
        </p:txBody>
      </p:sp>
      <p:sp>
        <p:nvSpPr>
          <p:cNvPr id="31" name="TextBox 30"/>
          <p:cNvSpPr txBox="1"/>
          <p:nvPr/>
        </p:nvSpPr>
        <p:spPr>
          <a:xfrm>
            <a:off x="2788913" y="5035425"/>
            <a:ext cx="533400" cy="369332"/>
          </a:xfrm>
          <a:prstGeom prst="rect">
            <a:avLst/>
          </a:prstGeom>
          <a:noFill/>
        </p:spPr>
        <p:txBody>
          <a:bodyPr wrap="square" rtlCol="0">
            <a:spAutoFit/>
          </a:bodyPr>
          <a:lstStyle/>
          <a:p>
            <a:pPr algn="ctr"/>
            <a:r>
              <a:rPr lang="en-US" sz="1200" dirty="0"/>
              <a:t>Yes</a:t>
            </a:r>
            <a:r>
              <a:rPr lang="en-US" dirty="0"/>
              <a:t> </a:t>
            </a:r>
          </a:p>
        </p:txBody>
      </p:sp>
      <p:sp>
        <p:nvSpPr>
          <p:cNvPr id="32" name="TextBox 31"/>
          <p:cNvSpPr txBox="1"/>
          <p:nvPr/>
        </p:nvSpPr>
        <p:spPr>
          <a:xfrm>
            <a:off x="1752600" y="5783759"/>
            <a:ext cx="533400" cy="369332"/>
          </a:xfrm>
          <a:prstGeom prst="rect">
            <a:avLst/>
          </a:prstGeom>
          <a:noFill/>
        </p:spPr>
        <p:txBody>
          <a:bodyPr wrap="square" rtlCol="0">
            <a:spAutoFit/>
          </a:bodyPr>
          <a:lstStyle/>
          <a:p>
            <a:pPr algn="ctr"/>
            <a:r>
              <a:rPr lang="en-US" sz="1200" dirty="0"/>
              <a:t>No</a:t>
            </a:r>
            <a:r>
              <a:rPr lang="en-US" dirty="0"/>
              <a:t> </a:t>
            </a:r>
          </a:p>
        </p:txBody>
      </p:sp>
      <p:cxnSp>
        <p:nvCxnSpPr>
          <p:cNvPr id="38" name="Straight Arrow Connector 37"/>
          <p:cNvCxnSpPr>
            <a:stCxn id="11" idx="3"/>
            <a:endCxn id="13" idx="1"/>
          </p:cNvCxnSpPr>
          <p:nvPr/>
        </p:nvCxnSpPr>
        <p:spPr>
          <a:xfrm>
            <a:off x="5943600" y="5673299"/>
            <a:ext cx="304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Title 1"/>
          <p:cNvSpPr txBox="1">
            <a:spLocks/>
          </p:cNvSpPr>
          <p:nvPr/>
        </p:nvSpPr>
        <p:spPr>
          <a:xfrm>
            <a:off x="3597730" y="223897"/>
            <a:ext cx="2933699"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b="1" dirty="0">
                <a:solidFill>
                  <a:srgbClr val="F58466"/>
                </a:solidFill>
                <a:latin typeface="Goudy Old Style" pitchFamily="18" charset="0"/>
              </a:rPr>
              <a:t>Pharm Care</a:t>
            </a:r>
          </a:p>
          <a:p>
            <a:pPr algn="l"/>
            <a:r>
              <a:rPr lang="en-US" sz="3600" b="1" dirty="0">
                <a:solidFill>
                  <a:srgbClr val="F58466"/>
                </a:solidFill>
                <a:latin typeface="Goudy Old Style" pitchFamily="18" charset="0"/>
              </a:rPr>
              <a:t>Process Flow</a:t>
            </a:r>
          </a:p>
        </p:txBody>
      </p:sp>
      <p:cxnSp>
        <p:nvCxnSpPr>
          <p:cNvPr id="23" name="Elbow Connector 22"/>
          <p:cNvCxnSpPr>
            <a:stCxn id="10" idx="0"/>
            <a:endCxn id="5" idx="3"/>
          </p:cNvCxnSpPr>
          <p:nvPr/>
        </p:nvCxnSpPr>
        <p:spPr>
          <a:xfrm rot="16200000" flipH="1" flipV="1">
            <a:off x="4697649" y="854294"/>
            <a:ext cx="103733" cy="3098231"/>
          </a:xfrm>
          <a:prstGeom prst="bentConnector4">
            <a:avLst>
              <a:gd name="adj1" fmla="val -489719"/>
              <a:gd name="adj2" fmla="val 83469"/>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5-Point Star 41"/>
          <p:cNvSpPr/>
          <p:nvPr/>
        </p:nvSpPr>
        <p:spPr>
          <a:xfrm>
            <a:off x="6588128" y="1311652"/>
            <a:ext cx="533400" cy="501630"/>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5" name="TextBox 44"/>
          <p:cNvSpPr txBox="1"/>
          <p:nvPr/>
        </p:nvSpPr>
        <p:spPr>
          <a:xfrm>
            <a:off x="6870068" y="1485403"/>
            <a:ext cx="2124137" cy="461665"/>
          </a:xfrm>
          <a:prstGeom prst="rect">
            <a:avLst/>
          </a:prstGeom>
          <a:noFill/>
        </p:spPr>
        <p:txBody>
          <a:bodyPr wrap="square" rtlCol="0">
            <a:spAutoFit/>
          </a:bodyPr>
          <a:lstStyle/>
          <a:p>
            <a:pPr algn="ctr"/>
            <a:r>
              <a:rPr lang="en-US" sz="1200" dirty="0"/>
              <a:t>All dose orders should  be written as needed</a:t>
            </a:r>
            <a:endParaRPr lang="en-US" dirty="0"/>
          </a:p>
        </p:txBody>
      </p:sp>
    </p:spTree>
    <p:extLst>
      <p:ext uri="{BB962C8B-B14F-4D97-AF65-F5344CB8AC3E}">
        <p14:creationId xmlns:p14="http://schemas.microsoft.com/office/powerpoint/2010/main" val="1496127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noFill/>
        </p:spPr>
        <p:txBody>
          <a:bodyPr>
            <a:normAutofit/>
          </a:bodyPr>
          <a:lstStyle/>
          <a:p>
            <a:pPr algn="l"/>
            <a:r>
              <a:rPr lang="en-US" sz="4000" b="1" dirty="0">
                <a:solidFill>
                  <a:srgbClr val="F58466"/>
                </a:solidFill>
                <a:latin typeface="Goudy Old Style" pitchFamily="18" charset="0"/>
              </a:rPr>
              <a:t>MNO-Neo 2020 Timeline</a:t>
            </a:r>
            <a:endParaRPr lang="en-US" sz="4000" dirty="0">
              <a:solidFill>
                <a:srgbClr val="FF0000"/>
              </a:solidFill>
            </a:endParaRPr>
          </a:p>
        </p:txBody>
      </p:sp>
      <p:graphicFrame>
        <p:nvGraphicFramePr>
          <p:cNvPr id="2" name="Diagram 1"/>
          <p:cNvGraphicFramePr/>
          <p:nvPr>
            <p:extLst>
              <p:ext uri="{D42A27DB-BD31-4B8C-83A1-F6EECF244321}">
                <p14:modId xmlns:p14="http://schemas.microsoft.com/office/powerpoint/2010/main" val="2881857378"/>
              </p:ext>
            </p:extLst>
          </p:nvPr>
        </p:nvGraphicFramePr>
        <p:xfrm>
          <a:off x="152400" y="1219200"/>
          <a:ext cx="88392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8592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408"/>
            <a:ext cx="7239000" cy="1143000"/>
          </a:xfrm>
          <a:noFill/>
        </p:spPr>
        <p:txBody>
          <a:bodyPr/>
          <a:lstStyle/>
          <a:p>
            <a:pPr algn="l"/>
            <a:r>
              <a:rPr lang="en-US" sz="3200" b="1" dirty="0">
                <a:solidFill>
                  <a:srgbClr val="F58466"/>
                </a:solidFill>
                <a:latin typeface="Goudy Old Style" pitchFamily="18" charset="0"/>
              </a:rPr>
              <a:t>Upcoming MNO-Neonatal Teams Calls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20528708"/>
              </p:ext>
            </p:extLst>
          </p:nvPr>
        </p:nvGraphicFramePr>
        <p:xfrm>
          <a:off x="0" y="1051248"/>
          <a:ext cx="9144000" cy="4668418"/>
        </p:xfrm>
        <a:graphic>
          <a:graphicData uri="http://schemas.openxmlformats.org/drawingml/2006/table">
            <a:tbl>
              <a:tblPr firstRow="1" bandRow="1">
                <a:tableStyleId>{5C22544A-7EE6-4342-B048-85BDC9FD1C3A}</a:tableStyleId>
              </a:tblPr>
              <a:tblGrid>
                <a:gridCol w="2348232">
                  <a:extLst>
                    <a:ext uri="{9D8B030D-6E8A-4147-A177-3AD203B41FA5}">
                      <a16:colId xmlns:a16="http://schemas.microsoft.com/office/drawing/2014/main" val="20000"/>
                    </a:ext>
                  </a:extLst>
                </a:gridCol>
                <a:gridCol w="6795768">
                  <a:extLst>
                    <a:ext uri="{9D8B030D-6E8A-4147-A177-3AD203B41FA5}">
                      <a16:colId xmlns:a16="http://schemas.microsoft.com/office/drawing/2014/main" val="20002"/>
                    </a:ext>
                  </a:extLst>
                </a:gridCol>
              </a:tblGrid>
              <a:tr h="614266">
                <a:tc>
                  <a:txBody>
                    <a:bodyPr/>
                    <a:lstStyle/>
                    <a:p>
                      <a:r>
                        <a:rPr lang="en-US" sz="2000" dirty="0"/>
                        <a:t>Date</a:t>
                      </a:r>
                    </a:p>
                  </a:txBody>
                  <a:tcPr/>
                </a:tc>
                <a:tc>
                  <a:txBody>
                    <a:bodyPr/>
                    <a:lstStyle/>
                    <a:p>
                      <a:r>
                        <a:rPr lang="en-US" sz="2000" dirty="0"/>
                        <a:t>Topic</a:t>
                      </a:r>
                    </a:p>
                  </a:txBody>
                  <a:tcPr/>
                </a:tc>
                <a:extLst>
                  <a:ext uri="{0D108BD9-81ED-4DB2-BD59-A6C34878D82A}">
                    <a16:rowId xmlns:a16="http://schemas.microsoft.com/office/drawing/2014/main" val="10000"/>
                  </a:ext>
                </a:extLst>
              </a:tr>
              <a:tr h="1351384">
                <a:tc>
                  <a:txBody>
                    <a:bodyPr/>
                    <a:lstStyle/>
                    <a:p>
                      <a:r>
                        <a:rPr lang="en-US" sz="2000" dirty="0"/>
                        <a:t>August 2020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baseline="0" dirty="0">
                          <a:solidFill>
                            <a:schemeClr val="accent6">
                              <a:lumMod val="75000"/>
                            </a:schemeClr>
                          </a:solidFill>
                        </a:rPr>
                        <a:t>Optimizing non-pharmacologic care to support and reduce pharmacologic treatment of NAS symptoms</a:t>
                      </a:r>
                    </a:p>
                  </a:txBody>
                  <a:tcPr/>
                </a:tc>
                <a:extLst>
                  <a:ext uri="{0D108BD9-81ED-4DB2-BD59-A6C34878D82A}">
                    <a16:rowId xmlns:a16="http://schemas.microsoft.com/office/drawing/2014/main" val="958026001"/>
                  </a:ext>
                </a:extLst>
              </a:tr>
              <a:tr h="1351384">
                <a:tc>
                  <a:txBody>
                    <a:bodyPr/>
                    <a:lstStyle/>
                    <a:p>
                      <a:r>
                        <a:rPr lang="en-US" sz="2000" dirty="0"/>
                        <a:t>September 2020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baseline="0" dirty="0">
                          <a:solidFill>
                            <a:schemeClr val="accent6">
                              <a:lumMod val="75000"/>
                            </a:schemeClr>
                          </a:solidFill>
                        </a:rPr>
                        <a:t>Coordinated Discharge… begins at newborn admission to mother-baby unit</a:t>
                      </a:r>
                    </a:p>
                  </a:txBody>
                  <a:tcPr/>
                </a:tc>
                <a:extLst>
                  <a:ext uri="{0D108BD9-81ED-4DB2-BD59-A6C34878D82A}">
                    <a16:rowId xmlns:a16="http://schemas.microsoft.com/office/drawing/2014/main" val="2592762671"/>
                  </a:ext>
                </a:extLst>
              </a:tr>
              <a:tr h="1351384">
                <a:tc>
                  <a:txBody>
                    <a:bodyPr/>
                    <a:lstStyle/>
                    <a:p>
                      <a:r>
                        <a:rPr lang="en-US" sz="2000" dirty="0"/>
                        <a:t>October 2020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baseline="0" dirty="0">
                          <a:solidFill>
                            <a:schemeClr val="accent6">
                              <a:lumMod val="75000"/>
                            </a:schemeClr>
                          </a:solidFill>
                        </a:rPr>
                        <a:t>No Teams Call -  2020 Annual Conference</a:t>
                      </a:r>
                    </a:p>
                  </a:txBody>
                  <a:tcPr/>
                </a:tc>
                <a:extLst>
                  <a:ext uri="{0D108BD9-81ED-4DB2-BD59-A6C34878D82A}">
                    <a16:rowId xmlns:a16="http://schemas.microsoft.com/office/drawing/2014/main" val="3899877525"/>
                  </a:ext>
                </a:extLst>
              </a:tr>
            </a:tbl>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dirty="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849596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solidFill>
                  <a:srgbClr val="F58466"/>
                </a:solidFill>
                <a:latin typeface="Goudy Old Style" pitchFamily="18" charset="0"/>
              </a:rPr>
              <a:t>Next steps to support hospital teams achieve the initiative goals and debrief</a:t>
            </a:r>
            <a:r>
              <a:rPr lang="en-US" sz="3200" dirty="0">
                <a:ea typeface="MS PGothic"/>
              </a:rPr>
              <a:t/>
            </a:r>
            <a:br>
              <a:rPr lang="en-US" sz="3200" dirty="0">
                <a:ea typeface="MS PGothic"/>
              </a:rPr>
            </a:br>
            <a:endParaRPr lang="en-US" sz="3200" dirty="0">
              <a:solidFill>
                <a:srgbClr val="F58466"/>
              </a:solidFill>
              <a:latin typeface="Goudy Old Style" pitchFamily="18" charset="0"/>
            </a:endParaRPr>
          </a:p>
        </p:txBody>
      </p:sp>
      <p:sp>
        <p:nvSpPr>
          <p:cNvPr id="4" name="Slide Number Placeholder 3"/>
          <p:cNvSpPr>
            <a:spLocks noGrp="1"/>
          </p:cNvSpPr>
          <p:nvPr>
            <p:ph type="sldNum" sz="quarter" idx="12"/>
          </p:nvPr>
        </p:nvSpPr>
        <p:spPr/>
        <p:txBody>
          <a:bodyPr/>
          <a:lstStyle/>
          <a:p>
            <a:pPr>
              <a:defRPr/>
            </a:pPr>
            <a:fld id="{ED3A795C-50BE-462B-8B70-BD2F9F6A8888}" type="slidenum">
              <a:rPr lang="en-US" altLang="en-US" smtClean="0"/>
              <a:pPr>
                <a:defRPr/>
              </a:pPr>
              <a:t>3</a:t>
            </a:fld>
            <a:endParaRPr lang="en-US" altLang="en-US" dirty="0"/>
          </a:p>
        </p:txBody>
      </p:sp>
    </p:spTree>
    <p:extLst>
      <p:ext uri="{BB962C8B-B14F-4D97-AF65-F5344CB8AC3E}">
        <p14:creationId xmlns:p14="http://schemas.microsoft.com/office/powerpoint/2010/main" val="32684903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solidFill>
                  <a:srgbClr val="F58466"/>
                </a:solidFill>
                <a:latin typeface="Goudy Old Style" pitchFamily="18" charset="0"/>
              </a:rPr>
              <a:t>MNO-Neonatal discussion/round robin</a:t>
            </a:r>
          </a:p>
        </p:txBody>
      </p:sp>
      <p:sp>
        <p:nvSpPr>
          <p:cNvPr id="4" name="Slide Number Placeholder 3"/>
          <p:cNvSpPr>
            <a:spLocks noGrp="1"/>
          </p:cNvSpPr>
          <p:nvPr>
            <p:ph type="sldNum" sz="quarter" idx="12"/>
          </p:nvPr>
        </p:nvSpPr>
        <p:spPr/>
        <p:txBody>
          <a:bodyPr/>
          <a:lstStyle/>
          <a:p>
            <a:pPr>
              <a:defRPr/>
            </a:pPr>
            <a:fld id="{ED3A795C-50BE-462B-8B70-BD2F9F6A8888}" type="slidenum">
              <a:rPr lang="en-US" altLang="en-US" smtClean="0"/>
              <a:pPr>
                <a:defRPr/>
              </a:pPr>
              <a:t>30</a:t>
            </a:fld>
            <a:endParaRPr lang="en-US" altLang="en-US" dirty="0"/>
          </a:p>
        </p:txBody>
      </p:sp>
    </p:spTree>
    <p:extLst>
      <p:ext uri="{BB962C8B-B14F-4D97-AF65-F5344CB8AC3E}">
        <p14:creationId xmlns:p14="http://schemas.microsoft.com/office/powerpoint/2010/main" val="9039429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820559"/>
            <a:ext cx="9135533" cy="10374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pPr>
              <a:defRPr/>
            </a:pPr>
            <a:fld id="{F6C9FB53-311B-43CA-B7CE-1F80A678A235}" type="slidenum">
              <a:rPr lang="en-US" altLang="en-US" smtClean="0"/>
              <a:pPr>
                <a:defRPr/>
              </a:pPr>
              <a:t>31</a:t>
            </a:fld>
            <a:endParaRPr lang="en-US" altLang="en-US"/>
          </a:p>
        </p:txBody>
      </p:sp>
      <p:sp>
        <p:nvSpPr>
          <p:cNvPr id="4" name="Title 1"/>
          <p:cNvSpPr txBox="1">
            <a:spLocks/>
          </p:cNvSpPr>
          <p:nvPr/>
        </p:nvSpPr>
        <p:spPr>
          <a:xfrm>
            <a:off x="206021" y="113497"/>
            <a:ext cx="6477000" cy="11430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b="1" dirty="0">
                <a:solidFill>
                  <a:srgbClr val="F58466"/>
                </a:solidFill>
                <a:latin typeface="Goudy Old Style" pitchFamily="18" charset="0"/>
              </a:rPr>
              <a:t>Please share …</a:t>
            </a:r>
          </a:p>
        </p:txBody>
      </p:sp>
      <p:sp>
        <p:nvSpPr>
          <p:cNvPr id="5" name="Content Placeholder 1"/>
          <p:cNvSpPr txBox="1">
            <a:spLocks/>
          </p:cNvSpPr>
          <p:nvPr/>
        </p:nvSpPr>
        <p:spPr>
          <a:xfrm>
            <a:off x="50800" y="865178"/>
            <a:ext cx="6606821" cy="4525963"/>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58466"/>
              </a:buClr>
              <a:buFont typeface="Wingdings" panose="05000000000000000000" pitchFamily="2" charset="2"/>
              <a:buChar char="§"/>
            </a:pPr>
            <a:r>
              <a:rPr lang="en-US" sz="2400" dirty="0"/>
              <a:t>What </a:t>
            </a:r>
            <a:r>
              <a:rPr lang="en-US" sz="2400" b="1" u="sng" dirty="0">
                <a:solidFill>
                  <a:srgbClr val="004990"/>
                </a:solidFill>
              </a:rPr>
              <a:t>assessment tool </a:t>
            </a:r>
            <a:r>
              <a:rPr lang="en-US" sz="2400" dirty="0"/>
              <a:t>are you using to increase </a:t>
            </a:r>
            <a:r>
              <a:rPr lang="en-US" sz="2400" b="1" u="sng" dirty="0">
                <a:solidFill>
                  <a:srgbClr val="004990"/>
                </a:solidFill>
              </a:rPr>
              <a:t>non-pharm care?</a:t>
            </a:r>
          </a:p>
          <a:p>
            <a:pPr>
              <a:buClr>
                <a:srgbClr val="F58466"/>
              </a:buClr>
              <a:buFont typeface="Wingdings" panose="05000000000000000000" pitchFamily="2" charset="2"/>
              <a:buChar char="§"/>
            </a:pPr>
            <a:endParaRPr lang="en-US" sz="1800" dirty="0"/>
          </a:p>
          <a:p>
            <a:pPr>
              <a:buClr>
                <a:srgbClr val="F58466"/>
              </a:buClr>
              <a:buFont typeface="Wingdings" panose="05000000000000000000" pitchFamily="2" charset="2"/>
              <a:buChar char="§"/>
            </a:pPr>
            <a:r>
              <a:rPr lang="en-US" sz="2400" dirty="0"/>
              <a:t>What </a:t>
            </a:r>
            <a:r>
              <a:rPr lang="en-US" sz="2400" b="1" u="sng" dirty="0">
                <a:solidFill>
                  <a:srgbClr val="004990"/>
                </a:solidFill>
              </a:rPr>
              <a:t>systems</a:t>
            </a:r>
            <a:r>
              <a:rPr lang="en-US" sz="2400" dirty="0"/>
              <a:t> are you putting into place to every OEN patient seen at your hospital is receiving </a:t>
            </a:r>
            <a:r>
              <a:rPr lang="en-US" sz="2400" b="1" u="sng" dirty="0">
                <a:solidFill>
                  <a:srgbClr val="004990"/>
                </a:solidFill>
              </a:rPr>
              <a:t>optimal non-pharm care </a:t>
            </a:r>
            <a:r>
              <a:rPr lang="en-US" sz="2400" dirty="0"/>
              <a:t>? </a:t>
            </a:r>
          </a:p>
          <a:p>
            <a:pPr>
              <a:buClr>
                <a:srgbClr val="F58466"/>
              </a:buClr>
              <a:buFont typeface="Wingdings" panose="05000000000000000000" pitchFamily="2" charset="2"/>
              <a:buChar char="§"/>
            </a:pPr>
            <a:endParaRPr lang="en-US" sz="2400" dirty="0"/>
          </a:p>
          <a:p>
            <a:pPr>
              <a:buClr>
                <a:srgbClr val="F58466"/>
              </a:buClr>
              <a:buFont typeface="Wingdings" panose="05000000000000000000" pitchFamily="2" charset="2"/>
              <a:buChar char="§"/>
            </a:pPr>
            <a:r>
              <a:rPr lang="en-US" sz="2400" dirty="0"/>
              <a:t>What key steps do you need to take to </a:t>
            </a:r>
            <a:r>
              <a:rPr lang="en-US" sz="2400" b="1" u="sng" dirty="0">
                <a:solidFill>
                  <a:srgbClr val="004990"/>
                </a:solidFill>
              </a:rPr>
              <a:t>cross the finish line </a:t>
            </a:r>
            <a:r>
              <a:rPr lang="en-US" sz="2400" dirty="0"/>
              <a:t>and achieve key MNO aims by October 2020</a:t>
            </a:r>
          </a:p>
          <a:p>
            <a:pPr>
              <a:buClr>
                <a:srgbClr val="F58466"/>
              </a:buClr>
              <a:buFont typeface="Wingdings" panose="05000000000000000000" pitchFamily="2" charset="2"/>
              <a:buChar char="§"/>
            </a:pPr>
            <a:endParaRPr lang="en-US" sz="2400" dirty="0"/>
          </a:p>
          <a:p>
            <a:pPr>
              <a:buClr>
                <a:srgbClr val="F58466"/>
              </a:buClr>
              <a:buFont typeface="Wingdings" panose="05000000000000000000" pitchFamily="2" charset="2"/>
              <a:buChar char="§"/>
            </a:pPr>
            <a:r>
              <a:rPr lang="en-US" sz="2400" dirty="0"/>
              <a:t>Feel free to </a:t>
            </a:r>
            <a:r>
              <a:rPr lang="en-US" sz="2400" b="1" u="sng" dirty="0">
                <a:solidFill>
                  <a:srgbClr val="004990"/>
                </a:solidFill>
              </a:rPr>
              <a:t>share a case </a:t>
            </a:r>
            <a:r>
              <a:rPr lang="en-US" sz="2400" dirty="0"/>
              <a:t>where your team successful provided appropriate prn pharm care while optimizing non-pharm care </a:t>
            </a:r>
          </a:p>
        </p:txBody>
      </p:sp>
      <p:sp>
        <p:nvSpPr>
          <p:cNvPr id="6" name="Explosion 1 5"/>
          <p:cNvSpPr/>
          <p:nvPr/>
        </p:nvSpPr>
        <p:spPr>
          <a:xfrm>
            <a:off x="7010401" y="1553170"/>
            <a:ext cx="1676400" cy="1538278"/>
          </a:xfrm>
          <a:prstGeom prst="irregularSeal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*6</a:t>
            </a:r>
          </a:p>
          <a:p>
            <a:pPr algn="ctr"/>
            <a:r>
              <a:rPr lang="en-US" sz="1600" dirty="0"/>
              <a:t>Unmute</a:t>
            </a:r>
          </a:p>
        </p:txBody>
      </p:sp>
      <p:pic>
        <p:nvPicPr>
          <p:cNvPr id="7" name="Picture 2" descr="Image result for round robin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7621" y="3459558"/>
            <a:ext cx="205740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6509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638800"/>
            <a:ext cx="91440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B3E5A5ED-4066-E144-89F8-5C4DADD49EB1}"/>
              </a:ext>
            </a:extLst>
          </p:cNvPr>
          <p:cNvSpPr>
            <a:spLocks noGrp="1"/>
          </p:cNvSpPr>
          <p:nvPr>
            <p:ph type="title"/>
          </p:nvPr>
        </p:nvSpPr>
        <p:spPr>
          <a:xfrm>
            <a:off x="228600" y="91378"/>
            <a:ext cx="8229600" cy="1143000"/>
          </a:xfrm>
          <a:noFill/>
          <a:ln>
            <a:noFill/>
          </a:ln>
        </p:spPr>
        <p:style>
          <a:lnRef idx="2">
            <a:schemeClr val="accent6"/>
          </a:lnRef>
          <a:fillRef idx="1">
            <a:schemeClr val="lt1"/>
          </a:fillRef>
          <a:effectRef idx="0">
            <a:schemeClr val="accent6"/>
          </a:effectRef>
          <a:fontRef idx="minor">
            <a:schemeClr val="dk1"/>
          </a:fontRef>
        </p:style>
        <p:txBody>
          <a:bodyPr/>
          <a:lstStyle/>
          <a:p>
            <a:pPr algn="l" eaLnBrk="1" hangingPunct="1"/>
            <a:r>
              <a:rPr lang="en-US" b="1" dirty="0">
                <a:solidFill>
                  <a:srgbClr val="F58466"/>
                </a:solidFill>
                <a:latin typeface="Goudy Old Style" pitchFamily="18" charset="0"/>
              </a:rPr>
              <a:t>Recap: Care Team Resources to</a:t>
            </a:r>
            <a:br>
              <a:rPr lang="en-US" b="1" dirty="0">
                <a:solidFill>
                  <a:srgbClr val="F58466"/>
                </a:solidFill>
                <a:latin typeface="Goudy Old Style" pitchFamily="18" charset="0"/>
              </a:rPr>
            </a:br>
            <a:r>
              <a:rPr lang="en-US" b="1" dirty="0">
                <a:solidFill>
                  <a:srgbClr val="F58466"/>
                </a:solidFill>
                <a:latin typeface="Goudy Old Style" pitchFamily="18" charset="0"/>
              </a:rPr>
              <a:t>Optimize Non-Pharm Care</a:t>
            </a:r>
          </a:p>
        </p:txBody>
      </p:sp>
      <p:sp>
        <p:nvSpPr>
          <p:cNvPr id="3" name="Slide Number Placeholder 2">
            <a:extLst>
              <a:ext uri="{FF2B5EF4-FFF2-40B4-BE49-F238E27FC236}">
                <a16:creationId xmlns:a16="http://schemas.microsoft.com/office/drawing/2014/main" id="{6C121084-7266-034E-8D2B-4415B9D1A9C3}"/>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44C2F5F-8633-4B5B-A080-9CC210AD30A1}" type="slidenum">
              <a:rPr kumimoji="0" 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
        <p:nvSpPr>
          <p:cNvPr id="11" name="Content Placeholder 6">
            <a:extLst>
              <a:ext uri="{FF2B5EF4-FFF2-40B4-BE49-F238E27FC236}">
                <a16:creationId xmlns:a16="http://schemas.microsoft.com/office/drawing/2014/main" id="{8265C79B-1F0D-7542-9FF5-AA3A4DBC18E5}"/>
              </a:ext>
            </a:extLst>
          </p:cNvPr>
          <p:cNvSpPr txBox="1">
            <a:spLocks/>
          </p:cNvSpPr>
          <p:nvPr/>
        </p:nvSpPr>
        <p:spPr bwMode="auto">
          <a:xfrm>
            <a:off x="296695" y="1539071"/>
            <a:ext cx="8534399" cy="409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58466"/>
              </a:buClr>
              <a:defRPr/>
            </a:pPr>
            <a:r>
              <a:rPr lang="en-US" sz="2000" dirty="0">
                <a:solidFill>
                  <a:prstClr val="black"/>
                </a:solidFill>
                <a:latin typeface="Calibri"/>
                <a:hlinkClick r:id="rId3"/>
              </a:rPr>
              <a:t>ILPQC Prenatal Consultation Checklist- </a:t>
            </a:r>
            <a:r>
              <a:rPr lang="en-US" sz="2000" dirty="0">
                <a:solidFill>
                  <a:prstClr val="black"/>
                </a:solidFill>
                <a:latin typeface="Calibri"/>
              </a:rPr>
              <a:t>include important information to share with mother/family about engaging in non-pharmacologic care of the newborn</a:t>
            </a:r>
            <a:endParaRPr kumimoji="0" lang="en-US" sz="2000" b="0" i="0" u="none" strike="noStrike" kern="1200" cap="none" spc="0" normalizeH="0" baseline="0" noProof="0" dirty="0">
              <a:ln>
                <a:noFill/>
              </a:ln>
              <a:solidFill>
                <a:prstClr val="black"/>
              </a:solidFill>
              <a:effectLst/>
              <a:uLnTx/>
              <a:uFillTx/>
              <a:latin typeface="Calibri"/>
            </a:endParaRPr>
          </a:p>
          <a:p>
            <a:pPr>
              <a:buClr>
                <a:srgbClr val="F58466"/>
              </a:buClr>
              <a:defRPr/>
            </a:pPr>
            <a:r>
              <a:rPr lang="en-US" sz="2000" dirty="0">
                <a:solidFill>
                  <a:prstClr val="black"/>
                </a:solidFill>
                <a:latin typeface="Calibri"/>
                <a:hlinkClick r:id="rId4"/>
              </a:rPr>
              <a:t>ILPQC Infant Bedside Checklist</a:t>
            </a:r>
            <a:r>
              <a:rPr lang="en-US" sz="2000" dirty="0">
                <a:solidFill>
                  <a:prstClr val="black"/>
                </a:solidFill>
                <a:latin typeface="Calibri"/>
              </a:rPr>
              <a:t>- tool to be used by the care team during NAS Assessments to track non-pharmacologic care being optimized by care team and family. Built in process to facilitate huddles with the family</a:t>
            </a:r>
            <a:endParaRPr kumimoji="0" lang="en-US" sz="2000" b="0" i="0" u="none" strike="noStrike" kern="1200" cap="none" spc="0" normalizeH="0" baseline="0" noProof="0" dirty="0">
              <a:ln>
                <a:noFill/>
              </a:ln>
              <a:solidFill>
                <a:prstClr val="black"/>
              </a:solidFill>
              <a:effectLst/>
              <a:uLnTx/>
              <a:uFillTx/>
              <a:latin typeface="Calibri"/>
            </a:endParaRPr>
          </a:p>
          <a:p>
            <a:pPr>
              <a:buClr>
                <a:srgbClr val="F58466"/>
              </a:buClr>
              <a:defRPr/>
            </a:pPr>
            <a:r>
              <a:rPr kumimoji="0" lang="en-US" sz="2000" b="0" i="0" u="none" strike="noStrike" kern="1200" cap="none" spc="0" normalizeH="0" baseline="0" noProof="0" dirty="0">
                <a:ln>
                  <a:noFill/>
                </a:ln>
                <a:solidFill>
                  <a:prstClr val="black"/>
                </a:solidFill>
                <a:effectLst/>
                <a:uLnTx/>
                <a:uFillTx/>
                <a:latin typeface="Calibri"/>
                <a:hlinkClick r:id="rId5"/>
              </a:rPr>
              <a:t>Breastfeeding Traffic Light- </a:t>
            </a:r>
            <a:r>
              <a:rPr kumimoji="0" lang="en-US" sz="2000" b="0" i="0" u="none" strike="noStrike" kern="1200" cap="none" spc="0" normalizeH="0" baseline="0" noProof="0" dirty="0">
                <a:ln>
                  <a:noFill/>
                </a:ln>
                <a:solidFill>
                  <a:prstClr val="black"/>
                </a:solidFill>
                <a:effectLst/>
                <a:uLnTx/>
                <a:uFillTx/>
                <a:latin typeface="Calibri"/>
              </a:rPr>
              <a:t>tool that provides</a:t>
            </a:r>
            <a:r>
              <a:rPr kumimoji="0" lang="en-US" sz="2000" b="0" i="0" u="none" strike="noStrike" kern="1200" cap="none" spc="0" normalizeH="0" noProof="0" dirty="0">
                <a:ln>
                  <a:noFill/>
                </a:ln>
                <a:solidFill>
                  <a:prstClr val="black"/>
                </a:solidFill>
                <a:effectLst/>
                <a:uLnTx/>
                <a:uFillTx/>
                <a:latin typeface="Calibri"/>
              </a:rPr>
              <a:t> guidance on supporting breastfeeding for pregnant persons with OUD, lays out contraindications in easy to understand table</a:t>
            </a:r>
            <a:endParaRPr lang="en-US" sz="2000" baseline="0" dirty="0">
              <a:solidFill>
                <a:prstClr val="black"/>
              </a:solidFill>
              <a:latin typeface="Calibri"/>
            </a:endParaRPr>
          </a:p>
          <a:p>
            <a:pPr>
              <a:buClr>
                <a:srgbClr val="F58466"/>
              </a:buClr>
              <a:defRPr/>
            </a:pPr>
            <a:r>
              <a:rPr kumimoji="0" lang="en-US" sz="2000" b="0" i="0" u="none" strike="noStrike" kern="1200" cap="none" spc="0" normalizeH="0" noProof="0" dirty="0">
                <a:ln>
                  <a:noFill/>
                </a:ln>
                <a:solidFill>
                  <a:prstClr val="black"/>
                </a:solidFill>
                <a:effectLst/>
                <a:uLnTx/>
                <a:uFillTx/>
                <a:latin typeface="Calibri"/>
                <a:hlinkClick r:id="rId6"/>
              </a:rPr>
              <a:t>NAS </a:t>
            </a:r>
            <a:r>
              <a:rPr lang="en-US" sz="2000" dirty="0">
                <a:solidFill>
                  <a:prstClr val="black"/>
                </a:solidFill>
                <a:hlinkClick r:id="rId6"/>
              </a:rPr>
              <a:t>Clinical Debrief Form- </a:t>
            </a:r>
            <a:r>
              <a:rPr lang="en-US" sz="2000" dirty="0">
                <a:solidFill>
                  <a:prstClr val="black"/>
                </a:solidFill>
              </a:rPr>
              <a:t>Use this form to review missed opportunities in caring for Mothers and Newborns affected by Opioids with the clinical care team.  This form will facilitate review of: prenatal consult, non-pharmacologic care, breastfeeding, and coordinated discharge</a:t>
            </a:r>
            <a:endParaRPr kumimoji="0" lang="en-US" sz="2000" b="0" i="0" u="none" strike="noStrike" kern="1200" cap="none" spc="0" normalizeH="0" baseline="0" noProof="0" dirty="0">
              <a:ln>
                <a:noFill/>
              </a:ln>
              <a:solidFill>
                <a:prstClr val="black"/>
              </a:solidFill>
              <a:effectLst/>
              <a:uLnTx/>
              <a:uFillTx/>
              <a:latin typeface="Calibri"/>
            </a:endParaRPr>
          </a:p>
        </p:txBody>
      </p:sp>
      <p:sp>
        <p:nvSpPr>
          <p:cNvPr id="7" name="Rounded Rectangle 6"/>
          <p:cNvSpPr/>
          <p:nvPr/>
        </p:nvSpPr>
        <p:spPr>
          <a:xfrm>
            <a:off x="2688078" y="5789860"/>
            <a:ext cx="3429001" cy="91707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400" dirty="0"/>
              <a:t>Should all be included in the MNO-Neo Folder!</a:t>
            </a:r>
          </a:p>
        </p:txBody>
      </p:sp>
    </p:spTree>
    <p:extLst>
      <p:ext uri="{BB962C8B-B14F-4D97-AF65-F5344CB8AC3E}">
        <p14:creationId xmlns:p14="http://schemas.microsoft.com/office/powerpoint/2010/main" val="896986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solidFill>
                  <a:srgbClr val="F58466"/>
                </a:solidFill>
                <a:latin typeface="Goudy Old Style" pitchFamily="18" charset="0"/>
              </a:rPr>
              <a:t>Babies antibiotic stewardship improvement collaborative (BASIC) Updates</a:t>
            </a:r>
          </a:p>
        </p:txBody>
      </p:sp>
      <p:sp>
        <p:nvSpPr>
          <p:cNvPr id="4" name="Slide Number Placeholder 3"/>
          <p:cNvSpPr>
            <a:spLocks noGrp="1"/>
          </p:cNvSpPr>
          <p:nvPr>
            <p:ph type="sldNum" sz="quarter" idx="12"/>
          </p:nvPr>
        </p:nvSpPr>
        <p:spPr/>
        <p:txBody>
          <a:bodyPr/>
          <a:lstStyle/>
          <a:p>
            <a:pPr>
              <a:defRPr/>
            </a:pPr>
            <a:fld id="{ED3A795C-50BE-462B-8B70-BD2F9F6A8888}" type="slidenum">
              <a:rPr lang="en-US" altLang="en-US" smtClean="0"/>
              <a:pPr>
                <a:defRPr/>
              </a:pPr>
              <a:t>33</a:t>
            </a:fld>
            <a:endParaRPr lang="en-US" altLang="en-US" dirty="0"/>
          </a:p>
        </p:txBody>
      </p:sp>
    </p:spTree>
    <p:extLst>
      <p:ext uri="{BB962C8B-B14F-4D97-AF65-F5344CB8AC3E}">
        <p14:creationId xmlns:p14="http://schemas.microsoft.com/office/powerpoint/2010/main" val="28732344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noFill/>
        </p:spPr>
        <p:txBody>
          <a:bodyPr>
            <a:normAutofit fontScale="90000"/>
          </a:bodyPr>
          <a:lstStyle/>
          <a:p>
            <a:pPr algn="l"/>
            <a:r>
              <a:rPr lang="en-US" sz="4000" b="1" dirty="0">
                <a:solidFill>
                  <a:srgbClr val="F58466"/>
                </a:solidFill>
                <a:latin typeface="Goudy Old Style" pitchFamily="18" charset="0"/>
              </a:rPr>
              <a:t>BASIC Vision</a:t>
            </a:r>
            <a:br>
              <a:rPr lang="en-US" sz="4000" b="1" dirty="0">
                <a:solidFill>
                  <a:srgbClr val="F58466"/>
                </a:solidFill>
                <a:latin typeface="Goudy Old Style" pitchFamily="18" charset="0"/>
              </a:rPr>
            </a:br>
            <a:endParaRPr lang="en-US" sz="4000" dirty="0">
              <a:solidFill>
                <a:srgbClr val="FF0000"/>
              </a:solidFill>
            </a:endParaRPr>
          </a:p>
        </p:txBody>
      </p:sp>
      <p:sp>
        <p:nvSpPr>
          <p:cNvPr id="5" name="Content Placeholder 4">
            <a:extLst>
              <a:ext uri="{FF2B5EF4-FFF2-40B4-BE49-F238E27FC236}">
                <a16:creationId xmlns:a16="http://schemas.microsoft.com/office/drawing/2014/main" id="{A95678B2-7C99-6F47-87AD-A66262DD68FA}"/>
              </a:ext>
            </a:extLst>
          </p:cNvPr>
          <p:cNvSpPr>
            <a:spLocks noGrp="1"/>
          </p:cNvSpPr>
          <p:nvPr>
            <p:ph sz="half" idx="2"/>
          </p:nvPr>
        </p:nvSpPr>
        <p:spPr>
          <a:xfrm>
            <a:off x="457200" y="1219200"/>
            <a:ext cx="7769157" cy="3951288"/>
          </a:xfrm>
        </p:spPr>
        <p:txBody>
          <a:bodyPr/>
          <a:lstStyle/>
          <a:p>
            <a:pPr marL="0" indent="0">
              <a:buClr>
                <a:srgbClr val="F58466"/>
              </a:buClr>
              <a:buNone/>
            </a:pPr>
            <a:r>
              <a:rPr lang="en-US" sz="2800" dirty="0"/>
              <a:t>ILPQC Hospitals, </a:t>
            </a:r>
            <a:r>
              <a:rPr lang="en-US" sz="2800" dirty="0">
                <a:ln w="0"/>
              </a:rPr>
              <a:t>regardless of perinatal levels, </a:t>
            </a:r>
            <a:r>
              <a:rPr lang="en-US" sz="2800" dirty="0"/>
              <a:t>will implement standardized system-wide guidelines, policies, and protocols</a:t>
            </a:r>
          </a:p>
          <a:p>
            <a:pPr marL="742950" indent="-742950">
              <a:buClr>
                <a:srgbClr val="F58466"/>
              </a:buClr>
              <a:buAutoNum type="arabicParenBoth"/>
            </a:pPr>
            <a:r>
              <a:rPr lang="en-US" sz="2800" dirty="0"/>
              <a:t>to provide </a:t>
            </a:r>
            <a:r>
              <a:rPr lang="en-US" sz="2800" b="1" dirty="0"/>
              <a:t>appropriate antibiotics </a:t>
            </a:r>
          </a:p>
          <a:p>
            <a:pPr marL="742950" indent="-742950">
              <a:buClr>
                <a:srgbClr val="F58466"/>
              </a:buClr>
              <a:buAutoNum type="arabicParenBoth"/>
            </a:pPr>
            <a:endParaRPr lang="en-US" sz="2800" b="1" dirty="0"/>
          </a:p>
          <a:p>
            <a:pPr marL="742950" indent="-742950">
              <a:buClr>
                <a:srgbClr val="F58466"/>
              </a:buClr>
              <a:buAutoNum type="arabicParenBoth"/>
            </a:pPr>
            <a:r>
              <a:rPr lang="en-US" sz="2800" dirty="0"/>
              <a:t>to </a:t>
            </a:r>
            <a:r>
              <a:rPr lang="en-US" sz="2800" b="1" dirty="0"/>
              <a:t>appropriate babies </a:t>
            </a:r>
          </a:p>
          <a:p>
            <a:pPr marL="742950" indent="-742950">
              <a:buClr>
                <a:srgbClr val="F58466"/>
              </a:buClr>
              <a:buAutoNum type="arabicParenBoth"/>
            </a:pPr>
            <a:endParaRPr lang="en-US" sz="2800" b="1" dirty="0"/>
          </a:p>
          <a:p>
            <a:pPr marL="742950" indent="-742950">
              <a:buClr>
                <a:srgbClr val="F58466"/>
              </a:buClr>
              <a:buAutoNum type="arabicParenBoth"/>
            </a:pPr>
            <a:r>
              <a:rPr lang="en-US" sz="2800" dirty="0"/>
              <a:t>for the </a:t>
            </a:r>
            <a:r>
              <a:rPr lang="en-US" sz="2800" b="1" dirty="0"/>
              <a:t>appropriate length of time</a:t>
            </a:r>
          </a:p>
        </p:txBody>
      </p:sp>
      <p:pic>
        <p:nvPicPr>
          <p:cNvPr id="2" name="Picture 1"/>
          <p:cNvPicPr>
            <a:picLocks noChangeAspect="1"/>
          </p:cNvPicPr>
          <p:nvPr/>
        </p:nvPicPr>
        <p:blipFill>
          <a:blip r:embed="rId3"/>
          <a:stretch>
            <a:fillRect/>
          </a:stretch>
        </p:blipFill>
        <p:spPr>
          <a:xfrm>
            <a:off x="6425628" y="2362200"/>
            <a:ext cx="1483066" cy="1483066"/>
          </a:xfrm>
          <a:prstGeom prst="rect">
            <a:avLst/>
          </a:prstGeom>
        </p:spPr>
      </p:pic>
      <p:pic>
        <p:nvPicPr>
          <p:cNvPr id="3" name="Picture 2"/>
          <p:cNvPicPr>
            <a:picLocks noChangeAspect="1"/>
          </p:cNvPicPr>
          <p:nvPr/>
        </p:nvPicPr>
        <p:blipFill>
          <a:blip r:embed="rId4"/>
          <a:stretch>
            <a:fillRect/>
          </a:stretch>
        </p:blipFill>
        <p:spPr>
          <a:xfrm>
            <a:off x="5167943" y="3352800"/>
            <a:ext cx="1371600" cy="1332129"/>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58436" y="4381806"/>
            <a:ext cx="1230044" cy="1284713"/>
          </a:xfrm>
          <a:prstGeom prst="rect">
            <a:avLst/>
          </a:prstGeom>
        </p:spPr>
      </p:pic>
    </p:spTree>
    <p:extLst>
      <p:ext uri="{BB962C8B-B14F-4D97-AF65-F5344CB8AC3E}">
        <p14:creationId xmlns:p14="http://schemas.microsoft.com/office/powerpoint/2010/main" val="9149393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241891" y="179082"/>
            <a:ext cx="8229600" cy="1143000"/>
          </a:xfrm>
        </p:spPr>
        <p:txBody>
          <a:bodyPr/>
          <a:lstStyle/>
          <a:p>
            <a:pPr algn="l" eaLnBrk="1" hangingPunct="1"/>
            <a:r>
              <a:rPr lang="en-US" altLang="en-US" sz="3600" b="1" dirty="0">
                <a:solidFill>
                  <a:srgbClr val="F58466"/>
                </a:solidFill>
                <a:latin typeface="Goudy Old Style" pitchFamily="18" charset="0"/>
              </a:rPr>
              <a:t>Accomplishments since </a:t>
            </a:r>
            <a:br>
              <a:rPr lang="en-US" altLang="en-US" sz="3600" b="1" dirty="0">
                <a:solidFill>
                  <a:srgbClr val="F58466"/>
                </a:solidFill>
                <a:latin typeface="Goudy Old Style" pitchFamily="18" charset="0"/>
              </a:rPr>
            </a:br>
            <a:r>
              <a:rPr lang="en-US" altLang="en-US" sz="3600" b="1" dirty="0">
                <a:solidFill>
                  <a:srgbClr val="F58466"/>
                </a:solidFill>
                <a:latin typeface="Goudy Old Style" pitchFamily="18" charset="0"/>
              </a:rPr>
              <a:t>November 2020</a:t>
            </a:r>
          </a:p>
        </p:txBody>
      </p:sp>
      <p:sp>
        <p:nvSpPr>
          <p:cNvPr id="8" name="Rectangle 7"/>
          <p:cNvSpPr/>
          <p:nvPr/>
        </p:nvSpPr>
        <p:spPr>
          <a:xfrm>
            <a:off x="182881" y="2209800"/>
            <a:ext cx="3779520" cy="4401205"/>
          </a:xfrm>
          <a:prstGeom prst="rect">
            <a:avLst/>
          </a:prstGeom>
          <a:noFill/>
        </p:spPr>
        <p:txBody>
          <a:bodyPr wrap="square" lIns="91440" tIns="45720" rIns="91440" bIns="45720">
            <a:spAutoFit/>
          </a:body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w="0"/>
                <a:solidFill>
                  <a:prstClr val="black"/>
                </a:solidFill>
                <a:effectLst/>
                <a:uLnTx/>
                <a:uFillTx/>
                <a:latin typeface="Arial" pitchFamily="34" charset="0"/>
                <a:ea typeface="MS PGothic" pitchFamily="34" charset="-128"/>
                <a:cs typeface="+mn-cs"/>
              </a:rPr>
              <a:t>Review of work by North Carolina, Tennessee, VON</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w="0"/>
                <a:solidFill>
                  <a:prstClr val="black"/>
                </a:solidFill>
                <a:effectLst/>
                <a:uLnTx/>
                <a:uFillTx/>
                <a:latin typeface="Arial" pitchFamily="34" charset="0"/>
                <a:ea typeface="MS PGothic" pitchFamily="34" charset="-128"/>
                <a:cs typeface="+mn-cs"/>
              </a:rPr>
              <a:t>4 BASIC clinical leadership meetings</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w="0"/>
                <a:solidFill>
                  <a:prstClr val="black"/>
                </a:solidFill>
                <a:effectLst/>
                <a:uLnTx/>
                <a:uFillTx/>
                <a:latin typeface="Arial" pitchFamily="34" charset="0"/>
                <a:ea typeface="MS PGothic" pitchFamily="34" charset="-128"/>
                <a:cs typeface="+mn-cs"/>
              </a:rPr>
              <a:t>Kick-off Planning Committee meeting in March 2020 </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800" b="0" i="0" u="none" strike="noStrike" kern="1200" cap="none" spc="0" normalizeH="0" baseline="0" noProof="0" dirty="0">
              <a:ln w="0"/>
              <a:solidFill>
                <a:prstClr val="black"/>
              </a:solidFill>
              <a:effectLst/>
              <a:uLnTx/>
              <a:uFillTx/>
              <a:latin typeface="Arial" pitchFamily="34" charset="0"/>
              <a:ea typeface="MS PGothic" pitchFamily="34" charset="-128"/>
              <a:cs typeface="+mn-cs"/>
            </a:endParaRPr>
          </a:p>
        </p:txBody>
      </p:sp>
      <p:sp>
        <p:nvSpPr>
          <p:cNvPr id="2" name="TextBox 1"/>
          <p:cNvSpPr txBox="1"/>
          <p:nvPr/>
        </p:nvSpPr>
        <p:spPr>
          <a:xfrm>
            <a:off x="4191001" y="2015067"/>
            <a:ext cx="4495800" cy="2246769"/>
          </a:xfrm>
          <a:prstGeom prst="rect">
            <a:avLst/>
          </a:prstGeom>
          <a:noFill/>
        </p:spPr>
        <p:txBody>
          <a:bodyPr wrap="square" rtlCol="0">
            <a:spAutoFit/>
          </a:body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w="0"/>
                <a:solidFill>
                  <a:prstClr val="black"/>
                </a:solidFill>
                <a:effectLst/>
                <a:uLnTx/>
                <a:uFillTx/>
                <a:latin typeface="Arial" pitchFamily="34" charset="0"/>
                <a:ea typeface="MS PGothic" pitchFamily="34" charset="-128"/>
                <a:cs typeface="+mn-cs"/>
              </a:rPr>
              <a:t>Proven effective strategies from other PQCs</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w="0"/>
                <a:solidFill>
                  <a:prstClr val="black"/>
                </a:solidFill>
                <a:effectLst/>
                <a:uLnTx/>
                <a:uFillTx/>
                <a:latin typeface="Arial" pitchFamily="34" charset="0"/>
                <a:ea typeface="MS PGothic" pitchFamily="34" charset="-128"/>
                <a:cs typeface="+mn-cs"/>
              </a:rPr>
              <a:t>Draft aims and key driver diagram</a:t>
            </a:r>
          </a:p>
        </p:txBody>
      </p:sp>
      <p:sp>
        <p:nvSpPr>
          <p:cNvPr id="3" name="Rounded Rectangle 2"/>
          <p:cNvSpPr/>
          <p:nvPr/>
        </p:nvSpPr>
        <p:spPr>
          <a:xfrm>
            <a:off x="241891" y="1600200"/>
            <a:ext cx="3720509"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What we’ve done</a:t>
            </a:r>
          </a:p>
        </p:txBody>
      </p:sp>
      <p:sp>
        <p:nvSpPr>
          <p:cNvPr id="6" name="Rounded Rectangle 5"/>
          <p:cNvSpPr/>
          <p:nvPr/>
        </p:nvSpPr>
        <p:spPr>
          <a:xfrm>
            <a:off x="4191000" y="1295400"/>
            <a:ext cx="3720509"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What  we have</a:t>
            </a:r>
          </a:p>
        </p:txBody>
      </p:sp>
      <p:sp>
        <p:nvSpPr>
          <p:cNvPr id="5" name="Rectangle 4"/>
          <p:cNvSpPr/>
          <p:nvPr/>
        </p:nvSpPr>
        <p:spPr>
          <a:xfrm>
            <a:off x="0" y="5715000"/>
            <a:ext cx="91440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ounded Rectangle 6"/>
          <p:cNvSpPr/>
          <p:nvPr/>
        </p:nvSpPr>
        <p:spPr>
          <a:xfrm>
            <a:off x="4250267" y="4457494"/>
            <a:ext cx="3720509"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This month!</a:t>
            </a:r>
          </a:p>
        </p:txBody>
      </p:sp>
      <p:sp>
        <p:nvSpPr>
          <p:cNvPr id="4" name="Rectangle 3"/>
          <p:cNvSpPr/>
          <p:nvPr/>
        </p:nvSpPr>
        <p:spPr>
          <a:xfrm>
            <a:off x="4191000" y="5028788"/>
            <a:ext cx="4055533" cy="1815882"/>
          </a:xfrm>
          <a:prstGeom prst="rect">
            <a:avLst/>
          </a:prstGeom>
        </p:spPr>
        <p:txBody>
          <a:bodyPr wrap="square">
            <a:spAutoFit/>
          </a:body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w="0"/>
                <a:solidFill>
                  <a:prstClr val="black"/>
                </a:solidFill>
                <a:effectLst/>
                <a:uLnTx/>
                <a:uFillTx/>
                <a:latin typeface="Arial" pitchFamily="34" charset="0"/>
                <a:ea typeface="MS PGothic" pitchFamily="34" charset="-128"/>
                <a:cs typeface="+mn-cs"/>
              </a:rPr>
              <a:t>Measures, data form, </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w="0"/>
                <a:solidFill>
                  <a:prstClr val="black"/>
                </a:solidFill>
                <a:effectLst/>
                <a:uLnTx/>
                <a:uFillTx/>
                <a:latin typeface="Arial" pitchFamily="34" charset="0"/>
                <a:ea typeface="MS PGothic" pitchFamily="34" charset="-128"/>
                <a:cs typeface="+mn-cs"/>
              </a:rPr>
              <a:t>20 WAVE 1 teams test and provide feedback</a:t>
            </a:r>
          </a:p>
        </p:txBody>
      </p:sp>
    </p:spTree>
    <p:extLst>
      <p:ext uri="{BB962C8B-B14F-4D97-AF65-F5344CB8AC3E}">
        <p14:creationId xmlns:p14="http://schemas.microsoft.com/office/powerpoint/2010/main" val="18089019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noFill/>
        </p:spPr>
        <p:txBody>
          <a:bodyPr>
            <a:normAutofit/>
          </a:bodyPr>
          <a:lstStyle/>
          <a:p>
            <a:pPr algn="l"/>
            <a:r>
              <a:rPr lang="en-US" sz="4000" b="1" dirty="0">
                <a:solidFill>
                  <a:srgbClr val="F58466"/>
                </a:solidFill>
                <a:latin typeface="Goudy Old Style" pitchFamily="18" charset="0"/>
              </a:rPr>
              <a:t>BASIC 2020 Timeline</a:t>
            </a:r>
            <a:endParaRPr lang="en-US" sz="4000" dirty="0">
              <a:solidFill>
                <a:srgbClr val="FF0000"/>
              </a:solidFill>
            </a:endParaRPr>
          </a:p>
        </p:txBody>
      </p:sp>
      <p:graphicFrame>
        <p:nvGraphicFramePr>
          <p:cNvPr id="2" name="Diagram 1"/>
          <p:cNvGraphicFramePr/>
          <p:nvPr/>
        </p:nvGraphicFramePr>
        <p:xfrm>
          <a:off x="152400" y="1863615"/>
          <a:ext cx="8991600" cy="289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3124200" y="4191000"/>
            <a:ext cx="3276600"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Wave 1 Launch</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Tuesday, August 25</a:t>
            </a:r>
            <a:r>
              <a:rPr kumimoji="0" lang="en-US" sz="2000" b="0" i="0" u="none" strike="noStrike" kern="1200" cap="none" spc="0" normalizeH="0" baseline="30000" noProof="0" dirty="0">
                <a:ln>
                  <a:noFill/>
                </a:ln>
                <a:solidFill>
                  <a:prstClr val="black"/>
                </a:solidFill>
                <a:effectLst/>
                <a:uLnTx/>
                <a:uFillTx/>
                <a:latin typeface="Calibri"/>
                <a:ea typeface="+mn-ea"/>
                <a:cs typeface="+mn-cs"/>
                <a:sym typeface="Wingdings" panose="05000000000000000000" pitchFamily="2" charset="2"/>
              </a:rPr>
              <a:t>th</a:t>
            </a:r>
            <a:r>
              <a:rPr kumimoji="0" lang="en-US" sz="2000" b="0"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 </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69879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648200"/>
            <a:ext cx="7772400" cy="1362075"/>
          </a:xfrm>
        </p:spPr>
        <p:txBody>
          <a:bodyPr/>
          <a:lstStyle/>
          <a:p>
            <a:r>
              <a:rPr lang="en-US" dirty="0">
                <a:solidFill>
                  <a:srgbClr val="F58466"/>
                </a:solidFill>
                <a:latin typeface="Goudy Old Style"/>
                <a:ea typeface="MS PGothic"/>
              </a:rPr>
              <a:t>Annual Conference 2020</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4AF8077-2CE4-4A8C-806A-F9B27078C00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dirty="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3262543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19200"/>
            <a:ext cx="7772400" cy="1362075"/>
          </a:xfrm>
        </p:spPr>
        <p:txBody>
          <a:bodyPr/>
          <a:lstStyle/>
          <a:p>
            <a:pPr algn="ctr"/>
            <a:r>
              <a:rPr lang="en-US" sz="8000" dirty="0">
                <a:solidFill>
                  <a:srgbClr val="F58466"/>
                </a:solidFill>
              </a:rPr>
              <a:t>Save the date!</a:t>
            </a:r>
            <a:endParaRPr lang="en-US" sz="8000" dirty="0"/>
          </a:p>
        </p:txBody>
      </p:sp>
      <p:sp>
        <p:nvSpPr>
          <p:cNvPr id="3" name="Text Placeholder 2"/>
          <p:cNvSpPr>
            <a:spLocks noGrp="1"/>
          </p:cNvSpPr>
          <p:nvPr>
            <p:ph type="body" idx="1"/>
          </p:nvPr>
        </p:nvSpPr>
        <p:spPr>
          <a:xfrm>
            <a:off x="569914" y="4114800"/>
            <a:ext cx="8116887" cy="1500187"/>
          </a:xfrm>
        </p:spPr>
        <p:txBody>
          <a:bodyPr/>
          <a:lstStyle/>
          <a:p>
            <a:pPr algn="ctr"/>
            <a:r>
              <a:rPr lang="en-US" sz="6000" b="1" dirty="0"/>
              <a:t>ILPQC VIRTUAL </a:t>
            </a:r>
          </a:p>
          <a:p>
            <a:pPr algn="ctr"/>
            <a:r>
              <a:rPr lang="en-US" sz="6000" b="1" dirty="0">
                <a:solidFill>
                  <a:srgbClr val="FF0066"/>
                </a:solidFill>
              </a:rPr>
              <a:t>Annual Conference 2020 </a:t>
            </a:r>
            <a:r>
              <a:rPr lang="en-US" sz="6000" b="1" dirty="0"/>
              <a:t>October 29, 2020 </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4AF8077-2CE4-4A8C-806A-F9B27078C00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7729818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7016"/>
            <a:ext cx="8229600" cy="1143000"/>
          </a:xfrm>
          <a:noFill/>
        </p:spPr>
        <p:txBody>
          <a:bodyPr/>
          <a:lstStyle/>
          <a:p>
            <a:pPr algn="l" eaLnBrk="1" hangingPunct="1"/>
            <a:r>
              <a:rPr lang="en-US" sz="4000" b="1" dirty="0">
                <a:solidFill>
                  <a:srgbClr val="F58466"/>
                </a:solidFill>
                <a:latin typeface="Goudy Old Style" pitchFamily="18" charset="0"/>
              </a:rPr>
              <a:t>ILPQC 2020 Line-up for AC</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3A795C-50BE-462B-8B70-BD2F9F6A8888}" type="slidenum">
              <a:rPr kumimoji="0" lang="en-US" altLang="en-US" sz="1200" b="0" i="0" u="none" strike="noStrike" kern="1200" cap="none" spc="0" normalizeH="0" baseline="0" noProof="0" smtClean="0">
                <a:ln>
                  <a:noFill/>
                </a:ln>
                <a:solidFill>
                  <a:srgbClr val="898989"/>
                </a:solidFill>
                <a:effectLst/>
                <a:uLnTx/>
                <a:uFillTx/>
                <a:latin typeface="Arial"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898989"/>
              </a:solidFill>
              <a:effectLst/>
              <a:uLnTx/>
              <a:uFillTx/>
              <a:latin typeface="Arial" charset="0"/>
              <a:ea typeface="MS PGothic" pitchFamily="34" charset="-128"/>
              <a:cs typeface="+mn-cs"/>
            </a:endParaRPr>
          </a:p>
        </p:txBody>
      </p:sp>
      <p:sp>
        <p:nvSpPr>
          <p:cNvPr id="5" name="Content Placeholder 4"/>
          <p:cNvSpPr>
            <a:spLocks noGrp="1"/>
          </p:cNvSpPr>
          <p:nvPr>
            <p:ph idx="1"/>
          </p:nvPr>
        </p:nvSpPr>
        <p:spPr>
          <a:xfrm>
            <a:off x="446314" y="1143000"/>
            <a:ext cx="8229600" cy="4525963"/>
          </a:xfrm>
        </p:spPr>
        <p:txBody>
          <a:bodyPr/>
          <a:lstStyle/>
          <a:p>
            <a:r>
              <a:rPr lang="en-US" dirty="0" err="1"/>
              <a:t>Dr</a:t>
            </a:r>
            <a:r>
              <a:rPr lang="en-US" dirty="0"/>
              <a:t> David </a:t>
            </a:r>
            <a:r>
              <a:rPr lang="en-US" dirty="0" err="1"/>
              <a:t>LaGrew</a:t>
            </a:r>
            <a:r>
              <a:rPr lang="en-US" dirty="0"/>
              <a:t> (CA)-</a:t>
            </a:r>
            <a:r>
              <a:rPr lang="en-US" i="1" dirty="0">
                <a:solidFill>
                  <a:srgbClr val="004990"/>
                </a:solidFill>
              </a:rPr>
              <a:t>Promoting Vaginal Birth</a:t>
            </a:r>
          </a:p>
          <a:p>
            <a:r>
              <a:rPr lang="en-US" dirty="0"/>
              <a:t>Dr. Dmitry </a:t>
            </a:r>
            <a:r>
              <a:rPr lang="en-US" dirty="0" err="1"/>
              <a:t>Dukhovny</a:t>
            </a:r>
            <a:r>
              <a:rPr lang="en-US" dirty="0"/>
              <a:t> (OR)- </a:t>
            </a:r>
            <a:r>
              <a:rPr lang="en-US" i="1" dirty="0">
                <a:solidFill>
                  <a:srgbClr val="004990"/>
                </a:solidFill>
              </a:rPr>
              <a:t>Antibiotic Stewardship</a:t>
            </a:r>
          </a:p>
          <a:p>
            <a:r>
              <a:rPr lang="en-US" i="1" dirty="0">
                <a:solidFill>
                  <a:srgbClr val="004990"/>
                </a:solidFill>
              </a:rPr>
              <a:t>PQC Leader Panel:</a:t>
            </a:r>
          </a:p>
          <a:p>
            <a:pPr lvl="1"/>
            <a:r>
              <a:rPr lang="en-US" dirty="0"/>
              <a:t>Dr. Susan Hwang (CO), Charlene Collier (MS), Brenda Barker (TN)</a:t>
            </a:r>
          </a:p>
          <a:p>
            <a:r>
              <a:rPr lang="en-US" dirty="0"/>
              <a:t>Dr. Veronica </a:t>
            </a:r>
            <a:r>
              <a:rPr lang="en-US" dirty="0" err="1"/>
              <a:t>Gillispie</a:t>
            </a:r>
            <a:r>
              <a:rPr lang="en-US" dirty="0"/>
              <a:t> (LA)- </a:t>
            </a:r>
            <a:r>
              <a:rPr lang="en-US" i="1" dirty="0">
                <a:solidFill>
                  <a:srgbClr val="004990"/>
                </a:solidFill>
              </a:rPr>
              <a:t>Birth Equity  </a:t>
            </a:r>
          </a:p>
          <a:p>
            <a:r>
              <a:rPr lang="en-US" dirty="0"/>
              <a:t>Patient stories</a:t>
            </a:r>
          </a:p>
          <a:p>
            <a:pPr lvl="1"/>
            <a:r>
              <a:rPr lang="en-US" dirty="0"/>
              <a:t>Kristen </a:t>
            </a:r>
            <a:r>
              <a:rPr lang="en-US" dirty="0" err="1"/>
              <a:t>Terlizzi</a:t>
            </a:r>
            <a:r>
              <a:rPr lang="en-US" b="1" dirty="0"/>
              <a:t> </a:t>
            </a:r>
            <a:r>
              <a:rPr lang="en-US" dirty="0"/>
              <a:t>– </a:t>
            </a:r>
            <a:r>
              <a:rPr lang="en-US" dirty="0" err="1"/>
              <a:t>Accreta</a:t>
            </a:r>
            <a:r>
              <a:rPr lang="en-US" dirty="0"/>
              <a:t> </a:t>
            </a:r>
            <a:r>
              <a:rPr lang="en-US" dirty="0" err="1"/>
              <a:t>Foundatation</a:t>
            </a:r>
            <a:endParaRPr lang="en-US" dirty="0"/>
          </a:p>
          <a:p>
            <a:pPr lvl="1"/>
            <a:r>
              <a:rPr lang="en-US" dirty="0" err="1"/>
              <a:t>LaTosia</a:t>
            </a:r>
            <a:r>
              <a:rPr lang="en-US" dirty="0"/>
              <a:t> Rouse- NNPQC </a:t>
            </a:r>
          </a:p>
        </p:txBody>
      </p:sp>
    </p:spTree>
    <p:extLst>
      <p:ext uri="{BB962C8B-B14F-4D97-AF65-F5344CB8AC3E}">
        <p14:creationId xmlns:p14="http://schemas.microsoft.com/office/powerpoint/2010/main" val="2265919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85479"/>
            <a:ext cx="8229600" cy="1143000"/>
          </a:xfrm>
        </p:spPr>
        <p:txBody>
          <a:bodyPr/>
          <a:lstStyle/>
          <a:p>
            <a:pPr algn="l"/>
            <a:r>
              <a:rPr lang="en-US" sz="4000" b="1" dirty="0">
                <a:solidFill>
                  <a:srgbClr val="F58466"/>
                </a:solidFill>
                <a:latin typeface="Goudy Old Style" pitchFamily="18" charset="0"/>
              </a:rPr>
              <a:t>Crossing the Finish Line </a:t>
            </a:r>
            <a:br>
              <a:rPr lang="en-US" sz="4000" b="1" dirty="0">
                <a:solidFill>
                  <a:srgbClr val="F58466"/>
                </a:solidFill>
                <a:latin typeface="Goudy Old Style" pitchFamily="18" charset="0"/>
              </a:rPr>
            </a:br>
            <a:r>
              <a:rPr lang="en-US" sz="4000" b="1" dirty="0">
                <a:solidFill>
                  <a:srgbClr val="F58466"/>
                </a:solidFill>
                <a:latin typeface="Goudy Old Style" pitchFamily="18" charset="0"/>
              </a:rPr>
              <a:t>with MNO-Neo</a:t>
            </a:r>
          </a:p>
        </p:txBody>
      </p:sp>
      <p:sp>
        <p:nvSpPr>
          <p:cNvPr id="6" name="Content Placeholder 5"/>
          <p:cNvSpPr>
            <a:spLocks noGrp="1"/>
          </p:cNvSpPr>
          <p:nvPr>
            <p:ph idx="1"/>
          </p:nvPr>
        </p:nvSpPr>
        <p:spPr>
          <a:xfrm>
            <a:off x="-26276" y="1447800"/>
            <a:ext cx="9044152" cy="4525963"/>
          </a:xfrm>
        </p:spPr>
        <p:txBody>
          <a:bodyPr/>
          <a:lstStyle/>
          <a:p>
            <a:r>
              <a:rPr lang="en-US" sz="2400" dirty="0"/>
              <a:t>This summer into fall we will focus on helping </a:t>
            </a:r>
            <a:r>
              <a:rPr lang="en-US" sz="2400" b="1" u="sng" dirty="0">
                <a:solidFill>
                  <a:srgbClr val="004990"/>
                </a:solidFill>
              </a:rPr>
              <a:t>all hospital teams achieve key aims </a:t>
            </a:r>
            <a:r>
              <a:rPr lang="en-US" sz="2400" dirty="0"/>
              <a:t>to cross the finish line and move into sustainability</a:t>
            </a:r>
          </a:p>
          <a:p>
            <a:r>
              <a:rPr lang="en-US" sz="2400" dirty="0"/>
              <a:t>Not all teams are there yet, but these aims are achievable and we have clear strategies to achieve our goals to decrease NAS pharmacologic care as appropriate, increase breastfeeding for eligible mothers, &amp; coordinate discharge to ensure optimal care for OENS in every hospital, for every patient, every time.</a:t>
            </a:r>
          </a:p>
          <a:p>
            <a:pPr lvl="1"/>
            <a:r>
              <a:rPr lang="en-US" sz="2400" dirty="0"/>
              <a:t>OENs receiving breastmilk from eligible mothers at discharge     &gt; 70%</a:t>
            </a:r>
          </a:p>
          <a:p>
            <a:pPr lvl="1"/>
            <a:r>
              <a:rPr lang="en-US" sz="2400" dirty="0"/>
              <a:t>OENs with NAS symptoms receiving pharmacologic treatment &lt;20%</a:t>
            </a:r>
          </a:p>
          <a:p>
            <a:pPr lvl="1"/>
            <a:r>
              <a:rPr lang="en-US" sz="2400" dirty="0"/>
              <a:t>OENs discharged with a coordinated discharge plan&gt; 95%</a:t>
            </a:r>
          </a:p>
          <a:p>
            <a:endParaRPr lang="en-US" sz="2800"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4AF8077-2CE4-4A8C-806A-F9B27078C00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1460868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10" name="Table 9"/>
          <p:cNvGraphicFramePr>
            <a:graphicFrameLocks noGrp="1"/>
          </p:cNvGraphicFramePr>
          <p:nvPr>
            <p:extLst>
              <p:ext uri="{D42A27DB-BD31-4B8C-83A1-F6EECF244321}">
                <p14:modId xmlns:p14="http://schemas.microsoft.com/office/powerpoint/2010/main" val="2156086308"/>
              </p:ext>
            </p:extLst>
          </p:nvPr>
        </p:nvGraphicFramePr>
        <p:xfrm>
          <a:off x="1712196" y="1361879"/>
          <a:ext cx="5719606" cy="3421733"/>
        </p:xfrm>
        <a:graphic>
          <a:graphicData uri="http://schemas.openxmlformats.org/drawingml/2006/table">
            <a:tbl>
              <a:tblPr firstRow="1" firstCol="1" bandRow="1">
                <a:tableStyleId>{BC89EF96-8CEA-46FF-86C4-4CE0E7609802}</a:tableStyleId>
              </a:tblPr>
              <a:tblGrid>
                <a:gridCol w="5719606">
                  <a:extLst>
                    <a:ext uri="{9D8B030D-6E8A-4147-A177-3AD203B41FA5}">
                      <a16:colId xmlns:a16="http://schemas.microsoft.com/office/drawing/2014/main" val="20000"/>
                    </a:ext>
                  </a:extLst>
                </a:gridCol>
              </a:tblGrid>
              <a:tr h="349349">
                <a:tc>
                  <a:txBody>
                    <a:bodyPr/>
                    <a:lstStyle/>
                    <a:p>
                      <a:pPr marL="342900" marR="0" lvl="0" indent="-342900" algn="ctr">
                        <a:lnSpc>
                          <a:spcPct val="115000"/>
                        </a:lnSpc>
                        <a:spcBef>
                          <a:spcPts val="0"/>
                        </a:spcBef>
                        <a:spcAft>
                          <a:spcPts val="0"/>
                        </a:spcAft>
                        <a:buFont typeface="Wingdings"/>
                        <a:buChar char=""/>
                      </a:pPr>
                      <a:r>
                        <a:rPr lang="en-US" sz="2000" dirty="0">
                          <a:effectLst/>
                        </a:rPr>
                        <a:t>*All Data Submitted</a:t>
                      </a:r>
                      <a:endParaRPr lang="en-US" sz="2000" dirty="0">
                        <a:effectLst/>
                        <a:latin typeface="Calibri"/>
                        <a:ea typeface="Calibri"/>
                        <a:cs typeface="Times New Roman"/>
                      </a:endParaRPr>
                    </a:p>
                  </a:txBody>
                  <a:tcPr marL="66969" marR="66969" marT="0" marB="0"/>
                </a:tc>
                <a:extLst>
                  <a:ext uri="{0D108BD9-81ED-4DB2-BD59-A6C34878D82A}">
                    <a16:rowId xmlns:a16="http://schemas.microsoft.com/office/drawing/2014/main" val="3889676635"/>
                  </a:ext>
                </a:extLst>
              </a:tr>
              <a:tr h="305681">
                <a:tc>
                  <a:txBody>
                    <a:bodyPr/>
                    <a:lstStyle/>
                    <a:p>
                      <a:pPr marL="0" marR="0" algn="ctr">
                        <a:lnSpc>
                          <a:spcPct val="115000"/>
                        </a:lnSpc>
                        <a:spcBef>
                          <a:spcPts val="0"/>
                        </a:spcBef>
                        <a:spcAft>
                          <a:spcPts val="0"/>
                        </a:spcAft>
                      </a:pPr>
                      <a:r>
                        <a:rPr lang="en-US" sz="2000" cap="small" dirty="0">
                          <a:effectLst/>
                        </a:rPr>
                        <a:t>        +</a:t>
                      </a:r>
                      <a:endParaRPr lang="en-US" sz="2000" dirty="0">
                        <a:effectLst/>
                        <a:latin typeface="Calibri"/>
                        <a:ea typeface="Calibri"/>
                        <a:cs typeface="Times New Roman"/>
                      </a:endParaRPr>
                    </a:p>
                  </a:txBody>
                  <a:tcPr marL="66969" marR="66969" marT="0" marB="0"/>
                </a:tc>
                <a:extLst>
                  <a:ext uri="{0D108BD9-81ED-4DB2-BD59-A6C34878D82A}">
                    <a16:rowId xmlns:a16="http://schemas.microsoft.com/office/drawing/2014/main" val="1989426216"/>
                  </a:ext>
                </a:extLst>
              </a:tr>
              <a:tr h="698698">
                <a:tc>
                  <a:txBody>
                    <a:bodyPr/>
                    <a:lstStyle/>
                    <a:p>
                      <a:pPr marL="342900" marR="0" lvl="0" indent="-342900" algn="ctr">
                        <a:lnSpc>
                          <a:spcPct val="115000"/>
                        </a:lnSpc>
                        <a:spcBef>
                          <a:spcPts val="0"/>
                        </a:spcBef>
                        <a:spcAft>
                          <a:spcPts val="0"/>
                        </a:spcAft>
                        <a:buFont typeface="Wingdings"/>
                        <a:buChar char=""/>
                      </a:pPr>
                      <a:r>
                        <a:rPr lang="en-US" sz="2000" dirty="0">
                          <a:effectLst/>
                        </a:rPr>
                        <a:t>4 Structure Measures In Place</a:t>
                      </a:r>
                    </a:p>
                    <a:p>
                      <a:pPr marL="0" marR="0" lvl="0" indent="0" algn="ctr">
                        <a:lnSpc>
                          <a:spcPct val="115000"/>
                        </a:lnSpc>
                        <a:spcBef>
                          <a:spcPts val="0"/>
                        </a:spcBef>
                        <a:spcAft>
                          <a:spcPts val="0"/>
                        </a:spcAft>
                        <a:buFont typeface="Wingdings"/>
                        <a:buNone/>
                      </a:pPr>
                      <a:r>
                        <a:rPr lang="en-US" altLang="en-US" sz="2000" b="0" kern="1200" baseline="0" dirty="0">
                          <a:solidFill>
                            <a:schemeClr val="tx1"/>
                          </a:solidFill>
                          <a:effectLst/>
                          <a:latin typeface="Calibri"/>
                          <a:ea typeface="Calibri"/>
                          <a:cs typeface="Times New Roman"/>
                        </a:rPr>
                        <a:t>(Neonatal Prenatal Consult, Non-Pharmacologic Protocol, Pharmacologic Protocol, Discharge Plan</a:t>
                      </a:r>
                      <a:r>
                        <a:rPr lang="en-US" sz="2000" b="0" baseline="0" dirty="0">
                          <a:effectLst/>
                          <a:latin typeface="Calibri"/>
                          <a:ea typeface="Calibri"/>
                          <a:cs typeface="Times New Roman"/>
                        </a:rPr>
                        <a:t>)</a:t>
                      </a:r>
                      <a:endParaRPr lang="en-US" sz="2000" b="0" dirty="0">
                        <a:effectLst/>
                        <a:latin typeface="Calibri"/>
                        <a:ea typeface="Calibri"/>
                        <a:cs typeface="Times New Roman"/>
                      </a:endParaRPr>
                    </a:p>
                  </a:txBody>
                  <a:tcPr marL="66969" marR="66969" marT="0" marB="0"/>
                </a:tc>
                <a:extLst>
                  <a:ext uri="{0D108BD9-81ED-4DB2-BD59-A6C34878D82A}">
                    <a16:rowId xmlns:a16="http://schemas.microsoft.com/office/drawing/2014/main" val="10001"/>
                  </a:ext>
                </a:extLst>
              </a:tr>
              <a:tr h="305681">
                <a:tc>
                  <a:txBody>
                    <a:bodyPr/>
                    <a:lstStyle/>
                    <a:p>
                      <a:pPr marL="0" marR="0" algn="ctr">
                        <a:lnSpc>
                          <a:spcPct val="115000"/>
                        </a:lnSpc>
                        <a:spcBef>
                          <a:spcPts val="0"/>
                        </a:spcBef>
                        <a:spcAft>
                          <a:spcPts val="0"/>
                        </a:spcAft>
                      </a:pPr>
                      <a:r>
                        <a:rPr lang="en-US" sz="2000" cap="small" dirty="0">
                          <a:effectLst/>
                        </a:rPr>
                        <a:t>        +</a:t>
                      </a:r>
                      <a:endParaRPr lang="en-US" sz="2000" dirty="0">
                        <a:effectLst/>
                        <a:latin typeface="Calibri"/>
                        <a:ea typeface="Calibri"/>
                        <a:cs typeface="Times New Roman"/>
                      </a:endParaRPr>
                    </a:p>
                  </a:txBody>
                  <a:tcPr marL="66969" marR="66969" marT="0" marB="0"/>
                </a:tc>
                <a:extLst>
                  <a:ext uri="{0D108BD9-81ED-4DB2-BD59-A6C34878D82A}">
                    <a16:rowId xmlns:a16="http://schemas.microsoft.com/office/drawing/2014/main" val="10002"/>
                  </a:ext>
                </a:extLst>
              </a:tr>
              <a:tr h="698698">
                <a:tc>
                  <a:txBody>
                    <a:bodyPr/>
                    <a:lstStyle/>
                    <a:p>
                      <a:pPr marL="342900" marR="0" lvl="0" indent="-342900" algn="ctr">
                        <a:lnSpc>
                          <a:spcPct val="115000"/>
                        </a:lnSpc>
                        <a:spcBef>
                          <a:spcPts val="0"/>
                        </a:spcBef>
                        <a:spcAft>
                          <a:spcPts val="0"/>
                        </a:spcAft>
                        <a:buFont typeface="Wingdings"/>
                        <a:buChar char=""/>
                      </a:pPr>
                      <a:r>
                        <a:rPr lang="en-US" sz="2000" u="sng" dirty="0">
                          <a:effectLst/>
                        </a:rPr>
                        <a:t>All</a:t>
                      </a:r>
                      <a:r>
                        <a:rPr lang="en-US" sz="2000" u="none" baseline="0" dirty="0">
                          <a:effectLst/>
                        </a:rPr>
                        <a:t> </a:t>
                      </a:r>
                      <a:r>
                        <a:rPr lang="en-US" sz="2000" u="none" dirty="0">
                          <a:effectLst/>
                        </a:rPr>
                        <a:t>Process</a:t>
                      </a:r>
                      <a:r>
                        <a:rPr lang="en-US" sz="2000" dirty="0">
                          <a:effectLst/>
                        </a:rPr>
                        <a:t> Measure goals met**</a:t>
                      </a:r>
                    </a:p>
                    <a:p>
                      <a:pPr marL="0" marR="0" lvl="0" indent="0" algn="ctr">
                        <a:lnSpc>
                          <a:spcPct val="115000"/>
                        </a:lnSpc>
                        <a:spcBef>
                          <a:spcPts val="0"/>
                        </a:spcBef>
                        <a:spcAft>
                          <a:spcPts val="0"/>
                        </a:spcAft>
                        <a:buFont typeface="Wingdings"/>
                        <a:buNone/>
                      </a:pPr>
                      <a:r>
                        <a:rPr lang="en-US" sz="2000" b="0" dirty="0">
                          <a:effectLst/>
                        </a:rPr>
                        <a:t>&gt;70%</a:t>
                      </a:r>
                      <a:r>
                        <a:rPr lang="en-US" sz="2000" b="0" baseline="0" dirty="0">
                          <a:effectLst/>
                        </a:rPr>
                        <a:t> MAT, &gt;70% Recovery Treatment Services</a:t>
                      </a:r>
                    </a:p>
                    <a:p>
                      <a:pPr marL="0" marR="0" lvl="0" indent="0" algn="ctr">
                        <a:lnSpc>
                          <a:spcPct val="115000"/>
                        </a:lnSpc>
                        <a:spcBef>
                          <a:spcPts val="0"/>
                        </a:spcBef>
                        <a:spcAft>
                          <a:spcPts val="0"/>
                        </a:spcAft>
                        <a:buFont typeface="Wingdings"/>
                        <a:buNone/>
                      </a:pPr>
                      <a:r>
                        <a:rPr lang="en-US" sz="2000" b="0" baseline="0" dirty="0">
                          <a:effectLst/>
                        </a:rPr>
                        <a:t>&gt;60% </a:t>
                      </a:r>
                      <a:r>
                        <a:rPr lang="en-US" sz="2000" b="0" baseline="0" dirty="0" err="1">
                          <a:effectLst/>
                        </a:rPr>
                        <a:t>Narcan</a:t>
                      </a:r>
                      <a:r>
                        <a:rPr lang="en-US" sz="2000" b="0" baseline="0" dirty="0">
                          <a:effectLst/>
                        </a:rPr>
                        <a:t>, &gt;70% </a:t>
                      </a:r>
                      <a:r>
                        <a:rPr lang="en-US" sz="2000" b="0" baseline="0" dirty="0" err="1">
                          <a:effectLst/>
                        </a:rPr>
                        <a:t>Hep</a:t>
                      </a:r>
                      <a:r>
                        <a:rPr lang="en-US" sz="2000" b="0" baseline="0" dirty="0">
                          <a:effectLst/>
                        </a:rPr>
                        <a:t> C</a:t>
                      </a:r>
                    </a:p>
                    <a:p>
                      <a:pPr marL="0" marR="0" lvl="0" indent="0" algn="ctr">
                        <a:lnSpc>
                          <a:spcPct val="115000"/>
                        </a:lnSpc>
                        <a:spcBef>
                          <a:spcPts val="0"/>
                        </a:spcBef>
                        <a:spcAft>
                          <a:spcPts val="0"/>
                        </a:spcAft>
                        <a:buFont typeface="Wingdings"/>
                        <a:buNone/>
                      </a:pPr>
                      <a:r>
                        <a:rPr lang="en-US" sz="2000" b="0" baseline="0" dirty="0">
                          <a:effectLst/>
                        </a:rPr>
                        <a:t>&gt;70% Patient Education, &gt;50% Prenatal Screening</a:t>
                      </a:r>
                      <a:endParaRPr lang="en-US" sz="2000" dirty="0">
                        <a:effectLst/>
                        <a:latin typeface="Calibri"/>
                        <a:ea typeface="Calibri"/>
                        <a:cs typeface="Times New Roman"/>
                      </a:endParaRPr>
                    </a:p>
                  </a:txBody>
                  <a:tcPr marL="66969" marR="66969" marT="0" marB="0"/>
                </a:tc>
                <a:extLst>
                  <a:ext uri="{0D108BD9-81ED-4DB2-BD59-A6C34878D82A}">
                    <a16:rowId xmlns:a16="http://schemas.microsoft.com/office/drawing/2014/main" val="10003"/>
                  </a:ext>
                </a:extLst>
              </a:tr>
            </a:tbl>
          </a:graphicData>
        </a:graphic>
      </p:graphicFrame>
      <p:sp>
        <p:nvSpPr>
          <p:cNvPr id="7" name="Rectangle 5"/>
          <p:cNvSpPr>
            <a:spLocks noChangeArrowheads="1"/>
          </p:cNvSpPr>
          <p:nvPr/>
        </p:nvSpPr>
        <p:spPr bwMode="auto">
          <a:xfrm>
            <a:off x="76200" y="-19228"/>
            <a:ext cx="8991600" cy="1467028"/>
          </a:xfrm>
          <a:prstGeom prst="rect">
            <a:avLst/>
          </a:prstGeom>
          <a:noFill/>
          <a:ln>
            <a:noFill/>
          </a:ln>
          <a:effectLst/>
        </p:spPr>
        <p:txBody>
          <a:bodyPr vert="horz" wrap="square" lIns="0" tIns="0" rIns="0" bIns="12696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all" spc="0" normalizeH="0" baseline="0" noProof="0" dirty="0">
                <a:ln>
                  <a:noFill/>
                </a:ln>
                <a:solidFill>
                  <a:srgbClr val="F58466"/>
                </a:solidFill>
                <a:effectLst/>
                <a:uLnTx/>
                <a:uFillTx/>
                <a:latin typeface="Candara" pitchFamily="34" charset="0"/>
                <a:ea typeface="Calibri" pitchFamily="34" charset="0"/>
                <a:cs typeface="Times New Roman" pitchFamily="18" charset="0"/>
              </a:rPr>
              <a:t>To be awarded at the  2020 ILPQC annual conference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700" b="0" i="0" u="none" strike="noStrike" kern="1200" cap="all" spc="0" normalizeH="0" baseline="0" noProof="0" dirty="0">
              <a:ln>
                <a:noFill/>
              </a:ln>
              <a:solidFill>
                <a:prstClr val="black"/>
              </a:solidFill>
              <a:effectLst/>
              <a:uLnTx/>
              <a:uFillTx/>
              <a:latin typeface="Arial" pitchFamily="34" charset="0"/>
              <a:ea typeface="MS PGothic" pitchFamily="34" charset="-128"/>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4990"/>
                </a:solidFill>
                <a:effectLst/>
                <a:uLnTx/>
                <a:uFillTx/>
                <a:latin typeface="Candara" pitchFamily="34" charset="0"/>
                <a:ea typeface="Calibri" pitchFamily="34" charset="0"/>
                <a:cs typeface="Times New Roman" pitchFamily="18" charset="0"/>
              </a:rPr>
              <a:t>MNO-Neo Award for Successful Completion of Key Initiative AIMs Awards</a:t>
            </a:r>
          </a:p>
        </p:txBody>
      </p:sp>
      <p:sp>
        <p:nvSpPr>
          <p:cNvPr id="12" name="Rectangle 11"/>
          <p:cNvSpPr/>
          <p:nvPr/>
        </p:nvSpPr>
        <p:spPr>
          <a:xfrm>
            <a:off x="0" y="5118061"/>
            <a:ext cx="9144000" cy="1148388"/>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15000"/>
              </a:lnSpc>
              <a:spcBef>
                <a:spcPts val="0"/>
              </a:spcBef>
              <a:spcAft>
                <a:spcPts val="0"/>
              </a:spcAft>
              <a:buClrTx/>
              <a:buSzTx/>
              <a:buFontTx/>
              <a:buNone/>
              <a:tabLst/>
              <a:defRPr/>
            </a:pPr>
            <a:r>
              <a:rPr kumimoji="0" lang="en-US" sz="1800" b="1" i="1" u="none" strike="noStrike" kern="1200" cap="small" spc="0" normalizeH="0" baseline="0" noProof="0" dirty="0">
                <a:ln>
                  <a:noFill/>
                </a:ln>
                <a:solidFill>
                  <a:srgbClr val="004990"/>
                </a:solidFill>
                <a:effectLst/>
                <a:uLnTx/>
                <a:uFillTx/>
                <a:latin typeface="Candara"/>
                <a:ea typeface="Calibri"/>
                <a:cs typeface="Times New Roman"/>
              </a:rPr>
              <a:t>**Determined by Cumulative data for Quarter 3 (July - September) of 2020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small" spc="0" normalizeH="0" baseline="0" noProof="0" dirty="0">
                <a:ln>
                  <a:noFill/>
                </a:ln>
                <a:solidFill>
                  <a:srgbClr val="004990"/>
                </a:solidFill>
                <a:effectLst/>
                <a:uLnTx/>
                <a:uFillTx/>
                <a:latin typeface="Calibri"/>
                <a:ea typeface="Calibri"/>
                <a:cs typeface="Times New Roman"/>
              </a:rPr>
              <a:t>*All Data Submitted for Baseline (Oct – Dec 2017) and July 2018 through September 2020</a:t>
            </a:r>
            <a:endParaRPr kumimoji="0" lang="en-US" sz="1800" b="0" i="1" u="none" strike="noStrike" kern="1200" cap="small" spc="0" normalizeH="0" baseline="0" noProof="0" dirty="0">
              <a:ln>
                <a:noFill/>
              </a:ln>
              <a:solidFill>
                <a:srgbClr val="004990"/>
              </a:solidFill>
              <a:effectLst/>
              <a:uLnTx/>
              <a:uFillTx/>
              <a:latin typeface="Calibri"/>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small" spc="0" normalizeH="0" baseline="0" noProof="0" dirty="0">
                <a:ln>
                  <a:noFill/>
                </a:ln>
                <a:solidFill>
                  <a:srgbClr val="004990"/>
                </a:solidFill>
                <a:effectLst/>
                <a:uLnTx/>
                <a:uFillTx/>
                <a:latin typeface="Calibri"/>
                <a:ea typeface="+mn-ea"/>
                <a:cs typeface="+mn-cs"/>
              </a:rPr>
              <a:t>*MNO-Neo Monthly Patient Data, Monthly Neo Structure Measures</a:t>
            </a:r>
          </a:p>
        </p:txBody>
      </p:sp>
      <p:sp>
        <p:nvSpPr>
          <p:cNvPr id="3" name="Rectangle 2"/>
          <p:cNvSpPr/>
          <p:nvPr/>
        </p:nvSpPr>
        <p:spPr>
          <a:xfrm>
            <a:off x="376393" y="6423176"/>
            <a:ext cx="8391211" cy="400110"/>
          </a:xfrm>
          <a:prstGeom prst="rect">
            <a:avLst/>
          </a:prstGeom>
          <a:solidFill>
            <a:schemeClr val="accent1">
              <a:lumMod val="60000"/>
              <a:lumOff val="40000"/>
            </a:schemeClr>
          </a:solidFill>
        </p:spPr>
        <p:txBody>
          <a:bodyPr wrap="square">
            <a:spAutoFit/>
          </a:bodyPr>
          <a:lstStyle/>
          <a:p>
            <a:pPr marL="400050" marR="0" lvl="2" indent="0" algn="ctr" defTabSz="914400" rtl="0" eaLnBrk="0" fontAlgn="base" latinLnBrk="0" hangingPunct="0">
              <a:lnSpc>
                <a:spcPct val="100000"/>
              </a:lnSpc>
              <a:spcBef>
                <a:spcPct val="0"/>
              </a:spcBef>
              <a:spcAft>
                <a:spcPct val="0"/>
              </a:spcAft>
              <a:buClr>
                <a:srgbClr val="F58466"/>
              </a:buClr>
              <a:buSzTx/>
              <a:buFontTx/>
              <a:buNone/>
              <a:tabLst/>
              <a:defRPr/>
            </a:pPr>
            <a:r>
              <a:rPr kumimoji="0" lang="en-US" altLang="en-US" sz="200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DATA DUE Friday, October 16</a:t>
            </a:r>
            <a:r>
              <a:rPr kumimoji="0" lang="en-US" altLang="en-US" sz="2000" b="1" i="0" u="none" strike="noStrike" kern="1200" cap="none" spc="0" normalizeH="0" baseline="30000" noProof="0" dirty="0">
                <a:ln>
                  <a:noFill/>
                </a:ln>
                <a:solidFill>
                  <a:prstClr val="black"/>
                </a:solidFill>
                <a:effectLst/>
                <a:uLnTx/>
                <a:uFillTx/>
                <a:latin typeface="Arial" pitchFamily="34" charset="0"/>
                <a:ea typeface="MS PGothic" pitchFamily="34" charset="-128"/>
                <a:cs typeface="+mn-cs"/>
              </a:rPr>
              <a:t>th</a:t>
            </a:r>
            <a:r>
              <a:rPr kumimoji="0" lang="en-US" altLang="en-US" sz="200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 by MIDNIGHT</a:t>
            </a:r>
          </a:p>
        </p:txBody>
      </p:sp>
    </p:spTree>
    <p:extLst>
      <p:ext uri="{BB962C8B-B14F-4D97-AF65-F5344CB8AC3E}">
        <p14:creationId xmlns:p14="http://schemas.microsoft.com/office/powerpoint/2010/main" val="1158489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3503"/>
            <a:ext cx="8229600" cy="1143000"/>
          </a:xfrm>
          <a:noFill/>
        </p:spPr>
        <p:txBody>
          <a:bodyPr/>
          <a:lstStyle/>
          <a:p>
            <a:pPr algn="l" eaLnBrk="1" hangingPunct="1"/>
            <a:r>
              <a:rPr lang="en-US" sz="4000" b="1" dirty="0">
                <a:solidFill>
                  <a:srgbClr val="F58466"/>
                </a:solidFill>
                <a:latin typeface="Goudy Old Style" pitchFamily="18" charset="0"/>
              </a:rPr>
              <a:t>Annual Poster Session</a:t>
            </a:r>
            <a:br>
              <a:rPr lang="en-US" sz="4000" b="1" dirty="0">
                <a:solidFill>
                  <a:srgbClr val="F58466"/>
                </a:solidFill>
                <a:latin typeface="Goudy Old Style" pitchFamily="18" charset="0"/>
              </a:rPr>
            </a:br>
            <a:r>
              <a:rPr lang="en-US" sz="4000" b="1" dirty="0">
                <a:solidFill>
                  <a:srgbClr val="F58466"/>
                </a:solidFill>
                <a:latin typeface="Goudy Old Style" pitchFamily="18" charset="0"/>
              </a:rPr>
              <a:t>Call for Abstracts &amp; Posters</a:t>
            </a:r>
          </a:p>
        </p:txBody>
      </p:sp>
      <p:sp>
        <p:nvSpPr>
          <p:cNvPr id="3" name="Content Placeholder 2"/>
          <p:cNvSpPr>
            <a:spLocks noGrp="1"/>
          </p:cNvSpPr>
          <p:nvPr>
            <p:ph idx="1"/>
          </p:nvPr>
        </p:nvSpPr>
        <p:spPr>
          <a:xfrm>
            <a:off x="152400" y="1143000"/>
            <a:ext cx="8991599" cy="4525963"/>
          </a:xfrm>
        </p:spPr>
        <p:txBody>
          <a:bodyPr/>
          <a:lstStyle/>
          <a:p>
            <a:pPr>
              <a:buClr>
                <a:srgbClr val="F58466"/>
              </a:buClr>
            </a:pPr>
            <a:r>
              <a:rPr lang="en-US" sz="2800" dirty="0"/>
              <a:t>Due </a:t>
            </a:r>
            <a:r>
              <a:rPr lang="en-US" sz="2800" b="1" u="sng" dirty="0">
                <a:solidFill>
                  <a:srgbClr val="FF0066"/>
                </a:solidFill>
              </a:rPr>
              <a:t>October 9</a:t>
            </a:r>
            <a:r>
              <a:rPr lang="en-US" sz="2800" b="1" u="sng" baseline="30000" dirty="0">
                <a:solidFill>
                  <a:srgbClr val="FF0066"/>
                </a:solidFill>
              </a:rPr>
              <a:t>th</a:t>
            </a:r>
            <a:r>
              <a:rPr lang="en-US" sz="2800" b="1" u="sng" dirty="0">
                <a:solidFill>
                  <a:srgbClr val="FF0066"/>
                </a:solidFill>
              </a:rPr>
              <a:t> for consideration for awards </a:t>
            </a:r>
            <a:r>
              <a:rPr lang="en-US" sz="2800" dirty="0"/>
              <a:t>of excellence; </a:t>
            </a:r>
            <a:r>
              <a:rPr lang="en-US" sz="2800" b="1" u="sng" dirty="0">
                <a:solidFill>
                  <a:srgbClr val="004990"/>
                </a:solidFill>
              </a:rPr>
              <a:t>October 23</a:t>
            </a:r>
            <a:r>
              <a:rPr lang="en-US" sz="2800" b="1" u="sng" baseline="30000" dirty="0">
                <a:solidFill>
                  <a:srgbClr val="004990"/>
                </a:solidFill>
              </a:rPr>
              <a:t>rd</a:t>
            </a:r>
            <a:r>
              <a:rPr lang="en-US" sz="2800" b="1" u="sng" dirty="0">
                <a:solidFill>
                  <a:srgbClr val="004990"/>
                </a:solidFill>
              </a:rPr>
              <a:t>for late breaking </a:t>
            </a:r>
          </a:p>
          <a:p>
            <a:pPr>
              <a:buClr>
                <a:srgbClr val="F58466"/>
              </a:buClr>
            </a:pPr>
            <a:r>
              <a:rPr lang="en-US" sz="2800" b="1" u="sng" dirty="0">
                <a:solidFill>
                  <a:srgbClr val="004990"/>
                </a:solidFill>
              </a:rPr>
              <a:t>Posters must be submitted by October 23rd </a:t>
            </a:r>
            <a:r>
              <a:rPr lang="en-US" sz="2800" dirty="0"/>
              <a:t>to be displayed during Annual Conference </a:t>
            </a:r>
          </a:p>
          <a:p>
            <a:pPr>
              <a:buClr>
                <a:srgbClr val="F58466"/>
              </a:buClr>
            </a:pPr>
            <a:r>
              <a:rPr lang="en-US" sz="2800" dirty="0"/>
              <a:t>All hospital teams encouraged to submit on complete or in-progress QI work </a:t>
            </a:r>
          </a:p>
          <a:p>
            <a:pPr lvl="1">
              <a:buClr>
                <a:srgbClr val="F58466"/>
              </a:buClr>
              <a:buFont typeface="Arial" panose="020B0604020202020204" pitchFamily="34" charset="0"/>
              <a:buChar char="•"/>
            </a:pPr>
            <a:r>
              <a:rPr lang="en-US" sz="2400" dirty="0"/>
              <a:t>Especially encourage hospitals that have not previously submitted, including Level I/II and NBN</a:t>
            </a:r>
          </a:p>
          <a:p>
            <a:pPr lvl="1">
              <a:buClr>
                <a:srgbClr val="F58466"/>
              </a:buClr>
              <a:buFont typeface="Arial" panose="020B0604020202020204" pitchFamily="34" charset="0"/>
              <a:buChar char="•"/>
            </a:pPr>
            <a:r>
              <a:rPr lang="en-US" sz="2400" dirty="0"/>
              <a:t>Poster template and support available from ILPQC</a:t>
            </a:r>
          </a:p>
          <a:p>
            <a:pPr lvl="1">
              <a:buClr>
                <a:srgbClr val="F58466"/>
              </a:buClr>
              <a:buFont typeface="Arial" panose="020B0604020202020204" pitchFamily="34" charset="0"/>
              <a:buChar char="•"/>
            </a:pPr>
            <a:r>
              <a:rPr lang="en-US" sz="2400" dirty="0"/>
              <a:t>Special award category </a:t>
            </a:r>
          </a:p>
          <a:p>
            <a:pPr>
              <a:buClr>
                <a:srgbClr val="F58466"/>
              </a:buClr>
            </a:pPr>
            <a:r>
              <a:rPr lang="en-US" sz="2800" dirty="0"/>
              <a:t>Submit via survey form – Link will be distributed during next week</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6302132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400" y="0"/>
            <a:ext cx="9144000" cy="3886200"/>
          </a:xfrm>
          <a:prstGeom prst="rect">
            <a:avLst/>
          </a:prstGeom>
        </p:spPr>
      </p:pic>
      <p:sp>
        <p:nvSpPr>
          <p:cNvPr id="22" name="Rectangle 21"/>
          <p:cNvSpPr/>
          <p:nvPr/>
        </p:nvSpPr>
        <p:spPr>
          <a:xfrm>
            <a:off x="0" y="4942644"/>
            <a:ext cx="9144000" cy="1915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urved Up Ribbon 1"/>
          <p:cNvSpPr/>
          <p:nvPr/>
        </p:nvSpPr>
        <p:spPr>
          <a:xfrm>
            <a:off x="76200" y="3261695"/>
            <a:ext cx="9067800" cy="1295400"/>
          </a:xfrm>
          <a:prstGeom prst="ellipseRibbon2">
            <a:avLst>
              <a:gd name="adj1" fmla="val 50077"/>
              <a:gd name="adj2" fmla="val 55689"/>
              <a:gd name="adj3" fmla="val 30688"/>
            </a:avLst>
          </a:prstGeom>
          <a:solidFill>
            <a:srgbClr val="F58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2895600" y="3324620"/>
            <a:ext cx="4038600" cy="584775"/>
          </a:xfrm>
          <a:prstGeom prst="rect">
            <a:avLst/>
          </a:prstGeom>
          <a:noFill/>
        </p:spPr>
        <p:txBody>
          <a:bodyPr wrap="square" rtlCol="0">
            <a:spAutoFit/>
          </a:bodyPr>
          <a:lstStyle/>
          <a:p>
            <a:r>
              <a:rPr lang="en-US" sz="3200" b="1" dirty="0">
                <a:solidFill>
                  <a:srgbClr val="004990"/>
                </a:solidFill>
                <a:latin typeface="Goudy Old Style" panose="02020502050305020303" pitchFamily="18" charset="0"/>
              </a:rPr>
              <a:t>THANKS TO OUR</a:t>
            </a:r>
          </a:p>
        </p:txBody>
      </p:sp>
      <p:sp>
        <p:nvSpPr>
          <p:cNvPr id="5" name="Rectangle 4"/>
          <p:cNvSpPr/>
          <p:nvPr/>
        </p:nvSpPr>
        <p:spPr>
          <a:xfrm>
            <a:off x="3678451" y="4353580"/>
            <a:ext cx="1846980" cy="523220"/>
          </a:xfrm>
          <a:prstGeom prst="rect">
            <a:avLst/>
          </a:prstGeom>
        </p:spPr>
        <p:txBody>
          <a:bodyPr wrap="none">
            <a:spAutoFit/>
          </a:bodyPr>
          <a:lstStyle/>
          <a:p>
            <a:r>
              <a:rPr lang="en-US" sz="2800" b="1" dirty="0">
                <a:solidFill>
                  <a:srgbClr val="004990"/>
                </a:solidFill>
                <a:latin typeface="Goudy Old Style" panose="02020502050305020303" pitchFamily="18" charset="0"/>
              </a:rPr>
              <a:t>FUNDERS</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1663" y="5192824"/>
            <a:ext cx="2438399" cy="700561"/>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20883" y="5101399"/>
            <a:ext cx="1852841" cy="860671"/>
          </a:xfrm>
          <a:prstGeom prst="rect">
            <a:avLst/>
          </a:prstGeom>
        </p:spPr>
      </p:pic>
      <p:pic>
        <p:nvPicPr>
          <p:cNvPr id="21" name="Picture 2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28640" y="4926793"/>
            <a:ext cx="2391559" cy="1169207"/>
          </a:xfrm>
          <a:prstGeom prst="rect">
            <a:avLst/>
          </a:prstGeom>
        </p:spPr>
      </p:pic>
      <p:pic>
        <p:nvPicPr>
          <p:cNvPr id="1026" name="Picture 2" descr="Image result for cdc"/>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120277" y="4926793"/>
            <a:ext cx="1469069" cy="1116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227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FB53-311B-43CA-B7CE-1F80A678A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graphicFrame>
        <p:nvGraphicFramePr>
          <p:cNvPr id="3" name="Diagram 2"/>
          <p:cNvGraphicFramePr/>
          <p:nvPr/>
        </p:nvGraphicFramePr>
        <p:xfrm>
          <a:off x="161597" y="1524000"/>
          <a:ext cx="89916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a16="http://schemas.microsoft.com/office/drawing/2014/main" id="{B3E5A5ED-4066-E144-89F8-5C4DADD49EB1}"/>
              </a:ext>
            </a:extLst>
          </p:cNvPr>
          <p:cNvSpPr txBox="1">
            <a:spLocks/>
          </p:cNvSpPr>
          <p:nvPr/>
        </p:nvSpPr>
        <p:spPr>
          <a:xfrm>
            <a:off x="2447597" y="50800"/>
            <a:ext cx="4419600" cy="15240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b="1" dirty="0">
                <a:solidFill>
                  <a:srgbClr val="F58466"/>
                </a:solidFill>
                <a:latin typeface="Goudy Old Style" pitchFamily="18" charset="0"/>
              </a:rPr>
              <a:t>Strategies for </a:t>
            </a:r>
          </a:p>
          <a:p>
            <a:pPr algn="l" eaLnBrk="1" hangingPunct="1"/>
            <a:r>
              <a:rPr lang="en-US" b="1" dirty="0">
                <a:solidFill>
                  <a:srgbClr val="F58466"/>
                </a:solidFill>
                <a:latin typeface="Goudy Old Style" pitchFamily="18" charset="0"/>
              </a:rPr>
              <a:t>MNO-Neo Teams</a:t>
            </a:r>
          </a:p>
        </p:txBody>
      </p:sp>
      <p:pic>
        <p:nvPicPr>
          <p:cNvPr id="5" name="Picture 4"/>
          <p:cNvPicPr>
            <a:picLocks noChangeAspect="1"/>
          </p:cNvPicPr>
          <p:nvPr/>
        </p:nvPicPr>
        <p:blipFill>
          <a:blip r:embed="rId7">
            <a:extLst>
              <a:ext uri="{BEBA8EAE-BF5A-486C-A8C5-ECC9F3942E4B}">
                <a14:imgProps xmlns:a14="http://schemas.microsoft.com/office/drawing/2010/main">
                  <a14:imgLayer r:embed="rId8">
                    <a14:imgEffect>
                      <a14:backgroundRemoval t="2500" b="96750" l="7167" r="98500">
                        <a14:foregroundMark x1="38333" y1="34750" x2="38333" y2="34750"/>
                        <a14:foregroundMark x1="39667" y1="34500" x2="39667" y2="34500"/>
                        <a14:foregroundMark x1="37333" y1="36500" x2="37333" y2="36500"/>
                        <a14:foregroundMark x1="43667" y1="35000" x2="43667" y2="35000"/>
                        <a14:foregroundMark x1="44500" y1="36250" x2="44500" y2="36250"/>
                        <a14:foregroundMark x1="42667" y1="37000" x2="42667" y2="37000"/>
                        <a14:foregroundMark x1="47833" y1="33000" x2="47833" y2="33000"/>
                        <a14:foregroundMark x1="51333" y1="34000" x2="51333" y2="34000"/>
                        <a14:foregroundMark x1="57500" y1="34500" x2="57500" y2="34500"/>
                        <a14:foregroundMark x1="61667" y1="33500" x2="61667" y2="33500"/>
                        <a14:foregroundMark x1="62667" y1="35000" x2="62667" y2="35000"/>
                        <a14:foregroundMark x1="63167" y1="37750" x2="63167" y2="37750"/>
                        <a14:foregroundMark x1="60500" y1="40250" x2="60500" y2="40250"/>
                        <a14:foregroundMark x1="64000" y1="70000" x2="64000" y2="70000"/>
                        <a14:foregroundMark x1="64333" y1="67250" x2="64333" y2="67250"/>
                        <a14:foregroundMark x1="64500" y1="73500" x2="64500" y2="73500"/>
                        <a14:foregroundMark x1="62667" y1="65750" x2="62667" y2="65750"/>
                        <a14:foregroundMark x1="61667" y1="59250" x2="61667" y2="59250"/>
                        <a14:foregroundMark x1="57833" y1="68250" x2="57833" y2="68250"/>
                        <a14:foregroundMark x1="58167" y1="65000" x2="58167" y2="65000"/>
                        <a14:foregroundMark x1="55500" y1="61750" x2="55500" y2="61750"/>
                        <a14:foregroundMark x1="55333" y1="60250" x2="55333" y2="60250"/>
                        <a14:foregroundMark x1="54833" y1="65500" x2="54833" y2="65500"/>
                        <a14:foregroundMark x1="55500" y1="69500" x2="55500" y2="69500"/>
                        <a14:foregroundMark x1="51833" y1="66500" x2="51833" y2="66500"/>
                        <a14:foregroundMark x1="47667" y1="66750" x2="47667" y2="66750"/>
                        <a14:foregroundMark x1="41500" y1="64250" x2="41500" y2="64250"/>
                        <a14:foregroundMark x1="37167" y1="71500" x2="37167" y2="71500"/>
                        <a14:foregroundMark x1="35333" y1="69500" x2="35333" y2="69500"/>
                        <a14:foregroundMark x1="36000" y1="59250" x2="36000" y2="59250"/>
                        <a14:foregroundMark x1="37500" y1="59500" x2="37500" y2="59500"/>
                        <a14:foregroundMark x1="38000" y1="45000" x2="38000" y2="45000"/>
                        <a14:foregroundMark x1="42333" y1="43250" x2="42333" y2="43250"/>
                        <a14:foregroundMark x1="61167" y1="44750" x2="61167" y2="44750"/>
                        <a14:foregroundMark x1="63000" y1="41750" x2="63000" y2="41750"/>
                        <a14:foregroundMark x1="61667" y1="37250" x2="61667" y2="37250"/>
                      </a14:backgroundRemoval>
                    </a14:imgEffect>
                  </a14:imgLayer>
                </a14:imgProps>
              </a:ext>
            </a:extLst>
          </a:blip>
          <a:stretch>
            <a:fillRect/>
          </a:stretch>
        </p:blipFill>
        <p:spPr>
          <a:xfrm>
            <a:off x="85397" y="-25400"/>
            <a:ext cx="2438400" cy="1625600"/>
          </a:xfrm>
          <a:prstGeom prst="rect">
            <a:avLst/>
          </a:prstGeom>
        </p:spPr>
      </p:pic>
    </p:spTree>
    <p:extLst>
      <p:ext uri="{BB962C8B-B14F-4D97-AF65-F5344CB8AC3E}">
        <p14:creationId xmlns:p14="http://schemas.microsoft.com/office/powerpoint/2010/main" val="3511054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638800"/>
            <a:ext cx="91440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B3E5A5ED-4066-E144-89F8-5C4DADD49EB1}"/>
              </a:ext>
            </a:extLst>
          </p:cNvPr>
          <p:cNvSpPr>
            <a:spLocks noGrp="1"/>
          </p:cNvSpPr>
          <p:nvPr>
            <p:ph type="title"/>
          </p:nvPr>
        </p:nvSpPr>
        <p:spPr>
          <a:xfrm>
            <a:off x="228600" y="91378"/>
            <a:ext cx="8229600" cy="1143000"/>
          </a:xfrm>
          <a:noFill/>
          <a:ln>
            <a:noFill/>
          </a:ln>
        </p:spPr>
        <p:style>
          <a:lnRef idx="2">
            <a:schemeClr val="accent6"/>
          </a:lnRef>
          <a:fillRef idx="1">
            <a:schemeClr val="lt1"/>
          </a:fillRef>
          <a:effectRef idx="0">
            <a:schemeClr val="accent6"/>
          </a:effectRef>
          <a:fontRef idx="minor">
            <a:schemeClr val="dk1"/>
          </a:fontRef>
        </p:style>
        <p:txBody>
          <a:bodyPr/>
          <a:lstStyle/>
          <a:p>
            <a:pPr algn="l" eaLnBrk="1" hangingPunct="1"/>
            <a:r>
              <a:rPr lang="en-US" b="1" dirty="0">
                <a:solidFill>
                  <a:srgbClr val="F58466"/>
                </a:solidFill>
                <a:latin typeface="Goudy Old Style" pitchFamily="18" charset="0"/>
              </a:rPr>
              <a:t>Systems for</a:t>
            </a:r>
            <a:br>
              <a:rPr lang="en-US" b="1" dirty="0">
                <a:solidFill>
                  <a:srgbClr val="F58466"/>
                </a:solidFill>
                <a:latin typeface="Goudy Old Style" pitchFamily="18" charset="0"/>
              </a:rPr>
            </a:br>
            <a:r>
              <a:rPr lang="en-US" b="1" dirty="0">
                <a:solidFill>
                  <a:srgbClr val="F58466"/>
                </a:solidFill>
                <a:latin typeface="Goudy Old Style" pitchFamily="18" charset="0"/>
              </a:rPr>
              <a:t>Optimal OEN Care</a:t>
            </a:r>
          </a:p>
        </p:txBody>
      </p:sp>
      <p:sp>
        <p:nvSpPr>
          <p:cNvPr id="3" name="Slide Number Placeholder 2">
            <a:extLst>
              <a:ext uri="{FF2B5EF4-FFF2-40B4-BE49-F238E27FC236}">
                <a16:creationId xmlns:a16="http://schemas.microsoft.com/office/drawing/2014/main" id="{6C121084-7266-034E-8D2B-4415B9D1A9C3}"/>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44C2F5F-8633-4B5B-A080-9CC210AD30A1}" type="slidenum">
              <a:rPr kumimoji="0" 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
        <p:nvSpPr>
          <p:cNvPr id="11" name="Content Placeholder 6">
            <a:extLst>
              <a:ext uri="{FF2B5EF4-FFF2-40B4-BE49-F238E27FC236}">
                <a16:creationId xmlns:a16="http://schemas.microsoft.com/office/drawing/2014/main" id="{8265C79B-1F0D-7542-9FF5-AA3A4DBC18E5}"/>
              </a:ext>
            </a:extLst>
          </p:cNvPr>
          <p:cNvSpPr txBox="1">
            <a:spLocks/>
          </p:cNvSpPr>
          <p:nvPr/>
        </p:nvSpPr>
        <p:spPr bwMode="auto">
          <a:xfrm>
            <a:off x="76200" y="1434084"/>
            <a:ext cx="8534399" cy="409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marR="0" lvl="0" indent="-457200" algn="l" defTabSz="914400" rtl="0" eaLnBrk="0" fontAlgn="base" latinLnBrk="0" hangingPunct="0">
              <a:lnSpc>
                <a:spcPct val="100000"/>
              </a:lnSpc>
              <a:spcBef>
                <a:spcPct val="20000"/>
              </a:spcBef>
              <a:spcAft>
                <a:spcPct val="0"/>
              </a:spcAft>
              <a:buClr>
                <a:srgbClr val="F58466"/>
              </a:buClr>
              <a:buSzTx/>
              <a:buFont typeface="Arial" pitchFamily="34" charset="0"/>
              <a:buAutoNum type="arabicParenR"/>
              <a:tabLst/>
              <a:defRPr/>
            </a:pPr>
            <a:r>
              <a:rPr kumimoji="0" lang="en-US" sz="1800" b="1" i="0" u="none" strike="noStrike" kern="1200" cap="none" spc="0" normalizeH="0" baseline="0" noProof="0" dirty="0">
                <a:ln>
                  <a:noFill/>
                </a:ln>
                <a:solidFill>
                  <a:srgbClr val="004990"/>
                </a:solidFill>
                <a:effectLst/>
                <a:uLnTx/>
                <a:uFillTx/>
                <a:latin typeface="Calibri"/>
                <a:ea typeface="MS PGothic" pitchFamily="34" charset="-128"/>
              </a:rPr>
              <a:t>MNO Folders. </a:t>
            </a:r>
            <a:r>
              <a:rPr kumimoji="0" lang="en-US" sz="1800" b="0" i="0" u="none" strike="noStrike" kern="1200" cap="none" spc="0" normalizeH="0" baseline="0" noProof="0" dirty="0">
                <a:ln>
                  <a:noFill/>
                </a:ln>
                <a:solidFill>
                  <a:prstClr val="black"/>
                </a:solidFill>
                <a:effectLst/>
                <a:uLnTx/>
                <a:uFillTx/>
                <a:latin typeface="Calibri"/>
                <a:ea typeface="MS PGothic" pitchFamily="34" charset="-128"/>
              </a:rPr>
              <a:t>Initiate the MNO folder to help create a standardized system to provide the highest level of care for every OEN (including the coordinated discharge materials) to provide the highest level of care for every OEN</a:t>
            </a:r>
          </a:p>
          <a:p>
            <a:pPr marL="457200" marR="0" lvl="0" indent="-457200" algn="l" defTabSz="914400" rtl="0" eaLnBrk="0" fontAlgn="base" latinLnBrk="0" hangingPunct="0">
              <a:lnSpc>
                <a:spcPct val="100000"/>
              </a:lnSpc>
              <a:spcBef>
                <a:spcPct val="20000"/>
              </a:spcBef>
              <a:spcAft>
                <a:spcPct val="0"/>
              </a:spcAft>
              <a:buClr>
                <a:srgbClr val="F58466"/>
              </a:buClr>
              <a:buSzTx/>
              <a:buFont typeface="Arial" pitchFamily="34" charset="0"/>
              <a:buAutoNum type="arabicParenR"/>
              <a:tabLst/>
              <a:defRPr/>
            </a:pPr>
            <a:endParaRPr kumimoji="0" lang="en-US" sz="800" b="0" i="0" u="none" strike="noStrike" kern="1200" cap="none" spc="0" normalizeH="0" baseline="0" noProof="0" dirty="0">
              <a:ln>
                <a:noFill/>
              </a:ln>
              <a:solidFill>
                <a:prstClr val="black"/>
              </a:solidFill>
              <a:effectLst/>
              <a:uLnTx/>
              <a:uFillTx/>
              <a:latin typeface="Calibri"/>
              <a:ea typeface="MS PGothic" pitchFamily="34" charset="-128"/>
            </a:endParaRPr>
          </a:p>
          <a:p>
            <a:pPr marL="457200" marR="0" lvl="0" indent="-457200" algn="l" defTabSz="914400" rtl="0" eaLnBrk="0" fontAlgn="base" latinLnBrk="0" hangingPunct="0">
              <a:lnSpc>
                <a:spcPct val="100000"/>
              </a:lnSpc>
              <a:spcBef>
                <a:spcPct val="20000"/>
              </a:spcBef>
              <a:spcAft>
                <a:spcPct val="0"/>
              </a:spcAft>
              <a:buClr>
                <a:srgbClr val="F58466"/>
              </a:buClr>
              <a:buSzTx/>
              <a:buFont typeface="Arial" pitchFamily="34" charset="0"/>
              <a:buAutoNum type="arabicParenR"/>
              <a:tabLst/>
              <a:defRPr/>
            </a:pPr>
            <a:r>
              <a:rPr kumimoji="0" lang="en-US" sz="1800" b="1" i="0" u="none" strike="noStrike" kern="1200" cap="none" spc="0" normalizeH="0" baseline="0" noProof="0" dirty="0">
                <a:ln>
                  <a:noFill/>
                </a:ln>
                <a:solidFill>
                  <a:srgbClr val="004990"/>
                </a:solidFill>
                <a:effectLst/>
                <a:uLnTx/>
                <a:uFillTx/>
                <a:latin typeface="Calibri"/>
                <a:ea typeface="MS PGothic" pitchFamily="34" charset="-128"/>
              </a:rPr>
              <a:t>OEN Admission Huddle. </a:t>
            </a:r>
            <a:r>
              <a:rPr kumimoji="0" lang="en-US" sz="1800" b="0" i="0" u="none" strike="noStrike" kern="1200" cap="none" spc="0" normalizeH="0" baseline="0" noProof="0" dirty="0">
                <a:ln>
                  <a:noFill/>
                </a:ln>
                <a:solidFill>
                  <a:prstClr val="black"/>
                </a:solidFill>
                <a:effectLst/>
                <a:uLnTx/>
                <a:uFillTx/>
                <a:latin typeface="Calibri"/>
                <a:ea typeface="MS PGothic" pitchFamily="34" charset="-128"/>
              </a:rPr>
              <a:t>Utilize an “OEN Admission Huddle” with the care team (Neo, </a:t>
            </a:r>
            <a:r>
              <a:rPr kumimoji="0" lang="en-US" sz="1800" b="0" i="0" u="none" strike="noStrike" kern="1200" cap="none" spc="0" normalizeH="0" baseline="0" noProof="0" dirty="0" err="1">
                <a:ln>
                  <a:noFill/>
                </a:ln>
                <a:solidFill>
                  <a:prstClr val="black"/>
                </a:solidFill>
                <a:effectLst/>
                <a:uLnTx/>
                <a:uFillTx/>
                <a:latin typeface="Calibri"/>
                <a:ea typeface="MS PGothic" pitchFamily="34" charset="-128"/>
              </a:rPr>
              <a:t>Peds</a:t>
            </a:r>
            <a:r>
              <a:rPr kumimoji="0" lang="en-US" sz="1800" b="0" i="0" u="none" strike="noStrike" kern="1200" cap="none" spc="0" normalizeH="0" baseline="0" noProof="0" dirty="0">
                <a:ln>
                  <a:noFill/>
                </a:ln>
                <a:solidFill>
                  <a:prstClr val="black"/>
                </a:solidFill>
                <a:effectLst/>
                <a:uLnTx/>
                <a:uFillTx/>
                <a:latin typeface="Calibri"/>
                <a:ea typeface="MS PGothic" pitchFamily="34" charset="-128"/>
              </a:rPr>
              <a:t>, Nursing, Social Work, etc.) at newborn admission to NICU/SCN/NBN to review the MNO folder and begin the coordinated discharge </a:t>
            </a:r>
          </a:p>
          <a:p>
            <a:pPr marL="457200" marR="0" lvl="0" indent="-457200" algn="l" defTabSz="914400" rtl="0" eaLnBrk="0" fontAlgn="base" latinLnBrk="0" hangingPunct="0">
              <a:lnSpc>
                <a:spcPct val="100000"/>
              </a:lnSpc>
              <a:spcBef>
                <a:spcPct val="20000"/>
              </a:spcBef>
              <a:spcAft>
                <a:spcPct val="0"/>
              </a:spcAft>
              <a:buClr>
                <a:srgbClr val="F58466"/>
              </a:buClr>
              <a:buSzTx/>
              <a:buFont typeface="Arial" pitchFamily="34" charset="0"/>
              <a:buAutoNum type="arabicParenR"/>
              <a:tabLst/>
              <a:defRPr/>
            </a:pPr>
            <a:endParaRPr kumimoji="0" lang="en-US" sz="800" b="0" i="0" u="none" strike="noStrike" kern="1200" cap="none" spc="0" normalizeH="0" baseline="0" noProof="0" dirty="0">
              <a:ln>
                <a:noFill/>
              </a:ln>
              <a:solidFill>
                <a:prstClr val="black"/>
              </a:solidFill>
              <a:effectLst/>
              <a:uLnTx/>
              <a:uFillTx/>
              <a:latin typeface="Calibri"/>
              <a:ea typeface="MS PGothic" pitchFamily="34" charset="-128"/>
            </a:endParaRPr>
          </a:p>
          <a:p>
            <a:pPr marL="457200" marR="0" lvl="0" indent="-457200" algn="l" defTabSz="914400" rtl="0" eaLnBrk="0" fontAlgn="base" latinLnBrk="0" hangingPunct="0">
              <a:lnSpc>
                <a:spcPct val="100000"/>
              </a:lnSpc>
              <a:spcBef>
                <a:spcPct val="20000"/>
              </a:spcBef>
              <a:spcAft>
                <a:spcPct val="0"/>
              </a:spcAft>
              <a:buClr>
                <a:srgbClr val="F58466"/>
              </a:buClr>
              <a:buSzTx/>
              <a:buFont typeface="Arial" pitchFamily="34" charset="0"/>
              <a:buAutoNum type="arabicParenR"/>
              <a:tabLst/>
              <a:defRPr/>
            </a:pPr>
            <a:r>
              <a:rPr kumimoji="0" lang="en-US" sz="1800" b="1" i="0" u="none" strike="noStrike" kern="1200" cap="none" spc="0" normalizeH="0" baseline="0" noProof="0" dirty="0">
                <a:ln>
                  <a:noFill/>
                </a:ln>
                <a:solidFill>
                  <a:srgbClr val="004990"/>
                </a:solidFill>
                <a:effectLst/>
                <a:uLnTx/>
                <a:uFillTx/>
                <a:latin typeface="Calibri"/>
                <a:ea typeface="MS PGothic" pitchFamily="34" charset="-128"/>
              </a:rPr>
              <a:t>MNO-Neonatal Education Campaign. </a:t>
            </a:r>
            <a:r>
              <a:rPr kumimoji="0" lang="en-US" sz="1800" b="0" i="0" u="none" strike="noStrike" kern="1200" cap="none" spc="0" normalizeH="0" baseline="0" noProof="0" dirty="0">
                <a:ln>
                  <a:noFill/>
                </a:ln>
                <a:solidFill>
                  <a:prstClr val="black"/>
                </a:solidFill>
                <a:effectLst/>
                <a:uLnTx/>
                <a:uFillTx/>
                <a:latin typeface="Calibri"/>
                <a:ea typeface="MS PGothic" pitchFamily="34" charset="-128"/>
              </a:rPr>
              <a:t>Implement standardized education for providers and nurses on key elements of the MNO-Neonatal initiative, including the importance of engaging families in non-pharmacologic care and coordinated discharge planning. </a:t>
            </a:r>
          </a:p>
          <a:p>
            <a:pPr marL="457200" marR="0" lvl="0" indent="-457200" algn="l" defTabSz="914400" rtl="0" eaLnBrk="0" fontAlgn="base" latinLnBrk="0" hangingPunct="0">
              <a:lnSpc>
                <a:spcPct val="100000"/>
              </a:lnSpc>
              <a:spcBef>
                <a:spcPct val="20000"/>
              </a:spcBef>
              <a:spcAft>
                <a:spcPct val="0"/>
              </a:spcAft>
              <a:buClr>
                <a:srgbClr val="F58466"/>
              </a:buClr>
              <a:buSzTx/>
              <a:buFont typeface="Arial" pitchFamily="34" charset="0"/>
              <a:buAutoNum type="arabicParenR"/>
              <a:tabLst/>
              <a:defRPr/>
            </a:pPr>
            <a:endParaRPr kumimoji="0" lang="en-US" sz="800" b="0" i="0" u="none" strike="noStrike" kern="1200" cap="none" spc="0" normalizeH="0" baseline="0" noProof="0" dirty="0">
              <a:ln>
                <a:noFill/>
              </a:ln>
              <a:solidFill>
                <a:prstClr val="black"/>
              </a:solidFill>
              <a:effectLst/>
              <a:uLnTx/>
              <a:uFillTx/>
              <a:latin typeface="Calibri"/>
              <a:ea typeface="MS PGothic" pitchFamily="34" charset="-128"/>
            </a:endParaRPr>
          </a:p>
          <a:p>
            <a:pPr marL="457200" marR="0" lvl="0" indent="-457200" algn="l" defTabSz="914400" rtl="0" eaLnBrk="0" fontAlgn="base" latinLnBrk="0" hangingPunct="0">
              <a:lnSpc>
                <a:spcPct val="100000"/>
              </a:lnSpc>
              <a:spcBef>
                <a:spcPct val="20000"/>
              </a:spcBef>
              <a:spcAft>
                <a:spcPct val="0"/>
              </a:spcAft>
              <a:buClr>
                <a:srgbClr val="F58466"/>
              </a:buClr>
              <a:buSzTx/>
              <a:buFont typeface="Arial" pitchFamily="34" charset="0"/>
              <a:buAutoNum type="arabicParenR"/>
              <a:tabLst/>
              <a:defRPr/>
            </a:pPr>
            <a:r>
              <a:rPr kumimoji="0" lang="en-US" sz="1800" b="1" i="0" u="none" strike="noStrike" kern="1200" cap="none" spc="0" normalizeH="0" baseline="0" noProof="0" dirty="0">
                <a:ln>
                  <a:noFill/>
                </a:ln>
                <a:solidFill>
                  <a:srgbClr val="004990"/>
                </a:solidFill>
                <a:effectLst/>
                <a:uLnTx/>
                <a:uFillTx/>
                <a:latin typeface="Calibri"/>
                <a:ea typeface="MS PGothic" pitchFamily="34" charset="-128"/>
              </a:rPr>
              <a:t>Non-Pharmacologic Care. </a:t>
            </a:r>
            <a:r>
              <a:rPr kumimoji="0" lang="en-US" sz="1800" b="0" i="0" u="none" strike="noStrike" kern="1200" cap="none" spc="0" normalizeH="0" baseline="0" noProof="0" dirty="0">
                <a:ln>
                  <a:noFill/>
                </a:ln>
                <a:solidFill>
                  <a:prstClr val="black"/>
                </a:solidFill>
                <a:effectLst/>
                <a:uLnTx/>
                <a:uFillTx/>
                <a:latin typeface="Calibri"/>
                <a:ea typeface="MS PGothic" pitchFamily="34" charset="-128"/>
              </a:rPr>
              <a:t>Implement standardized protocols for care teams to engage families in optimizing non-pharmacologic care as the first line of treatment for OENs</a:t>
            </a:r>
          </a:p>
          <a:p>
            <a:pPr marL="457200" marR="0" lvl="0" indent="-457200" algn="l" defTabSz="914400" rtl="0" eaLnBrk="0" fontAlgn="base" latinLnBrk="0" hangingPunct="0">
              <a:lnSpc>
                <a:spcPct val="100000"/>
              </a:lnSpc>
              <a:spcBef>
                <a:spcPct val="20000"/>
              </a:spcBef>
              <a:spcAft>
                <a:spcPct val="0"/>
              </a:spcAft>
              <a:buClr>
                <a:srgbClr val="F58466"/>
              </a:buClr>
              <a:buSzTx/>
              <a:buFont typeface="Arial" pitchFamily="34" charset="0"/>
              <a:buAutoNum type="arabicParenR"/>
              <a:tabLst/>
              <a:defRPr/>
            </a:pPr>
            <a:endParaRPr kumimoji="0" lang="en-US" sz="800" b="0" i="0" u="none" strike="noStrike" kern="1200" cap="none" spc="0" normalizeH="0" baseline="0" noProof="0" dirty="0">
              <a:ln>
                <a:noFill/>
              </a:ln>
              <a:solidFill>
                <a:prstClr val="black"/>
              </a:solidFill>
              <a:effectLst/>
              <a:uLnTx/>
              <a:uFillTx/>
              <a:latin typeface="Calibri"/>
              <a:ea typeface="MS PGothic" pitchFamily="34" charset="-128"/>
            </a:endParaRPr>
          </a:p>
          <a:p>
            <a:pPr marL="457200" marR="0" lvl="0" indent="-457200" algn="l" defTabSz="914400" rtl="0" eaLnBrk="0" fontAlgn="base" latinLnBrk="0" hangingPunct="0">
              <a:lnSpc>
                <a:spcPct val="100000"/>
              </a:lnSpc>
              <a:spcBef>
                <a:spcPct val="20000"/>
              </a:spcBef>
              <a:spcAft>
                <a:spcPct val="0"/>
              </a:spcAft>
              <a:buClr>
                <a:srgbClr val="F58466"/>
              </a:buClr>
              <a:buSzTx/>
              <a:buFont typeface="Arial" pitchFamily="34" charset="0"/>
              <a:buAutoNum type="arabicParenR"/>
              <a:tabLst/>
              <a:defRPr/>
            </a:pPr>
            <a:r>
              <a:rPr kumimoji="0" lang="en-US" sz="1800" b="1" i="0" u="none" strike="noStrike" kern="1200" cap="none" spc="0" normalizeH="0" baseline="0" noProof="0" dirty="0">
                <a:ln>
                  <a:noFill/>
                </a:ln>
                <a:solidFill>
                  <a:srgbClr val="004990"/>
                </a:solidFill>
                <a:effectLst/>
                <a:uLnTx/>
                <a:uFillTx/>
                <a:latin typeface="Calibri"/>
                <a:ea typeface="MS PGothic" pitchFamily="34" charset="-128"/>
              </a:rPr>
              <a:t>Coordinated Discharge. </a:t>
            </a:r>
            <a:r>
              <a:rPr kumimoji="0" lang="en-US" sz="1800" b="0" i="0" u="none" strike="noStrike" kern="1200" cap="none" spc="0" normalizeH="0" baseline="0" noProof="0" dirty="0">
                <a:ln>
                  <a:noFill/>
                </a:ln>
                <a:solidFill>
                  <a:prstClr val="black"/>
                </a:solidFill>
                <a:effectLst/>
                <a:uLnTx/>
                <a:uFillTx/>
                <a:latin typeface="Calibri"/>
                <a:ea typeface="MS PGothic" pitchFamily="34" charset="-128"/>
              </a:rPr>
              <a:t>Include the MNO Coordinated Discharge Checklist and Collaborative Discharge Plan in every MNO-Neonatal folder activated by the care team when the mother delivers.</a:t>
            </a: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endParaRPr kumimoji="0" lang="en-US" sz="2400" b="0" i="0" u="none" strike="noStrike" kern="1200" cap="none" spc="0" normalizeH="0" baseline="0" noProof="0" dirty="0">
              <a:ln>
                <a:noFill/>
              </a:ln>
              <a:solidFill>
                <a:prstClr val="black"/>
              </a:solidFill>
              <a:effectLst/>
              <a:uLnTx/>
              <a:uFillTx/>
              <a:latin typeface="Calibri"/>
              <a:ea typeface="MS PGothic" pitchFamily="34" charset="-128"/>
            </a:endParaRPr>
          </a:p>
        </p:txBody>
      </p:sp>
    </p:spTree>
    <p:extLst>
      <p:ext uri="{BB962C8B-B14F-4D97-AF65-F5344CB8AC3E}">
        <p14:creationId xmlns:p14="http://schemas.microsoft.com/office/powerpoint/2010/main" val="2688676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solidFill>
                  <a:srgbClr val="F58466"/>
                </a:solidFill>
                <a:latin typeface="Goudy Old Style" pitchFamily="18" charset="0"/>
              </a:rPr>
              <a:t>MNO-Neo Data Review</a:t>
            </a:r>
          </a:p>
        </p:txBody>
      </p:sp>
      <p:sp>
        <p:nvSpPr>
          <p:cNvPr id="4" name="Slide Number Placeholder 3"/>
          <p:cNvSpPr>
            <a:spLocks noGrp="1"/>
          </p:cNvSpPr>
          <p:nvPr>
            <p:ph type="sldNum" sz="quarter" idx="12"/>
          </p:nvPr>
        </p:nvSpPr>
        <p:spPr/>
        <p:txBody>
          <a:bodyPr/>
          <a:lstStyle/>
          <a:p>
            <a:pPr>
              <a:defRPr/>
            </a:pPr>
            <a:fld id="{ED3A795C-50BE-462B-8B70-BD2F9F6A8888}" type="slidenum">
              <a:rPr lang="en-US" altLang="en-US" smtClean="0"/>
              <a:pPr>
                <a:defRPr/>
              </a:pPr>
              <a:t>7</a:t>
            </a:fld>
            <a:endParaRPr lang="en-US" altLang="en-US" dirty="0"/>
          </a:p>
        </p:txBody>
      </p:sp>
    </p:spTree>
    <p:extLst>
      <p:ext uri="{BB962C8B-B14F-4D97-AF65-F5344CB8AC3E}">
        <p14:creationId xmlns:p14="http://schemas.microsoft.com/office/powerpoint/2010/main" val="2893981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3031114"/>
            <a:ext cx="9144000" cy="3826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0" y="0"/>
            <a:ext cx="8229600" cy="1143000"/>
          </a:xfrm>
          <a:noFill/>
        </p:spPr>
        <p:txBody>
          <a:bodyPr/>
          <a:lstStyle/>
          <a:p>
            <a:pPr algn="l" eaLnBrk="1" hangingPunct="1"/>
            <a:r>
              <a:rPr lang="en-US" sz="4000" b="1" dirty="0">
                <a:solidFill>
                  <a:srgbClr val="F58466"/>
                </a:solidFill>
                <a:latin typeface="Goudy Old Style" pitchFamily="18" charset="0"/>
              </a:rPr>
              <a:t>Making Systems Change Happen</a:t>
            </a:r>
          </a:p>
        </p:txBody>
      </p:sp>
      <p:sp>
        <p:nvSpPr>
          <p:cNvPr id="11" name="TextBox 10"/>
          <p:cNvSpPr txBox="1"/>
          <p:nvPr/>
        </p:nvSpPr>
        <p:spPr>
          <a:xfrm>
            <a:off x="367087" y="2659561"/>
            <a:ext cx="3747713" cy="646331"/>
          </a:xfrm>
          <a:prstGeom prst="rect">
            <a:avLst/>
          </a:prstGeom>
          <a:noFill/>
        </p:spPr>
        <p:txBody>
          <a:bodyPr wrap="square" rtlCol="0">
            <a:spAutoFit/>
          </a:bodyPr>
          <a:lstStyle/>
          <a:p>
            <a:r>
              <a:rPr lang="en-US" dirty="0"/>
              <a:t>of teams have a prenatal consult protocol in place</a:t>
            </a:r>
          </a:p>
        </p:txBody>
      </p:sp>
      <p:sp>
        <p:nvSpPr>
          <p:cNvPr id="19" name="TextBox 18"/>
          <p:cNvSpPr txBox="1"/>
          <p:nvPr/>
        </p:nvSpPr>
        <p:spPr>
          <a:xfrm>
            <a:off x="4876800" y="2659266"/>
            <a:ext cx="3921869" cy="646331"/>
          </a:xfrm>
          <a:prstGeom prst="rect">
            <a:avLst/>
          </a:prstGeom>
          <a:noFill/>
        </p:spPr>
        <p:txBody>
          <a:bodyPr wrap="square" rtlCol="0">
            <a:spAutoFit/>
          </a:bodyPr>
          <a:lstStyle/>
          <a:p>
            <a:r>
              <a:rPr lang="en-US" dirty="0"/>
              <a:t>of teams have a non-pharm protocol in place</a:t>
            </a:r>
          </a:p>
        </p:txBody>
      </p:sp>
      <p:sp>
        <p:nvSpPr>
          <p:cNvPr id="21" name="TextBox 20"/>
          <p:cNvSpPr txBox="1"/>
          <p:nvPr/>
        </p:nvSpPr>
        <p:spPr>
          <a:xfrm>
            <a:off x="407469" y="5449669"/>
            <a:ext cx="3639237" cy="646331"/>
          </a:xfrm>
          <a:prstGeom prst="rect">
            <a:avLst/>
          </a:prstGeom>
          <a:noFill/>
        </p:spPr>
        <p:txBody>
          <a:bodyPr wrap="square" rtlCol="0">
            <a:spAutoFit/>
          </a:bodyPr>
          <a:lstStyle/>
          <a:p>
            <a:r>
              <a:rPr lang="en-US" dirty="0"/>
              <a:t>of teams have a pharm protocol in place</a:t>
            </a:r>
          </a:p>
        </p:txBody>
      </p:sp>
      <p:sp>
        <p:nvSpPr>
          <p:cNvPr id="22" name="TextBox 21"/>
          <p:cNvSpPr txBox="1"/>
          <p:nvPr/>
        </p:nvSpPr>
        <p:spPr>
          <a:xfrm>
            <a:off x="4876800" y="5444043"/>
            <a:ext cx="4107650" cy="646331"/>
          </a:xfrm>
          <a:prstGeom prst="rect">
            <a:avLst/>
          </a:prstGeom>
          <a:noFill/>
        </p:spPr>
        <p:txBody>
          <a:bodyPr wrap="square" rtlCol="0">
            <a:spAutoFit/>
          </a:bodyPr>
          <a:lstStyle/>
          <a:p>
            <a:r>
              <a:rPr lang="en-US" dirty="0"/>
              <a:t>of teams have a discharge protocol in place</a:t>
            </a:r>
          </a:p>
        </p:txBody>
      </p:sp>
      <p:sp>
        <p:nvSpPr>
          <p:cNvPr id="2" name="Rectangle 1"/>
          <p:cNvSpPr/>
          <p:nvPr/>
        </p:nvSpPr>
        <p:spPr>
          <a:xfrm>
            <a:off x="1066800" y="1359061"/>
            <a:ext cx="2031325" cy="1200329"/>
          </a:xfrm>
          <a:prstGeom prst="rect">
            <a:avLst/>
          </a:prstGeom>
          <a:noFill/>
        </p:spPr>
        <p:txBody>
          <a:bodyPr wrap="none" lIns="91440" tIns="45720" rIns="91440" bIns="45720">
            <a:spAutoFit/>
          </a:bodyPr>
          <a:lstStyle/>
          <a:p>
            <a:pPr algn="ctr"/>
            <a:r>
              <a:rPr lang="en-US" sz="7200" b="1" cap="none" spc="0" dirty="0">
                <a:ln w="22225">
                  <a:solidFill>
                    <a:schemeClr val="accent2"/>
                  </a:solidFill>
                  <a:prstDash val="solid"/>
                </a:ln>
                <a:solidFill>
                  <a:schemeClr val="accent2">
                    <a:lumMod val="40000"/>
                    <a:lumOff val="60000"/>
                  </a:schemeClr>
                </a:solidFill>
                <a:effectLst/>
              </a:rPr>
              <a:t>83%</a:t>
            </a:r>
          </a:p>
        </p:txBody>
      </p:sp>
      <p:sp>
        <p:nvSpPr>
          <p:cNvPr id="14" name="Rectangle 13"/>
          <p:cNvSpPr/>
          <p:nvPr/>
        </p:nvSpPr>
        <p:spPr>
          <a:xfrm>
            <a:off x="5914961" y="1336914"/>
            <a:ext cx="2031326" cy="1200329"/>
          </a:xfrm>
          <a:prstGeom prst="rect">
            <a:avLst/>
          </a:prstGeom>
          <a:noFill/>
        </p:spPr>
        <p:txBody>
          <a:bodyPr wrap="none" lIns="91440" tIns="45720" rIns="91440" bIns="45720">
            <a:spAutoFit/>
          </a:bodyPr>
          <a:lstStyle/>
          <a:p>
            <a:pPr algn="ctr"/>
            <a:r>
              <a:rPr lang="en-US" sz="7200" b="1" cap="none" spc="0" dirty="0">
                <a:ln w="22225">
                  <a:solidFill>
                    <a:schemeClr val="accent2"/>
                  </a:solidFill>
                  <a:prstDash val="solid"/>
                </a:ln>
                <a:solidFill>
                  <a:schemeClr val="accent2">
                    <a:lumMod val="40000"/>
                    <a:lumOff val="60000"/>
                  </a:schemeClr>
                </a:solidFill>
                <a:effectLst/>
              </a:rPr>
              <a:t>89%</a:t>
            </a:r>
          </a:p>
        </p:txBody>
      </p:sp>
      <p:sp>
        <p:nvSpPr>
          <p:cNvPr id="15" name="Rectangle 14"/>
          <p:cNvSpPr/>
          <p:nvPr/>
        </p:nvSpPr>
        <p:spPr>
          <a:xfrm>
            <a:off x="1211424" y="4103002"/>
            <a:ext cx="2031325" cy="1200329"/>
          </a:xfrm>
          <a:prstGeom prst="rect">
            <a:avLst/>
          </a:prstGeom>
          <a:noFill/>
        </p:spPr>
        <p:txBody>
          <a:bodyPr wrap="none" lIns="91440" tIns="45720" rIns="91440" bIns="45720">
            <a:spAutoFit/>
          </a:bodyPr>
          <a:lstStyle/>
          <a:p>
            <a:pPr algn="ctr"/>
            <a:r>
              <a:rPr lang="en-US" sz="7200" b="1" cap="none" spc="0" dirty="0">
                <a:ln w="22225">
                  <a:solidFill>
                    <a:schemeClr val="accent2"/>
                  </a:solidFill>
                  <a:prstDash val="solid"/>
                </a:ln>
                <a:solidFill>
                  <a:schemeClr val="accent2">
                    <a:lumMod val="40000"/>
                    <a:lumOff val="60000"/>
                  </a:schemeClr>
                </a:solidFill>
                <a:effectLst/>
              </a:rPr>
              <a:t>85%</a:t>
            </a:r>
          </a:p>
        </p:txBody>
      </p:sp>
      <p:sp>
        <p:nvSpPr>
          <p:cNvPr id="16" name="Rectangle 15"/>
          <p:cNvSpPr/>
          <p:nvPr/>
        </p:nvSpPr>
        <p:spPr>
          <a:xfrm>
            <a:off x="5822070" y="4103001"/>
            <a:ext cx="2031326" cy="1200329"/>
          </a:xfrm>
          <a:prstGeom prst="rect">
            <a:avLst/>
          </a:prstGeom>
          <a:noFill/>
        </p:spPr>
        <p:txBody>
          <a:bodyPr wrap="none" lIns="91440" tIns="45720" rIns="91440" bIns="45720">
            <a:spAutoFit/>
          </a:bodyPr>
          <a:lstStyle/>
          <a:p>
            <a:pPr algn="ctr"/>
            <a:r>
              <a:rPr lang="en-US" sz="7200" b="1" cap="none" spc="0" dirty="0">
                <a:ln w="22225">
                  <a:solidFill>
                    <a:schemeClr val="accent2"/>
                  </a:solidFill>
                  <a:prstDash val="solid"/>
                </a:ln>
                <a:solidFill>
                  <a:schemeClr val="accent2">
                    <a:lumMod val="40000"/>
                    <a:lumOff val="60000"/>
                  </a:schemeClr>
                </a:solidFill>
                <a:effectLst/>
              </a:rPr>
              <a:t>89%</a:t>
            </a:r>
          </a:p>
        </p:txBody>
      </p:sp>
    </p:spTree>
    <p:extLst>
      <p:ext uri="{BB962C8B-B14F-4D97-AF65-F5344CB8AC3E}">
        <p14:creationId xmlns:p14="http://schemas.microsoft.com/office/powerpoint/2010/main" val="504988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200400"/>
            <a:ext cx="9144000"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9</a:t>
            </a:fld>
            <a:endParaRPr lang="en-US" altLang="en-US" dirty="0"/>
          </a:p>
        </p:txBody>
      </p:sp>
      <p:sp>
        <p:nvSpPr>
          <p:cNvPr id="5" name="Title 1"/>
          <p:cNvSpPr>
            <a:spLocks noGrp="1"/>
          </p:cNvSpPr>
          <p:nvPr>
            <p:ph type="title"/>
          </p:nvPr>
        </p:nvSpPr>
        <p:spPr>
          <a:xfrm>
            <a:off x="228600" y="304800"/>
            <a:ext cx="6477000" cy="1143000"/>
          </a:xfrm>
          <a:noFill/>
        </p:spPr>
        <p:txBody>
          <a:bodyPr/>
          <a:lstStyle/>
          <a:p>
            <a:pPr algn="l"/>
            <a:r>
              <a:rPr lang="en-US" sz="3200" b="1" dirty="0">
                <a:solidFill>
                  <a:srgbClr val="F58466"/>
                </a:solidFill>
                <a:latin typeface="Goudy Old Style" pitchFamily="18" charset="0"/>
              </a:rPr>
              <a:t>Achieving MNO-Neo AIMs Together: Received Maternal Breastmilk from Eligible Mothers at Infant Discharge</a:t>
            </a:r>
          </a:p>
        </p:txBody>
      </p:sp>
      <p:sp>
        <p:nvSpPr>
          <p:cNvPr id="10" name="TextBox 9"/>
          <p:cNvSpPr txBox="1"/>
          <p:nvPr/>
        </p:nvSpPr>
        <p:spPr>
          <a:xfrm>
            <a:off x="3657600" y="6259817"/>
            <a:ext cx="2247900" cy="461665"/>
          </a:xfrm>
          <a:prstGeom prst="rect">
            <a:avLst/>
          </a:prstGeom>
          <a:noFill/>
        </p:spPr>
        <p:txBody>
          <a:bodyPr wrap="square" rtlCol="0">
            <a:spAutoFit/>
          </a:bodyPr>
          <a:lstStyle/>
          <a:p>
            <a:r>
              <a:rPr lang="en-US" sz="2400" b="1" dirty="0">
                <a:solidFill>
                  <a:srgbClr val="004990"/>
                </a:solidFill>
              </a:rPr>
              <a:t>AIM = ≥ 70%</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6340201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497458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wer 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ain Page/Transition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ontent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AHC PPT Template">
  <a:themeElements>
    <a:clrScheme name="AHC">
      <a:dk1>
        <a:srgbClr val="000000"/>
      </a:dk1>
      <a:lt1>
        <a:srgbClr val="FFFFFF"/>
      </a:lt1>
      <a:dk2>
        <a:srgbClr val="4C4D4C"/>
      </a:dk2>
      <a:lt2>
        <a:srgbClr val="FFFFFE"/>
      </a:lt2>
      <a:accent1>
        <a:srgbClr val="66528E"/>
      </a:accent1>
      <a:accent2>
        <a:srgbClr val="1D1B5B"/>
      </a:accent2>
      <a:accent3>
        <a:srgbClr val="C1CF23"/>
      </a:accent3>
      <a:accent4>
        <a:srgbClr val="435E9B"/>
      </a:accent4>
      <a:accent5>
        <a:srgbClr val="790A24"/>
      </a:accent5>
      <a:accent6>
        <a:srgbClr val="479DB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Main Page/Transition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Content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4990"/>
      </a:hlink>
      <a:folHlink>
        <a:srgbClr val="F584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69592</TotalTime>
  <Words>2427</Words>
  <Application>Microsoft Office PowerPoint</Application>
  <PresentationFormat>On-screen Show (4:3)</PresentationFormat>
  <Paragraphs>427</Paragraphs>
  <Slides>42</Slides>
  <Notes>36</Notes>
  <HiddenSlides>0</HiddenSlides>
  <MMClips>0</MMClips>
  <ScaleCrop>false</ScaleCrop>
  <HeadingPairs>
    <vt:vector size="6" baseType="variant">
      <vt:variant>
        <vt:lpstr>Fonts Used</vt:lpstr>
      </vt:variant>
      <vt:variant>
        <vt:i4>11</vt:i4>
      </vt:variant>
      <vt:variant>
        <vt:lpstr>Theme</vt:lpstr>
      </vt:variant>
      <vt:variant>
        <vt:i4>10</vt:i4>
      </vt:variant>
      <vt:variant>
        <vt:lpstr>Slide Titles</vt:lpstr>
      </vt:variant>
      <vt:variant>
        <vt:i4>42</vt:i4>
      </vt:variant>
    </vt:vector>
  </HeadingPairs>
  <TitlesOfParts>
    <vt:vector size="63" baseType="lpstr">
      <vt:lpstr>ＭＳ Ｐゴシック</vt:lpstr>
      <vt:lpstr>ＭＳ Ｐゴシック</vt:lpstr>
      <vt:lpstr>Arial</vt:lpstr>
      <vt:lpstr>Calibri</vt:lpstr>
      <vt:lpstr>Candara</vt:lpstr>
      <vt:lpstr>Goudy Old Style</vt:lpstr>
      <vt:lpstr>Helvetica</vt:lpstr>
      <vt:lpstr>PT Sans</vt:lpstr>
      <vt:lpstr>Times New Roman</vt:lpstr>
      <vt:lpstr>Wingdings</vt:lpstr>
      <vt:lpstr>Wingdings 2</vt:lpstr>
      <vt:lpstr>Office Theme</vt:lpstr>
      <vt:lpstr>Power point</vt:lpstr>
      <vt:lpstr>Main Page/Transition Page</vt:lpstr>
      <vt:lpstr>Content Pages</vt:lpstr>
      <vt:lpstr>4_AHC PPT Template</vt:lpstr>
      <vt:lpstr>1_Main Page/Transition Page</vt:lpstr>
      <vt:lpstr>1_Content Pages</vt:lpstr>
      <vt:lpstr>1_Office Theme</vt:lpstr>
      <vt:lpstr>6_Office Theme</vt:lpstr>
      <vt:lpstr>7_Office Theme</vt:lpstr>
      <vt:lpstr>MNO- Neo Teams Call: Optimizing non-pharmacologic care to support and reduce pharmacologic treatment of NAS symptoms</vt:lpstr>
      <vt:lpstr>Call Overview </vt:lpstr>
      <vt:lpstr>Next steps to support hospital teams achieve the initiative goals and debrief </vt:lpstr>
      <vt:lpstr>Crossing the Finish Line  with MNO-Neo</vt:lpstr>
      <vt:lpstr>PowerPoint Presentation</vt:lpstr>
      <vt:lpstr>Systems for Optimal OEN Care</vt:lpstr>
      <vt:lpstr>MNO-Neo Data Review</vt:lpstr>
      <vt:lpstr>Making Systems Change Happen</vt:lpstr>
      <vt:lpstr>Achieving MNO-Neo AIMs Together: Received Maternal Breastmilk from Eligible Mothers at Infant Discharge</vt:lpstr>
      <vt:lpstr>PowerPoint Presentation</vt:lpstr>
      <vt:lpstr>Achieving MNO-Neo AIMs Together: Received Pharmacologic Treatment</vt:lpstr>
      <vt:lpstr>Achieving MNO-Neo AIMs Together: Discharged with a Coordinated Plan</vt:lpstr>
      <vt:lpstr>Achieving MNO-Neo AIMs Together: Mothers engaged in Non-Pharmacologic Care</vt:lpstr>
      <vt:lpstr>Achieving MNO-Neo AIMs Together: Use of ESC &amp; Modified-Finnegan for NAS Assessments</vt:lpstr>
      <vt:lpstr>Use of PRN &amp; Standard Dosing for Pharmacologic Treatment</vt:lpstr>
      <vt:lpstr>Optimizing non-pharm to support and reduce pharm treatment of NAS symptoms- ILPQC Resources </vt:lpstr>
      <vt:lpstr>PowerPoint Presentation</vt:lpstr>
      <vt:lpstr>PowerPoint Presentation</vt:lpstr>
      <vt:lpstr>Optimize Non-Pharmacologic Care</vt:lpstr>
      <vt:lpstr>Infant Bedside Sheet</vt:lpstr>
      <vt:lpstr>Newborn Care Diary</vt:lpstr>
      <vt:lpstr>PowerPoint Presentation</vt:lpstr>
      <vt:lpstr>PowerPoint Presentation</vt:lpstr>
      <vt:lpstr>Care Team Education to Optimize Non-Pharm Care</vt:lpstr>
      <vt:lpstr>PowerPoint Presentation</vt:lpstr>
      <vt:lpstr>PowerPoint Presentation</vt:lpstr>
      <vt:lpstr>PowerPoint Presentation</vt:lpstr>
      <vt:lpstr>MNO-Neo 2020 Timeline</vt:lpstr>
      <vt:lpstr>Upcoming MNO-Neonatal Teams Calls</vt:lpstr>
      <vt:lpstr>MNO-Neonatal discussion/round robin</vt:lpstr>
      <vt:lpstr>PowerPoint Presentation</vt:lpstr>
      <vt:lpstr>Recap: Care Team Resources to Optimize Non-Pharm Care</vt:lpstr>
      <vt:lpstr>Babies antibiotic stewardship improvement collaborative (BASIC) Updates</vt:lpstr>
      <vt:lpstr>BASIC Vision </vt:lpstr>
      <vt:lpstr>Accomplishments since  November 2020</vt:lpstr>
      <vt:lpstr>BASIC 2020 Timeline</vt:lpstr>
      <vt:lpstr>Annual Conference 2020</vt:lpstr>
      <vt:lpstr>Save the date!</vt:lpstr>
      <vt:lpstr>ILPQC 2020 Line-up for AC</vt:lpstr>
      <vt:lpstr>PowerPoint Presentation</vt:lpstr>
      <vt:lpstr>Annual Poster Session Call for Abstracts &amp; Posters</vt:lpstr>
      <vt:lpstr>PowerPoint Presentation</vt:lpstr>
    </vt:vector>
  </TitlesOfParts>
  <Company>State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Perinatal Quality Collaborative</dc:title>
  <dc:creator>alicia.hawkins</dc:creator>
  <cp:lastModifiedBy>Weiss, Daniel</cp:lastModifiedBy>
  <cp:revision>1994</cp:revision>
  <cp:lastPrinted>2018-07-12T17:33:39Z</cp:lastPrinted>
  <dcterms:created xsi:type="dcterms:W3CDTF">2013-06-07T18:46:59Z</dcterms:created>
  <dcterms:modified xsi:type="dcterms:W3CDTF">2020-08-17T16:09:12Z</dcterms:modified>
</cp:coreProperties>
</file>