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1.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8.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9.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5"/>
    <p:sldMasterId id="2147484138" r:id="rId6"/>
    <p:sldMasterId id="2147484150" r:id="rId7"/>
    <p:sldMasterId id="2147484152" r:id="rId8"/>
    <p:sldMasterId id="2147484154" r:id="rId9"/>
    <p:sldMasterId id="2147484164" r:id="rId10"/>
    <p:sldMasterId id="2147484166" r:id="rId11"/>
    <p:sldMasterId id="2147484169" r:id="rId12"/>
    <p:sldMasterId id="2147484184" r:id="rId13"/>
    <p:sldMasterId id="2147484231" r:id="rId14"/>
    <p:sldMasterId id="2147484260" r:id="rId15"/>
    <p:sldMasterId id="2147484265" r:id="rId16"/>
    <p:sldMasterId id="2147484269" r:id="rId17"/>
    <p:sldMasterId id="2147484286" r:id="rId18"/>
    <p:sldMasterId id="2147484290" r:id="rId19"/>
    <p:sldMasterId id="2147484318" r:id="rId20"/>
    <p:sldMasterId id="2147484356" r:id="rId21"/>
    <p:sldMasterId id="2147484369" r:id="rId22"/>
    <p:sldMasterId id="2147484388" r:id="rId23"/>
    <p:sldMasterId id="2147484400" r:id="rId24"/>
  </p:sldMasterIdLst>
  <p:notesMasterIdLst>
    <p:notesMasterId r:id="rId73"/>
  </p:notesMasterIdLst>
  <p:handoutMasterIdLst>
    <p:handoutMasterId r:id="rId74"/>
  </p:handoutMasterIdLst>
  <p:sldIdLst>
    <p:sldId id="1450" r:id="rId25"/>
    <p:sldId id="1825" r:id="rId26"/>
    <p:sldId id="1925" r:id="rId27"/>
    <p:sldId id="2154" r:id="rId28"/>
    <p:sldId id="1986" r:id="rId29"/>
    <p:sldId id="2466" r:id="rId30"/>
    <p:sldId id="2478" r:id="rId31"/>
    <p:sldId id="2481" r:id="rId32"/>
    <p:sldId id="2467" r:id="rId33"/>
    <p:sldId id="2468" r:id="rId34"/>
    <p:sldId id="2469" r:id="rId35"/>
    <p:sldId id="2470" r:id="rId36"/>
    <p:sldId id="1975" r:id="rId37"/>
    <p:sldId id="2156" r:id="rId38"/>
    <p:sldId id="2413" r:id="rId39"/>
    <p:sldId id="2212" r:id="rId40"/>
    <p:sldId id="2337" r:id="rId41"/>
    <p:sldId id="2414" r:id="rId42"/>
    <p:sldId id="2444" r:id="rId43"/>
    <p:sldId id="2445" r:id="rId44"/>
    <p:sldId id="2446" r:id="rId45"/>
    <p:sldId id="2447" r:id="rId46"/>
    <p:sldId id="2480" r:id="rId47"/>
    <p:sldId id="2483" r:id="rId48"/>
    <p:sldId id="2484" r:id="rId49"/>
    <p:sldId id="2383" r:id="rId50"/>
    <p:sldId id="2381" r:id="rId51"/>
    <p:sldId id="2436" r:id="rId52"/>
    <p:sldId id="2290" r:id="rId53"/>
    <p:sldId id="2475" r:id="rId54"/>
    <p:sldId id="2476" r:id="rId55"/>
    <p:sldId id="2477" r:id="rId56"/>
    <p:sldId id="2453" r:id="rId57"/>
    <p:sldId id="2456" r:id="rId58"/>
    <p:sldId id="2449" r:id="rId59"/>
    <p:sldId id="2448" r:id="rId60"/>
    <p:sldId id="2450" r:id="rId61"/>
    <p:sldId id="2455" r:id="rId62"/>
    <p:sldId id="2451" r:id="rId63"/>
    <p:sldId id="2452" r:id="rId64"/>
    <p:sldId id="2338" r:id="rId65"/>
    <p:sldId id="2471" r:id="rId66"/>
    <p:sldId id="2311" r:id="rId67"/>
    <p:sldId id="2463" r:id="rId68"/>
    <p:sldId id="2464" r:id="rId69"/>
    <p:sldId id="2465" r:id="rId70"/>
    <p:sldId id="1841" r:id="rId71"/>
    <p:sldId id="1707" r:id="rId72"/>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cmAuthor id="2" name="Weiss, Daniel" initials="WD" lastIdx="10"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7994B"/>
    <a:srgbClr val="F58466"/>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85067" autoAdjust="0"/>
  </p:normalViewPr>
  <p:slideViewPr>
    <p:cSldViewPr>
      <p:cViewPr>
        <p:scale>
          <a:sx n="66" d="100"/>
          <a:sy n="66" d="100"/>
        </p:scale>
        <p:origin x="780" y="32"/>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4048"/>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17.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slide" Target="slides/slide47.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5.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37.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27.xml"/><Relationship Id="rId72" Type="http://schemas.openxmlformats.org/officeDocument/2006/relationships/slide" Target="slides/slide48.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16.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9/4/2020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9/4/2020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lpqc.org/ILPQC%202020%2B/COVID19/Prone%20Positioning%20Protocol%20for%20Non%20Intubated%20Patients.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3645315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43557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41</a:t>
            </a:fld>
            <a:endParaRPr lang="en-US" altLang="en-US"/>
          </a:p>
        </p:txBody>
      </p:sp>
    </p:spTree>
    <p:extLst>
      <p:ext uri="{BB962C8B-B14F-4D97-AF65-F5344CB8AC3E}">
        <p14:creationId xmlns:p14="http://schemas.microsoft.com/office/powerpoint/2010/main" val="94251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S PGothic" pitchFamily="34" charset="-128"/>
                <a:cs typeface="MS PGothic" charset="0"/>
              </a:rPr>
              <a:t>Massachusetts General Hospital: </a:t>
            </a:r>
            <a:r>
              <a:rPr lang="en-US" sz="1200" b="0" i="0" kern="1200" dirty="0" smtClean="0">
                <a:solidFill>
                  <a:schemeClr val="tx1"/>
                </a:solidFill>
                <a:effectLst/>
                <a:latin typeface="+mn-lt"/>
                <a:ea typeface="MS PGothic" pitchFamily="34" charset="-128"/>
                <a:cs typeface="MS PGothic" charset="0"/>
                <a:hlinkClick r:id="rId3"/>
              </a:rPr>
              <a:t>Prone Positioning for Non-Intubated Patients Guideline</a:t>
            </a:r>
            <a:r>
              <a:rPr lang="en-US" sz="1200" b="0" i="0" kern="1200" dirty="0" smtClean="0">
                <a:solidFill>
                  <a:schemeClr val="tx1"/>
                </a:solidFill>
                <a:effectLst/>
                <a:latin typeface="+mn-lt"/>
                <a:ea typeface="MS PGothic" pitchFamily="34" charset="-128"/>
                <a:cs typeface="MS PGothic" charset="0"/>
              </a:rPr>
              <a:t>. (4.02.2020)</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43</a:t>
            </a:fld>
            <a:endParaRPr lang="en-US" altLang="en-US"/>
          </a:p>
        </p:txBody>
      </p:sp>
    </p:spTree>
    <p:extLst>
      <p:ext uri="{BB962C8B-B14F-4D97-AF65-F5344CB8AC3E}">
        <p14:creationId xmlns:p14="http://schemas.microsoft.com/office/powerpoint/2010/main" val="238198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3264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20021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47</a:t>
            </a:fld>
            <a:endParaRPr lang="en-US" altLang="en-US"/>
          </a:p>
        </p:txBody>
      </p:sp>
    </p:spTree>
    <p:extLst>
      <p:ext uri="{BB962C8B-B14F-4D97-AF65-F5344CB8AC3E}">
        <p14:creationId xmlns:p14="http://schemas.microsoft.com/office/powerpoint/2010/main" val="3960459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Updated 10/22/19</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48</a:t>
            </a:fld>
            <a:endParaRPr lang="en-US" altLang="en-US"/>
          </a:p>
        </p:txBody>
      </p:sp>
    </p:spTree>
    <p:extLst>
      <p:ext uri="{BB962C8B-B14F-4D97-AF65-F5344CB8AC3E}">
        <p14:creationId xmlns:p14="http://schemas.microsoft.com/office/powerpoint/2010/main" val="337431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303258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a:t>
            </a:fld>
            <a:endParaRPr lang="en-US" altLang="en-US"/>
          </a:p>
        </p:txBody>
      </p:sp>
    </p:spTree>
    <p:extLst>
      <p:ext uri="{BB962C8B-B14F-4D97-AF65-F5344CB8AC3E}">
        <p14:creationId xmlns:p14="http://schemas.microsoft.com/office/powerpoint/2010/main" val="251315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5</a:t>
            </a:fld>
            <a:endParaRPr lang="en-US" altLang="en-US"/>
          </a:p>
        </p:txBody>
      </p:sp>
    </p:spTree>
    <p:extLst>
      <p:ext uri="{BB962C8B-B14F-4D97-AF65-F5344CB8AC3E}">
        <p14:creationId xmlns:p14="http://schemas.microsoft.com/office/powerpoint/2010/main" val="2565869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Ieshia updated </a:t>
            </a:r>
            <a:r>
              <a:rPr lang="en-US" dirty="0" smtClean="0"/>
              <a:t>9/3/2020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6</a:t>
            </a:fld>
            <a:endParaRPr lang="en-US"/>
          </a:p>
        </p:txBody>
      </p:sp>
    </p:spTree>
    <p:extLst>
      <p:ext uri="{BB962C8B-B14F-4D97-AF65-F5344CB8AC3E}">
        <p14:creationId xmlns:p14="http://schemas.microsoft.com/office/powerpoint/2010/main" val="124200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Ieshia </a:t>
            </a:r>
            <a:r>
              <a:rPr lang="en-US" dirty="0"/>
              <a:t>updated </a:t>
            </a:r>
            <a:r>
              <a:rPr lang="en-US" dirty="0" smtClean="0"/>
              <a:t>9/3/2020</a:t>
            </a:r>
          </a:p>
          <a:p>
            <a:r>
              <a:rPr lang="en-US" dirty="0" smtClean="0"/>
              <a:t>https://www.nytimes.com/interactive/2020/us/coronavirus-us-cases.html</a:t>
            </a:r>
            <a:endParaRPr lang="en-US"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542225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a:t>Ieshia update </a:t>
            </a:r>
            <a:r>
              <a:rPr lang="en-US" dirty="0" smtClean="0"/>
              <a:t>9/3/2020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10</a:t>
            </a:fld>
            <a:endParaRPr lang="en-US"/>
          </a:p>
        </p:txBody>
      </p:sp>
    </p:spTree>
    <p:extLst>
      <p:ext uri="{BB962C8B-B14F-4D97-AF65-F5344CB8AC3E}">
        <p14:creationId xmlns:p14="http://schemas.microsoft.com/office/powerpoint/2010/main" val="273260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Ieshia updated </a:t>
            </a:r>
            <a:r>
              <a:rPr lang="en-US" i="1" dirty="0" smtClean="0"/>
              <a:t>9/3/2020</a:t>
            </a:r>
          </a:p>
          <a:p>
            <a:r>
              <a:rPr lang="en-US" i="1" dirty="0" smtClean="0"/>
              <a:t>https://www.dph.illinois.gov/covid19/covid19-statistics </a:t>
            </a:r>
            <a:endParaRPr lang="en-US" i="1" dirty="0"/>
          </a:p>
        </p:txBody>
      </p:sp>
      <p:sp>
        <p:nvSpPr>
          <p:cNvPr id="4" name="Slide Number Placeholder 3"/>
          <p:cNvSpPr>
            <a:spLocks noGrp="1"/>
          </p:cNvSpPr>
          <p:nvPr>
            <p:ph type="sldNum" sz="quarter" idx="5"/>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36375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http://www.dph.illinois.gov/covid19/covid19-statistics</a:t>
            </a:r>
          </a:p>
          <a:p>
            <a:r>
              <a:rPr lang="en-US" dirty="0"/>
              <a:t>Ieshia updated </a:t>
            </a:r>
            <a:r>
              <a:rPr lang="en-US" dirty="0" smtClean="0"/>
              <a:t>9/3/2020</a:t>
            </a:r>
            <a:endParaRPr lang="en-US" dirty="0"/>
          </a:p>
        </p:txBody>
      </p:sp>
      <p:sp>
        <p:nvSpPr>
          <p:cNvPr id="4" name="Slide Number Placeholder 3"/>
          <p:cNvSpPr>
            <a:spLocks noGrp="1"/>
          </p:cNvSpPr>
          <p:nvPr>
            <p:ph type="sldNum" sz="quarter" idx="5"/>
          </p:nvPr>
        </p:nvSpPr>
        <p:spPr/>
        <p:txBody>
          <a:bodyPr/>
          <a:lstStyle/>
          <a:p>
            <a:fld id="{6D67FCAF-CF7A-42D2-803B-E84911D91BD9}" type="slidenum">
              <a:rPr lang="en-US" smtClean="0"/>
              <a:t>12</a:t>
            </a:fld>
            <a:endParaRPr lang="en-US"/>
          </a:p>
        </p:txBody>
      </p:sp>
    </p:spTree>
    <p:extLst>
      <p:ext uri="{BB962C8B-B14F-4D97-AF65-F5344CB8AC3E}">
        <p14:creationId xmlns:p14="http://schemas.microsoft.com/office/powerpoint/2010/main" val="3123605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29.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7.xml"/><Relationship Id="rId1" Type="http://schemas.openxmlformats.org/officeDocument/2006/relationships/tags" Target="../tags/tag3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7.xml"/><Relationship Id="rId1" Type="http://schemas.openxmlformats.org/officeDocument/2006/relationships/tags" Target="../tags/tag3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7.xml"/><Relationship Id="rId1" Type="http://schemas.openxmlformats.org/officeDocument/2006/relationships/tags" Target="../tags/tag3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1.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9.xml"/><Relationship Id="rId1" Type="http://schemas.openxmlformats.org/officeDocument/2006/relationships/tags" Target="../tags/tag4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4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19.xml"/><Relationship Id="rId1" Type="http://schemas.openxmlformats.org/officeDocument/2006/relationships/tags" Target="../tags/tag50.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19.xml"/><Relationship Id="rId1" Type="http://schemas.openxmlformats.org/officeDocument/2006/relationships/tags" Target="../tags/tag5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3.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0.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1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1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7.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19.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ags" Target="../tags/tag2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9.xml"/><Relationship Id="rId1" Type="http://schemas.openxmlformats.org/officeDocument/2006/relationships/tags" Target="../tags/tag2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9/4/2020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9/4/2020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7823682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86067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826934"/>
            <a:ext cx="7633318"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12" name="Picture 11">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a:defRPr sz="1600" b="1" baseline="0">
                <a:solidFill>
                  <a:srgbClr val="00314C"/>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spTree>
    <p:extLst>
      <p:ext uri="{BB962C8B-B14F-4D97-AF65-F5344CB8AC3E}">
        <p14:creationId xmlns:p14="http://schemas.microsoft.com/office/powerpoint/2010/main" val="19524732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197615"/>
            <a:ext cx="4099921"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Tree>
    <p:extLst>
      <p:ext uri="{BB962C8B-B14F-4D97-AF65-F5344CB8AC3E}">
        <p14:creationId xmlns:p14="http://schemas.microsoft.com/office/powerpoint/2010/main" val="15321872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0"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1"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spTree>
    <p:extLst>
      <p:ext uri="{BB962C8B-B14F-4D97-AF65-F5344CB8AC3E}">
        <p14:creationId xmlns:p14="http://schemas.microsoft.com/office/powerpoint/2010/main" val="5723360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832850"/>
            <a:ext cx="8075851" cy="590931"/>
          </a:xfrm>
          <a:prstGeom prst="rect">
            <a:avLst/>
          </a:prstGeom>
        </p:spPr>
        <p:txBody>
          <a:bodyPr wrap="square" anchor="t"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9" name="Picture 8">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rgbClr val="003B5C"/>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a:t>
            </a:r>
            <a:r>
              <a:rPr lang="en-US"/>
              <a:t>here.</a:t>
            </a:r>
            <a:endParaRPr lang="en-US" dirty="0"/>
          </a:p>
        </p:txBody>
      </p:sp>
    </p:spTree>
    <p:extLst>
      <p:ext uri="{BB962C8B-B14F-4D97-AF65-F5344CB8AC3E}">
        <p14:creationId xmlns:p14="http://schemas.microsoft.com/office/powerpoint/2010/main" val="2267799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7" name="Date Placeholder 6"/>
          <p:cNvSpPr>
            <a:spLocks noGrp="1"/>
          </p:cNvSpPr>
          <p:nvPr>
            <p:ph type="dt" sz="half" idx="10"/>
          </p:nvPr>
        </p:nvSpPr>
        <p:spPr/>
        <p:txBody>
          <a:bodyPr/>
          <a:lstStyle/>
          <a:p>
            <a:fld id="{D0199D4A-F6A9-EC46-A2DF-BB7FBC55CD1D}"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485A7-D857-9442-BA4B-B3E6D7DD0F39}" type="slidenum">
              <a:rPr lang="en-US" smtClean="0"/>
              <a:t>‹#›</a:t>
            </a:fld>
            <a:endParaRPr lang="en-US"/>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112F44D6-71A3-114F-A69B-EFCC9771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90661"/>
            <a:ext cx="2521359" cy="278955"/>
          </a:xfrm>
          <a:prstGeom prst="rect">
            <a:avLst/>
          </a:prstGeom>
        </p:spPr>
      </p:pic>
      <p:sp>
        <p:nvSpPr>
          <p:cNvPr id="12" name="TextBox 11">
            <a:extLst>
              <a:ext uri="{FF2B5EF4-FFF2-40B4-BE49-F238E27FC236}">
                <a16:creationId xmlns:a16="http://schemas.microsoft.com/office/drawing/2014/main" id="{68E91340-9F82-1343-84FF-2B876B81CBC9}"/>
              </a:ext>
            </a:extLst>
          </p:cNvPr>
          <p:cNvSpPr txBox="1"/>
          <p:nvPr/>
        </p:nvSpPr>
        <p:spPr>
          <a:xfrm>
            <a:off x="647701" y="2101540"/>
            <a:ext cx="3392063" cy="1477328"/>
          </a:xfrm>
          <a:prstGeom prst="rect">
            <a:avLst/>
          </a:prstGeom>
          <a:noFill/>
        </p:spPr>
        <p:txBody>
          <a:bodyPr wrap="square" rtlCol="0">
            <a:spAutoFit/>
          </a:bodyPr>
          <a:lstStyle/>
          <a:p>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Callout or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Headline goes </a:t>
            </a:r>
            <a:b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br>
            <a:r>
              <a:rPr lang="en-US" sz="3000" b="1" dirty="0">
                <a:solidFill>
                  <a:srgbClr val="003B5C"/>
                </a:solidFill>
                <a:latin typeface="Verdana" panose="020B0604030504040204" pitchFamily="34" charset="0"/>
                <a:ea typeface="Verdana" panose="020B0604030504040204" pitchFamily="34" charset="0"/>
                <a:cs typeface="Verdana" panose="020B0604030504040204" pitchFamily="34" charset="0"/>
              </a:rPr>
              <a:t>in this space.</a:t>
            </a:r>
            <a:endParaRPr lang="en-US" sz="2100" b="1" dirty="0">
              <a:solidFill>
                <a:srgbClr val="003B5C"/>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163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006262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0" name="Picture 9">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6899483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33469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9/4/2020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7338885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7086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
        <p:nvSpPr>
          <p:cNvPr id="12" name="Text Placeholder 11"/>
          <p:cNvSpPr>
            <a:spLocks noGrp="1"/>
          </p:cNvSpPr>
          <p:nvPr>
            <p:ph type="body" sz="quarter" idx="10" hasCustomPrompt="1"/>
          </p:nvPr>
        </p:nvSpPr>
        <p:spPr>
          <a:xfrm>
            <a:off x="3105205" y="1682507"/>
            <a:ext cx="5375249" cy="507831"/>
          </a:xfrm>
          <a:prstGeom prst="rect">
            <a:avLst/>
          </a:prstGeom>
        </p:spPr>
        <p:txBody>
          <a:bodyPr wrap="square">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648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31260296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7" name="Picture 6">
            <a:extLst>
              <a:ext uri="{FF2B5EF4-FFF2-40B4-BE49-F238E27FC236}">
                <a16:creationId xmlns:a16="http://schemas.microsoft.com/office/drawing/2014/main" id="{8A365A8B-30AD-0649-8484-B40F84995C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2889" y="6382303"/>
            <a:ext cx="2468880" cy="273149"/>
          </a:xfrm>
          <a:prstGeom prst="rect">
            <a:avLst/>
          </a:prstGeom>
        </p:spPr>
      </p:pic>
    </p:spTree>
    <p:extLst>
      <p:ext uri="{BB962C8B-B14F-4D97-AF65-F5344CB8AC3E}">
        <p14:creationId xmlns:p14="http://schemas.microsoft.com/office/powerpoint/2010/main" val="27885447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21791824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39288085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0985825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378282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79003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512EA4-96D9-4767-972A-EA334737A015}" type="datetime1">
              <a:rPr lang="en-US" smtClean="0"/>
              <a:t>9/4/2020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44C2F5F-8633-4B5B-A080-9CC210AD30A1}" type="slidenum">
              <a:rPr lang="en-US" smtClean="0"/>
              <a:t>‹#›</a:t>
            </a:fld>
            <a:endParaRPr lang="en-US"/>
          </a:p>
        </p:txBody>
      </p:sp>
    </p:spTree>
    <p:extLst>
      <p:ext uri="{BB962C8B-B14F-4D97-AF65-F5344CB8AC3E}">
        <p14:creationId xmlns:p14="http://schemas.microsoft.com/office/powerpoint/2010/main" val="24705385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8014176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0932779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6791332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5911958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31593970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3913583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52FF-3A9D-4374-B00B-B90F890091F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942EA07-5640-4985-A7BD-6C37B0CB2FD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0057E61-1017-4AAE-87A4-EBDEFC38F94E}"/>
              </a:ext>
            </a:extLst>
          </p:cNvPr>
          <p:cNvSpPr>
            <a:spLocks noGrp="1"/>
          </p:cNvSpPr>
          <p:nvPr>
            <p:ph type="dt" sz="half" idx="10"/>
          </p:nvPr>
        </p:nvSpPr>
        <p:spPr/>
        <p:txBody>
          <a:bodyPr/>
          <a:lstStyle/>
          <a:p>
            <a:fld id="{18292817-5169-404B-9FAD-F5BF2F11F2D9}" type="datetimeFigureOut">
              <a:rPr lang="en-US" smtClean="0"/>
              <a:t>9/4/2020</a:t>
            </a:fld>
            <a:endParaRPr lang="en-US"/>
          </a:p>
        </p:txBody>
      </p:sp>
      <p:sp>
        <p:nvSpPr>
          <p:cNvPr id="5" name="Footer Placeholder 4">
            <a:extLst>
              <a:ext uri="{FF2B5EF4-FFF2-40B4-BE49-F238E27FC236}">
                <a16:creationId xmlns:a16="http://schemas.microsoft.com/office/drawing/2014/main" id="{6B27EF67-86E5-4EAF-8765-B61BA02D7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8963B-955F-41DC-99F2-9F7CE480CA00}"/>
              </a:ext>
            </a:extLst>
          </p:cNvPr>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a:extLst>
              <a:ext uri="{FF2B5EF4-FFF2-40B4-BE49-F238E27FC236}">
                <a16:creationId xmlns:a16="http://schemas.microsoft.com/office/drawing/2014/main" id="{0D6D25E6-CC75-41FA-AB68-3BC431096FD7}"/>
              </a:ext>
            </a:extLst>
          </p:cNvPr>
          <p:cNvSpPr/>
          <p:nvPr userDrawn="1"/>
        </p:nvSpPr>
        <p:spPr>
          <a:xfrm>
            <a:off x="6858000" y="5867400"/>
            <a:ext cx="22098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5713AF82-4D60-43B8-B89C-1012D5817CB4}"/>
              </a:ext>
            </a:extLst>
          </p:cNvPr>
          <p:cNvSpPr/>
          <p:nvPr userDrawn="1"/>
        </p:nvSpPr>
        <p:spPr>
          <a:xfrm>
            <a:off x="0" y="2209800"/>
            <a:ext cx="9144000" cy="228600"/>
          </a:xfrm>
          <a:prstGeom prst="rect">
            <a:avLst/>
          </a:prstGeom>
          <a:gradFill flip="none" rotWithShape="1">
            <a:gsLst>
              <a:gs pos="0">
                <a:schemeClr val="accent1">
                  <a:shade val="30000"/>
                  <a:satMod val="115000"/>
                </a:schemeClr>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0FE70A1F-8D3E-45C1-9227-FD9F7A8D83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07178" y="344421"/>
            <a:ext cx="3929642" cy="1624587"/>
          </a:xfrm>
          <a:prstGeom prst="rect">
            <a:avLst/>
          </a:prstGeom>
        </p:spPr>
      </p:pic>
    </p:spTree>
    <p:extLst>
      <p:ext uri="{BB962C8B-B14F-4D97-AF65-F5344CB8AC3E}">
        <p14:creationId xmlns:p14="http://schemas.microsoft.com/office/powerpoint/2010/main" val="29143391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A814-96BB-4B94-BAEA-61EFA8121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237532-141F-4767-B0D7-8D8C8438CC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C4445-567C-4029-A6D0-296A0357B082}"/>
              </a:ext>
            </a:extLst>
          </p:cNvPr>
          <p:cNvSpPr>
            <a:spLocks noGrp="1"/>
          </p:cNvSpPr>
          <p:nvPr>
            <p:ph type="dt" sz="half" idx="10"/>
          </p:nvPr>
        </p:nvSpPr>
        <p:spPr/>
        <p:txBody>
          <a:bodyPr/>
          <a:lstStyle/>
          <a:p>
            <a:fld id="{18292817-5169-404B-9FAD-F5BF2F11F2D9}" type="datetimeFigureOut">
              <a:rPr lang="en-US" smtClean="0"/>
              <a:t>9/4/2020</a:t>
            </a:fld>
            <a:endParaRPr lang="en-US"/>
          </a:p>
        </p:txBody>
      </p:sp>
      <p:sp>
        <p:nvSpPr>
          <p:cNvPr id="5" name="Footer Placeholder 4">
            <a:extLst>
              <a:ext uri="{FF2B5EF4-FFF2-40B4-BE49-F238E27FC236}">
                <a16:creationId xmlns:a16="http://schemas.microsoft.com/office/drawing/2014/main" id="{F5B80F58-B860-4C38-942B-A72F7473A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9AEA3-6CA3-4DB6-AAEB-A8CE2887A1ED}"/>
              </a:ext>
            </a:extLst>
          </p:cNvPr>
          <p:cNvSpPr>
            <a:spLocks noGrp="1"/>
          </p:cNvSpPr>
          <p:nvPr>
            <p:ph type="sldNum" sz="quarter" idx="12"/>
          </p:nvPr>
        </p:nvSpPr>
        <p:spPr/>
        <p:txBody>
          <a:bodyPr/>
          <a:lstStyle/>
          <a:p>
            <a:fld id="{C7038434-C2CC-4028-AD72-886E4ED36FC6}" type="slidenum">
              <a:rPr lang="en-US" smtClean="0"/>
              <a:pPr/>
              <a:t>‹#›</a:t>
            </a:fld>
            <a:endParaRPr lang="en-US" dirty="0"/>
          </a:p>
        </p:txBody>
      </p:sp>
      <p:sp>
        <p:nvSpPr>
          <p:cNvPr id="7" name="Rectangle 6">
            <a:extLst>
              <a:ext uri="{FF2B5EF4-FFF2-40B4-BE49-F238E27FC236}">
                <a16:creationId xmlns:a16="http://schemas.microsoft.com/office/drawing/2014/main" id="{CB457BA7-2DE8-4BB9-88CC-2FCDCFC44D73}"/>
              </a:ext>
            </a:extLst>
          </p:cNvPr>
          <p:cNvSpPr/>
          <p:nvPr userDrawn="1"/>
        </p:nvSpPr>
        <p:spPr>
          <a:xfrm>
            <a:off x="228600" y="1371600"/>
            <a:ext cx="8686800" cy="152400"/>
          </a:xfrm>
          <a:prstGeom prst="rect">
            <a:avLst/>
          </a:prstGeom>
          <a:gradFill flip="none" rotWithShape="1">
            <a:gsLst>
              <a:gs pos="0">
                <a:srgbClr val="054F7D"/>
              </a:gs>
              <a:gs pos="50000">
                <a:srgbClr val="6C80A4"/>
              </a:gs>
              <a:gs pos="100000">
                <a:srgbClr val="B5BCD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1059736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55766-B7CD-408F-8407-150C3A381F7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D3D7C36-5C2C-4632-89F6-FBDD10EA7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680BC-0672-4866-97A9-9BBA226AC116}"/>
              </a:ext>
            </a:extLst>
          </p:cNvPr>
          <p:cNvSpPr>
            <a:spLocks noGrp="1"/>
          </p:cNvSpPr>
          <p:nvPr>
            <p:ph type="dt" sz="half" idx="10"/>
          </p:nvPr>
        </p:nvSpPr>
        <p:spPr/>
        <p:txBody>
          <a:bodyPr/>
          <a:lstStyle/>
          <a:p>
            <a:fld id="{18292817-5169-404B-9FAD-F5BF2F11F2D9}" type="datetimeFigureOut">
              <a:rPr lang="en-US" smtClean="0"/>
              <a:t>9/4/2020</a:t>
            </a:fld>
            <a:endParaRPr lang="en-US"/>
          </a:p>
        </p:txBody>
      </p:sp>
      <p:sp>
        <p:nvSpPr>
          <p:cNvPr id="5" name="Footer Placeholder 4">
            <a:extLst>
              <a:ext uri="{FF2B5EF4-FFF2-40B4-BE49-F238E27FC236}">
                <a16:creationId xmlns:a16="http://schemas.microsoft.com/office/drawing/2014/main" id="{1629F938-26B9-4A57-A616-282A130BB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A0C85-F6B6-4D1E-809E-55C817D4BB57}"/>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3970279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300E-8BEC-4CCA-89F0-EBC3C4B53B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8F238-582A-4AEA-9FFF-9E4C76B212E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2E5D1-0815-4AF5-8895-4A06B17A44D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4854B0-D7DF-44BF-A0E0-13878F709651}"/>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6" name="Footer Placeholder 5">
            <a:extLst>
              <a:ext uri="{FF2B5EF4-FFF2-40B4-BE49-F238E27FC236}">
                <a16:creationId xmlns:a16="http://schemas.microsoft.com/office/drawing/2014/main" id="{A067D435-1E40-4620-9F9B-2962E4AC8D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629840-17D3-4C1D-ADFF-D1FE6D9985B4}"/>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25517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5006504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3B61-F05A-448E-A438-B2AC221C1CE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26F818-F0B7-4B91-A679-AAAE8909C3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0C8180-9448-4E94-8413-F293A13D70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19E40-B8CE-470D-AC6F-4F343D0842F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CD55E-BC39-460C-931B-60E0EED577F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9BEEDD-41F4-48B5-9888-1D64B722BEC0}"/>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8" name="Footer Placeholder 7">
            <a:extLst>
              <a:ext uri="{FF2B5EF4-FFF2-40B4-BE49-F238E27FC236}">
                <a16:creationId xmlns:a16="http://schemas.microsoft.com/office/drawing/2014/main" id="{72F6500F-D5EE-4AEA-BDC1-7518F637E2A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125D8E-9A4D-4C1C-B19E-F966DB0FE2E8}"/>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9312022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7114A-E5BA-4904-BFEF-2C947B1CFE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3F4322-0F83-4D92-89FD-1559BF441FCF}"/>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4" name="Footer Placeholder 3">
            <a:extLst>
              <a:ext uri="{FF2B5EF4-FFF2-40B4-BE49-F238E27FC236}">
                <a16:creationId xmlns:a16="http://schemas.microsoft.com/office/drawing/2014/main" id="{70313F4A-02EC-40AF-BB59-C7AA368D30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1F885D-01B1-4725-9752-C7A21ADEC2F1}"/>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9845769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E3405E-C5F0-4395-84A4-7E72BBB7D04B}"/>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3" name="Footer Placeholder 2">
            <a:extLst>
              <a:ext uri="{FF2B5EF4-FFF2-40B4-BE49-F238E27FC236}">
                <a16:creationId xmlns:a16="http://schemas.microsoft.com/office/drawing/2014/main" id="{5B139CB3-AE75-4BA4-B7E1-3DB6B777C36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A3EF7F-E4F2-4C19-85EF-8EBC6F8F0215}"/>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33041485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C089A-D6D9-46CB-A5B6-BC8ED82225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064BAB-323E-4B68-8A06-9D08139800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660E8D-7555-4874-A95B-94F1BEB32D6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FDC90B-C817-4788-A4A3-E4CD8D200645}"/>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6" name="Footer Placeholder 5">
            <a:extLst>
              <a:ext uri="{FF2B5EF4-FFF2-40B4-BE49-F238E27FC236}">
                <a16:creationId xmlns:a16="http://schemas.microsoft.com/office/drawing/2014/main" id="{F107BAEB-3D14-453C-971E-49398BDE75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F22CDE-C71E-4FA2-855C-3567C09F529E}"/>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868100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AD3C-F85F-4716-A798-3B5A0B463E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683EAF0-7AA1-4365-9F06-8CFE514D39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E299D06-4EAB-4652-BFAB-CF067EFEFD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F63CB0-1571-4471-B936-DDDA8F659697}"/>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6" name="Footer Placeholder 5">
            <a:extLst>
              <a:ext uri="{FF2B5EF4-FFF2-40B4-BE49-F238E27FC236}">
                <a16:creationId xmlns:a16="http://schemas.microsoft.com/office/drawing/2014/main" id="{7DD5CD80-94A8-498C-9726-5E93A0C37A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403AE4-B80D-4473-8126-30B69B54F069}"/>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9506795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6575-3086-4C43-8C83-D19B089054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557D0-3B30-42DC-A560-A1A0A6BB7F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C5A06-EA50-4BCA-8356-3E16279CDC51}"/>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5" name="Footer Placeholder 4">
            <a:extLst>
              <a:ext uri="{FF2B5EF4-FFF2-40B4-BE49-F238E27FC236}">
                <a16:creationId xmlns:a16="http://schemas.microsoft.com/office/drawing/2014/main" id="{5271499A-B2F4-4324-9B7A-D7C69C64A0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F19D7-DEB8-46C9-AAFE-253E68C0946B}"/>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16060365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4FF28-C5E1-4522-A5ED-D0531AEDCFF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649A39-4CBB-4DD7-B72A-522563FAB61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7D603-1D1C-4849-94C2-F51F91249A73}"/>
              </a:ext>
            </a:extLst>
          </p:cNvPr>
          <p:cNvSpPr>
            <a:spLocks noGrp="1"/>
          </p:cNvSpPr>
          <p:nvPr>
            <p:ph type="dt" sz="half" idx="10"/>
          </p:nvPr>
        </p:nvSpPr>
        <p:spPr/>
        <p:txBody>
          <a:bodyPr/>
          <a:lstStyle/>
          <a:p>
            <a:fld id="{F1DB2E7A-0A33-4022-B895-7D595E5D5863}" type="datetimeFigureOut">
              <a:rPr lang="en-US" smtClean="0"/>
              <a:pPr/>
              <a:t>9/4/2020</a:t>
            </a:fld>
            <a:endParaRPr lang="en-US" dirty="0"/>
          </a:p>
        </p:txBody>
      </p:sp>
      <p:sp>
        <p:nvSpPr>
          <p:cNvPr id="5" name="Footer Placeholder 4">
            <a:extLst>
              <a:ext uri="{FF2B5EF4-FFF2-40B4-BE49-F238E27FC236}">
                <a16:creationId xmlns:a16="http://schemas.microsoft.com/office/drawing/2014/main" id="{4DEC087F-5ACA-4C6D-A93A-2AD413AB0D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5F72E-0495-4E9D-88D7-E40FC0055C6D}"/>
              </a:ext>
            </a:extLst>
          </p:cNvPr>
          <p:cNvSpPr>
            <a:spLocks noGrp="1"/>
          </p:cNvSpPr>
          <p:nvPr>
            <p:ph type="sldNum" sz="quarter" idx="12"/>
          </p:nvPr>
        </p:nvSpPr>
        <p:spPr/>
        <p:txBody>
          <a:bodyPr/>
          <a:lstStyle/>
          <a:p>
            <a:fld id="{C7038434-C2CC-4028-AD72-886E4ED36FC6}" type="slidenum">
              <a:rPr lang="en-US" smtClean="0"/>
              <a:pPr/>
              <a:t>‹#›</a:t>
            </a:fld>
            <a:endParaRPr lang="en-US" dirty="0"/>
          </a:p>
        </p:txBody>
      </p:sp>
    </p:spTree>
    <p:extLst>
      <p:ext uri="{BB962C8B-B14F-4D97-AF65-F5344CB8AC3E}">
        <p14:creationId xmlns:p14="http://schemas.microsoft.com/office/powerpoint/2010/main" val="2177978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indent="0">
              <a:spcBef>
                <a:spcPts val="0"/>
              </a:spcBef>
              <a:buNone/>
            </a:pPr>
            <a:endParaRPr lang="en-US" sz="2099" dirty="0">
              <a:solidFill>
                <a:schemeClr val="bg1">
                  <a:lumMod val="50000"/>
                </a:schemeClr>
              </a:solidFill>
              <a:cs typeface="Calibri"/>
            </a:endParaRPr>
          </a:p>
        </p:txBody>
      </p:sp>
    </p:spTree>
    <p:custDataLst>
      <p:tags r:id="rId1"/>
    </p:custDataLst>
    <p:extLst>
      <p:ext uri="{BB962C8B-B14F-4D97-AF65-F5344CB8AC3E}">
        <p14:creationId xmlns:p14="http://schemas.microsoft.com/office/powerpoint/2010/main" val="35373886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Tree>
    <p:custDataLst>
      <p:tags r:id="rId1"/>
    </p:custDataLst>
    <p:extLst>
      <p:ext uri="{BB962C8B-B14F-4D97-AF65-F5344CB8AC3E}">
        <p14:creationId xmlns:p14="http://schemas.microsoft.com/office/powerpoint/2010/main" val="20285193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215799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1128191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788051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531827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2135033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42862978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4034344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a:p>
        </p:txBody>
      </p:sp>
    </p:spTree>
    <p:custDataLst>
      <p:tags r:id="rId1"/>
    </p:custDataLst>
    <p:extLst>
      <p:ext uri="{BB962C8B-B14F-4D97-AF65-F5344CB8AC3E}">
        <p14:creationId xmlns:p14="http://schemas.microsoft.com/office/powerpoint/2010/main" val="26328368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screen">
            <a:biLevel thresh="25000"/>
            <a:extLst>
              <a:ext uri="{BEBA8EAE-BF5A-486C-A8C5-ECC9F3942E4B}">
                <a14:imgProps xmlns:a14="http://schemas.microsoft.com/office/drawing/2010/main">
                  <a14:imgLayer>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041385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0F1C-D1C2-8541-BC8A-7085F93A78C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8D0975-8325-364E-8A0B-DE774E4135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23BB1DE-2C74-3548-8018-F630FE1B23D8}"/>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5" name="Footer Placeholder 4">
            <a:extLst>
              <a:ext uri="{FF2B5EF4-FFF2-40B4-BE49-F238E27FC236}">
                <a16:creationId xmlns:a16="http://schemas.microsoft.com/office/drawing/2014/main" id="{DB5F642D-37B5-B448-B6A4-64D78089E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0AD44-44DA-FB45-9299-12037710567E}"/>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68497936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A498D-1213-8246-924B-1FD13B3BD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DB66AF-6F82-674D-BDFB-0730AE6D1C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1A7BA-F2DE-B845-8B1B-1C76ED2F8533}"/>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5" name="Footer Placeholder 4">
            <a:extLst>
              <a:ext uri="{FF2B5EF4-FFF2-40B4-BE49-F238E27FC236}">
                <a16:creationId xmlns:a16="http://schemas.microsoft.com/office/drawing/2014/main" id="{B1491E17-9E6A-F748-A2F1-47F06AA0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41C55-E16B-914C-A35C-90F5BE06EB4D}"/>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207660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B5621-E6CF-594D-B99D-301CC22342A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3E0F20F-F573-0446-8828-F442D07EB83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43E483-BED0-1B41-B239-0ED91D858281}"/>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5" name="Footer Placeholder 4">
            <a:extLst>
              <a:ext uri="{FF2B5EF4-FFF2-40B4-BE49-F238E27FC236}">
                <a16:creationId xmlns:a16="http://schemas.microsoft.com/office/drawing/2014/main" id="{E6B3A081-DD7F-1844-8D90-6D22B051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537C5-F961-5D4C-9C8D-21563AF50A0D}"/>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17721412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80621-FF52-5D40-876B-BADF1AE46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BC5F5-DF3F-CD43-AB6A-C75FA576F87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06F1DD-EEC6-904F-9CA7-8697F5FBD93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27278-FBD2-A54B-BA06-1AC4B2863F1F}"/>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6" name="Footer Placeholder 5">
            <a:extLst>
              <a:ext uri="{FF2B5EF4-FFF2-40B4-BE49-F238E27FC236}">
                <a16:creationId xmlns:a16="http://schemas.microsoft.com/office/drawing/2014/main" id="{799647EC-F2A1-EE42-8BED-3C444322B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72DBD-1D40-D84A-A969-46362C2F683E}"/>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23879733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EF6C-7692-0043-B865-BDA26F39D42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4EF212-57D9-1E4C-BC14-E038B23EE54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D03630-C8AC-2143-93A0-B6AD508CE5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11C399-D47F-CC42-AEC9-92D65E0FBA7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85AB1-8A7C-EB45-89DB-71F5604A5C1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21D11A-C0A3-B043-9728-087154201FE0}"/>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8" name="Footer Placeholder 7">
            <a:extLst>
              <a:ext uri="{FF2B5EF4-FFF2-40B4-BE49-F238E27FC236}">
                <a16:creationId xmlns:a16="http://schemas.microsoft.com/office/drawing/2014/main" id="{9866BE28-0C29-8D4F-9FF2-FD35D76D56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171C90-DA67-334F-8785-5D899D06A893}"/>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22788319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B666-C74A-5342-AC32-DAA2BDBBDF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F40D7E-028E-3D4E-AB11-868CD48CB042}"/>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4" name="Footer Placeholder 3">
            <a:extLst>
              <a:ext uri="{FF2B5EF4-FFF2-40B4-BE49-F238E27FC236}">
                <a16:creationId xmlns:a16="http://schemas.microsoft.com/office/drawing/2014/main" id="{51B6A1B0-56CB-0A46-92DD-C1DA980AF0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FAC6D1-26EF-FB45-9784-B0948875CA3B}"/>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288211467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22CF0-8CEA-A343-9D6F-A0632D7CE13A}"/>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3" name="Footer Placeholder 2">
            <a:extLst>
              <a:ext uri="{FF2B5EF4-FFF2-40B4-BE49-F238E27FC236}">
                <a16:creationId xmlns:a16="http://schemas.microsoft.com/office/drawing/2014/main" id="{AC050184-B499-C64E-BD9F-976D7F2ADC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42BE2D-A9BC-464A-933E-EBBEC582C67B}"/>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83197917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DA391-3855-CD4E-8596-369F40D9E7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A63202-5FE0-F34E-A666-9289F358EB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396F78-87A3-9B47-9410-CFBF3AB6164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EE6A19-DBF4-B748-91C2-2178AF19A3D6}"/>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6" name="Footer Placeholder 5">
            <a:extLst>
              <a:ext uri="{FF2B5EF4-FFF2-40B4-BE49-F238E27FC236}">
                <a16:creationId xmlns:a16="http://schemas.microsoft.com/office/drawing/2014/main" id="{C5567B7D-0469-1D47-9F51-70A7611811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09FF-F451-FD47-8A7B-F32796C9E3B6}"/>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3606952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C407-49A3-1B4F-941C-E418A833748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A8EB4B-4CB3-634E-83C9-8B105D389DE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000B3C7-0F37-2C44-87F0-A8FDA0832DC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D262645-A4BC-0D42-AD1C-FDF1EF3A66D0}"/>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6" name="Footer Placeholder 5">
            <a:extLst>
              <a:ext uri="{FF2B5EF4-FFF2-40B4-BE49-F238E27FC236}">
                <a16:creationId xmlns:a16="http://schemas.microsoft.com/office/drawing/2014/main" id="{67ABB48E-63AD-F749-8919-64AB1C32CC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0DD9E3-9485-A34D-B0F4-2677ED7E2850}"/>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385316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0E88-211F-454C-9224-99CD759F0C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842105-F1F6-9B4B-8179-5B0AD74E3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5643D-8759-1F45-8CB3-C47023FB0059}"/>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5" name="Footer Placeholder 4">
            <a:extLst>
              <a:ext uri="{FF2B5EF4-FFF2-40B4-BE49-F238E27FC236}">
                <a16:creationId xmlns:a16="http://schemas.microsoft.com/office/drawing/2014/main" id="{C8F56230-1785-2945-83FF-8C8B695DA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BA728-D61E-444E-B015-B26A464E2D40}"/>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38466563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C6BA2-6AD1-BF48-933C-B19989E5E4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9B9FDD-FA74-D443-8FD7-8330826DFB4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4A9E0-2492-5E44-B081-AF77D1AD3F44}"/>
              </a:ext>
            </a:extLst>
          </p:cNvPr>
          <p:cNvSpPr>
            <a:spLocks noGrp="1"/>
          </p:cNvSpPr>
          <p:nvPr>
            <p:ph type="dt" sz="half" idx="10"/>
          </p:nvPr>
        </p:nvSpPr>
        <p:spPr/>
        <p:txBody>
          <a:bodyPr/>
          <a:lstStyle/>
          <a:p>
            <a:fld id="{64146246-841C-DE4D-BD38-32C989B3E7BB}" type="datetimeFigureOut">
              <a:rPr lang="en-US" smtClean="0"/>
              <a:t>9/4/2020</a:t>
            </a:fld>
            <a:endParaRPr lang="en-US"/>
          </a:p>
        </p:txBody>
      </p:sp>
      <p:sp>
        <p:nvSpPr>
          <p:cNvPr id="5" name="Footer Placeholder 4">
            <a:extLst>
              <a:ext uri="{FF2B5EF4-FFF2-40B4-BE49-F238E27FC236}">
                <a16:creationId xmlns:a16="http://schemas.microsoft.com/office/drawing/2014/main" id="{A7979424-F388-134D-A0A4-521346AE1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89180-9673-524A-AA7F-B1CC48806873}"/>
              </a:ext>
            </a:extLst>
          </p:cNvPr>
          <p:cNvSpPr>
            <a:spLocks noGrp="1"/>
          </p:cNvSpPr>
          <p:nvPr>
            <p:ph type="sldNum" sz="quarter" idx="12"/>
          </p:nvPr>
        </p:nvSpPr>
        <p:spPr/>
        <p:txBody>
          <a:bodyPr/>
          <a:lstStyle/>
          <a:p>
            <a:fld id="{F0A57C66-44A2-BB42-9A99-8BF780E6FD03}" type="slidenum">
              <a:rPr lang="en-US" smtClean="0"/>
              <a:t>‹#›</a:t>
            </a:fld>
            <a:endParaRPr lang="en-US"/>
          </a:p>
        </p:txBody>
      </p:sp>
    </p:spTree>
    <p:extLst>
      <p:ext uri="{BB962C8B-B14F-4D97-AF65-F5344CB8AC3E}">
        <p14:creationId xmlns:p14="http://schemas.microsoft.com/office/powerpoint/2010/main" val="357340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9/4/2020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9/4/2020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855320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7" name="Text Placeholder 6">
            <a:extLst>
              <a:ext uri="{FF2B5EF4-FFF2-40B4-BE49-F238E27FC236}">
                <a16:creationId xmlns:a16="http://schemas.microsoft.com/office/drawing/2014/main" id="{123F78CE-3476-2443-BDB8-A5DC73098040}"/>
              </a:ext>
            </a:extLst>
          </p:cNvPr>
          <p:cNvSpPr>
            <a:spLocks noGrp="1"/>
          </p:cNvSpPr>
          <p:nvPr>
            <p:ph type="body" sz="quarter" idx="11"/>
          </p:nvPr>
        </p:nvSpPr>
        <p:spPr>
          <a:xfrm>
            <a:off x="5039138" y="1312663"/>
            <a:ext cx="3782599" cy="4402338"/>
          </a:xfrm>
        </p:spPr>
        <p:txBody>
          <a:bodyPr/>
          <a:lstStyle>
            <a:lvl1pPr marL="342900" indent="-342900">
              <a:spcAft>
                <a:spcPts val="600"/>
              </a:spcAft>
              <a:buClr>
                <a:schemeClr val="accent1"/>
              </a:buClr>
              <a:buFont typeface="+mj-lt"/>
              <a:buAutoNum type="arabicPeriod"/>
              <a:defRPr/>
            </a:lvl1pPr>
            <a:lvl2pPr>
              <a:spcAft>
                <a:spcPts val="600"/>
              </a:spcAft>
              <a:buClr>
                <a:schemeClr val="accent1"/>
              </a:buClr>
              <a:defRPr/>
            </a:lvl2pPr>
            <a:lvl3pPr>
              <a:spcAft>
                <a:spcPts val="600"/>
              </a:spcAft>
              <a:buClr>
                <a:schemeClr val="accent1"/>
              </a:buClr>
              <a:defRPr/>
            </a:lvl3pPr>
            <a:lvl4pPr>
              <a:spcAft>
                <a:spcPts val="600"/>
              </a:spcAft>
              <a:buClr>
                <a:schemeClr val="accent1"/>
              </a:buClr>
              <a:defRPr/>
            </a:lvl4pPr>
            <a:lvl5pPr>
              <a:spcAft>
                <a:spcPts val="600"/>
              </a:spcAft>
              <a:buClr>
                <a:schemeClr val="accent1"/>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66858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9/4/2020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C636C7CF-7824-E34B-9E97-6F3B67C700BD}"/>
              </a:ext>
            </a:extLst>
          </p:cNvPr>
          <p:cNvSpPr txBox="1"/>
          <p:nvPr userDrawn="1"/>
        </p:nvSpPr>
        <p:spPr>
          <a:xfrm>
            <a:off x="9740348" y="2623930"/>
            <a:ext cx="0" cy="0"/>
          </a:xfrm>
          <a:prstGeom prst="rect">
            <a:avLst/>
          </a:prstGeom>
        </p:spPr>
        <p:txBody>
          <a:bodyPr wrap="none" lIns="121869" tIns="60933" rIns="121869" bIns="60933" rtlCol="0" anchor="t">
            <a:noAutofit/>
          </a:bodyPr>
          <a:lstStyle/>
          <a:p>
            <a:pPr marL="0" indent="0" algn="l">
              <a:spcBef>
                <a:spcPts val="0"/>
              </a:spcBef>
            </a:pPr>
            <a:endParaRPr lang="en-US" sz="1400" dirty="0">
              <a:cs typeface="Calibri"/>
            </a:endParaRPr>
          </a:p>
        </p:txBody>
      </p:sp>
    </p:spTree>
    <p:custDataLst>
      <p:tags r:id="rId1"/>
    </p:custDataLst>
    <p:extLst>
      <p:ext uri="{BB962C8B-B14F-4D97-AF65-F5344CB8AC3E}">
        <p14:creationId xmlns:p14="http://schemas.microsoft.com/office/powerpoint/2010/main" val="11772210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605778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191505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5" name="Content Placeholder 4">
            <a:extLst>
              <a:ext uri="{FF2B5EF4-FFF2-40B4-BE49-F238E27FC236}">
                <a16:creationId xmlns:a16="http://schemas.microsoft.com/office/drawing/2014/main" id="{419E5391-D124-40A4-8075-7CC4DBBC44EB}"/>
              </a:ext>
            </a:extLst>
          </p:cNvPr>
          <p:cNvSpPr>
            <a:spLocks noGrp="1"/>
          </p:cNvSpPr>
          <p:nvPr>
            <p:ph sz="quarter" idx="18"/>
          </p:nvPr>
        </p:nvSpPr>
        <p:spPr>
          <a:xfrm>
            <a:off x="513195"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
        <p:nvSpPr>
          <p:cNvPr id="14" name="Content Placeholder 4">
            <a:extLst>
              <a:ext uri="{FF2B5EF4-FFF2-40B4-BE49-F238E27FC236}">
                <a16:creationId xmlns:a16="http://schemas.microsoft.com/office/drawing/2014/main" id="{65807AD6-4C72-4732-8C27-63843CD1B357}"/>
              </a:ext>
            </a:extLst>
          </p:cNvPr>
          <p:cNvSpPr>
            <a:spLocks noGrp="1"/>
          </p:cNvSpPr>
          <p:nvPr>
            <p:ph sz="quarter" idx="19"/>
          </p:nvPr>
        </p:nvSpPr>
        <p:spPr>
          <a:xfrm>
            <a:off x="4693807" y="1746250"/>
            <a:ext cx="3937000" cy="4464050"/>
          </a:xfrm>
        </p:spPr>
        <p:txBody>
          <a:bodyPr>
            <a:normAutofit/>
          </a:bodyPr>
          <a:lstStyle>
            <a:lvl1pPr marL="0" indent="0">
              <a:buNone/>
              <a:defRPr sz="1400"/>
            </a:lvl1pPr>
            <a:lvl2pPr marL="335032" indent="0">
              <a:buNone/>
              <a:defRPr sz="1400"/>
            </a:lvl2pPr>
            <a:lvl3pPr marL="670062" indent="0">
              <a:buNone/>
              <a:defRPr sz="1400"/>
            </a:lvl3pPr>
            <a:lvl4pPr marL="1005092" indent="0">
              <a:buNone/>
              <a:defRPr sz="1400"/>
            </a:lvl4pPr>
            <a:lvl5pPr marL="1340124" indent="0">
              <a:buNone/>
              <a:defRPr sz="1400"/>
            </a:lvl5pPr>
          </a:lstStyle>
          <a:p>
            <a:pPr lvl="0"/>
            <a:r>
              <a:rPr lang="en-US" dirty="0"/>
              <a:t>Edit Master text styles</a:t>
            </a:r>
          </a:p>
        </p:txBody>
      </p:sp>
    </p:spTree>
    <p:custDataLst>
      <p:tags r:id="rId1"/>
    </p:custDataLst>
    <p:extLst>
      <p:ext uri="{BB962C8B-B14F-4D97-AF65-F5344CB8AC3E}">
        <p14:creationId xmlns:p14="http://schemas.microsoft.com/office/powerpoint/2010/main" val="2629345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7517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grpSp>
        <p:nvGrpSpPr>
          <p:cNvPr id="2" name="Group 1">
            <a:extLst>
              <a:ext uri="{FF2B5EF4-FFF2-40B4-BE49-F238E27FC236}">
                <a16:creationId xmlns:a16="http://schemas.microsoft.com/office/drawing/2014/main" id="{20B8DB71-5DF2-C04E-AF83-DBF86D30767B}"/>
              </a:ext>
            </a:extLst>
          </p:cNvPr>
          <p:cNvGrpSpPr/>
          <p:nvPr userDrawn="1"/>
        </p:nvGrpSpPr>
        <p:grpSpPr>
          <a:xfrm>
            <a:off x="1225953" y="3895712"/>
            <a:ext cx="6692094" cy="0"/>
            <a:chOff x="1277233" y="3895712"/>
            <a:chExt cx="6692094" cy="0"/>
          </a:xfrm>
        </p:grpSpPr>
        <p:cxnSp>
          <p:nvCxnSpPr>
            <p:cNvPr id="22" name="Straight Connector 21">
              <a:extLst>
                <a:ext uri="{FF2B5EF4-FFF2-40B4-BE49-F238E27FC236}">
                  <a16:creationId xmlns:a16="http://schemas.microsoft.com/office/drawing/2014/main" id="{6BE41B89-C55A-B946-AC8C-237DD1B55C0D}"/>
                </a:ext>
              </a:extLst>
            </p:cNvPr>
            <p:cNvCxnSpPr>
              <a:cxnSpLocks/>
            </p:cNvCxnSpPr>
            <p:nvPr userDrawn="1"/>
          </p:nvCxnSpPr>
          <p:spPr>
            <a:xfrm>
              <a:off x="1277233" y="3895712"/>
              <a:ext cx="2858406"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29" name="Straight Connector 28">
              <a:extLst>
                <a:ext uri="{FF2B5EF4-FFF2-40B4-BE49-F238E27FC236}">
                  <a16:creationId xmlns:a16="http://schemas.microsoft.com/office/drawing/2014/main" id="{12DCBAA8-2FE7-5E48-9235-4E3273ED62B1}"/>
                </a:ext>
              </a:extLst>
            </p:cNvPr>
            <p:cNvCxnSpPr>
              <a:cxnSpLocks/>
            </p:cNvCxnSpPr>
            <p:nvPr userDrawn="1"/>
          </p:nvCxnSpPr>
          <p:spPr>
            <a:xfrm>
              <a:off x="5064082" y="3895712"/>
              <a:ext cx="2905245" cy="0"/>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grpSp>
      <p:cxnSp>
        <p:nvCxnSpPr>
          <p:cNvPr id="30" name="Straight Connector 29">
            <a:extLst>
              <a:ext uri="{FF2B5EF4-FFF2-40B4-BE49-F238E27FC236}">
                <a16:creationId xmlns:a16="http://schemas.microsoft.com/office/drawing/2014/main" id="{C63F3587-18B6-9946-BD15-07078823973B}"/>
              </a:ext>
            </a:extLst>
          </p:cNvPr>
          <p:cNvCxnSpPr>
            <a:cxnSpLocks/>
          </p:cNvCxnSpPr>
          <p:nvPr userDrawn="1"/>
        </p:nvCxnSpPr>
        <p:spPr>
          <a:xfrm>
            <a:off x="4572000" y="1871353"/>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DCEF27BE-3AF2-DF44-B04F-E2891E3A5DDC}"/>
              </a:ext>
            </a:extLst>
          </p:cNvPr>
          <p:cNvCxnSpPr>
            <a:cxnSpLocks/>
          </p:cNvCxnSpPr>
          <p:nvPr userDrawn="1"/>
        </p:nvCxnSpPr>
        <p:spPr>
          <a:xfrm>
            <a:off x="4572000" y="4313171"/>
            <a:ext cx="0" cy="1704515"/>
          </a:xfrm>
          <a:prstGeom prst="line">
            <a:avLst/>
          </a:prstGeom>
          <a:ln w="19050" cap="rnd">
            <a:solidFill>
              <a:schemeClr val="accent2"/>
            </a:solidFill>
            <a:prstDash val="solid"/>
          </a:ln>
        </p:spPr>
        <p:style>
          <a:lnRef idx="1">
            <a:schemeClr val="accent6"/>
          </a:lnRef>
          <a:fillRef idx="0">
            <a:schemeClr val="accent6"/>
          </a:fillRef>
          <a:effectRef idx="0">
            <a:schemeClr val="accent6"/>
          </a:effectRef>
          <a:fontRef idx="minor">
            <a:schemeClr val="tx1"/>
          </a:fontRef>
        </p:style>
      </p:cxnSp>
      <p:sp>
        <p:nvSpPr>
          <p:cNvPr id="32" name="Content Placeholder 2">
            <a:extLst>
              <a:ext uri="{FF2B5EF4-FFF2-40B4-BE49-F238E27FC236}">
                <a16:creationId xmlns:a16="http://schemas.microsoft.com/office/drawing/2014/main" id="{D0B0D022-0F2D-7345-A71D-90A9D84D818E}"/>
              </a:ext>
            </a:extLst>
          </p:cNvPr>
          <p:cNvSpPr>
            <a:spLocks noGrp="1"/>
          </p:cNvSpPr>
          <p:nvPr>
            <p:ph idx="19" hasCustomPrompt="1"/>
          </p:nvPr>
        </p:nvSpPr>
        <p:spPr>
          <a:xfrm>
            <a:off x="468553"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33" name="Content Placeholder 2">
            <a:extLst>
              <a:ext uri="{FF2B5EF4-FFF2-40B4-BE49-F238E27FC236}">
                <a16:creationId xmlns:a16="http://schemas.microsoft.com/office/drawing/2014/main" id="{843FF5A2-AC55-D742-8EBC-7DD6A02B5174}"/>
              </a:ext>
            </a:extLst>
          </p:cNvPr>
          <p:cNvSpPr>
            <a:spLocks noGrp="1"/>
          </p:cNvSpPr>
          <p:nvPr>
            <p:ph idx="20" hasCustomPrompt="1"/>
          </p:nvPr>
        </p:nvSpPr>
        <p:spPr>
          <a:xfrm>
            <a:off x="4725592" y="4422313"/>
            <a:ext cx="3936999" cy="126728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813012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9063223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09681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502514"/>
          </a:xfrm>
        </p:spPr>
        <p:txBody>
          <a:bodyPr>
            <a:normAutofit/>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502150"/>
          </a:xfrm>
        </p:spPr>
        <p:txBody>
          <a:bodyPr/>
          <a:lstStyle/>
          <a:p>
            <a:endParaRPr lang="en-US" dirty="0"/>
          </a:p>
        </p:txBody>
      </p:sp>
    </p:spTree>
    <p:custDataLst>
      <p:tags r:id="rId1"/>
    </p:custDataLst>
    <p:extLst>
      <p:ext uri="{BB962C8B-B14F-4D97-AF65-F5344CB8AC3E}">
        <p14:creationId xmlns:p14="http://schemas.microsoft.com/office/powerpoint/2010/main" val="4091063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26952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9/4/2020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0" y="0"/>
            <a:ext cx="9144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hape">
            <a:extLst>
              <a:ext uri="{FF2B5EF4-FFF2-40B4-BE49-F238E27FC236}">
                <a16:creationId xmlns:a16="http://schemas.microsoft.com/office/drawing/2014/main" id="{364FEA06-3D67-1140-B0E3-7F3BE884D5FB}"/>
              </a:ext>
            </a:extLst>
          </p:cNvPr>
          <p:cNvSpPr/>
          <p:nvPr userDrawn="1"/>
        </p:nvSpPr>
        <p:spPr>
          <a:xfrm>
            <a:off x="-1" y="4634892"/>
            <a:ext cx="9143995" cy="1858587"/>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algn="ctr" defTabSz="412754" hangingPunct="0">
              <a:defRPr sz="2400">
                <a:solidFill>
                  <a:srgbClr val="FFFFFF"/>
                </a:solidFill>
                <a:latin typeface="Helvetica Neue Medium"/>
                <a:ea typeface="Helvetica Neue Medium"/>
                <a:cs typeface="Helvetica Neue Medium"/>
                <a:sym typeface="Helvetica Neue Medium"/>
              </a:defRPr>
            </a:pPr>
            <a:endParaRPr sz="1525" kern="0" dirty="0">
              <a:solidFill>
                <a:srgbClr val="FFFFFF"/>
              </a:solidFill>
              <a:latin typeface="Helvetica Neue Medium"/>
              <a:ea typeface="Helvetica Neue Medium"/>
              <a:cs typeface="Helvetica Neue Medium"/>
              <a:sym typeface="Helvetica Neue Medium"/>
            </a:endParaRP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fld id="{7B67A630-6DEE-4F45-9872-4A9386C88847}" type="slidenum">
              <a:rPr lang="en-US" smtClean="0"/>
              <a:pPr/>
              <a:t>‹#›</a:t>
            </a:fld>
            <a:endParaRPr lang="en-US" dirty="0"/>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708127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ULL PAGE TITLE BLU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4C71BB1-9FDA-FD43-ABCF-0E1CBF9339EF}"/>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2" name="Rectangle 21">
            <a:extLst>
              <a:ext uri="{FF2B5EF4-FFF2-40B4-BE49-F238E27FC236}">
                <a16:creationId xmlns:a16="http://schemas.microsoft.com/office/drawing/2014/main" id="{7956D00C-F9B1-A148-A629-18366F705E1D}"/>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Shape">
            <a:extLst>
              <a:ext uri="{FF2B5EF4-FFF2-40B4-BE49-F238E27FC236}">
                <a16:creationId xmlns:a16="http://schemas.microsoft.com/office/drawing/2014/main" id="{B3B2E306-4BAC-E74F-AAF1-3A3FFDADD8C7}"/>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6" name="Shape">
            <a:extLst>
              <a:ext uri="{FF2B5EF4-FFF2-40B4-BE49-F238E27FC236}">
                <a16:creationId xmlns:a16="http://schemas.microsoft.com/office/drawing/2014/main" id="{5CE8CCFA-519E-854E-BAFF-171A193655DC}"/>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itle 1">
            <a:extLst>
              <a:ext uri="{FF2B5EF4-FFF2-40B4-BE49-F238E27FC236}">
                <a16:creationId xmlns:a16="http://schemas.microsoft.com/office/drawing/2014/main" id="{E45C6D3C-FD35-9740-BCC6-7F1FD78E63A5}"/>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31" name="Slide Number Placeholder 6">
            <a:extLst>
              <a:ext uri="{FF2B5EF4-FFF2-40B4-BE49-F238E27FC236}">
                <a16:creationId xmlns:a16="http://schemas.microsoft.com/office/drawing/2014/main" id="{72038E76-D90C-D142-9106-42EAF6B06998}"/>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9" name="Picture 8">
            <a:extLst>
              <a:ext uri="{FF2B5EF4-FFF2-40B4-BE49-F238E27FC236}">
                <a16:creationId xmlns:a16="http://schemas.microsoft.com/office/drawing/2014/main" id="{85B43793-C35B-B54E-ADE4-3AA97F58557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 name="TextBox 1">
            <a:extLst>
              <a:ext uri="{FF2B5EF4-FFF2-40B4-BE49-F238E27FC236}">
                <a16:creationId xmlns:a16="http://schemas.microsoft.com/office/drawing/2014/main" id="{01123C5F-E173-614D-A2E8-E7C6084BD9F1}"/>
              </a:ext>
            </a:extLst>
          </p:cNvPr>
          <p:cNvSpPr txBox="1"/>
          <p:nvPr userDrawn="1"/>
        </p:nvSpPr>
        <p:spPr>
          <a:xfrm>
            <a:off x="381000" y="2067339"/>
            <a:ext cx="4191000" cy="4084983"/>
          </a:xfrm>
          <a:prstGeom prst="rect">
            <a:avLst/>
          </a:prstGeom>
        </p:spPr>
        <p:txBody>
          <a:bodyPr wrap="square" lIns="121869" tIns="60933" rIns="121869" bIns="60933"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tags r:id="rId1"/>
    </p:custDataLst>
    <p:extLst>
      <p:ext uri="{BB962C8B-B14F-4D97-AF65-F5344CB8AC3E}">
        <p14:creationId xmlns:p14="http://schemas.microsoft.com/office/powerpoint/2010/main" val="1948569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FFDA2CE-0174-7748-9A5A-EBA28137D1AF}"/>
              </a:ext>
            </a:extLst>
          </p:cNvPr>
          <p:cNvSpPr/>
          <p:nvPr userDrawn="1"/>
        </p:nvSpPr>
        <p:spPr>
          <a:xfrm>
            <a:off x="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itle Placeholder 1"/>
          <p:cNvSpPr>
            <a:spLocks noGrp="1"/>
          </p:cNvSpPr>
          <p:nvPr>
            <p:ph type="title" hasCustomPrompt="1"/>
          </p:nvPr>
        </p:nvSpPr>
        <p:spPr>
          <a:xfrm>
            <a:off x="274321" y="1312662"/>
            <a:ext cx="1355141" cy="3118104"/>
          </a:xfrm>
          <a:prstGeom prst="rect">
            <a:avLst/>
          </a:prstGeom>
        </p:spPr>
        <p:txBody>
          <a:bodyPr vert="horz" lIns="91440" tIns="45720" rIns="91440" bIns="45720" rtlCol="0" anchor="ctr">
            <a:noAutofit/>
          </a:bodyPr>
          <a:lstStyle>
            <a:lvl1pPr>
              <a:defRPr sz="16000" b="0">
                <a:solidFill>
                  <a:srgbClr val="00A8E1"/>
                </a:solidFill>
                <a:latin typeface="+mn-lt"/>
              </a:defRPr>
            </a:lvl1pPr>
          </a:lstStyle>
          <a:p>
            <a:r>
              <a:rPr lang="en-US" dirty="0"/>
              <a:t>A</a:t>
            </a:r>
          </a:p>
        </p:txBody>
      </p:sp>
      <p:sp>
        <p:nvSpPr>
          <p:cNvPr id="17" name="Text Placeholder 2"/>
          <p:cNvSpPr>
            <a:spLocks noGrp="1"/>
          </p:cNvSpPr>
          <p:nvPr>
            <p:ph idx="1" hasCustomPrompt="1"/>
          </p:nvPr>
        </p:nvSpPr>
        <p:spPr>
          <a:xfrm>
            <a:off x="4846321" y="1271016"/>
            <a:ext cx="3911180" cy="4783060"/>
          </a:xfrm>
          <a:prstGeom prst="rect">
            <a:avLst/>
          </a:prstGeom>
        </p:spPr>
        <p:txBody>
          <a:bodyPr vert="horz" lIns="91440" tIns="45720" rIns="91440" bIns="45720" rtlCol="0" anchor="t">
            <a:normAutofit/>
          </a:bodyPr>
          <a:lstStyle>
            <a:lvl1pPr marL="514350" indent="-514350">
              <a:spcBef>
                <a:spcPts val="0"/>
              </a:spcBef>
              <a:spcAft>
                <a:spcPts val="4800"/>
              </a:spcAft>
              <a:buClr>
                <a:schemeClr val="accent1"/>
              </a:buClr>
              <a:buSzPct val="100000"/>
              <a:buFont typeface="+mj-lt"/>
              <a:buAutoNum type="arabicPeriod"/>
              <a:defRPr sz="2200"/>
            </a:lvl1pPr>
            <a:lvl2pPr marL="1123702" indent="-514350">
              <a:spcBef>
                <a:spcPts val="0"/>
              </a:spcBef>
              <a:spcAft>
                <a:spcPts val="4800"/>
              </a:spcAft>
              <a:buClr>
                <a:schemeClr val="accent1"/>
              </a:buClr>
              <a:buSzPct val="200000"/>
              <a:buFont typeface="+mj-lt"/>
              <a:buAutoNum type="arabicPeriod"/>
              <a:defRPr sz="3000"/>
            </a:lvl2pPr>
            <a:lvl3pPr marL="1733052" indent="-514350">
              <a:spcBef>
                <a:spcPts val="0"/>
              </a:spcBef>
              <a:spcAft>
                <a:spcPts val="4800"/>
              </a:spcAft>
              <a:buClr>
                <a:schemeClr val="accent1"/>
              </a:buClr>
              <a:buSzPct val="200000"/>
              <a:buFont typeface="+mj-lt"/>
              <a:buAutoNum type="arabicPeriod"/>
              <a:defRPr sz="3000"/>
            </a:lvl3pPr>
            <a:lvl4pPr marL="2342402" indent="-514350">
              <a:spcBef>
                <a:spcPts val="0"/>
              </a:spcBef>
              <a:spcAft>
                <a:spcPts val="4800"/>
              </a:spcAft>
              <a:buClr>
                <a:schemeClr val="accent1"/>
              </a:buClr>
              <a:buSzPct val="200000"/>
              <a:buFont typeface="+mj-lt"/>
              <a:buAutoNum type="arabicPeriod"/>
              <a:defRPr sz="3000"/>
            </a:lvl4pPr>
            <a:lvl5pPr marL="2951754" indent="-514350">
              <a:spcBef>
                <a:spcPts val="0"/>
              </a:spcBef>
              <a:spcAft>
                <a:spcPts val="4800"/>
              </a:spcAft>
              <a:buClr>
                <a:schemeClr val="accent1"/>
              </a:buClr>
              <a:buSzPct val="200000"/>
              <a:buFont typeface="+mj-lt"/>
              <a:buAutoNum type="arabicPeriod"/>
              <a:defRPr sz="3000"/>
            </a:lvl5pPr>
          </a:lstStyle>
          <a:p>
            <a:pPr lvl="0"/>
            <a:r>
              <a:rPr lang="en-US" dirty="0"/>
              <a:t>Click to edit Master text styles</a:t>
            </a:r>
          </a:p>
        </p:txBody>
      </p:sp>
      <p:sp>
        <p:nvSpPr>
          <p:cNvPr id="19" name="Content Placeholder 18"/>
          <p:cNvSpPr>
            <a:spLocks noGrp="1"/>
          </p:cNvSpPr>
          <p:nvPr>
            <p:ph sz="quarter" idx="10"/>
          </p:nvPr>
        </p:nvSpPr>
        <p:spPr>
          <a:xfrm>
            <a:off x="251127" y="2839212"/>
            <a:ext cx="2852928"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21" name="Shape">
            <a:extLst>
              <a:ext uri="{FF2B5EF4-FFF2-40B4-BE49-F238E27FC236}">
                <a16:creationId xmlns:a16="http://schemas.microsoft.com/office/drawing/2014/main" id="{D320A928-0C1B-1F43-B7DD-5C839EC114FF}"/>
              </a:ext>
            </a:extLst>
          </p:cNvPr>
          <p:cNvSpPr/>
          <p:nvPr userDrawn="1"/>
        </p:nvSpPr>
        <p:spPr>
          <a:xfrm>
            <a:off x="0" y="4389120"/>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Shape">
            <a:extLst>
              <a:ext uri="{FF2B5EF4-FFF2-40B4-BE49-F238E27FC236}">
                <a16:creationId xmlns:a16="http://schemas.microsoft.com/office/drawing/2014/main" id="{BEDE0841-3D72-FA4C-A1A7-2242BAFFE9DD}"/>
              </a:ext>
            </a:extLst>
          </p:cNvPr>
          <p:cNvSpPr/>
          <p:nvPr userDrawn="1"/>
        </p:nvSpPr>
        <p:spPr>
          <a:xfrm>
            <a:off x="0" y="4937638"/>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3" name="Shape">
            <a:extLst>
              <a:ext uri="{FF2B5EF4-FFF2-40B4-BE49-F238E27FC236}">
                <a16:creationId xmlns:a16="http://schemas.microsoft.com/office/drawing/2014/main" id="{25CD84F4-8F1D-DD42-968A-B672E7F51961}"/>
              </a:ext>
            </a:extLst>
          </p:cNvPr>
          <p:cNvSpPr/>
          <p:nvPr userDrawn="1"/>
        </p:nvSpPr>
        <p:spPr>
          <a:xfrm>
            <a:off x="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3" name="Straight Connector 12">
            <a:extLst>
              <a:ext uri="{FF2B5EF4-FFF2-40B4-BE49-F238E27FC236}">
                <a16:creationId xmlns:a16="http://schemas.microsoft.com/office/drawing/2014/main" id="{CD377CDD-EAE2-9246-B70E-79B86CFA734C}"/>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0FA9D0E6-6028-A84B-AB32-68D8B219550B}"/>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3054572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VERYDAY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DE93D0-CD47-FB4F-9C4D-1DDEF9A47153}"/>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FF4098C8-B27B-E742-AF2B-FAACE164FD8F}"/>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A4250A6A-5DB7-464A-85EB-7072B0934882}"/>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4190595" cy="4648568"/>
          </a:xfrm>
        </p:spPr>
        <p:txBody>
          <a:bodyPr>
            <a:normAutofit/>
          </a:bodyPr>
          <a:lstStyle>
            <a:lvl1pPr>
              <a:defRPr sz="1600">
                <a:solidFill>
                  <a:schemeClr val="tx1">
                    <a:lumMod val="95000"/>
                    <a:lumOff val="5000"/>
                  </a:schemeClr>
                </a:solidFill>
              </a:defRPr>
            </a:lvl1pPr>
            <a:lvl2pPr>
              <a:defRPr sz="1600">
                <a:solidFill>
                  <a:schemeClr val="tx1">
                    <a:lumMod val="95000"/>
                    <a:lumOff val="5000"/>
                  </a:schemeClr>
                </a:solidFill>
              </a:defRPr>
            </a:lvl2pPr>
            <a:lvl3pPr>
              <a:defRPr sz="1600">
                <a:solidFill>
                  <a:schemeClr val="tx1">
                    <a:lumMod val="95000"/>
                    <a:lumOff val="5000"/>
                  </a:schemeClr>
                </a:solidFill>
              </a:defRPr>
            </a:lvl3pPr>
            <a:lvl4pPr>
              <a:defRPr sz="1600">
                <a:solidFill>
                  <a:schemeClr val="tx1">
                    <a:lumMod val="95000"/>
                    <a:lumOff val="5000"/>
                  </a:schemeClr>
                </a:solidFill>
              </a:defRPr>
            </a:lvl4pPr>
            <a:lvl5pPr>
              <a:defRPr sz="1600">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1146"/>
            <a:ext cx="8572500" cy="1143000"/>
          </a:xfrm>
          <a:prstGeom prst="rect">
            <a:avLst/>
          </a:prstGeom>
        </p:spPr>
        <p:txBody>
          <a:bodyPr anchor="ctr">
            <a:normAutofit/>
          </a:bodyPr>
          <a:lstStyle>
            <a:lvl1pPr>
              <a:defRPr sz="3200" b="1">
                <a:solidFill>
                  <a:schemeClr val="bg1"/>
                </a:solidFill>
              </a:defRPr>
            </a:lvl1pPr>
          </a:lstStyle>
          <a:p>
            <a:r>
              <a:rPr lang="en-US" dirty="0"/>
              <a:t>Click to edit Master title style</a:t>
            </a:r>
          </a:p>
        </p:txBody>
      </p:sp>
      <p:cxnSp>
        <p:nvCxnSpPr>
          <p:cNvPr id="15" name="Straight Connector 14">
            <a:extLst>
              <a:ext uri="{FF2B5EF4-FFF2-40B4-BE49-F238E27FC236}">
                <a16:creationId xmlns:a16="http://schemas.microsoft.com/office/drawing/2014/main" id="{CAA86664-C997-D14C-B7C0-E61F5A648C1E}"/>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0" name="Slide Number Placeholder 6">
            <a:extLst>
              <a:ext uri="{FF2B5EF4-FFF2-40B4-BE49-F238E27FC236}">
                <a16:creationId xmlns:a16="http://schemas.microsoft.com/office/drawing/2014/main" id="{BBD83AB6-A541-9442-AB6B-F50F88754185}"/>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929B619-337D-A14C-B213-5A943A5F12B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9776332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VERYDAY - CONTENT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72500"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72584"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3CD3FB7A-87B0-7B45-BB4A-E20056ACAD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3123393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VERYDAY - COMPARISSON ">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D1F47A73-2BE8-41B4-902F-DCDFA8A9A9A0}"/>
              </a:ext>
            </a:extLst>
          </p:cNvPr>
          <p:cNvSpPr>
            <a:spLocks noGrp="1"/>
          </p:cNvSpPr>
          <p:nvPr>
            <p:ph idx="1" hasCustomPrompt="1"/>
          </p:nvPr>
        </p:nvSpPr>
        <p:spPr>
          <a:xfrm>
            <a:off x="468553" y="2491912"/>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AE9665B4-DEF9-A848-97A4-D4DA2EF723E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E184F6D6-CCC2-4F2B-9E4C-A982785D10B1}"/>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4" name="Picture 13">
            <a:extLst>
              <a:ext uri="{FF2B5EF4-FFF2-40B4-BE49-F238E27FC236}">
                <a16:creationId xmlns:a16="http://schemas.microsoft.com/office/drawing/2014/main" id="{B1125053-4680-DF45-BEF0-3F90988C5E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978346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OUBLE 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575E4A-952B-BF40-A8A1-224D89D3F305}"/>
              </a:ext>
            </a:extLst>
          </p:cNvPr>
          <p:cNvSpPr>
            <a:spLocks noGrp="1"/>
          </p:cNvSpPr>
          <p:nvPr>
            <p:ph type="pic" sz="quarter" idx="16"/>
          </p:nvPr>
        </p:nvSpPr>
        <p:spPr>
          <a:xfrm>
            <a:off x="468313" y="1746753"/>
            <a:ext cx="3937000" cy="4746122"/>
          </a:xfrm>
        </p:spPr>
        <p:txBody>
          <a:bodyPr/>
          <a:lstStyle/>
          <a:p>
            <a:endParaRPr lang="en-US" dirty="0"/>
          </a:p>
        </p:txBody>
      </p:sp>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8" name="Picture Placeholder 2">
            <a:extLst>
              <a:ext uri="{FF2B5EF4-FFF2-40B4-BE49-F238E27FC236}">
                <a16:creationId xmlns:a16="http://schemas.microsoft.com/office/drawing/2014/main" id="{96382302-7573-B641-AE92-16F615228528}"/>
              </a:ext>
            </a:extLst>
          </p:cNvPr>
          <p:cNvSpPr>
            <a:spLocks noGrp="1"/>
          </p:cNvSpPr>
          <p:nvPr>
            <p:ph type="pic" sz="quarter" idx="17"/>
          </p:nvPr>
        </p:nvSpPr>
        <p:spPr>
          <a:xfrm>
            <a:off x="4720273" y="1746753"/>
            <a:ext cx="3937000" cy="4746122"/>
          </a:xfrm>
        </p:spPr>
        <p:txBody>
          <a:bodyPr/>
          <a:lstStyle/>
          <a:p>
            <a:endParaRPr lang="en-US" dirty="0"/>
          </a:p>
        </p:txBody>
      </p:sp>
      <p:pic>
        <p:nvPicPr>
          <p:cNvPr id="12" name="Picture 11">
            <a:extLst>
              <a:ext uri="{FF2B5EF4-FFF2-40B4-BE49-F238E27FC236}">
                <a16:creationId xmlns:a16="http://schemas.microsoft.com/office/drawing/2014/main" id="{299E4E5B-D651-7346-8745-F2B732325A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3" name="Text Placeholder 4">
            <a:extLst>
              <a:ext uri="{FF2B5EF4-FFF2-40B4-BE49-F238E27FC236}">
                <a16:creationId xmlns:a16="http://schemas.microsoft.com/office/drawing/2014/main" id="{A728A7FC-5A11-6D41-AD52-BFF68FBD057C}"/>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8998535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UBTITLE + 4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55555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4685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Text Placeholder 6">
            <a:extLst>
              <a:ext uri="{FF2B5EF4-FFF2-40B4-BE49-F238E27FC236}">
                <a16:creationId xmlns:a16="http://schemas.microsoft.com/office/drawing/2014/main" id="{02121CD1-D059-4749-9048-A950DAE4F40D}"/>
              </a:ext>
            </a:extLst>
          </p:cNvPr>
          <p:cNvSpPr>
            <a:spLocks noGrp="1"/>
          </p:cNvSpPr>
          <p:nvPr>
            <p:ph type="body" sz="quarter" idx="18"/>
          </p:nvPr>
        </p:nvSpPr>
        <p:spPr>
          <a:xfrm>
            <a:off x="472559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3" name="Content Placeholder 2">
            <a:extLst>
              <a:ext uri="{FF2B5EF4-FFF2-40B4-BE49-F238E27FC236}">
                <a16:creationId xmlns:a16="http://schemas.microsoft.com/office/drawing/2014/main" id="{7584C210-7A6A-4E72-A342-49A9C6C91B1A}"/>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6" name="Content Placeholder 2">
            <a:extLst>
              <a:ext uri="{FF2B5EF4-FFF2-40B4-BE49-F238E27FC236}">
                <a16:creationId xmlns:a16="http://schemas.microsoft.com/office/drawing/2014/main" id="{BBF5066B-E6D2-49CE-BA01-EA21C96175F9}"/>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7" name="Content Placeholder 2">
            <a:extLst>
              <a:ext uri="{FF2B5EF4-FFF2-40B4-BE49-F238E27FC236}">
                <a16:creationId xmlns:a16="http://schemas.microsoft.com/office/drawing/2014/main" id="{9517CEC9-5F44-4399-A636-908D6B727EE5}"/>
              </a:ext>
            </a:extLst>
          </p:cNvPr>
          <p:cNvSpPr>
            <a:spLocks noGrp="1"/>
          </p:cNvSpPr>
          <p:nvPr>
            <p:ph idx="19" hasCustomPrompt="1"/>
          </p:nvPr>
        </p:nvSpPr>
        <p:spPr>
          <a:xfrm>
            <a:off x="468553"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8" name="Content Placeholder 2">
            <a:extLst>
              <a:ext uri="{FF2B5EF4-FFF2-40B4-BE49-F238E27FC236}">
                <a16:creationId xmlns:a16="http://schemas.microsoft.com/office/drawing/2014/main" id="{B0C878EC-937E-4122-9875-59BA786C2387}"/>
              </a:ext>
            </a:extLst>
          </p:cNvPr>
          <p:cNvSpPr>
            <a:spLocks noGrp="1"/>
          </p:cNvSpPr>
          <p:nvPr>
            <p:ph idx="20" hasCustomPrompt="1"/>
          </p:nvPr>
        </p:nvSpPr>
        <p:spPr>
          <a:xfrm>
            <a:off x="4725592" y="4424555"/>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4CEE2593-7D67-AC40-9D1F-A839338985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8EF178F9-97EC-8F45-B9D0-BF5A7BF17B82}"/>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487906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UBTITLE + 3 CONTEN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28779C-1AD3-1541-9A51-E77EA90630DF}"/>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hape">
            <a:extLst>
              <a:ext uri="{FF2B5EF4-FFF2-40B4-BE49-F238E27FC236}">
                <a16:creationId xmlns:a16="http://schemas.microsoft.com/office/drawing/2014/main" id="{C83CC706-B92A-A944-99CA-5E429A0FD93D}"/>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Shape">
            <a:extLst>
              <a:ext uri="{FF2B5EF4-FFF2-40B4-BE49-F238E27FC236}">
                <a16:creationId xmlns:a16="http://schemas.microsoft.com/office/drawing/2014/main" id="{A84392A4-5D5E-9B41-96F4-3C2E92B15073}"/>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5" name="Title 1">
            <a:extLst>
              <a:ext uri="{FF2B5EF4-FFF2-40B4-BE49-F238E27FC236}">
                <a16:creationId xmlns:a16="http://schemas.microsoft.com/office/drawing/2014/main" id="{27B8B2B7-4C44-7441-83A9-BAB92197A35F}"/>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7E244035-01FE-DF4F-90D6-ADB13D0F06A8}"/>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6">
            <a:extLst>
              <a:ext uri="{FF2B5EF4-FFF2-40B4-BE49-F238E27FC236}">
                <a16:creationId xmlns:a16="http://schemas.microsoft.com/office/drawing/2014/main" id="{26CD3663-DA03-1748-AF41-97AF932E1B80}"/>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12" name="Text Placeholder 6">
            <a:extLst>
              <a:ext uri="{FF2B5EF4-FFF2-40B4-BE49-F238E27FC236}">
                <a16:creationId xmlns:a16="http://schemas.microsoft.com/office/drawing/2014/main" id="{E63E9D52-8822-41BE-A982-CD24D670D533}"/>
              </a:ext>
            </a:extLst>
          </p:cNvPr>
          <p:cNvSpPr>
            <a:spLocks noGrp="1"/>
          </p:cNvSpPr>
          <p:nvPr>
            <p:ph type="body" sz="quarter" idx="12"/>
          </p:nvPr>
        </p:nvSpPr>
        <p:spPr>
          <a:xfrm>
            <a:off x="46855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3" name="Text Placeholder 6">
            <a:extLst>
              <a:ext uri="{FF2B5EF4-FFF2-40B4-BE49-F238E27FC236}">
                <a16:creationId xmlns:a16="http://schemas.microsoft.com/office/drawing/2014/main" id="{0F06AD58-E70F-425E-A64E-7E93380CBC12}"/>
              </a:ext>
            </a:extLst>
          </p:cNvPr>
          <p:cNvSpPr>
            <a:spLocks noGrp="1"/>
          </p:cNvSpPr>
          <p:nvPr>
            <p:ph type="body" sz="quarter" idx="14"/>
          </p:nvPr>
        </p:nvSpPr>
        <p:spPr>
          <a:xfrm>
            <a:off x="4725592" y="2015787"/>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19" name="Text Placeholder 6">
            <a:extLst>
              <a:ext uri="{FF2B5EF4-FFF2-40B4-BE49-F238E27FC236}">
                <a16:creationId xmlns:a16="http://schemas.microsoft.com/office/drawing/2014/main" id="{8D256943-8B0C-4F4E-800E-A120AD7F518C}"/>
              </a:ext>
            </a:extLst>
          </p:cNvPr>
          <p:cNvSpPr>
            <a:spLocks noGrp="1"/>
          </p:cNvSpPr>
          <p:nvPr>
            <p:ph type="body" sz="quarter" idx="17"/>
          </p:nvPr>
        </p:nvSpPr>
        <p:spPr>
          <a:xfrm>
            <a:off x="2602152" y="3941383"/>
            <a:ext cx="3937000" cy="458633"/>
          </a:xfrm>
        </p:spPr>
        <p:txBody>
          <a:bodyPr/>
          <a:lstStyle>
            <a:lvl1pPr marL="0" indent="0">
              <a:buNone/>
              <a:defRPr b="1">
                <a:solidFill>
                  <a:schemeClr val="accent1"/>
                </a:solidFill>
              </a:defRPr>
            </a:lvl1pPr>
          </a:lstStyle>
          <a:p>
            <a:pPr lvl="0"/>
            <a:r>
              <a:rPr lang="en-US" dirty="0"/>
              <a:t>Edit Master text styles</a:t>
            </a:r>
          </a:p>
        </p:txBody>
      </p:sp>
      <p:sp>
        <p:nvSpPr>
          <p:cNvPr id="20" name="Content Placeholder 2">
            <a:extLst>
              <a:ext uri="{FF2B5EF4-FFF2-40B4-BE49-F238E27FC236}">
                <a16:creationId xmlns:a16="http://schemas.microsoft.com/office/drawing/2014/main" id="{1FBFF86A-55FF-4667-A474-410A55DE5258}"/>
              </a:ext>
            </a:extLst>
          </p:cNvPr>
          <p:cNvSpPr>
            <a:spLocks noGrp="1"/>
          </p:cNvSpPr>
          <p:nvPr>
            <p:ph idx="1" hasCustomPrompt="1"/>
          </p:nvPr>
        </p:nvSpPr>
        <p:spPr>
          <a:xfrm>
            <a:off x="468553"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2" name="Content Placeholder 2">
            <a:extLst>
              <a:ext uri="{FF2B5EF4-FFF2-40B4-BE49-F238E27FC236}">
                <a16:creationId xmlns:a16="http://schemas.microsoft.com/office/drawing/2014/main" id="{1C3628C1-6684-4037-A95B-E7C3A7E444A2}"/>
              </a:ext>
            </a:extLst>
          </p:cNvPr>
          <p:cNvSpPr>
            <a:spLocks noGrp="1"/>
          </p:cNvSpPr>
          <p:nvPr>
            <p:ph idx="15" hasCustomPrompt="1"/>
          </p:nvPr>
        </p:nvSpPr>
        <p:spPr>
          <a:xfrm>
            <a:off x="4725592" y="2491913"/>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CF356DB6-8ABE-49EB-B67F-F69F88925969}"/>
              </a:ext>
            </a:extLst>
          </p:cNvPr>
          <p:cNvSpPr>
            <a:spLocks noGrp="1"/>
          </p:cNvSpPr>
          <p:nvPr>
            <p:ph idx="18" hasCustomPrompt="1"/>
          </p:nvPr>
        </p:nvSpPr>
        <p:spPr>
          <a:xfrm>
            <a:off x="2602152" y="4429200"/>
            <a:ext cx="3936999" cy="1678857"/>
          </a:xfrm>
        </p:spPr>
        <p:txBody>
          <a:bodyPr>
            <a:normAutofit/>
          </a:bodyPr>
          <a:lstStyle>
            <a:lvl1pPr marL="233363" indent="-233363">
              <a:defRPr sz="14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p:txBody>
      </p:sp>
      <p:pic>
        <p:nvPicPr>
          <p:cNvPr id="18" name="Picture 17">
            <a:extLst>
              <a:ext uri="{FF2B5EF4-FFF2-40B4-BE49-F238E27FC236}">
                <a16:creationId xmlns:a16="http://schemas.microsoft.com/office/drawing/2014/main" id="{18732566-D1B1-2646-BB74-04F2A6A6BF6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21" name="Text Placeholder 4">
            <a:extLst>
              <a:ext uri="{FF2B5EF4-FFF2-40B4-BE49-F238E27FC236}">
                <a16:creationId xmlns:a16="http://schemas.microsoft.com/office/drawing/2014/main" id="{951157B3-F0D7-964E-A2D9-4D0068EAC7FB}"/>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297315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NSTITUT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8402748"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324402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9/4/2020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STITUTE - IMAGE +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1EA45C-2783-2141-B9EA-8DE9ACB93142}"/>
              </a:ext>
            </a:extLst>
          </p:cNvPr>
          <p:cNvSpPr/>
          <p:nvPr userDrawn="1"/>
        </p:nvSpPr>
        <p:spPr>
          <a:xfrm>
            <a:off x="0" y="0"/>
            <a:ext cx="9144000" cy="1313056"/>
          </a:xfrm>
          <a:prstGeom prst="rect">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Shape">
            <a:extLst>
              <a:ext uri="{FF2B5EF4-FFF2-40B4-BE49-F238E27FC236}">
                <a16:creationId xmlns:a16="http://schemas.microsoft.com/office/drawing/2014/main" id="{D0E91E53-06E2-A945-98CC-250A99B4FEFB}"/>
              </a:ext>
            </a:extLst>
          </p:cNvPr>
          <p:cNvSpPr/>
          <p:nvPr userDrawn="1"/>
        </p:nvSpPr>
        <p:spPr>
          <a:xfrm>
            <a:off x="5147732" y="16267"/>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4" name="Shape">
            <a:extLst>
              <a:ext uri="{FF2B5EF4-FFF2-40B4-BE49-F238E27FC236}">
                <a16:creationId xmlns:a16="http://schemas.microsoft.com/office/drawing/2014/main" id="{6C2C5490-DA83-8745-8D5D-138F02150CEF}"/>
              </a:ext>
            </a:extLst>
          </p:cNvPr>
          <p:cNvSpPr/>
          <p:nvPr userDrawn="1"/>
        </p:nvSpPr>
        <p:spPr>
          <a:xfrm>
            <a:off x="5147732" y="519648"/>
            <a:ext cx="3996267" cy="812272"/>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Content Placeholder 2"/>
          <p:cNvSpPr>
            <a:spLocks noGrp="1"/>
          </p:cNvSpPr>
          <p:nvPr>
            <p:ph idx="1"/>
          </p:nvPr>
        </p:nvSpPr>
        <p:spPr>
          <a:xfrm>
            <a:off x="381405" y="1707786"/>
            <a:ext cx="3958947" cy="464856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5">
            <a:extLst>
              <a:ext uri="{FF2B5EF4-FFF2-40B4-BE49-F238E27FC236}">
                <a16:creationId xmlns:a16="http://schemas.microsoft.com/office/drawing/2014/main" id="{763161F4-DEBD-8549-BAC2-88340262F1F8}"/>
              </a:ext>
            </a:extLst>
          </p:cNvPr>
          <p:cNvSpPr>
            <a:spLocks noGrp="1"/>
          </p:cNvSpPr>
          <p:nvPr>
            <p:ph type="pic" sz="quarter" idx="11" hasCustomPrompt="1"/>
          </p:nvPr>
        </p:nvSpPr>
        <p:spPr>
          <a:xfrm>
            <a:off x="7113180" y="170056"/>
            <a:ext cx="1687920" cy="1084521"/>
          </a:xfrm>
        </p:spPr>
        <p:txBody>
          <a:bodyPr>
            <a:noAutofit/>
          </a:bodyPr>
          <a:lstStyle>
            <a:lvl1pPr>
              <a:defRPr>
                <a:solidFill>
                  <a:schemeClr val="bg1"/>
                </a:solidFill>
              </a:defRPr>
            </a:lvl1pPr>
          </a:lstStyle>
          <a:p>
            <a:r>
              <a:rPr lang="en-US" dirty="0"/>
              <a:t>Insert logo here</a:t>
            </a:r>
          </a:p>
        </p:txBody>
      </p:sp>
      <p:cxnSp>
        <p:nvCxnSpPr>
          <p:cNvPr id="18" name="Straight Connector 17">
            <a:extLst>
              <a:ext uri="{FF2B5EF4-FFF2-40B4-BE49-F238E27FC236}">
                <a16:creationId xmlns:a16="http://schemas.microsoft.com/office/drawing/2014/main" id="{F6621951-0364-634F-A285-95CF1365ECAD}"/>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sp>
        <p:nvSpPr>
          <p:cNvPr id="21" name="Title 1">
            <a:extLst>
              <a:ext uri="{FF2B5EF4-FFF2-40B4-BE49-F238E27FC236}">
                <a16:creationId xmlns:a16="http://schemas.microsoft.com/office/drawing/2014/main" id="{AB097A5C-CAAA-6547-ADEE-1AA3EA35D42C}"/>
              </a:ext>
            </a:extLst>
          </p:cNvPr>
          <p:cNvSpPr>
            <a:spLocks noGrp="1"/>
          </p:cNvSpPr>
          <p:nvPr>
            <p:ph type="title"/>
          </p:nvPr>
        </p:nvSpPr>
        <p:spPr>
          <a:xfrm>
            <a:off x="228600" y="170056"/>
            <a:ext cx="8258032" cy="1143000"/>
          </a:xfrm>
          <a:prstGeom prst="rect">
            <a:avLst/>
          </a:prstGeom>
        </p:spPr>
        <p:txBody>
          <a:bodyPr anchor="ctr">
            <a:noAutofit/>
          </a:bodyPr>
          <a:lstStyle>
            <a:lvl1pPr>
              <a:defRPr sz="3200" b="1">
                <a:solidFill>
                  <a:schemeClr val="bg1"/>
                </a:solidFill>
              </a:defRPr>
            </a:lvl1pPr>
          </a:lstStyle>
          <a:p>
            <a:r>
              <a:rPr lang="en-US" dirty="0"/>
              <a:t>Click to edit Master title style</a:t>
            </a:r>
          </a:p>
        </p:txBody>
      </p:sp>
      <p:sp>
        <p:nvSpPr>
          <p:cNvPr id="22" name="Slide Number Placeholder 6">
            <a:extLst>
              <a:ext uri="{FF2B5EF4-FFF2-40B4-BE49-F238E27FC236}">
                <a16:creationId xmlns:a16="http://schemas.microsoft.com/office/drawing/2014/main" id="{2FE030EF-B51F-8F47-8998-2EBE1EF5AB0F}"/>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D0D92D6F-2A8D-8746-9555-5FF0A14CF7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16" name="Text Placeholder 4">
            <a:extLst>
              <a:ext uri="{FF2B5EF4-FFF2-40B4-BE49-F238E27FC236}">
                <a16:creationId xmlns:a16="http://schemas.microsoft.com/office/drawing/2014/main" id="{646218A4-296A-7441-B063-616658B6F48A}"/>
              </a:ext>
            </a:extLst>
          </p:cNvPr>
          <p:cNvSpPr>
            <a:spLocks noGrp="1"/>
          </p:cNvSpPr>
          <p:nvPr>
            <p:ph type="body" sz="quarter" idx="10" hasCustomPrompt="1"/>
          </p:nvPr>
        </p:nvSpPr>
        <p:spPr>
          <a:xfrm>
            <a:off x="249140" y="953345"/>
            <a:ext cx="8535012" cy="415925"/>
          </a:xfrm>
        </p:spPr>
        <p:txBody>
          <a:bodyPr>
            <a:normAutofit/>
          </a:bodyPr>
          <a:lstStyle>
            <a:lvl1pPr marL="0" indent="0">
              <a:buNone/>
              <a:defRPr sz="1400">
                <a:solidFill>
                  <a:schemeClr val="bg1"/>
                </a:solidFill>
              </a:defRPr>
            </a:lvl1pPr>
          </a:lstStyle>
          <a:p>
            <a:pPr lvl="0"/>
            <a:r>
              <a:rPr lang="en-US" dirty="0"/>
              <a:t>Subtitle</a:t>
            </a:r>
          </a:p>
        </p:txBody>
      </p:sp>
      <p:sp>
        <p:nvSpPr>
          <p:cNvPr id="4" name="Picture Placeholder 3">
            <a:extLst>
              <a:ext uri="{FF2B5EF4-FFF2-40B4-BE49-F238E27FC236}">
                <a16:creationId xmlns:a16="http://schemas.microsoft.com/office/drawing/2014/main" id="{3BE7B4B9-C2E5-584C-A6FD-1E6E7F8D1EBD}"/>
              </a:ext>
            </a:extLst>
          </p:cNvPr>
          <p:cNvSpPr>
            <a:spLocks noGrp="1"/>
          </p:cNvSpPr>
          <p:nvPr>
            <p:ph type="pic" sz="quarter" idx="12"/>
          </p:nvPr>
        </p:nvSpPr>
        <p:spPr>
          <a:xfrm>
            <a:off x="4593152" y="1708150"/>
            <a:ext cx="4191000" cy="4648200"/>
          </a:xfrm>
        </p:spPr>
        <p:txBody>
          <a:bodyPr/>
          <a:lstStyle/>
          <a:p>
            <a:endParaRPr lang="en-US" dirty="0"/>
          </a:p>
        </p:txBody>
      </p:sp>
    </p:spTree>
    <p:custDataLst>
      <p:tags r:id="rId1"/>
    </p:custDataLst>
    <p:extLst>
      <p:ext uri="{BB962C8B-B14F-4D97-AF65-F5344CB8AC3E}">
        <p14:creationId xmlns:p14="http://schemas.microsoft.com/office/powerpoint/2010/main" val="2699616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PT -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B7CE0A-478C-934E-B0F2-25D6110333DE}"/>
              </a:ext>
            </a:extLst>
          </p:cNvPr>
          <p:cNvSpPr/>
          <p:nvPr userDrawn="1"/>
        </p:nvSpPr>
        <p:spPr>
          <a:xfrm>
            <a:off x="4572000" y="0"/>
            <a:ext cx="4572000" cy="6858000"/>
          </a:xfrm>
          <a:prstGeom prst="rect">
            <a:avLst/>
          </a:prstGeom>
          <a:gradFill>
            <a:gsLst>
              <a:gs pos="100000">
                <a:schemeClr val="accent1"/>
              </a:gs>
              <a:gs pos="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Shape">
            <a:extLst>
              <a:ext uri="{FF2B5EF4-FFF2-40B4-BE49-F238E27FC236}">
                <a16:creationId xmlns:a16="http://schemas.microsoft.com/office/drawing/2014/main" id="{364FEA06-3D67-1140-B0E3-7F3BE884D5FB}"/>
              </a:ext>
            </a:extLst>
          </p:cNvPr>
          <p:cNvSpPr/>
          <p:nvPr userDrawn="1"/>
        </p:nvSpPr>
        <p:spPr>
          <a:xfrm>
            <a:off x="4572000" y="5564185"/>
            <a:ext cx="4572000" cy="929294"/>
          </a:xfrm>
          <a:custGeom>
            <a:avLst/>
            <a:gdLst/>
            <a:ahLst/>
            <a:cxnLst>
              <a:cxn ang="0">
                <a:pos x="wd2" y="hd2"/>
              </a:cxn>
              <a:cxn ang="5400000">
                <a:pos x="wd2" y="hd2"/>
              </a:cxn>
              <a:cxn ang="10800000">
                <a:pos x="wd2" y="hd2"/>
              </a:cxn>
              <a:cxn ang="16200000">
                <a:pos x="wd2" y="hd2"/>
              </a:cxn>
            </a:cxnLst>
            <a:rect l="0" t="0" r="r" b="b"/>
            <a:pathLst>
              <a:path w="21600" h="20619" extrusionOk="0">
                <a:moveTo>
                  <a:pt x="0" y="7043"/>
                </a:moveTo>
                <a:cubicBezTo>
                  <a:pt x="1599" y="10431"/>
                  <a:pt x="3359" y="12009"/>
                  <a:pt x="5125" y="11638"/>
                </a:cubicBezTo>
                <a:cubicBezTo>
                  <a:pt x="8965" y="10834"/>
                  <a:pt x="12429" y="1037"/>
                  <a:pt x="16255" y="77"/>
                </a:cubicBezTo>
                <a:cubicBezTo>
                  <a:pt x="18093" y="-385"/>
                  <a:pt x="19927" y="1227"/>
                  <a:pt x="21590" y="4766"/>
                </a:cubicBezTo>
                <a:lnTo>
                  <a:pt x="21600" y="14041"/>
                </a:lnTo>
                <a:cubicBezTo>
                  <a:pt x="19718" y="9870"/>
                  <a:pt x="17612" y="8157"/>
                  <a:pt x="15523" y="9097"/>
                </a:cubicBezTo>
                <a:cubicBezTo>
                  <a:pt x="12138" y="10620"/>
                  <a:pt x="9076" y="19001"/>
                  <a:pt x="5674" y="20410"/>
                </a:cubicBezTo>
                <a:cubicBezTo>
                  <a:pt x="3728" y="21215"/>
                  <a:pt x="1770" y="19679"/>
                  <a:pt x="0" y="15961"/>
                </a:cubicBezTo>
                <a:lnTo>
                  <a:pt x="0" y="7043"/>
                </a:lnTo>
                <a:close/>
              </a:path>
            </a:pathLst>
          </a:custGeom>
          <a:gradFill flip="none" rotWithShape="1">
            <a:gsLst>
              <a:gs pos="0">
                <a:schemeClr val="accent1">
                  <a:alpha val="58000"/>
                </a:schemeClr>
              </a:gs>
              <a:gs pos="100000">
                <a:schemeClr val="accent1">
                  <a:alpha val="63000"/>
                </a:schemeClr>
              </a:gs>
            </a:gsLst>
            <a:lin ang="0" scaled="0"/>
            <a:tileRect/>
          </a:gradFill>
          <a:ln w="12700">
            <a:noFill/>
            <a:miter lim="400000"/>
          </a:ln>
        </p:spPr>
        <p:txBody>
          <a:bodyPr lIns="0" tIns="0" rIns="0" bIns="0" anchor="ctr"/>
          <a:lstStyle/>
          <a:p>
            <a:pPr marL="0" marR="0" lvl="0" indent="0" algn="ctr" defTabSz="412754" rtl="0" eaLnBrk="1" fontAlgn="auto" latinLnBrk="0" hangingPunct="0">
              <a:lnSpc>
                <a:spcPct val="100000"/>
              </a:lnSpc>
              <a:spcBef>
                <a:spcPts val="0"/>
              </a:spcBef>
              <a:spcAft>
                <a:spcPts val="0"/>
              </a:spcAft>
              <a:buClrTx/>
              <a:buSzTx/>
              <a:buFontTx/>
              <a:buNone/>
              <a:tabLst/>
              <a:defRPr sz="2400">
                <a:solidFill>
                  <a:srgbClr val="FFFFFF"/>
                </a:solidFill>
                <a:latin typeface="Helvetica Neue Medium"/>
                <a:ea typeface="Helvetica Neue Medium"/>
                <a:cs typeface="Helvetica Neue Medium"/>
                <a:sym typeface="Helvetica Neue Medium"/>
              </a:defRPr>
            </a:pPr>
            <a:endParaRPr kumimoji="0" sz="1525"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 name="Picture Placeholder 2">
            <a:extLst>
              <a:ext uri="{FF2B5EF4-FFF2-40B4-BE49-F238E27FC236}">
                <a16:creationId xmlns:a16="http://schemas.microsoft.com/office/drawing/2014/main" id="{25BC9E4E-DC08-F04A-907F-38011949DDF6}"/>
              </a:ext>
            </a:extLst>
          </p:cNvPr>
          <p:cNvSpPr>
            <a:spLocks noGrp="1"/>
          </p:cNvSpPr>
          <p:nvPr>
            <p:ph type="pic" sz="quarter" idx="10"/>
          </p:nvPr>
        </p:nvSpPr>
        <p:spPr>
          <a:xfrm>
            <a:off x="1" y="0"/>
            <a:ext cx="4571999" cy="6858000"/>
          </a:xfrm>
        </p:spPr>
        <p:txBody>
          <a:bodyPr/>
          <a:lstStyle/>
          <a:p>
            <a:endParaRPr lang="en-US" dirty="0"/>
          </a:p>
        </p:txBody>
      </p:sp>
      <p:sp>
        <p:nvSpPr>
          <p:cNvPr id="15" name="Title Placeholder 1">
            <a:extLst>
              <a:ext uri="{FF2B5EF4-FFF2-40B4-BE49-F238E27FC236}">
                <a16:creationId xmlns:a16="http://schemas.microsoft.com/office/drawing/2014/main" id="{C1575737-3A06-C042-B28A-86B83C3E21C6}"/>
              </a:ext>
            </a:extLst>
          </p:cNvPr>
          <p:cNvSpPr>
            <a:spLocks noGrp="1"/>
          </p:cNvSpPr>
          <p:nvPr>
            <p:ph type="title" hasCustomPrompt="1"/>
          </p:nvPr>
        </p:nvSpPr>
        <p:spPr>
          <a:xfrm>
            <a:off x="4734561" y="502412"/>
            <a:ext cx="1355141" cy="3118104"/>
          </a:xfrm>
          <a:prstGeom prst="rect">
            <a:avLst/>
          </a:prstGeom>
        </p:spPr>
        <p:txBody>
          <a:bodyPr vert="horz" lIns="91440" tIns="45720" rIns="91440" bIns="45720" rtlCol="0" anchor="ctr">
            <a:noAutofit/>
          </a:bodyPr>
          <a:lstStyle>
            <a:lvl1pPr>
              <a:defRPr sz="16000">
                <a:solidFill>
                  <a:srgbClr val="00A8E1"/>
                </a:solidFill>
                <a:latin typeface="+mj-lt"/>
              </a:defRPr>
            </a:lvl1pPr>
          </a:lstStyle>
          <a:p>
            <a:r>
              <a:rPr lang="en-US" dirty="0"/>
              <a:t>A</a:t>
            </a:r>
          </a:p>
        </p:txBody>
      </p:sp>
      <p:sp>
        <p:nvSpPr>
          <p:cNvPr id="16" name="Content Placeholder 18">
            <a:extLst>
              <a:ext uri="{FF2B5EF4-FFF2-40B4-BE49-F238E27FC236}">
                <a16:creationId xmlns:a16="http://schemas.microsoft.com/office/drawing/2014/main" id="{107172E8-0BD8-F544-908A-019163C1B571}"/>
              </a:ext>
            </a:extLst>
          </p:cNvPr>
          <p:cNvSpPr>
            <a:spLocks noGrp="1"/>
          </p:cNvSpPr>
          <p:nvPr>
            <p:ph sz="quarter" idx="11"/>
          </p:nvPr>
        </p:nvSpPr>
        <p:spPr>
          <a:xfrm>
            <a:off x="4823127" y="1888744"/>
            <a:ext cx="3955114" cy="914400"/>
          </a:xfrm>
        </p:spPr>
        <p:txBody>
          <a:bodyPr>
            <a:noAutofit/>
          </a:bodyPr>
          <a:lstStyle>
            <a:lvl1pPr marL="0" indent="0">
              <a:buFontTx/>
              <a:buNone/>
              <a:defRPr sz="3600">
                <a:solidFill>
                  <a:schemeClr val="bg1"/>
                </a:solidFill>
                <a:latin typeface="Arial" panose="020B0604020202020204" pitchFamily="34" charset="0"/>
                <a:cs typeface="Arial" panose="020B0604020202020204" pitchFamily="34" charset="0"/>
              </a:defRPr>
            </a:lvl1pPr>
            <a:lvl2pPr marL="609352" indent="0">
              <a:buFontTx/>
              <a:buNone/>
              <a:defRPr sz="3600">
                <a:solidFill>
                  <a:schemeClr val="bg1"/>
                </a:solidFill>
                <a:latin typeface="Arial" panose="020B0604020202020204" pitchFamily="34" charset="0"/>
                <a:cs typeface="Arial" panose="020B0604020202020204" pitchFamily="34" charset="0"/>
              </a:defRPr>
            </a:lvl2pPr>
            <a:lvl3pPr marL="1218702" indent="0">
              <a:buFontTx/>
              <a:buNone/>
              <a:defRPr sz="3600">
                <a:solidFill>
                  <a:schemeClr val="bg1"/>
                </a:solidFill>
                <a:latin typeface="Arial" panose="020B0604020202020204" pitchFamily="34" charset="0"/>
                <a:cs typeface="Arial" panose="020B0604020202020204" pitchFamily="34" charset="0"/>
              </a:defRPr>
            </a:lvl3pPr>
            <a:lvl4pPr marL="1828052" indent="0">
              <a:buFontTx/>
              <a:buNone/>
              <a:defRPr sz="3600">
                <a:solidFill>
                  <a:schemeClr val="bg1"/>
                </a:solidFill>
                <a:latin typeface="Arial" panose="020B0604020202020204" pitchFamily="34" charset="0"/>
                <a:cs typeface="Arial" panose="020B0604020202020204" pitchFamily="34" charset="0"/>
              </a:defRPr>
            </a:lvl4pPr>
            <a:lvl5pPr marL="2437404" indent="0">
              <a:buFontTx/>
              <a:buNone/>
              <a:defRPr sz="36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3">
            <a:extLst>
              <a:ext uri="{FF2B5EF4-FFF2-40B4-BE49-F238E27FC236}">
                <a16:creationId xmlns:a16="http://schemas.microsoft.com/office/drawing/2014/main" id="{0A428D6A-B377-6F43-BA57-D036EAC6A5CC}"/>
              </a:ext>
            </a:extLst>
          </p:cNvPr>
          <p:cNvSpPr>
            <a:spLocks noGrp="1"/>
          </p:cNvSpPr>
          <p:nvPr>
            <p:ph type="body" sz="quarter" idx="12"/>
          </p:nvPr>
        </p:nvSpPr>
        <p:spPr>
          <a:xfrm>
            <a:off x="4822825" y="2925064"/>
            <a:ext cx="3955415" cy="3069336"/>
          </a:xfrm>
        </p:spPr>
        <p:txBody>
          <a:bodyPr>
            <a:noAutofit/>
          </a:bodyPr>
          <a:lstStyle>
            <a:lvl1pPr marL="120650" indent="-120650">
              <a:tabLst/>
              <a:defRPr sz="1400">
                <a:solidFill>
                  <a:schemeClr val="bg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dirty="0"/>
              <a:t>Edit Master text styles</a:t>
            </a:r>
          </a:p>
        </p:txBody>
      </p:sp>
      <p:cxnSp>
        <p:nvCxnSpPr>
          <p:cNvPr id="22" name="Straight Connector 21">
            <a:extLst>
              <a:ext uri="{FF2B5EF4-FFF2-40B4-BE49-F238E27FC236}">
                <a16:creationId xmlns:a16="http://schemas.microsoft.com/office/drawing/2014/main" id="{5C216FAC-B767-B347-8CC7-3DCA5840C23F}"/>
              </a:ext>
            </a:extLst>
          </p:cNvPr>
          <p:cNvCxnSpPr>
            <a:cxnSpLocks/>
          </p:cNvCxnSpPr>
          <p:nvPr userDrawn="1"/>
        </p:nvCxnSpPr>
        <p:spPr>
          <a:xfrm>
            <a:off x="8483794" y="6447271"/>
            <a:ext cx="0" cy="267883"/>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23" name="Slide Number Placeholder 6">
            <a:extLst>
              <a:ext uri="{FF2B5EF4-FFF2-40B4-BE49-F238E27FC236}">
                <a16:creationId xmlns:a16="http://schemas.microsoft.com/office/drawing/2014/main" id="{2A739097-FCBD-364F-9AFE-4D06F94CB901}"/>
              </a:ext>
            </a:extLst>
          </p:cNvPr>
          <p:cNvSpPr>
            <a:spLocks noGrp="1"/>
          </p:cNvSpPr>
          <p:nvPr>
            <p:ph type="sldNum" sz="quarter" idx="4"/>
          </p:nvPr>
        </p:nvSpPr>
        <p:spPr>
          <a:xfrm>
            <a:off x="8401946" y="6454532"/>
            <a:ext cx="419778" cy="319175"/>
          </a:xfrm>
          <a:prstGeom prst="rect">
            <a:avLst/>
          </a:prstGeom>
        </p:spPr>
        <p:txBody>
          <a:bodyPr/>
          <a:lstStyle>
            <a:lvl1pPr algn="r">
              <a:defRPr sz="10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F24160B-4D19-E943-87A4-783C2E21192D}"/>
              </a:ext>
            </a:extLst>
          </p:cNvPr>
          <p:cNvPicPr>
            <a:picLocks noChangeAspect="1"/>
          </p:cNvPicPr>
          <p:nvPr userDrawn="1"/>
        </p:nvPicPr>
        <p:blipFill>
          <a:blip r:embed="rId3" cstate="email">
            <a:biLevel thresh="25000"/>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Tree>
    <p:custDataLst>
      <p:tags r:id="rId1"/>
    </p:custDataLst>
    <p:extLst>
      <p:ext uri="{BB962C8B-B14F-4D97-AF65-F5344CB8AC3E}">
        <p14:creationId xmlns:p14="http://schemas.microsoft.com/office/powerpoint/2010/main" val="1517516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7A0FE-9155-410E-B4DF-1FFF68C87608}"/>
              </a:ext>
            </a:extLst>
          </p:cNvPr>
          <p:cNvSpPr>
            <a:spLocks noGrp="1"/>
          </p:cNvSpPr>
          <p:nvPr>
            <p:ph type="ctrTitle" hasCustomPrompt="1"/>
          </p:nvPr>
        </p:nvSpPr>
        <p:spPr>
          <a:xfrm>
            <a:off x="1143000" y="1885949"/>
            <a:ext cx="6858000" cy="1603772"/>
          </a:xfrm>
        </p:spPr>
        <p:txBody>
          <a:bodyPr lIns="51435" tIns="25718" rIns="51435" bIns="25718" anchor="b"/>
          <a:lstStyle>
            <a:lvl1pPr marL="0" marR="0" indent="0" algn="l">
              <a:spcAft>
                <a:spcPts val="0"/>
              </a:spcAft>
              <a:defRPr sz="3300"/>
            </a:lvl1pPr>
          </a:lstStyle>
          <a:p>
            <a:r>
              <a:rPr lang="en-US" dirty="0"/>
              <a:t>Type Presentation Title Here</a:t>
            </a:r>
          </a:p>
        </p:txBody>
      </p:sp>
      <p:sp>
        <p:nvSpPr>
          <p:cNvPr id="3" name="Subtitle 2">
            <a:extLst>
              <a:ext uri="{FF2B5EF4-FFF2-40B4-BE49-F238E27FC236}">
                <a16:creationId xmlns:a16="http://schemas.microsoft.com/office/drawing/2014/main" id="{A42C5F1A-A191-4128-BF4D-C25FEF72C9F6}"/>
              </a:ext>
            </a:extLst>
          </p:cNvPr>
          <p:cNvSpPr>
            <a:spLocks noGrp="1"/>
          </p:cNvSpPr>
          <p:nvPr>
            <p:ph type="subTitle" idx="1" hasCustomPrompt="1"/>
          </p:nvPr>
        </p:nvSpPr>
        <p:spPr>
          <a:xfrm>
            <a:off x="1143000" y="3558780"/>
            <a:ext cx="6858000" cy="1241821"/>
          </a:xfrm>
        </p:spPr>
        <p:txBody>
          <a:bodyPr lIns="51435" tIns="25718" rIns="51435" bIns="25718">
            <a:normAutofit/>
          </a:bodyPr>
          <a:lstStyle>
            <a:lvl1pPr marL="0" marR="0" indent="0" algn="l">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Speaker Name and Title Here</a:t>
            </a:r>
          </a:p>
        </p:txBody>
      </p:sp>
    </p:spTree>
    <p:extLst>
      <p:ext uri="{BB962C8B-B14F-4D97-AF65-F5344CB8AC3E}">
        <p14:creationId xmlns:p14="http://schemas.microsoft.com/office/powerpoint/2010/main" val="201124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115729" marR="0" indent="-115729">
              <a:spcBef>
                <a:spcPts val="506"/>
              </a:spcBef>
              <a:spcAft>
                <a:spcPts val="0"/>
              </a:spcAft>
              <a:defRPr sz="2100"/>
            </a:lvl1pPr>
            <a:lvl2pPr marL="231457" marR="0" indent="-96441">
              <a:spcBef>
                <a:spcPts val="422"/>
              </a:spcBef>
              <a:spcAft>
                <a:spcPts val="0"/>
              </a:spcAft>
              <a:defRPr sz="2100"/>
            </a:lvl2pPr>
            <a:lvl3pPr marL="327899" marR="0" indent="-77153">
              <a:spcBef>
                <a:spcPts val="338"/>
              </a:spcBef>
              <a:spcAft>
                <a:spcPts val="0"/>
              </a:spcAft>
              <a:defRPr sz="2100"/>
            </a:lvl3pPr>
            <a:lvl4pPr marL="405051" marR="0" indent="-77153">
              <a:spcBef>
                <a:spcPts val="211"/>
              </a:spcBef>
              <a:spcAft>
                <a:spcPts val="0"/>
              </a:spcAft>
              <a:defRPr sz="2100"/>
            </a:lvl4pPr>
            <a:lvl5pPr marL="482204" marR="0" indent="-77153">
              <a:spcBef>
                <a:spcPts val="211"/>
              </a:spcBef>
              <a:spcAft>
                <a:spcPts val="0"/>
              </a:spcAft>
              <a:defRPr sz="2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A6DEB367-F117-4392-969B-405785BC2545}"/>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01583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Cus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0A8E-9FD7-4A3F-80B0-58837A1FFC2B}"/>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125530F-0009-4504-980E-A705D504B20D}"/>
              </a:ext>
            </a:extLst>
          </p:cNvPr>
          <p:cNvSpPr>
            <a:spLocks noGrp="1"/>
          </p:cNvSpPr>
          <p:nvPr>
            <p:ph idx="1"/>
          </p:nvPr>
        </p:nvSpPr>
        <p:spPr>
          <a:xfrm>
            <a:off x="628650" y="2226469"/>
            <a:ext cx="7886700" cy="3263504"/>
          </a:xfrm>
        </p:spPr>
        <p:txBody>
          <a:bodyPr lIns="51435" tIns="25718" rIns="51435" bIns="25718">
            <a:normAutofit/>
          </a:bodyPr>
          <a:lstStyle>
            <a:lvl1pPr marL="0" marR="0" indent="0">
              <a:spcBef>
                <a:spcPts val="506"/>
              </a:spcBef>
              <a:spcAft>
                <a:spcPts val="0"/>
              </a:spcAft>
              <a:buNone/>
              <a:defRPr sz="2100"/>
            </a:lvl1pPr>
            <a:lvl2pPr marL="75947" marR="0" indent="0">
              <a:spcBef>
                <a:spcPts val="178"/>
              </a:spcBef>
              <a:spcAft>
                <a:spcPts val="0"/>
              </a:spcAft>
              <a:buNone/>
              <a:defRPr sz="2100">
                <a:solidFill>
                  <a:schemeClr val="accent1"/>
                </a:solidFill>
              </a:defRPr>
            </a:lvl2pPr>
            <a:lvl3pPr marL="445770" indent="0">
              <a:buNone/>
              <a:defRPr/>
            </a:lvl3pPr>
            <a:lvl4pPr marL="582930" indent="0">
              <a:buNone/>
              <a:defRPr/>
            </a:lvl4pPr>
            <a:lvl5pPr marL="72009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Slide Number Placeholder 7">
            <a:extLst>
              <a:ext uri="{FF2B5EF4-FFF2-40B4-BE49-F238E27FC236}">
                <a16:creationId xmlns:a16="http://schemas.microsoft.com/office/drawing/2014/main" id="{958AD9D7-4582-4707-8DF8-946A18670AB1}"/>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477188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80F4-856D-4BE0-B4F4-D2ED9EB47541}"/>
              </a:ext>
            </a:extLst>
          </p:cNvPr>
          <p:cNvSpPr>
            <a:spLocks noGrp="1"/>
          </p:cNvSpPr>
          <p:nvPr>
            <p:ph type="title" hasCustomPrompt="1"/>
          </p:nvPr>
        </p:nvSpPr>
        <p:spPr>
          <a:xfrm>
            <a:off x="623888" y="2228850"/>
            <a:ext cx="7886700" cy="2050256"/>
          </a:xfrm>
        </p:spPr>
        <p:txBody>
          <a:bodyPr lIns="51435" tIns="25718" rIns="51435" bIns="25718" anchor="b"/>
          <a:lstStyle>
            <a:lvl1pPr marL="0" marR="0" indent="0">
              <a:spcAft>
                <a:spcPts val="0"/>
              </a:spcAft>
              <a:defRPr sz="4500"/>
            </a:lvl1pPr>
          </a:lstStyle>
          <a:p>
            <a:r>
              <a:rPr lang="en-US" dirty="0"/>
              <a:t>Type Section Title Here</a:t>
            </a:r>
          </a:p>
        </p:txBody>
      </p:sp>
      <p:sp>
        <p:nvSpPr>
          <p:cNvPr id="3" name="Text Placeholder 2">
            <a:extLst>
              <a:ext uri="{FF2B5EF4-FFF2-40B4-BE49-F238E27FC236}">
                <a16:creationId xmlns:a16="http://schemas.microsoft.com/office/drawing/2014/main" id="{642D4273-6E6F-4CBE-970E-5BD491E15E45}"/>
              </a:ext>
            </a:extLst>
          </p:cNvPr>
          <p:cNvSpPr>
            <a:spLocks noGrp="1"/>
          </p:cNvSpPr>
          <p:nvPr>
            <p:ph type="body" idx="1" hasCustomPrompt="1"/>
          </p:nvPr>
        </p:nvSpPr>
        <p:spPr>
          <a:xfrm>
            <a:off x="623888" y="4299347"/>
            <a:ext cx="7886700" cy="1187053"/>
          </a:xfrm>
        </p:spPr>
        <p:txBody>
          <a:bodyPr lIns="51435" tIns="25718" rIns="51435" bIns="25718">
            <a:normAutofit/>
          </a:bodyPr>
          <a:lstStyle>
            <a:lvl1pPr marL="0" marR="0" indent="0">
              <a:spcBef>
                <a:spcPts val="0"/>
              </a:spcBef>
              <a:spcAft>
                <a:spcPts val="0"/>
              </a:spcAft>
              <a:buNone/>
              <a:defRPr sz="1800">
                <a:solidFill>
                  <a:schemeClr val="tx1">
                    <a:lumMod val="90000"/>
                    <a:lumOff val="1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Type subtitle here</a:t>
            </a:r>
          </a:p>
        </p:txBody>
      </p:sp>
      <p:sp>
        <p:nvSpPr>
          <p:cNvPr id="4" name="Slide Number Placeholder 7">
            <a:extLst>
              <a:ext uri="{FF2B5EF4-FFF2-40B4-BE49-F238E27FC236}">
                <a16:creationId xmlns:a16="http://schemas.microsoft.com/office/drawing/2014/main" id="{6CE7919D-9E6E-4585-9850-C140A7964852}"/>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17508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425-9405-4368-82ED-7BF2E55D3399}"/>
              </a:ext>
            </a:extLst>
          </p:cNvPr>
          <p:cNvSpPr>
            <a:spLocks noGrp="1"/>
          </p:cNvSpPr>
          <p:nvPr>
            <p:ph type="title"/>
          </p:nvPr>
        </p:nvSpPr>
        <p:spPr>
          <a:xfrm>
            <a:off x="628650" y="1200149"/>
            <a:ext cx="7886700" cy="686848"/>
          </a:xfrm>
        </p:spPr>
        <p:txBody>
          <a:bodyPr lIns="51435" tIns="25718" rIns="51435" bIns="25718"/>
          <a:lstStyle>
            <a:lvl1pPr marL="0" marR="0" indent="0">
              <a:spcAft>
                <a:spcPts val="0"/>
              </a:spcAft>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A0EF8DB8-453E-4043-B133-F397E94D51DA}"/>
              </a:ext>
            </a:extLst>
          </p:cNvPr>
          <p:cNvSpPr>
            <a:spLocks noGrp="1"/>
          </p:cNvSpPr>
          <p:nvPr>
            <p:ph sz="half" idx="1"/>
          </p:nvPr>
        </p:nvSpPr>
        <p:spPr>
          <a:xfrm>
            <a:off x="6286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34188E-C11B-47AA-BCE6-729A594DD8F9}"/>
              </a:ext>
            </a:extLst>
          </p:cNvPr>
          <p:cNvSpPr>
            <a:spLocks noGrp="1"/>
          </p:cNvSpPr>
          <p:nvPr>
            <p:ph sz="half" idx="2"/>
          </p:nvPr>
        </p:nvSpPr>
        <p:spPr>
          <a:xfrm>
            <a:off x="4629150" y="2226469"/>
            <a:ext cx="3886200" cy="3263504"/>
          </a:xfrm>
        </p:spPr>
        <p:txBody>
          <a:bodyPr lIns="51435" tIns="25718" rIns="51435" bIns="25718">
            <a:normAutofit/>
          </a:bodyPr>
          <a:lstStyle>
            <a:lvl1pPr marL="115729" marR="0" indent="-115729">
              <a:spcBef>
                <a:spcPts val="506"/>
              </a:spcBef>
              <a:spcAft>
                <a:spcPts val="0"/>
              </a:spcAft>
              <a:defRPr sz="1800"/>
            </a:lvl1pPr>
            <a:lvl2pPr marL="231457" marR="0" indent="-96441">
              <a:spcBef>
                <a:spcPts val="422"/>
              </a:spcBef>
              <a:spcAft>
                <a:spcPts val="0"/>
              </a:spcAft>
              <a:defRPr sz="1800"/>
            </a:lvl2pPr>
            <a:lvl3pPr marL="327899" marR="0" indent="-77153">
              <a:spcBef>
                <a:spcPts val="338"/>
              </a:spcBef>
              <a:spcAft>
                <a:spcPts val="0"/>
              </a:spcAft>
              <a:defRPr sz="1800"/>
            </a:lvl3pPr>
            <a:lvl4pPr marL="405051" marR="0" indent="-77153">
              <a:spcBef>
                <a:spcPts val="211"/>
              </a:spcBef>
              <a:spcAft>
                <a:spcPts val="0"/>
              </a:spcAft>
              <a:defRPr sz="1800"/>
            </a:lvl4pPr>
            <a:lvl5pPr marL="482204" marR="0" indent="-77153">
              <a:spcBef>
                <a:spcPts val="211"/>
              </a:spcBef>
              <a:spcAft>
                <a:spcPts val="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a:extLst>
              <a:ext uri="{FF2B5EF4-FFF2-40B4-BE49-F238E27FC236}">
                <a16:creationId xmlns:a16="http://schemas.microsoft.com/office/drawing/2014/main" id="{6C6E295A-0371-439B-8B56-F67F6BEE00CA}"/>
              </a:ext>
            </a:extLst>
          </p:cNvPr>
          <p:cNvSpPr>
            <a:spLocks noGrp="1"/>
          </p:cNvSpPr>
          <p:nvPr>
            <p:ph type="sldNum" sz="quarter" idx="12"/>
          </p:nvPr>
        </p:nvSpPr>
        <p:spPr>
          <a:xfrm>
            <a:off x="8172450" y="6601840"/>
            <a:ext cx="342900" cy="171450"/>
          </a:xfrm>
        </p:spPr>
        <p:txBody>
          <a:bodyPr lIns="51435" tIns="25718" rIns="51435" bIns="25718"/>
          <a:lstStyle>
            <a:lvl1pPr marL="0" marR="0" indent="0">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871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39064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2895599"/>
            <a:ext cx="7886700" cy="32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6845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7415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916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9/4/2020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1219200"/>
            <a:ext cx="2949575" cy="10668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1219200"/>
            <a:ext cx="4629150" cy="4641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438400"/>
            <a:ext cx="2949575" cy="3430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3572178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6603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0585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575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90041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396A7D-7323-4B47-BE8D-7020EEA19F75}" type="datetimeFigureOut">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9/4/2020</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EF7F84-C96D-49E8-841E-1EC62041735C}" type="slidenum">
              <a:rPr kumimoji="0" lang="en-US" sz="18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503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2989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987424"/>
            <a:ext cx="2949575" cy="106997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178146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RHC  Building - Title">
    <p:spTree>
      <p:nvGrpSpPr>
        <p:cNvPr id="1" name=""/>
        <p:cNvGrpSpPr/>
        <p:nvPr/>
      </p:nvGrpSpPr>
      <p:grpSpPr>
        <a:xfrm>
          <a:off x="0" y="0"/>
          <a:ext cx="0" cy="0"/>
          <a:chOff x="0" y="0"/>
          <a:chExt cx="0" cy="0"/>
        </a:xfrm>
      </p:grpSpPr>
      <p:sp>
        <p:nvSpPr>
          <p:cNvPr id="2" name="Title 1"/>
          <p:cNvSpPr>
            <a:spLocks noGrp="1"/>
          </p:cNvSpPr>
          <p:nvPr>
            <p:ph type="title"/>
          </p:nvPr>
        </p:nvSpPr>
        <p:spPr>
          <a:xfrm>
            <a:off x="509953" y="1083491"/>
            <a:ext cx="4040066" cy="1333041"/>
          </a:xfrm>
          <a:prstGeom prst="rect">
            <a:avLst/>
          </a:prstGeom>
        </p:spPr>
        <p:txBody>
          <a:bodyPr/>
          <a:lstStyle>
            <a:lvl1pPr>
              <a:defRPr sz="3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262109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RHC  Building - Title">
    <p:spTree>
      <p:nvGrpSpPr>
        <p:cNvPr id="1" name=""/>
        <p:cNvGrpSpPr/>
        <p:nvPr/>
      </p:nvGrpSpPr>
      <p:grpSpPr>
        <a:xfrm>
          <a:off x="0" y="0"/>
          <a:ext cx="0" cy="0"/>
          <a:chOff x="0" y="0"/>
          <a:chExt cx="0" cy="0"/>
        </a:xfrm>
      </p:grpSpPr>
      <p:sp>
        <p:nvSpPr>
          <p:cNvPr id="3" name="Rectangle 2"/>
          <p:cNvSpPr/>
          <p:nvPr userDrawn="1"/>
        </p:nvSpPr>
        <p:spPr>
          <a:xfrm>
            <a:off x="-6123" y="1"/>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Tree>
    <p:extLst>
      <p:ext uri="{BB962C8B-B14F-4D97-AF65-F5344CB8AC3E}">
        <p14:creationId xmlns:p14="http://schemas.microsoft.com/office/powerpoint/2010/main" val="2624795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RHC  Building - Title">
    <p:spTree>
      <p:nvGrpSpPr>
        <p:cNvPr id="1" name=""/>
        <p:cNvGrpSpPr/>
        <p:nvPr/>
      </p:nvGrpSpPr>
      <p:grpSpPr>
        <a:xfrm>
          <a:off x="0" y="0"/>
          <a:ext cx="0" cy="0"/>
          <a:chOff x="0" y="0"/>
          <a:chExt cx="0" cy="0"/>
        </a:xfrm>
      </p:grpSpPr>
      <p:sp>
        <p:nvSpPr>
          <p:cNvPr id="3" name="Rectangle 2"/>
          <p:cNvSpPr/>
          <p:nvPr userDrawn="1"/>
        </p:nvSpPr>
        <p:spPr>
          <a:xfrm>
            <a:off x="1" y="0"/>
            <a:ext cx="9417503" cy="6988628"/>
          </a:xfrm>
          <a:prstGeom prst="rect">
            <a:avLst/>
          </a:prstGeom>
          <a:gradFill flip="none" rotWithShape="1">
            <a:gsLst>
              <a:gs pos="1000">
                <a:schemeClr val="accent1">
                  <a:lumMod val="5000"/>
                  <a:lumOff val="95000"/>
                  <a:alpha val="86000"/>
                </a:schemeClr>
              </a:gs>
              <a:gs pos="48000">
                <a:schemeClr val="accent1">
                  <a:lumMod val="45000"/>
                  <a:lumOff val="55000"/>
                  <a:alpha val="93000"/>
                </a:schemeClr>
              </a:gs>
              <a:gs pos="76000">
                <a:schemeClr val="accent1">
                  <a:lumMod val="45000"/>
                  <a:lumOff val="55000"/>
                  <a:alpha val="95000"/>
                </a:schemeClr>
              </a:gs>
              <a:gs pos="100000">
                <a:schemeClr val="accent1">
                  <a:lumMod val="30000"/>
                  <a:lumOff val="70000"/>
                  <a:alpha val="83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dirty="0">
              <a:solidFill>
                <a:prstClr val="white"/>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23373" y="5861958"/>
            <a:ext cx="2953492" cy="873579"/>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94978" y="6015632"/>
            <a:ext cx="1699430" cy="564301"/>
          </a:xfrm>
          <a:prstGeom prst="rect">
            <a:avLst/>
          </a:prstGeom>
        </p:spPr>
      </p:pic>
      <p:sp>
        <p:nvSpPr>
          <p:cNvPr id="10" name="Title Placeholder 1"/>
          <p:cNvSpPr>
            <a:spLocks noGrp="1"/>
          </p:cNvSpPr>
          <p:nvPr>
            <p:ph type="title"/>
          </p:nvPr>
        </p:nvSpPr>
        <p:spPr>
          <a:xfrm>
            <a:off x="628650" y="-24340"/>
            <a:ext cx="7886700" cy="1325563"/>
          </a:xfrm>
          <a:prstGeom prst="rect">
            <a:avLst/>
          </a:prstGeom>
        </p:spPr>
        <p:txBody>
          <a:bodyPr vert="horz" lIns="91440" tIns="45720" rIns="91440" bIns="45720" rtlCol="0" anchor="ctr">
            <a:normAutofit/>
          </a:bodyPr>
          <a:lstStyle>
            <a:lvl1pPr>
              <a:defRPr>
                <a:solidFill>
                  <a:srgbClr val="004250"/>
                </a:solidFill>
              </a:defRPr>
            </a:lvl1pPr>
          </a:lstStyle>
          <a:p>
            <a:r>
              <a:rPr lang="en-US"/>
              <a:t>Click to edit Master title style</a:t>
            </a:r>
            <a:endParaRPr lang="en-US" dirty="0"/>
          </a:p>
        </p:txBody>
      </p:sp>
      <p:sp>
        <p:nvSpPr>
          <p:cNvPr id="11" name="Text Placeholder 2"/>
          <p:cNvSpPr>
            <a:spLocks noGrp="1"/>
          </p:cNvSpPr>
          <p:nvPr>
            <p:ph idx="1"/>
          </p:nvPr>
        </p:nvSpPr>
        <p:spPr>
          <a:xfrm>
            <a:off x="628650" y="1825625"/>
            <a:ext cx="3815334"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4702629" y="1825625"/>
            <a:ext cx="3815335" cy="4351338"/>
          </a:xfrm>
          <a:prstGeom prst="rect">
            <a:avLst/>
          </a:prstGeom>
        </p:spPr>
        <p:txBody>
          <a:bodyPr vert="horz" lIns="91440" tIns="45720" rIns="91440" bIns="45720" rtlCol="0">
            <a:normAutofit/>
          </a:bodyPr>
          <a:lstStyle>
            <a:lvl1pPr marL="214313" indent="-214313">
              <a:buClr>
                <a:srgbClr val="0095A6"/>
              </a:buClr>
              <a:buFont typeface="Wingdings 2" panose="05020102010507070707" pitchFamily="18" charset="2"/>
              <a:buChar char="¡"/>
              <a:defRPr>
                <a:solidFill>
                  <a:srgbClr val="004250"/>
                </a:solidFill>
              </a:defRPr>
            </a:lvl1pPr>
            <a:lvl2pPr marL="557213" indent="-214313">
              <a:buClr>
                <a:srgbClr val="0095A6"/>
              </a:buClr>
              <a:buFont typeface="Wingdings 2" panose="05020102010507070707" pitchFamily="18" charset="2"/>
              <a:buChar char="¡"/>
              <a:defRPr>
                <a:solidFill>
                  <a:srgbClr val="004250"/>
                </a:solidFill>
              </a:defRPr>
            </a:lvl2pPr>
            <a:lvl3pPr marL="900113" indent="-214313">
              <a:buClr>
                <a:srgbClr val="0095A6"/>
              </a:buClr>
              <a:buFont typeface="Wingdings 2" panose="05020102010507070707" pitchFamily="18" charset="2"/>
              <a:buChar char="¡"/>
              <a:defRPr>
                <a:solidFill>
                  <a:srgbClr val="004250"/>
                </a:solidFill>
              </a:defRPr>
            </a:lvl3pPr>
            <a:lvl4pPr marL="1243013" indent="-214313">
              <a:buClr>
                <a:srgbClr val="0095A6"/>
              </a:buClr>
              <a:buFont typeface="Wingdings 2" panose="05020102010507070707" pitchFamily="18" charset="2"/>
              <a:buChar char="¡"/>
              <a:defRPr>
                <a:solidFill>
                  <a:srgbClr val="004250"/>
                </a:solidFill>
              </a:defRPr>
            </a:lvl4pPr>
            <a:lvl5pPr marL="1585913" indent="-214313">
              <a:buClr>
                <a:srgbClr val="0095A6"/>
              </a:buClr>
              <a:buFont typeface="Wingdings 2" panose="05020102010507070707" pitchFamily="18" charset="2"/>
              <a:buChar char="¡"/>
              <a:defRPr>
                <a:solidFill>
                  <a:srgbClr val="0042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6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9/4/2020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21A5FB8-0E3F-3F40-B738-71B227F75D1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91000" y="4991129"/>
            <a:ext cx="3296969" cy="1140163"/>
          </a:xfrm>
          <a:prstGeom prst="rect">
            <a:avLst/>
          </a:prstGeom>
        </p:spPr>
      </p:pic>
    </p:spTree>
    <p:extLst>
      <p:ext uri="{BB962C8B-B14F-4D97-AF65-F5344CB8AC3E}">
        <p14:creationId xmlns:p14="http://schemas.microsoft.com/office/powerpoint/2010/main" val="7716330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7112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_No Bottom Ba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7143E4-34FA-FC43-AC53-3865BFCCC91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
        <p:nvSpPr>
          <p:cNvPr id="2" name="Title 1"/>
          <p:cNvSpPr>
            <a:spLocks noGrp="1"/>
          </p:cNvSpPr>
          <p:nvPr>
            <p:ph type="title" hasCustomPrompt="1"/>
          </p:nvPr>
        </p:nvSpPr>
        <p:spPr>
          <a:xfrm>
            <a:off x="636742" y="1046922"/>
            <a:ext cx="7617134"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31656206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Bulle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Text Placeholder 4"/>
          <p:cNvSpPr>
            <a:spLocks noGrp="1"/>
          </p:cNvSpPr>
          <p:nvPr>
            <p:ph type="body" sz="quarter" idx="10" hasCustomPrompt="1"/>
          </p:nvPr>
        </p:nvSpPr>
        <p:spPr>
          <a:xfrm>
            <a:off x="636588" y="1615018"/>
            <a:ext cx="7632700" cy="3812116"/>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a:latin typeface="Verdana" charset="0"/>
                <a:ea typeface="Verdana" charset="0"/>
                <a:cs typeface="Verdana" charset="0"/>
              </a:defRPr>
            </a:lvl2pPr>
            <a:lvl3pPr>
              <a:defRPr sz="1600">
                <a:latin typeface="Verdana" charset="0"/>
                <a:ea typeface="Verdana" charset="0"/>
                <a:cs typeface="Verdana" charset="0"/>
              </a:defRPr>
            </a:lvl3pPr>
            <a:lvl4pPr>
              <a:defRPr sz="1600">
                <a:latin typeface="Verdana" charset="0"/>
                <a:ea typeface="Verdana" charset="0"/>
                <a:cs typeface="Verdana" charset="0"/>
              </a:defRPr>
            </a:lvl4pPr>
            <a:lvl5pPr>
              <a:defRPr sz="1600">
                <a:latin typeface="Verdana" charset="0"/>
                <a:ea typeface="Verdana" charset="0"/>
                <a:cs typeface="Verdana" charset="0"/>
              </a:defRPr>
            </a:lvl5pPr>
          </a:lstStyle>
          <a:p>
            <a:pPr lvl="0"/>
            <a:r>
              <a:rPr lang="en-US" dirty="0"/>
              <a:t>Copy goes here</a:t>
            </a:r>
          </a:p>
          <a:p>
            <a:pPr lvl="0"/>
            <a:endParaRPr lang="en-US" dirty="0"/>
          </a:p>
        </p:txBody>
      </p:sp>
      <p:pic>
        <p:nvPicPr>
          <p:cNvPr id="7" name="Picture 6">
            <a:extLst>
              <a:ext uri="{FF2B5EF4-FFF2-40B4-BE49-F238E27FC236}">
                <a16:creationId xmlns:a16="http://schemas.microsoft.com/office/drawing/2014/main" id="{BF971B31-57A8-E440-A02E-BFAC023C30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372181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Bullets Layout_No Bottom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6742" y="1023911"/>
            <a:ext cx="7633318"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4" name="Text Placeholder 3"/>
          <p:cNvSpPr>
            <a:spLocks noGrp="1"/>
          </p:cNvSpPr>
          <p:nvPr>
            <p:ph type="body" sz="quarter" idx="10" hasCustomPrompt="1"/>
          </p:nvPr>
        </p:nvSpPr>
        <p:spPr>
          <a:xfrm>
            <a:off x="637514" y="1614842"/>
            <a:ext cx="7632546" cy="3435349"/>
          </a:xfrm>
          <a:prstGeom prst="rect">
            <a:avLst/>
          </a:prstGeom>
        </p:spPr>
        <p:txBody>
          <a:bodyPr/>
          <a:lstStyle>
            <a:lvl1pPr marL="285750" indent="-285750">
              <a:buFont typeface="Arial" panose="020B0604020202020204" pitchFamily="34" charset="0"/>
              <a:buChar char="•"/>
              <a:defRPr sz="1600" b="0" baseline="0">
                <a:solidFill>
                  <a:schemeClr val="tx1"/>
                </a:solidFill>
                <a:latin typeface="Verdana" charset="0"/>
                <a:ea typeface="Verdana" charset="0"/>
                <a:cs typeface="Verdana" charset="0"/>
              </a:defRPr>
            </a:lvl1pPr>
            <a:lvl2pPr>
              <a:defRPr sz="1600" b="1">
                <a:solidFill>
                  <a:srgbClr val="00314C"/>
                </a:solidFill>
                <a:latin typeface="Verdana" charset="0"/>
                <a:ea typeface="Verdana" charset="0"/>
                <a:cs typeface="Verdana" charset="0"/>
              </a:defRPr>
            </a:lvl2pPr>
            <a:lvl3pPr>
              <a:defRPr sz="1600" b="1">
                <a:solidFill>
                  <a:srgbClr val="00314C"/>
                </a:solidFill>
                <a:latin typeface="Verdana" charset="0"/>
                <a:ea typeface="Verdana" charset="0"/>
                <a:cs typeface="Verdana" charset="0"/>
              </a:defRPr>
            </a:lvl3pPr>
            <a:lvl4pPr>
              <a:defRPr sz="1600" b="1">
                <a:solidFill>
                  <a:srgbClr val="00314C"/>
                </a:solidFill>
                <a:latin typeface="Verdana" charset="0"/>
                <a:ea typeface="Verdana" charset="0"/>
                <a:cs typeface="Verdana" charset="0"/>
              </a:defRPr>
            </a:lvl4pPr>
            <a:lvl5pPr>
              <a:defRPr sz="1600" b="1">
                <a:solidFill>
                  <a:srgbClr val="00314C"/>
                </a:solidFill>
                <a:latin typeface="Verdana" charset="0"/>
                <a:ea typeface="Verdana" charset="0"/>
                <a:cs typeface="Verdana" charset="0"/>
              </a:defRPr>
            </a:lvl5pPr>
          </a:lstStyle>
          <a:p>
            <a:pPr lvl="0"/>
            <a:r>
              <a:rPr lang="en-US" dirty="0"/>
              <a:t>Copy goes here</a:t>
            </a:r>
          </a:p>
        </p:txBody>
      </p:sp>
      <p:pic>
        <p:nvPicPr>
          <p:cNvPr id="5" name="Picture 4">
            <a:extLst>
              <a:ext uri="{FF2B5EF4-FFF2-40B4-BE49-F238E27FC236}">
                <a16:creationId xmlns:a16="http://schemas.microsoft.com/office/drawing/2014/main" id="{9D9F3D96-CC06-D141-AC88-7CBDECC3B3F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8" y="6364408"/>
            <a:ext cx="3794488" cy="493592"/>
          </a:xfrm>
          <a:prstGeom prst="rect">
            <a:avLst/>
          </a:prstGeom>
        </p:spPr>
      </p:pic>
    </p:spTree>
    <p:extLst>
      <p:ext uri="{BB962C8B-B14F-4D97-AF65-F5344CB8AC3E}">
        <p14:creationId xmlns:p14="http://schemas.microsoft.com/office/powerpoint/2010/main" val="352729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wo Section | Picture and Copy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sz="half" idx="1" hasCustomPrompt="1"/>
          </p:nvPr>
        </p:nvSpPr>
        <p:spPr>
          <a:xfrm>
            <a:off x="890124" y="1294452"/>
            <a:ext cx="2987502" cy="3788089"/>
          </a:xfrm>
          <a:prstGeom prst="rect">
            <a:avLst/>
          </a:prstGeom>
        </p:spPr>
        <p:txBody>
          <a:bodyPr/>
          <a:lstStyle>
            <a:lvl1pPr marL="0" indent="0">
              <a:buNone/>
              <a:defRPr sz="900" b="0" i="1" baseline="0">
                <a:solidFill>
                  <a:srgbClr val="003B5C"/>
                </a:solidFill>
                <a:latin typeface="Verdana" charset="0"/>
                <a:ea typeface="Verdana" charset="0"/>
                <a:cs typeface="Verdana" charset="0"/>
              </a:defRPr>
            </a:lvl1pPr>
          </a:lstStyle>
          <a:p>
            <a:pPr lvl="0"/>
            <a:r>
              <a:rPr lang="en-US" dirty="0"/>
              <a:t>*Insert Image Here</a:t>
            </a:r>
          </a:p>
        </p:txBody>
      </p:sp>
      <p:sp>
        <p:nvSpPr>
          <p:cNvPr id="4" name="Content Placeholder 3"/>
          <p:cNvSpPr>
            <a:spLocks noGrp="1"/>
          </p:cNvSpPr>
          <p:nvPr>
            <p:ph sz="half" idx="2" hasCustomPrompt="1"/>
          </p:nvPr>
        </p:nvSpPr>
        <p:spPr>
          <a:xfrm>
            <a:off x="4162047" y="1997127"/>
            <a:ext cx="4099921" cy="3085413"/>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0" baseline="0">
                <a:solidFill>
                  <a:schemeClr val="tx1"/>
                </a:solidFill>
                <a:latin typeface="Verdana" charset="0"/>
                <a:ea typeface="Verdana" charset="0"/>
                <a:cs typeface="Verdana" charset="0"/>
              </a:defRPr>
            </a:lvl1pPr>
            <a:lvl2pPr>
              <a:defRPr sz="1400" b="0">
                <a:solidFill>
                  <a:srgbClr val="003B5C"/>
                </a:solidFill>
                <a:latin typeface="Verdana" charset="0"/>
                <a:ea typeface="Verdana" charset="0"/>
                <a:cs typeface="Verdana" charset="0"/>
              </a:defRPr>
            </a:lvl2pPr>
            <a:lvl3pPr>
              <a:defRPr sz="1400" b="0">
                <a:solidFill>
                  <a:srgbClr val="003B5C"/>
                </a:solidFill>
                <a:latin typeface="Verdana" charset="0"/>
                <a:ea typeface="Verdana" charset="0"/>
                <a:cs typeface="Verdana" charset="0"/>
              </a:defRPr>
            </a:lvl3pPr>
            <a:lvl4pPr>
              <a:defRPr sz="1400" b="0">
                <a:solidFill>
                  <a:srgbClr val="003B5C"/>
                </a:solidFill>
                <a:latin typeface="Verdana" charset="0"/>
                <a:ea typeface="Verdana" charset="0"/>
                <a:cs typeface="Verdana" charset="0"/>
              </a:defRPr>
            </a:lvl4pPr>
            <a:lvl5pPr>
              <a:defRPr sz="1400" b="0">
                <a:solidFill>
                  <a:srgbClr val="003B5C"/>
                </a:solidFill>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
        <p:nvSpPr>
          <p:cNvPr id="17" name="Title 16"/>
          <p:cNvSpPr>
            <a:spLocks noGrp="1"/>
          </p:cNvSpPr>
          <p:nvPr>
            <p:ph type="title" hasCustomPrompt="1"/>
          </p:nvPr>
        </p:nvSpPr>
        <p:spPr>
          <a:xfrm>
            <a:off x="4162047" y="1394592"/>
            <a:ext cx="409992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a:t>
            </a:r>
          </a:p>
        </p:txBody>
      </p:sp>
      <p:pic>
        <p:nvPicPr>
          <p:cNvPr id="8" name="Picture 7">
            <a:extLst>
              <a:ext uri="{FF2B5EF4-FFF2-40B4-BE49-F238E27FC236}">
                <a16:creationId xmlns:a16="http://schemas.microsoft.com/office/drawing/2014/main" id="{3B203E0B-1FAC-F64F-A8A3-54937D9BF5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3984975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wo Section | Copy with Grap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0"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3358195" y="2211822"/>
            <a:ext cx="5356927" cy="3646375"/>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*Insert Graph Here.</a:t>
            </a:r>
          </a:p>
          <a:p>
            <a:pPr lvl="0"/>
            <a:endParaRPr lang="en-US" dirty="0"/>
          </a:p>
        </p:txBody>
      </p:sp>
      <p:sp>
        <p:nvSpPr>
          <p:cNvPr id="4" name="Text Placeholder 3"/>
          <p:cNvSpPr>
            <a:spLocks noGrp="1"/>
          </p:cNvSpPr>
          <p:nvPr>
            <p:ph type="body" sz="half" idx="2" hasCustomPrompt="1"/>
          </p:nvPr>
        </p:nvSpPr>
        <p:spPr>
          <a:xfrm>
            <a:off x="639271" y="2211823"/>
            <a:ext cx="2535973" cy="3646376"/>
          </a:xfrm>
          <a:prstGeom prst="rect">
            <a:avLst/>
          </a:prstGeom>
        </p:spPr>
        <p:txBody>
          <a:bodyPr/>
          <a:lstStyle>
            <a:lvl1pPr marL="0" indent="0">
              <a:buNone/>
              <a:defRPr sz="14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a:p>
            <a:pPr lvl="0"/>
            <a:endParaRPr lang="en-US" dirty="0"/>
          </a:p>
        </p:txBody>
      </p:sp>
      <p:sp>
        <p:nvSpPr>
          <p:cNvPr id="22" name="Text Placeholder 21"/>
          <p:cNvSpPr>
            <a:spLocks noGrp="1"/>
          </p:cNvSpPr>
          <p:nvPr>
            <p:ph type="body" sz="quarter" idx="10" hasCustomPrompt="1"/>
          </p:nvPr>
        </p:nvSpPr>
        <p:spPr>
          <a:xfrm>
            <a:off x="639271" y="1614803"/>
            <a:ext cx="8075851" cy="372533"/>
          </a:xfrm>
          <a:prstGeom prst="rect">
            <a:avLst/>
          </a:prstGeom>
        </p:spPr>
        <p:txBody>
          <a:bodyPr/>
          <a:lstStyle>
            <a:lvl1pPr marL="0" indent="0">
              <a:buNone/>
              <a:defRPr sz="1600" b="0" i="0">
                <a:solidFill>
                  <a:srgbClr val="003B5C"/>
                </a:solidFill>
                <a:latin typeface="Verdana" charset="0"/>
                <a:ea typeface="Verdana" charset="0"/>
                <a:cs typeface="Verdana" charset="0"/>
              </a:defRPr>
            </a:lvl1pPr>
          </a:lstStyle>
          <a:p>
            <a:pPr lvl="0"/>
            <a:r>
              <a:rPr lang="en-US"/>
              <a:t>Subhead</a:t>
            </a:r>
          </a:p>
        </p:txBody>
      </p:sp>
      <p:pic>
        <p:nvPicPr>
          <p:cNvPr id="11" name="Picture 10">
            <a:extLst>
              <a:ext uri="{FF2B5EF4-FFF2-40B4-BE49-F238E27FC236}">
                <a16:creationId xmlns:a16="http://schemas.microsoft.com/office/drawing/2014/main" id="{7BC14188-0023-8048-8BA6-FD4360A10F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859945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wo Section | Copy with Graph Cent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271" y="1029827"/>
            <a:ext cx="8075851" cy="590931"/>
          </a:xfrm>
          <a:prstGeom prst="rect">
            <a:avLst/>
          </a:prstGeom>
        </p:spPr>
        <p:txBody>
          <a:bodyPr wrap="square" anchor="b" anchorCtr="0">
            <a:spAutoFit/>
          </a:bodyPr>
          <a:lstStyle>
            <a:lvl1pPr>
              <a:defRPr sz="3600" b="1" i="0">
                <a:solidFill>
                  <a:srgbClr val="003B5C"/>
                </a:solidFill>
                <a:latin typeface="Verdana" charset="0"/>
                <a:ea typeface="Verdana" charset="0"/>
                <a:cs typeface="Verdana" charset="0"/>
              </a:defRPr>
            </a:lvl1pPr>
          </a:lstStyle>
          <a:p>
            <a:r>
              <a:rPr lang="en-US" dirty="0"/>
              <a:t>Headline across top of slide</a:t>
            </a:r>
          </a:p>
        </p:txBody>
      </p:sp>
      <p:sp>
        <p:nvSpPr>
          <p:cNvPr id="8" name="Rectangle 7">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0" name="Rectangle 9">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Content Placeholder 2"/>
          <p:cNvSpPr>
            <a:spLocks noGrp="1"/>
          </p:cNvSpPr>
          <p:nvPr>
            <p:ph idx="1" hasCustomPrompt="1"/>
          </p:nvPr>
        </p:nvSpPr>
        <p:spPr>
          <a:xfrm>
            <a:off x="1893537" y="2600007"/>
            <a:ext cx="5356927" cy="358998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1" baseline="0">
                <a:solidFill>
                  <a:srgbClr val="003B5C"/>
                </a:solidFill>
                <a:latin typeface="Verdana" charset="0"/>
                <a:ea typeface="Verdana" charset="0"/>
                <a:cs typeface="Verdana" charset="0"/>
              </a:defRPr>
            </a:lvl1pPr>
            <a:lvl2pPr>
              <a:defRPr sz="2100" b="1" i="0">
                <a:latin typeface="Verdana" charset="0"/>
                <a:ea typeface="Verdana" charset="0"/>
                <a:cs typeface="Verdana" charset="0"/>
              </a:defRPr>
            </a:lvl2pPr>
            <a:lvl3pPr>
              <a:defRPr sz="1800" b="1" i="0">
                <a:latin typeface="Verdana" charset="0"/>
                <a:ea typeface="Verdana" charset="0"/>
                <a:cs typeface="Verdana" charset="0"/>
              </a:defRPr>
            </a:lvl3pPr>
            <a:lvl4pPr>
              <a:defRPr sz="1500" b="1" i="0">
                <a:latin typeface="Verdana" charset="0"/>
                <a:ea typeface="Verdana" charset="0"/>
                <a:cs typeface="Verdana" charset="0"/>
              </a:defRPr>
            </a:lvl4pPr>
            <a:lvl5pPr>
              <a:defRPr sz="1500" b="1" i="0">
                <a:latin typeface="Verdana" charset="0"/>
                <a:ea typeface="Verdana" charset="0"/>
                <a:cs typeface="Verdana" charset="0"/>
              </a:defRPr>
            </a:lvl5pPr>
            <a:lvl6pPr>
              <a:defRPr sz="1500"/>
            </a:lvl6pPr>
            <a:lvl7pPr>
              <a:defRPr sz="1500"/>
            </a:lvl7pPr>
            <a:lvl8pPr>
              <a:defRPr sz="1500"/>
            </a:lvl8pPr>
            <a:lvl9pPr>
              <a:defRPr sz="1500"/>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t>
            </a:r>
            <a:r>
              <a:rPr lang="en-US"/>
              <a:t>Insert Graph Here.</a:t>
            </a:r>
            <a:endParaRPr lang="en-US" dirty="0"/>
          </a:p>
          <a:p>
            <a:pPr lvl="0"/>
            <a:endParaRPr lang="en-US" dirty="0"/>
          </a:p>
        </p:txBody>
      </p:sp>
      <p:sp>
        <p:nvSpPr>
          <p:cNvPr id="4" name="Text Placeholder 3"/>
          <p:cNvSpPr>
            <a:spLocks noGrp="1"/>
          </p:cNvSpPr>
          <p:nvPr>
            <p:ph type="body" sz="half" idx="2" hasCustomPrompt="1"/>
          </p:nvPr>
        </p:nvSpPr>
        <p:spPr>
          <a:xfrm>
            <a:off x="639271" y="1620758"/>
            <a:ext cx="8075851" cy="860701"/>
          </a:xfrm>
          <a:prstGeom prst="rect">
            <a:avLst/>
          </a:prstGeom>
        </p:spPr>
        <p:txBody>
          <a:bodyPr/>
          <a:lstStyle>
            <a:lvl1pPr marL="0" indent="0">
              <a:buNone/>
              <a:defRPr sz="1600" b="0" i="0" baseline="0">
                <a:solidFill>
                  <a:schemeClr val="tx1"/>
                </a:solidFill>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pic>
        <p:nvPicPr>
          <p:cNvPr id="11" name="Picture 10">
            <a:extLst>
              <a:ext uri="{FF2B5EF4-FFF2-40B4-BE49-F238E27FC236}">
                <a16:creationId xmlns:a16="http://schemas.microsoft.com/office/drawing/2014/main" id="{D5BC61F9-836D-C84C-81A2-FE26D5B9C9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7238019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Section | Call Out and Copy">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4924537" y="2101540"/>
            <a:ext cx="3592004" cy="1477328"/>
          </a:xfrm>
          <a:prstGeom prst="rect">
            <a:avLst/>
          </a:prstGeom>
        </p:spPr>
        <p:txBody>
          <a:bodyPr anchor="t" anchorCtr="0">
            <a:spAutoFit/>
          </a:bodyPr>
          <a:lstStyle>
            <a:lvl1pPr marL="0" indent="0">
              <a:buNone/>
              <a:defRPr sz="1600" b="0" i="0" baseline="0">
                <a:latin typeface="Verdana" charset="0"/>
                <a:ea typeface="Verdana" charset="0"/>
                <a:cs typeface="Verdana"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Copy goes here. </a:t>
            </a:r>
            <a:r>
              <a:rPr lang="en-US" sz="1400" dirty="0" err="1">
                <a:latin typeface="Verdana" panose="020B0604030504040204" pitchFamily="34" charset="0"/>
                <a:ea typeface="Verdana" panose="020B0604030504040204" pitchFamily="34" charset="0"/>
                <a:cs typeface="Verdana" panose="020B0604030504040204" pitchFamily="34" charset="0"/>
              </a:rPr>
              <a:t>Voloratis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perrum</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repuda</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pelignis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nis</a:t>
            </a:r>
            <a:r>
              <a:rPr lang="en-US" sz="1400" dirty="0">
                <a:latin typeface="Verdana" panose="020B0604030504040204" pitchFamily="34" charset="0"/>
                <a:ea typeface="Verdana" panose="020B0604030504040204" pitchFamily="34" charset="0"/>
                <a:cs typeface="Verdana" panose="020B0604030504040204" pitchFamily="34" charset="0"/>
              </a:rPr>
              <a:t> pro </a:t>
            </a:r>
            <a:r>
              <a:rPr lang="en-US" sz="1400" dirty="0" err="1">
                <a:latin typeface="Verdana" panose="020B0604030504040204" pitchFamily="34" charset="0"/>
                <a:ea typeface="Verdana" panose="020B0604030504040204" pitchFamily="34" charset="0"/>
                <a:cs typeface="Verdana" panose="020B0604030504040204" pitchFamily="34" charset="0"/>
              </a:rPr>
              <a:t>consequos</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exped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niendi</a:t>
            </a:r>
            <a:r>
              <a:rPr lang="en-US" sz="1400" dirty="0">
                <a:latin typeface="Verdana" panose="020B0604030504040204" pitchFamily="34" charset="0"/>
                <a:ea typeface="Verdana" panose="020B0604030504040204" pitchFamily="34" charset="0"/>
                <a:cs typeface="Verdana" panose="020B0604030504040204" pitchFamily="34" charset="0"/>
              </a:rPr>
              <a:t> con </a:t>
            </a:r>
            <a:r>
              <a:rPr lang="en-US" sz="1400" dirty="0" err="1">
                <a:latin typeface="Verdana" panose="020B0604030504040204" pitchFamily="34" charset="0"/>
                <a:ea typeface="Verdana" panose="020B0604030504040204" pitchFamily="34" charset="0"/>
                <a:cs typeface="Verdana" panose="020B0604030504040204" pitchFamily="34" charset="0"/>
              </a:rPr>
              <a:t>plibusd</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andero</a:t>
            </a:r>
            <a:r>
              <a:rPr lang="en-US" sz="1400" dirty="0">
                <a:latin typeface="Verdana" panose="020B0604030504040204" pitchFamily="34" charset="0"/>
                <a:ea typeface="Verdana" panose="020B0604030504040204" pitchFamily="34" charset="0"/>
                <a:cs typeface="Verdana" panose="020B0604030504040204" pitchFamily="34" charset="0"/>
              </a:rPr>
              <a:t> et, </a:t>
            </a:r>
            <a:r>
              <a:rPr lang="en-US" sz="1400" dirty="0" err="1">
                <a:latin typeface="Verdana" panose="020B0604030504040204" pitchFamily="34" charset="0"/>
                <a:ea typeface="Verdana" panose="020B0604030504040204" pitchFamily="34" charset="0"/>
                <a:cs typeface="Verdana" panose="020B0604030504040204" pitchFamily="34" charset="0"/>
              </a:rPr>
              <a:t>es</a:t>
            </a:r>
            <a:r>
              <a:rPr lang="en-US" sz="1400" dirty="0">
                <a:latin typeface="Verdana" panose="020B0604030504040204" pitchFamily="34" charset="0"/>
                <a:ea typeface="Verdana" panose="020B0604030504040204" pitchFamily="34" charset="0"/>
                <a:cs typeface="Verdana" panose="020B0604030504040204" pitchFamily="34" charset="0"/>
              </a:rPr>
              <a:t> ex </a:t>
            </a:r>
            <a:r>
              <a:rPr lang="en-US" sz="1400" dirty="0" err="1">
                <a:latin typeface="Verdana" panose="020B0604030504040204" pitchFamily="34" charset="0"/>
                <a:ea typeface="Verdana" panose="020B0604030504040204" pitchFamily="34" charset="0"/>
                <a:cs typeface="Verdana" panose="020B0604030504040204" pitchFamily="34" charset="0"/>
              </a:rPr>
              <a:t>eatus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endus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doluptis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adi</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denisit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dolupis</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soleser</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ovidiorum</a:t>
            </a:r>
            <a:r>
              <a:rPr lang="en-US" sz="1400" dirty="0">
                <a:latin typeface="Verdana" panose="020B0604030504040204" pitchFamily="34" charset="0"/>
                <a:ea typeface="Verdana" panose="020B0604030504040204" pitchFamily="34" charset="0"/>
                <a:cs typeface="Verdana" panose="020B0604030504040204" pitchFamily="34" charset="0"/>
              </a:rPr>
              <a:t> qui </a:t>
            </a:r>
            <a:r>
              <a:rPr lang="en-US" sz="1400" dirty="0" err="1">
                <a:latin typeface="Verdana" panose="020B0604030504040204" pitchFamily="34" charset="0"/>
                <a:ea typeface="Verdana" panose="020B0604030504040204" pitchFamily="34" charset="0"/>
                <a:cs typeface="Verdana" panose="020B0604030504040204" pitchFamily="34" charset="0"/>
              </a:rPr>
              <a:t>oditae</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rerit</a:t>
            </a: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quatat</a:t>
            </a:r>
            <a:endParaRPr lang="en-US" dirty="0"/>
          </a:p>
        </p:txBody>
      </p:sp>
      <p:sp>
        <p:nvSpPr>
          <p:cNvPr id="10" name="Rectangle 9">
            <a:extLst>
              <a:ext uri="{FF2B5EF4-FFF2-40B4-BE49-F238E27FC236}">
                <a16:creationId xmlns:a16="http://schemas.microsoft.com/office/drawing/2014/main" id="{06E1EC26-E0EB-994D-9291-8E17D6E4EDDA}"/>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Rectangle 12">
            <a:extLst>
              <a:ext uri="{FF2B5EF4-FFF2-40B4-BE49-F238E27FC236}">
                <a16:creationId xmlns:a16="http://schemas.microsoft.com/office/drawing/2014/main" id="{A999B04B-69FA-9748-A64D-1E52D36BD989}"/>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cxnSp>
        <p:nvCxnSpPr>
          <p:cNvPr id="14" name="Straight Connector 13">
            <a:extLst>
              <a:ext uri="{FF2B5EF4-FFF2-40B4-BE49-F238E27FC236}">
                <a16:creationId xmlns:a16="http://schemas.microsoft.com/office/drawing/2014/main" id="{F7E0F112-B547-4041-A25D-59D26F57744E}"/>
              </a:ext>
            </a:extLst>
          </p:cNvPr>
          <p:cNvCxnSpPr/>
          <p:nvPr/>
        </p:nvCxnSpPr>
        <p:spPr>
          <a:xfrm>
            <a:off x="4544887" y="838200"/>
            <a:ext cx="0" cy="4728117"/>
          </a:xfrm>
          <a:prstGeom prst="line">
            <a:avLst/>
          </a:prstGeom>
          <a:ln w="22225">
            <a:solidFill>
              <a:srgbClr val="A4D65E"/>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C13B7327-FD28-414B-B0BF-5F096B2B312F}"/>
              </a:ext>
            </a:extLst>
          </p:cNvPr>
          <p:cNvSpPr>
            <a:spLocks noGrp="1"/>
          </p:cNvSpPr>
          <p:nvPr>
            <p:ph type="title" hasCustomPrompt="1"/>
          </p:nvPr>
        </p:nvSpPr>
        <p:spPr>
          <a:xfrm>
            <a:off x="644019" y="2179616"/>
            <a:ext cx="3359363" cy="1338828"/>
          </a:xfrm>
          <a:prstGeom prst="rect">
            <a:avLst/>
          </a:prstGeom>
        </p:spPr>
        <p:txBody>
          <a:bodyPr>
            <a:spAutoFit/>
          </a:bodyPr>
          <a:lstStyle>
            <a:lvl1pPr>
              <a:defRPr sz="3000" b="1">
                <a:solidFill>
                  <a:srgbClr val="003B5C"/>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Callout or Headline goes in this space.</a:t>
            </a:r>
          </a:p>
        </p:txBody>
      </p:sp>
      <p:pic>
        <p:nvPicPr>
          <p:cNvPr id="8" name="Picture 7">
            <a:extLst>
              <a:ext uri="{FF2B5EF4-FFF2-40B4-BE49-F238E27FC236}">
                <a16:creationId xmlns:a16="http://schemas.microsoft.com/office/drawing/2014/main" id="{4C1D65CF-F500-5D44-8766-C8A071C1B3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5876343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Caption with Half-Pa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7350" y="823154"/>
            <a:ext cx="3276976" cy="1497215"/>
          </a:xfrm>
          <a:prstGeom prst="rect">
            <a:avLst/>
          </a:prstGeom>
        </p:spPr>
        <p:txBody>
          <a:bodyPr anchor="b"/>
          <a:lstStyle>
            <a:lvl1pPr>
              <a:defRPr sz="3600" b="1" i="0">
                <a:solidFill>
                  <a:srgbClr val="003B5C"/>
                </a:solidFill>
                <a:latin typeface="Verdana" charset="0"/>
                <a:ea typeface="Verdana" charset="0"/>
                <a:cs typeface="Verdana" charset="0"/>
              </a:defRPr>
            </a:lvl1pPr>
          </a:lstStyle>
          <a:p>
            <a:r>
              <a:rPr lang="en-US" dirty="0"/>
              <a:t>Headline</a:t>
            </a:r>
          </a:p>
        </p:txBody>
      </p:sp>
      <p:sp>
        <p:nvSpPr>
          <p:cNvPr id="3" name="Picture Placeholder 2"/>
          <p:cNvSpPr>
            <a:spLocks noGrp="1" noChangeAspect="1"/>
          </p:cNvSpPr>
          <p:nvPr>
            <p:ph type="pic" idx="1" hasCustomPrompt="1"/>
          </p:nvPr>
        </p:nvSpPr>
        <p:spPr>
          <a:xfrm>
            <a:off x="4887589" y="1"/>
            <a:ext cx="4256410" cy="6292393"/>
          </a:xfrm>
          <a:prstGeom prst="rect">
            <a:avLst/>
          </a:prstGeom>
        </p:spPr>
        <p:txBody>
          <a:bodyPr anchor="t"/>
          <a:lstStyle>
            <a:lvl1pPr marL="0" indent="0">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847349" y="2320369"/>
            <a:ext cx="3276977" cy="3437697"/>
          </a:xfrm>
          <a:prstGeom prst="rect">
            <a:avLst/>
          </a:prstGeom>
        </p:spPr>
        <p:txBody>
          <a:bodyPr/>
          <a:lstStyle>
            <a:lvl1pPr marL="0" indent="0">
              <a:buNone/>
              <a:defRPr sz="1400" b="0" i="0" baseline="0">
                <a:latin typeface="Verdana" charset="0"/>
                <a:ea typeface="Verdana" charset="0"/>
                <a:cs typeface="Verdana"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 goes here.</a:t>
            </a:r>
          </a:p>
        </p:txBody>
      </p:sp>
      <p:sp>
        <p:nvSpPr>
          <p:cNvPr id="5" name="Date Placeholder 4"/>
          <p:cNvSpPr>
            <a:spLocks noGrp="1"/>
          </p:cNvSpPr>
          <p:nvPr>
            <p:ph type="dt" sz="half" idx="10"/>
          </p:nvPr>
        </p:nvSpPr>
        <p:spPr/>
        <p:txBody>
          <a:bodyPr/>
          <a:lstStyle/>
          <a:p>
            <a:fld id="{D0199D4A-F6A9-EC46-A2DF-BB7FBC55CD1D}"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0485A7-D857-9442-BA4B-B3E6D7DD0F39}" type="slidenum">
              <a:rPr lang="en-US" smtClean="0"/>
              <a:t>‹#›</a:t>
            </a:fld>
            <a:endParaRPr lang="en-US" dirty="0"/>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07063013-12E5-8B4A-96D3-A30F1D5CCF9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197293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9/4/2020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with Caption_Yale Blue">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1" y="1"/>
            <a:ext cx="9143999" cy="6292393"/>
          </a:xfrm>
          <a:prstGeom prst="rect">
            <a:avLst/>
          </a:prstGeom>
        </p:spPr>
        <p:txBody>
          <a:bodyPr anchor="ctr"/>
          <a:lstStyle>
            <a:lvl1pPr marL="0" indent="0" algn="ctr">
              <a:buNone/>
              <a:defRPr sz="900" i="1">
                <a:solidFill>
                  <a:srgbClr val="003B5C"/>
                </a:solidFill>
                <a:latin typeface="Verdana" charset="0"/>
                <a:ea typeface="Verdana" charset="0"/>
                <a:cs typeface="Verdana"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*Click to add full-size image</a:t>
            </a:r>
          </a:p>
        </p:txBody>
      </p:sp>
      <p:sp>
        <p:nvSpPr>
          <p:cNvPr id="9" name="Rectangle 8">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6" name="Picture 5">
            <a:extLst>
              <a:ext uri="{FF2B5EF4-FFF2-40B4-BE49-F238E27FC236}">
                <a16:creationId xmlns:a16="http://schemas.microsoft.com/office/drawing/2014/main" id="{15F74D4A-78E7-574E-95FA-3A146CC70A2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349504" y="6364408"/>
            <a:ext cx="3794496" cy="493592"/>
          </a:xfrm>
          <a:prstGeom prst="rect">
            <a:avLst/>
          </a:prstGeom>
        </p:spPr>
      </p:pic>
    </p:spTree>
    <p:extLst>
      <p:ext uri="{BB962C8B-B14F-4D97-AF65-F5344CB8AC3E}">
        <p14:creationId xmlns:p14="http://schemas.microsoft.com/office/powerpoint/2010/main" val="23904323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_Section Divider_Yale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10" name="Picture 9">
            <a:extLst>
              <a:ext uri="{FF2B5EF4-FFF2-40B4-BE49-F238E27FC236}">
                <a16:creationId xmlns:a16="http://schemas.microsoft.com/office/drawing/2014/main" id="{27DACED5-B031-BC47-A542-39BC9AF643E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2584728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_Section Divider_Dark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628650" y="2739582"/>
            <a:ext cx="7886700" cy="590931"/>
          </a:xfrm>
          <a:prstGeom prst="rect">
            <a:avLst/>
          </a:prstGeom>
        </p:spPr>
        <p:txBody>
          <a:bodyPr anchor="ctr" anchorCtr="0">
            <a:spAutoFit/>
          </a:bodyPr>
          <a:lstStyle>
            <a:lvl1pPr algn="ctr">
              <a:defRPr sz="3600" b="1">
                <a:solidFill>
                  <a:schemeClr val="bg1"/>
                </a:solidFill>
                <a:latin typeface="Verdana" charset="0"/>
                <a:ea typeface="Verdana" charset="0"/>
                <a:cs typeface="Verdana" charset="0"/>
              </a:defRPr>
            </a:lvl1pPr>
          </a:lstStyle>
          <a:p>
            <a:r>
              <a:rPr lang="en-US" dirty="0"/>
              <a:t>Click to add title.</a:t>
            </a:r>
          </a:p>
        </p:txBody>
      </p:sp>
      <p:pic>
        <p:nvPicPr>
          <p:cNvPr id="6" name="Picture 5">
            <a:extLst>
              <a:ext uri="{FF2B5EF4-FFF2-40B4-BE49-F238E27FC236}">
                <a16:creationId xmlns:a16="http://schemas.microsoft.com/office/drawing/2014/main" id="{8934EAF7-0C92-D746-A38F-F2410910C8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359084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Section | Call Out and Copy_Yal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1" y="1"/>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solidFill>
                <a:srgbClr val="00314C"/>
              </a:solidFill>
            </a:endParaRPr>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a:t>
            </a:r>
            <a:r>
              <a:rPr lang="en-US"/>
              <a:t>title option </a:t>
            </a:r>
            <a:r>
              <a:rPr lang="en-US" dirty="0"/>
              <a:t>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52D6730-D042-9D48-968D-A05788CC33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7545628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Section | Call Out and Copy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369309" y="2801136"/>
            <a:ext cx="2390075" cy="1255728"/>
          </a:xfrm>
          <a:prstGeom prst="rect">
            <a:avLst/>
          </a:prstGeom>
        </p:spPr>
        <p:txBody>
          <a:bodyPr wrap="square" anchor="ctr" anchorCtr="0">
            <a:spAutoFit/>
          </a:bodyPr>
          <a:lstStyle>
            <a:lvl1pPr algn="l">
              <a:defRPr sz="2800" b="1" baseline="0">
                <a:solidFill>
                  <a:schemeClr val="bg1"/>
                </a:solidFill>
                <a:latin typeface="Verdana" charset="0"/>
                <a:ea typeface="Verdana" charset="0"/>
                <a:cs typeface="Verdana" charset="0"/>
              </a:defRPr>
            </a:lvl1pPr>
          </a:lstStyle>
          <a:p>
            <a:r>
              <a:rPr lang="en-US" dirty="0"/>
              <a:t>Call out or title option page.</a:t>
            </a:r>
          </a:p>
        </p:txBody>
      </p:sp>
      <p:sp>
        <p:nvSpPr>
          <p:cNvPr id="12" name="Text Placeholder 11"/>
          <p:cNvSpPr>
            <a:spLocks noGrp="1"/>
          </p:cNvSpPr>
          <p:nvPr>
            <p:ph type="body" sz="quarter" idx="10" hasCustomPrompt="1"/>
          </p:nvPr>
        </p:nvSpPr>
        <p:spPr>
          <a:xfrm>
            <a:off x="3105205" y="1851784"/>
            <a:ext cx="5375249" cy="507831"/>
          </a:xfrm>
          <a:prstGeom prst="rect">
            <a:avLst/>
          </a:prstGeom>
        </p:spPr>
        <p:txBody>
          <a:bodyPr wrap="square" anchor="b" anchorCtr="0">
            <a:spAutoFit/>
          </a:bodyPr>
          <a:lstStyle>
            <a:lvl1pPr marL="0" indent="0">
              <a:buNone/>
              <a:defRPr sz="3000" b="1" i="0" baseline="0">
                <a:solidFill>
                  <a:schemeClr val="bg1"/>
                </a:solidFill>
                <a:latin typeface="Verdana" charset="0"/>
                <a:ea typeface="Verdana" charset="0"/>
                <a:cs typeface="Verdana" charset="0"/>
              </a:defRPr>
            </a:lvl1pPr>
            <a:lvl2pPr>
              <a:defRPr b="1" i="0">
                <a:latin typeface="Verdana" charset="0"/>
                <a:ea typeface="Verdana" charset="0"/>
                <a:cs typeface="Verdana" charset="0"/>
              </a:defRPr>
            </a:lvl2pPr>
            <a:lvl3pPr>
              <a:defRPr b="1" i="0">
                <a:latin typeface="Verdana" charset="0"/>
                <a:ea typeface="Verdana" charset="0"/>
                <a:cs typeface="Verdana" charset="0"/>
              </a:defRPr>
            </a:lvl3pPr>
            <a:lvl4pPr>
              <a:defRPr b="1" i="0">
                <a:latin typeface="Verdana" charset="0"/>
                <a:ea typeface="Verdana" charset="0"/>
                <a:cs typeface="Verdana" charset="0"/>
              </a:defRPr>
            </a:lvl4pPr>
            <a:lvl5pPr>
              <a:defRPr b="1" i="0">
                <a:latin typeface="Verdana" charset="0"/>
                <a:ea typeface="Verdana" charset="0"/>
                <a:cs typeface="Verdana" charset="0"/>
              </a:defRPr>
            </a:lvl5pPr>
          </a:lstStyle>
          <a:p>
            <a:pPr lvl="0"/>
            <a:r>
              <a:rPr lang="en-US" dirty="0"/>
              <a:t>Insert title here.</a:t>
            </a:r>
          </a:p>
        </p:txBody>
      </p:sp>
      <p:sp>
        <p:nvSpPr>
          <p:cNvPr id="14" name="Text Placeholder 13"/>
          <p:cNvSpPr>
            <a:spLocks noGrp="1"/>
          </p:cNvSpPr>
          <p:nvPr>
            <p:ph type="body" sz="quarter" idx="11" hasCustomPrompt="1"/>
          </p:nvPr>
        </p:nvSpPr>
        <p:spPr>
          <a:xfrm>
            <a:off x="3105205" y="2637614"/>
            <a:ext cx="5375249" cy="2046817"/>
          </a:xfrm>
          <a:prstGeom prst="rect">
            <a:avLst/>
          </a:prstGeom>
        </p:spPr>
        <p:txBody>
          <a:bodyPr/>
          <a:lstStyle>
            <a:lvl1pPr marL="0" indent="0">
              <a:buNone/>
              <a:defRPr sz="2000" b="0" i="0" baseline="0">
                <a:solidFill>
                  <a:schemeClr val="bg1"/>
                </a:solidFill>
                <a:latin typeface="Verdana" charset="0"/>
                <a:ea typeface="Verdana" charset="0"/>
                <a:cs typeface="Verdana" charset="0"/>
              </a:defRPr>
            </a:lvl1pPr>
          </a:lstStyle>
          <a:p>
            <a:pPr lvl="0"/>
            <a:r>
              <a:rPr lang="en-US" dirty="0"/>
              <a:t>Body copy goes here.</a:t>
            </a:r>
          </a:p>
        </p:txBody>
      </p:sp>
      <p:cxnSp>
        <p:nvCxnSpPr>
          <p:cNvPr id="15" name="Straight Connector 14">
            <a:extLst>
              <a:ext uri="{FF2B5EF4-FFF2-40B4-BE49-F238E27FC236}">
                <a16:creationId xmlns:a16="http://schemas.microsoft.com/office/drawing/2014/main" id="{F7E0F112-B547-4041-A25D-59D26F57744E}"/>
              </a:ext>
            </a:extLst>
          </p:cNvPr>
          <p:cNvCxnSpPr/>
          <p:nvPr/>
        </p:nvCxnSpPr>
        <p:spPr>
          <a:xfrm>
            <a:off x="2895601" y="949082"/>
            <a:ext cx="1349" cy="46623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DAFF3BC-C33D-EB4D-B0D6-EB906A5921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951350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Divider_Quote or Statistic_Yale 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5" name="Picture 4">
            <a:extLst>
              <a:ext uri="{FF2B5EF4-FFF2-40B4-BE49-F238E27FC236}">
                <a16:creationId xmlns:a16="http://schemas.microsoft.com/office/drawing/2014/main" id="{B3D227AE-B1F8-344D-8012-F84F4D0269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1479388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Section Divider_Quote or Statistic_Dar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0EAD8D8-DFA2-114E-B91D-06C945A62334}"/>
              </a:ext>
            </a:extLst>
          </p:cNvPr>
          <p:cNvSpPr/>
          <p:nvPr/>
        </p:nvSpPr>
        <p:spPr>
          <a:xfrm>
            <a:off x="0" y="0"/>
            <a:ext cx="9144000" cy="6858000"/>
          </a:xfrm>
          <a:prstGeom prst="rect">
            <a:avLst/>
          </a:prstGeom>
          <a:solidFill>
            <a:srgbClr val="6163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dirty="0"/>
          </a:p>
        </p:txBody>
      </p:sp>
      <p:sp>
        <p:nvSpPr>
          <p:cNvPr id="8" name="Title 7"/>
          <p:cNvSpPr>
            <a:spLocks noGrp="1"/>
          </p:cNvSpPr>
          <p:nvPr>
            <p:ph type="title" hasCustomPrompt="1"/>
          </p:nvPr>
        </p:nvSpPr>
        <p:spPr>
          <a:xfrm>
            <a:off x="1600200" y="2156310"/>
            <a:ext cx="5943602" cy="1754326"/>
          </a:xfrm>
          <a:prstGeom prst="rect">
            <a:avLst/>
          </a:prstGeom>
        </p:spPr>
        <p:txBody>
          <a:bodyPr wrap="square" anchor="ctr" anchorCtr="0">
            <a:spAutoFit/>
          </a:bodyPr>
          <a:lstStyle>
            <a:lvl1pPr algn="ctr">
              <a:defRPr sz="4000" b="1" baseline="0">
                <a:solidFill>
                  <a:schemeClr val="bg1"/>
                </a:solidFill>
                <a:latin typeface="Verdana" charset="0"/>
                <a:ea typeface="Verdana" charset="0"/>
                <a:cs typeface="Verdana" charset="0"/>
              </a:defRPr>
            </a:lvl1pPr>
          </a:lstStyle>
          <a:p>
            <a:r>
              <a:rPr lang="en-US" dirty="0"/>
              <a:t>“Call out page for quotes or </a:t>
            </a:r>
            <a:r>
              <a:rPr lang="en-US"/>
              <a:t>important statistics.”</a:t>
            </a:r>
            <a:endParaRPr lang="en-US" dirty="0"/>
          </a:p>
        </p:txBody>
      </p:sp>
      <p:pic>
        <p:nvPicPr>
          <p:cNvPr id="6" name="Picture 5">
            <a:extLst>
              <a:ext uri="{FF2B5EF4-FFF2-40B4-BE49-F238E27FC236}">
                <a16:creationId xmlns:a16="http://schemas.microsoft.com/office/drawing/2014/main" id="{B69E9024-2566-D644-B8F2-87F848C886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203200" y="6258744"/>
            <a:ext cx="3794496" cy="493592"/>
          </a:xfrm>
          <a:prstGeom prst="rect">
            <a:avLst/>
          </a:prstGeom>
        </p:spPr>
      </p:pic>
    </p:spTree>
    <p:extLst>
      <p:ext uri="{BB962C8B-B14F-4D97-AF65-F5344CB8AC3E}">
        <p14:creationId xmlns:p14="http://schemas.microsoft.com/office/powerpoint/2010/main" val="3528868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9/4/2020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18669246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57756" y="831049"/>
            <a:ext cx="7396120" cy="2387600"/>
          </a:xfrm>
          <a:prstGeom prst="rect">
            <a:avLst/>
          </a:prstGeom>
        </p:spPr>
        <p:txBody>
          <a:bodyPr anchor="b"/>
          <a:lstStyle>
            <a:lvl1pPr algn="l">
              <a:defRPr sz="4000" b="1" baseline="0">
                <a:solidFill>
                  <a:srgbClr val="003B5C"/>
                </a:solidFill>
                <a:latin typeface="Verdana" charset="0"/>
                <a:ea typeface="Verdana" charset="0"/>
                <a:cs typeface="Verdana" charset="0"/>
              </a:defRPr>
            </a:lvl1pPr>
          </a:lstStyle>
          <a:p>
            <a:r>
              <a:rPr lang="en-US" dirty="0"/>
              <a:t>Presentation Title (40pt)</a:t>
            </a:r>
          </a:p>
        </p:txBody>
      </p:sp>
      <p:sp>
        <p:nvSpPr>
          <p:cNvPr id="3" name="Subtitle 2"/>
          <p:cNvSpPr>
            <a:spLocks noGrp="1"/>
          </p:cNvSpPr>
          <p:nvPr>
            <p:ph type="subTitle" idx="1" hasCustomPrompt="1"/>
          </p:nvPr>
        </p:nvSpPr>
        <p:spPr>
          <a:xfrm>
            <a:off x="857756" y="3229439"/>
            <a:ext cx="7396120" cy="442759"/>
          </a:xfrm>
          <a:prstGeom prst="rect">
            <a:avLst/>
          </a:prstGeom>
        </p:spPr>
        <p:txBody>
          <a:bodyPr/>
          <a:lstStyle>
            <a:lvl1pPr marL="0" indent="0" algn="l">
              <a:buNone/>
              <a:defRPr sz="2400" baseline="0">
                <a:solidFill>
                  <a:srgbClr val="616364"/>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 (24 </a:t>
            </a:r>
            <a:r>
              <a:rPr lang="en-US" dirty="0" err="1"/>
              <a:t>pt</a:t>
            </a:r>
            <a:r>
              <a:rPr lang="en-US" dirty="0"/>
              <a:t>)</a:t>
            </a:r>
          </a:p>
        </p:txBody>
      </p:sp>
      <p:sp>
        <p:nvSpPr>
          <p:cNvPr id="11" name="Text Placeholder 10"/>
          <p:cNvSpPr>
            <a:spLocks noGrp="1"/>
          </p:cNvSpPr>
          <p:nvPr>
            <p:ph type="body" sz="quarter" idx="10" hasCustomPrompt="1"/>
          </p:nvPr>
        </p:nvSpPr>
        <p:spPr>
          <a:xfrm>
            <a:off x="857756" y="3882599"/>
            <a:ext cx="7396120" cy="450419"/>
          </a:xfrm>
          <a:prstGeom prst="rect">
            <a:avLst/>
          </a:prstGeom>
        </p:spPr>
        <p:txBody>
          <a:bodyPr/>
          <a:lstStyle>
            <a:lvl1pPr marL="0" indent="0">
              <a:buNone/>
              <a:defRPr sz="1200" b="0" i="0">
                <a:solidFill>
                  <a:srgbClr val="616364"/>
                </a:solidFill>
                <a:latin typeface="Verdana" charset="0"/>
                <a:ea typeface="Verdana" charset="0"/>
                <a:cs typeface="Verdana" charset="0"/>
              </a:defRPr>
            </a:lvl1pPr>
          </a:lstStyle>
          <a:p>
            <a:pPr marL="0" indent="0">
              <a:buNone/>
            </a:pPr>
            <a:r>
              <a:rPr lang="en-US" sz="1400" dirty="0">
                <a:solidFill>
                  <a:schemeClr val="tx1">
                    <a:lumMod val="65000"/>
                    <a:lumOff val="35000"/>
                  </a:schemeClr>
                </a:solidFill>
                <a:latin typeface="Verdana" charset="0"/>
                <a:ea typeface="Verdana" charset="0"/>
                <a:cs typeface="Verdana" charset="0"/>
              </a:rPr>
              <a:t>Date | Presenter Information (14 </a:t>
            </a:r>
            <a:r>
              <a:rPr lang="en-US" sz="1400" dirty="0" err="1">
                <a:solidFill>
                  <a:schemeClr val="tx1">
                    <a:lumMod val="65000"/>
                    <a:lumOff val="35000"/>
                  </a:schemeClr>
                </a:solidFill>
                <a:latin typeface="Verdana" charset="0"/>
                <a:ea typeface="Verdana" charset="0"/>
                <a:cs typeface="Verdana" charset="0"/>
              </a:rPr>
              <a:t>pt</a:t>
            </a:r>
            <a:r>
              <a:rPr lang="en-US" sz="1400" dirty="0">
                <a:solidFill>
                  <a:schemeClr val="tx1">
                    <a:lumMod val="65000"/>
                    <a:lumOff val="35000"/>
                  </a:schemeClr>
                </a:solidFill>
                <a:latin typeface="Verdana" charset="0"/>
                <a:ea typeface="Verdana" charset="0"/>
                <a:cs typeface="Verdana" charset="0"/>
              </a:rPr>
              <a:t>)</a:t>
            </a:r>
          </a:p>
        </p:txBody>
      </p:sp>
      <p:sp>
        <p:nvSpPr>
          <p:cNvPr id="13" name="Rectangle 12">
            <a:extLst>
              <a:ext uri="{FF2B5EF4-FFF2-40B4-BE49-F238E27FC236}">
                <a16:creationId xmlns:a16="http://schemas.microsoft.com/office/drawing/2014/main" id="{23C321A4-E52D-2845-8647-B84F191C389C}"/>
              </a:ext>
            </a:extLst>
          </p:cNvPr>
          <p:cNvSpPr/>
          <p:nvPr/>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8F7AC5-29D1-EB43-BF58-C8ABD803FFFB}"/>
              </a:ext>
            </a:extLst>
          </p:cNvPr>
          <p:cNvSpPr/>
          <p:nvPr/>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C321A4-E52D-2845-8647-B84F191C389C}"/>
              </a:ext>
            </a:extLst>
          </p:cNvPr>
          <p:cNvSpPr/>
          <p:nvPr userDrawn="1"/>
        </p:nvSpPr>
        <p:spPr>
          <a:xfrm>
            <a:off x="0" y="6178040"/>
            <a:ext cx="9144000" cy="679961"/>
          </a:xfrm>
          <a:prstGeom prst="rect">
            <a:avLst/>
          </a:prstGeom>
          <a:solidFill>
            <a:srgbClr val="00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8F7AC5-29D1-EB43-BF58-C8ABD803FFFB}"/>
              </a:ext>
            </a:extLst>
          </p:cNvPr>
          <p:cNvSpPr/>
          <p:nvPr userDrawn="1"/>
        </p:nvSpPr>
        <p:spPr>
          <a:xfrm>
            <a:off x="1" y="1"/>
            <a:ext cx="4047067" cy="86188"/>
          </a:xfrm>
          <a:prstGeom prst="rect">
            <a:avLst/>
          </a:prstGeom>
          <a:solidFill>
            <a:srgbClr val="A2CB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45773D2-6F75-8443-B3A1-EAC994FA8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0423" y="5481477"/>
            <a:ext cx="4392990" cy="486027"/>
          </a:xfrm>
          <a:prstGeom prst="rect">
            <a:avLst/>
          </a:prstGeom>
        </p:spPr>
      </p:pic>
    </p:spTree>
    <p:extLst>
      <p:ext uri="{BB962C8B-B14F-4D97-AF65-F5344CB8AC3E}">
        <p14:creationId xmlns:p14="http://schemas.microsoft.com/office/powerpoint/2010/main" val="62698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C6A398F-399D-6046-96E4-CB78EEB98E17}"/>
              </a:ext>
            </a:extLst>
          </p:cNvPr>
          <p:cNvSpPr/>
          <p:nvPr/>
        </p:nvSpPr>
        <p:spPr>
          <a:xfrm>
            <a:off x="0" y="6313117"/>
            <a:ext cx="9144000" cy="544883"/>
          </a:xfrm>
          <a:prstGeom prst="rect">
            <a:avLst/>
          </a:prstGeom>
          <a:solidFill>
            <a:srgbClr val="003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a:extLst>
              <a:ext uri="{FF2B5EF4-FFF2-40B4-BE49-F238E27FC236}">
                <a16:creationId xmlns:a16="http://schemas.microsoft.com/office/drawing/2014/main" id="{C7C0297A-27A4-6847-86E1-31452C2EF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93" y="6480387"/>
            <a:ext cx="2521359" cy="278955"/>
          </a:xfrm>
          <a:prstGeom prst="rect">
            <a:avLst/>
          </a:prstGeom>
        </p:spPr>
      </p:pic>
      <p:sp>
        <p:nvSpPr>
          <p:cNvPr id="12" name="Rectangle 11">
            <a:extLst>
              <a:ext uri="{FF2B5EF4-FFF2-40B4-BE49-F238E27FC236}">
                <a16:creationId xmlns:a16="http://schemas.microsoft.com/office/drawing/2014/main" id="{C58C0E9E-5FF9-814A-A5B3-9292D33A0644}"/>
              </a:ext>
            </a:extLst>
          </p:cNvPr>
          <p:cNvSpPr/>
          <p:nvPr/>
        </p:nvSpPr>
        <p:spPr>
          <a:xfrm>
            <a:off x="0" y="6301514"/>
            <a:ext cx="9144000" cy="45719"/>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636742" y="849945"/>
            <a:ext cx="7617134" cy="590931"/>
          </a:xfrm>
          <a:prstGeom prst="rect">
            <a:avLst/>
          </a:prstGeom>
        </p:spPr>
        <p:txBody>
          <a:bodyPr wrap="square">
            <a:spAutoFit/>
          </a:bodyPr>
          <a:lstStyle>
            <a:lvl1pPr>
              <a:defRPr sz="3600" b="1" i="0">
                <a:solidFill>
                  <a:srgbClr val="003B5C"/>
                </a:solidFill>
                <a:latin typeface="Verdana" charset="0"/>
                <a:ea typeface="Verdana" charset="0"/>
                <a:cs typeface="Verdana" charset="0"/>
              </a:defRPr>
            </a:lvl1pPr>
          </a:lstStyle>
          <a:p>
            <a:r>
              <a:rPr lang="en-US" dirty="0"/>
              <a:t>Headline</a:t>
            </a:r>
          </a:p>
        </p:txBody>
      </p:sp>
      <p:sp>
        <p:nvSpPr>
          <p:cNvPr id="16" name="Text Placeholder 15"/>
          <p:cNvSpPr>
            <a:spLocks noGrp="1"/>
          </p:cNvSpPr>
          <p:nvPr>
            <p:ph type="body" sz="quarter" idx="10" hasCustomPrompt="1"/>
          </p:nvPr>
        </p:nvSpPr>
        <p:spPr>
          <a:xfrm>
            <a:off x="636742" y="1637853"/>
            <a:ext cx="7617134" cy="4117159"/>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600" baseline="0">
                <a:latin typeface="Verdana" charset="0"/>
                <a:ea typeface="Verdana" charset="0"/>
                <a:cs typeface="Verdana" charset="0"/>
              </a:defRPr>
            </a:lvl1pPr>
            <a:lvl2pPr>
              <a:defRPr sz="1400">
                <a:latin typeface="Verdana" charset="0"/>
                <a:ea typeface="Verdana" charset="0"/>
                <a:cs typeface="Verdana" charset="0"/>
              </a:defRPr>
            </a:lvl2pPr>
            <a:lvl3pPr>
              <a:defRPr sz="1400">
                <a:latin typeface="Verdana" charset="0"/>
                <a:ea typeface="Verdana" charset="0"/>
                <a:cs typeface="Verdana" charset="0"/>
              </a:defRPr>
            </a:lvl3pPr>
            <a:lvl4pPr>
              <a:defRPr sz="1400">
                <a:latin typeface="Verdana" charset="0"/>
                <a:ea typeface="Verdana" charset="0"/>
                <a:cs typeface="Verdana" charset="0"/>
              </a:defRPr>
            </a:lvl4pPr>
            <a:lvl5pPr>
              <a:defRPr sz="1400">
                <a:latin typeface="Verdana" charset="0"/>
                <a:ea typeface="Verdana" charset="0"/>
                <a:cs typeface="Verdana" charset="0"/>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Copy goes here. </a:t>
            </a:r>
          </a:p>
        </p:txBody>
      </p:sp>
    </p:spTree>
    <p:extLst>
      <p:ext uri="{BB962C8B-B14F-4D97-AF65-F5344CB8AC3E}">
        <p14:creationId xmlns:p14="http://schemas.microsoft.com/office/powerpoint/2010/main" val="128275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image" Target="../media/image11.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0.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image" Target="../media/image13.jpeg"/><Relationship Id="rId5" Type="http://schemas.openxmlformats.org/officeDocument/2006/relationships/theme" Target="../theme/theme11.xml"/><Relationship Id="rId4" Type="http://schemas.openxmlformats.org/officeDocument/2006/relationships/slideLayout" Target="../slideLayouts/slideLayout7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14.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6.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15.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5" Type="http://schemas.openxmlformats.org/officeDocument/2006/relationships/image" Target="../media/image16.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theme" Target="../theme/theme15.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16.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customXml" Target="../../customXml/item4.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image" Target="../media/image26.png"/><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tags" Target="../tags/tag2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28.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customXml" Target="../../customXml/item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9.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26.png"/><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ags" Target="../tags/tag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20.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6.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ags" Target="../tags/tag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customXml" Target="../../customXml/item1.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customXml" Target="../../customXml/item2.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9/4/2020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68" r:id="rId12"/>
    <p:sldLayoutId id="214748425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14D3E-A9C1-4681-A1D3-B081F74EADE9}"/>
              </a:ext>
            </a:extLst>
          </p:cNvPr>
          <p:cNvSpPr>
            <a:spLocks noGrp="1"/>
          </p:cNvSpPr>
          <p:nvPr>
            <p:ph type="title"/>
          </p:nvPr>
        </p:nvSpPr>
        <p:spPr>
          <a:xfrm>
            <a:off x="628650" y="1200149"/>
            <a:ext cx="7886700" cy="686848"/>
          </a:xfrm>
          <a:prstGeom prst="rect">
            <a:avLst/>
          </a:prstGeom>
        </p:spPr>
        <p:txBody>
          <a:bodyPr vert="horz" lIns="68580" tIns="34290" rIns="68580" bIns="3429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6103B934-7A02-423F-9A6C-DCEECE49FED9}"/>
              </a:ext>
            </a:extLst>
          </p:cNvPr>
          <p:cNvSpPr>
            <a:spLocks noGrp="1"/>
          </p:cNvSpPr>
          <p:nvPr>
            <p:ph type="body" idx="1"/>
          </p:nvPr>
        </p:nvSpPr>
        <p:spPr>
          <a:xfrm>
            <a:off x="628650" y="2226469"/>
            <a:ext cx="7886700" cy="3263504"/>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3F1450-26E4-4BEF-B720-3C2B5D3D751C}"/>
              </a:ext>
            </a:extLst>
          </p:cNvPr>
          <p:cNvSpPr>
            <a:spLocks noGrp="1"/>
          </p:cNvSpPr>
          <p:nvPr>
            <p:ph type="dt" sz="half" idx="2"/>
          </p:nvPr>
        </p:nvSpPr>
        <p:spPr>
          <a:xfrm>
            <a:off x="1394460" y="6601840"/>
            <a:ext cx="685800" cy="171450"/>
          </a:xfrm>
          <a:prstGeom prst="rect">
            <a:avLst/>
          </a:prstGeom>
        </p:spPr>
        <p:txBody>
          <a:bodyPr vert="horz" lIns="91440" tIns="45720" rIns="91440" bIns="45720" rtlCol="0" anchor="ctr"/>
          <a:lstStyle>
            <a:lvl1pPr algn="l">
              <a:defRPr sz="7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74550A8-49F8-4A0C-8B15-2A31C178760B}"/>
              </a:ext>
            </a:extLst>
          </p:cNvPr>
          <p:cNvSpPr>
            <a:spLocks noGrp="1"/>
          </p:cNvSpPr>
          <p:nvPr>
            <p:ph type="ftr" sz="quarter" idx="3"/>
          </p:nvPr>
        </p:nvSpPr>
        <p:spPr>
          <a:xfrm>
            <a:off x="3200400" y="6601840"/>
            <a:ext cx="2743200" cy="171450"/>
          </a:xfrm>
          <a:prstGeom prst="rect">
            <a:avLst/>
          </a:prstGeom>
        </p:spPr>
        <p:txBody>
          <a:bodyPr vert="horz" lIns="91440" tIns="45720" rIns="91440" bIns="45720" rtlCol="0" anchor="ctr"/>
          <a:lstStyle>
            <a:lvl1pPr algn="ctr">
              <a:defRPr sz="75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D7A5B92-A3E0-4215-AD16-CED63E7253F5}"/>
              </a:ext>
            </a:extLst>
          </p:cNvPr>
          <p:cNvSpPr>
            <a:spLocks noGrp="1"/>
          </p:cNvSpPr>
          <p:nvPr>
            <p:ph type="sldNum" sz="quarter" idx="4"/>
          </p:nvPr>
        </p:nvSpPr>
        <p:spPr>
          <a:xfrm>
            <a:off x="8172450" y="6601840"/>
            <a:ext cx="342900" cy="171450"/>
          </a:xfrm>
          <a:prstGeom prst="rect">
            <a:avLst/>
          </a:prstGeom>
        </p:spPr>
        <p:txBody>
          <a:bodyPr vert="horz" lIns="68580" tIns="34290" rIns="68580" bIns="34290" rtlCol="0" anchor="ctr"/>
          <a:lstStyle>
            <a:lvl1pPr marL="0" marR="0" indent="0" algn="r">
              <a:spcBef>
                <a:spcPts val="0"/>
              </a:spcBef>
              <a:spcAft>
                <a:spcPts val="0"/>
              </a:spcAft>
              <a:defRPr sz="6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5B2000E-EE6D-4A5E-9A78-38D292F722AC}" type="slidenum">
              <a:rPr kumimoji="0" lang="en-US" sz="6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52B97F4F-84A7-476B-8B8D-2B57D93F7EC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228605" y="6621842"/>
            <a:ext cx="902965" cy="164176"/>
          </a:xfrm>
          <a:prstGeom prst="rect">
            <a:avLst/>
          </a:prstGeom>
        </p:spPr>
      </p:pic>
    </p:spTree>
    <p:extLst>
      <p:ext uri="{BB962C8B-B14F-4D97-AF65-F5344CB8AC3E}">
        <p14:creationId xmlns:p14="http://schemas.microsoft.com/office/powerpoint/2010/main" val="75311631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Lst>
  <p:hf hdr="0" ftr="0" dt="0"/>
  <p:txStyles>
    <p:titleStyle>
      <a:lvl1pPr marL="0" marR="0" indent="0" algn="l" defTabSz="685800" rtl="0" eaLnBrk="1" latinLnBrk="0" hangingPunct="1">
        <a:lnSpc>
          <a:spcPct val="90000"/>
        </a:lnSpc>
        <a:spcBef>
          <a:spcPct val="0"/>
        </a:spcBef>
        <a:spcAft>
          <a:spcPts val="0"/>
        </a:spcAft>
        <a:buNone/>
        <a:defRPr sz="2400" kern="1200">
          <a:solidFill>
            <a:schemeClr val="tx1"/>
          </a:solidFill>
          <a:latin typeface="+mj-lt"/>
          <a:ea typeface="+mj-ea"/>
          <a:cs typeface="+mj-cs"/>
        </a:defRPr>
      </a:lvl1pPr>
    </p:titleStyle>
    <p:bodyStyle>
      <a:lvl1pPr marL="154305" marR="0" indent="-154305" algn="l" defTabSz="685800" rtl="0" eaLnBrk="1" latinLnBrk="0" hangingPunct="1">
        <a:lnSpc>
          <a:spcPct val="90000"/>
        </a:lnSpc>
        <a:spcBef>
          <a:spcPts val="675"/>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1pPr>
      <a:lvl2pPr marL="308610" marR="0" indent="-128588" algn="l" defTabSz="685800" rtl="0" eaLnBrk="1" latinLnBrk="0" hangingPunct="1">
        <a:lnSpc>
          <a:spcPct val="90000"/>
        </a:lnSpc>
        <a:spcBef>
          <a:spcPts val="563"/>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2pPr>
      <a:lvl3pPr marL="437198" marR="0" indent="-102870" algn="l" defTabSz="685800" rtl="0" eaLnBrk="1" latinLnBrk="0" hangingPunct="1">
        <a:lnSpc>
          <a:spcPct val="90000"/>
        </a:lnSpc>
        <a:spcBef>
          <a:spcPts val="450"/>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3pPr>
      <a:lvl4pPr marL="54006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4pPr>
      <a:lvl5pPr marL="642938" marR="0" indent="-102870" algn="l" defTabSz="685800" rtl="0" eaLnBrk="1" latinLnBrk="0" hangingPunct="1">
        <a:lnSpc>
          <a:spcPct val="90000"/>
        </a:lnSpc>
        <a:spcBef>
          <a:spcPts val="281"/>
        </a:spcBef>
        <a:spcAft>
          <a:spcPts val="0"/>
        </a:spcAft>
        <a:buClrTx/>
        <a:buSzPct val="80000"/>
        <a:buFont typeface="Arial" panose="020B0604020202020204" pitchFamily="34" charset="0"/>
        <a:buChar char="•"/>
        <a:defRPr sz="2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15:clr>
            <a:srgbClr val="F26B43"/>
          </p15:clr>
        </p15:guide>
        <p15:guide id="4" pos="216">
          <p15:clr>
            <a:srgbClr val="F26B43"/>
          </p15:clr>
        </p15:guide>
        <p15:guide id="5" pos="5760">
          <p15:clr>
            <a:srgbClr val="F26B43"/>
          </p15:clr>
        </p15:guide>
        <p15:guide id="6" pos="5544">
          <p15:clr>
            <a:srgbClr val="F26B43"/>
          </p15:clr>
        </p15:guide>
        <p15:guide id="7" orient="horz">
          <p15:clr>
            <a:srgbClr val="F26B43"/>
          </p15:clr>
        </p15:guide>
        <p15:guide id="8" orient="horz" pos="288">
          <p15:clr>
            <a:srgbClr val="F26B43"/>
          </p15:clr>
        </p15:guide>
        <p15:guide id="9" orient="horz" pos="4320">
          <p15:clr>
            <a:srgbClr val="F26B43"/>
          </p15:clr>
        </p15:guide>
        <p15:guide id="10" orient="horz" pos="4032">
          <p15:clr>
            <a:srgbClr val="F26B43"/>
          </p15:clr>
        </p15:guide>
        <p15:guide id="11" orient="horz" pos="864">
          <p15:clr>
            <a:srgbClr val="F26B43"/>
          </p15:clr>
        </p15:guide>
        <p15:guide id="12" orient="horz" pos="1152">
          <p15:clr>
            <a:srgbClr val="F26B43"/>
          </p15:clr>
        </p15:guide>
        <p15:guide id="13" orient="horz" pos="3888">
          <p15:clr>
            <a:srgbClr val="F26B43"/>
          </p15:clr>
        </p15:guide>
        <p15:guide id="14" orient="horz" pos="410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D1BA147-A67B-49BF-BDB6-85333233D64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714603-966F-4644-82B5-2BEEA69BB8B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16278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37369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4991623"/>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5800"/>
            <a:ext cx="7886700" cy="10048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00951"/>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2247" y="1"/>
            <a:ext cx="9421638" cy="6962235"/>
          </a:xfrm>
          <a:prstGeom prst="rect">
            <a:avLst/>
          </a:prstGeom>
        </p:spPr>
      </p:pic>
    </p:spTree>
    <p:extLst>
      <p:ext uri="{BB962C8B-B14F-4D97-AF65-F5344CB8AC3E}">
        <p14:creationId xmlns:p14="http://schemas.microsoft.com/office/powerpoint/2010/main" val="970074585"/>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9FA8"/>
        </a:buClr>
        <a:buFont typeface="Wingdings 2" panose="05020102010507070707" pitchFamily="18" charset="2"/>
        <a:buChar char=""/>
        <a:defRPr sz="2100" kern="1200">
          <a:solidFill>
            <a:srgbClr val="004250"/>
          </a:solidFill>
          <a:latin typeface="+mn-lt"/>
          <a:ea typeface="+mn-ea"/>
          <a:cs typeface="+mn-cs"/>
        </a:defRPr>
      </a:lvl1pPr>
      <a:lvl2pPr marL="514350" indent="-171450" algn="l" defTabSz="685800" rtl="0" eaLnBrk="1" latinLnBrk="0" hangingPunct="1">
        <a:lnSpc>
          <a:spcPct val="90000"/>
        </a:lnSpc>
        <a:spcBef>
          <a:spcPts val="375"/>
        </a:spcBef>
        <a:buClr>
          <a:srgbClr val="009FA8"/>
        </a:buClr>
        <a:buFont typeface="Wingdings 2" panose="05020102010507070707" pitchFamily="18" charset="2"/>
        <a:buChar char=""/>
        <a:defRPr sz="1800" kern="1200">
          <a:solidFill>
            <a:srgbClr val="004250"/>
          </a:solidFill>
          <a:latin typeface="+mn-lt"/>
          <a:ea typeface="+mn-ea"/>
          <a:cs typeface="+mn-cs"/>
        </a:defRPr>
      </a:lvl2pPr>
      <a:lvl3pPr marL="857250" indent="-171450" algn="l" defTabSz="685800" rtl="0" eaLnBrk="1" latinLnBrk="0" hangingPunct="1">
        <a:lnSpc>
          <a:spcPct val="90000"/>
        </a:lnSpc>
        <a:spcBef>
          <a:spcPts val="375"/>
        </a:spcBef>
        <a:buClr>
          <a:srgbClr val="009FA8"/>
        </a:buClr>
        <a:buFont typeface="Wingdings 2" panose="05020102010507070707" pitchFamily="18" charset="2"/>
        <a:buChar char=""/>
        <a:defRPr sz="1500" kern="1200">
          <a:solidFill>
            <a:srgbClr val="004250"/>
          </a:solidFill>
          <a:latin typeface="+mn-lt"/>
          <a:ea typeface="+mn-ea"/>
          <a:cs typeface="+mn-cs"/>
        </a:defRPr>
      </a:lvl3pPr>
      <a:lvl4pPr marL="12001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4pPr>
      <a:lvl5pPr marL="1543050" indent="-171450" algn="l" defTabSz="685800" rtl="0" eaLnBrk="1" latinLnBrk="0" hangingPunct="1">
        <a:lnSpc>
          <a:spcPct val="90000"/>
        </a:lnSpc>
        <a:spcBef>
          <a:spcPts val="375"/>
        </a:spcBef>
        <a:buClr>
          <a:srgbClr val="009FA8"/>
        </a:buClr>
        <a:buFont typeface="Wingdings 2" panose="05020102010507070707" pitchFamily="18" charset="2"/>
        <a:buChar char=""/>
        <a:defRPr sz="1350" kern="1200">
          <a:solidFill>
            <a:srgbClr val="00425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9/4/2020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dirty="0"/>
          </a:p>
        </p:txBody>
      </p:sp>
    </p:spTree>
    <p:extLst>
      <p:ext uri="{BB962C8B-B14F-4D97-AF65-F5344CB8AC3E}">
        <p14:creationId xmlns:p14="http://schemas.microsoft.com/office/powerpoint/2010/main" val="3041206519"/>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0199D4A-F6A9-EC46-A2DF-BB7FBC55CD1D}" type="datetimeFigureOut">
              <a:rPr lang="en-US" smtClean="0"/>
              <a:t>9/4/2020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0485A7-D857-9442-BA4B-B3E6D7DD0F39}" type="slidenum">
              <a:rPr lang="en-US" smtClean="0"/>
              <a:t>‹#›</a:t>
            </a:fld>
            <a:endParaRPr lang="en-US"/>
          </a:p>
        </p:txBody>
      </p:sp>
    </p:spTree>
    <p:extLst>
      <p:ext uri="{BB962C8B-B14F-4D97-AF65-F5344CB8AC3E}">
        <p14:creationId xmlns:p14="http://schemas.microsoft.com/office/powerpoint/2010/main" val="3092428728"/>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3"/>
      <p:tags r:id="rId14"/>
    </p:custDataLst>
    <p:extLst>
      <p:ext uri="{BB962C8B-B14F-4D97-AF65-F5344CB8AC3E}">
        <p14:creationId xmlns:p14="http://schemas.microsoft.com/office/powerpoint/2010/main" val="1690890147"/>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C9EB4-9DF4-4754-A081-7FCF65B547B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9AF26F-29B7-4A93-8C22-E5CA88E5BE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9544C4-17AC-40F7-A51C-545AB90AAD4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292817-5169-404B-9FAD-F5BF2F11F2D9}" type="datetimeFigureOut">
              <a:rPr lang="en-US" smtClean="0"/>
              <a:t>9/4/2020</a:t>
            </a:fld>
            <a:endParaRPr lang="en-US"/>
          </a:p>
        </p:txBody>
      </p:sp>
      <p:sp>
        <p:nvSpPr>
          <p:cNvPr id="5" name="Footer Placeholder 4">
            <a:extLst>
              <a:ext uri="{FF2B5EF4-FFF2-40B4-BE49-F238E27FC236}">
                <a16:creationId xmlns:a16="http://schemas.microsoft.com/office/drawing/2014/main" id="{D459C9F2-F777-4713-AFCD-25D4337E9E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D9D30C-49FF-499E-98D7-487CA98CB4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38434-C2CC-4028-AD72-886E4ED36FC6}" type="slidenum">
              <a:rPr lang="en-US" smtClean="0"/>
              <a:pPr/>
              <a:t>‹#›</a:t>
            </a:fld>
            <a:endParaRPr lang="en-US" dirty="0"/>
          </a:p>
        </p:txBody>
      </p:sp>
      <p:pic>
        <p:nvPicPr>
          <p:cNvPr id="7" name="Picture 6">
            <a:extLst>
              <a:ext uri="{FF2B5EF4-FFF2-40B4-BE49-F238E27FC236}">
                <a16:creationId xmlns:a16="http://schemas.microsoft.com/office/drawing/2014/main" id="{8F4CAC38-6AA9-4763-9B19-4C2BD86542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8050" y="6006506"/>
            <a:ext cx="1572768" cy="611841"/>
          </a:xfrm>
          <a:prstGeom prst="rect">
            <a:avLst/>
          </a:prstGeom>
        </p:spPr>
      </p:pic>
    </p:spTree>
    <p:extLst>
      <p:ext uri="{BB962C8B-B14F-4D97-AF65-F5344CB8AC3E}">
        <p14:creationId xmlns:p14="http://schemas.microsoft.com/office/powerpoint/2010/main" val="1622865544"/>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3"/>
      <p:tags r:id="rId14"/>
    </p:custDataLst>
    <p:extLst>
      <p:ext uri="{BB962C8B-B14F-4D97-AF65-F5344CB8AC3E}">
        <p14:creationId xmlns:p14="http://schemas.microsoft.com/office/powerpoint/2010/main" val="3498387669"/>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9/4/2020</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C8706C-02A1-0544-8A08-EBCCBE5A70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628164-C33E-BA4F-BAFB-384C703ABD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94226-52D7-B443-97DC-E4957F518D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146246-841C-DE4D-BD38-32C989B3E7BB}" type="datetimeFigureOut">
              <a:rPr lang="en-US" smtClean="0"/>
              <a:t>9/4/2020</a:t>
            </a:fld>
            <a:endParaRPr lang="en-US"/>
          </a:p>
        </p:txBody>
      </p:sp>
      <p:sp>
        <p:nvSpPr>
          <p:cNvPr id="5" name="Footer Placeholder 4">
            <a:extLst>
              <a:ext uri="{FF2B5EF4-FFF2-40B4-BE49-F238E27FC236}">
                <a16:creationId xmlns:a16="http://schemas.microsoft.com/office/drawing/2014/main" id="{B8D26CF3-E7FC-CB40-AAF4-18520C1607D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AC8C4F-E5BD-194F-8569-9F8FFFAB2A2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A57C66-44A2-BB42-9A99-8BF780E6FD03}" type="slidenum">
              <a:rPr lang="en-US" smtClean="0"/>
              <a:t>‹#›</a:t>
            </a:fld>
            <a:endParaRPr lang="en-US"/>
          </a:p>
        </p:txBody>
      </p:sp>
    </p:spTree>
    <p:extLst>
      <p:ext uri="{BB962C8B-B14F-4D97-AF65-F5344CB8AC3E}">
        <p14:creationId xmlns:p14="http://schemas.microsoft.com/office/powerpoint/2010/main" val="141809613"/>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fld id="{7B67A630-6DEE-4F45-9872-4A9386C88847}" type="slidenum">
              <a:rPr lang="en-US" smtClean="0"/>
              <a:pPr/>
              <a:t>‹#›</a:t>
            </a:fld>
            <a:endParaRPr lang="en-US" dirty="0"/>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indent="0">
              <a:spcBef>
                <a:spcPts val="0"/>
              </a:spcBef>
              <a:buNone/>
            </a:pPr>
            <a:endParaRPr lang="en-US" sz="2099" dirty="0">
              <a:solidFill>
                <a:schemeClr val="bg1">
                  <a:lumMod val="50000"/>
                </a:schemeClr>
              </a:solidFill>
              <a:cs typeface="Calibri"/>
            </a:endParaRPr>
          </a:p>
        </p:txBody>
      </p:sp>
    </p:spTree>
    <p:custDataLst>
      <p:custData r:id="rId15"/>
      <p:tags r:id="rId16"/>
    </p:custDataLst>
    <p:extLst>
      <p:ext uri="{BB962C8B-B14F-4D97-AF65-F5344CB8AC3E}">
        <p14:creationId xmlns:p14="http://schemas.microsoft.com/office/powerpoint/2010/main" val="3652699813"/>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Lst>
  <p:hf hdr="0" ftr="0" dt="0"/>
  <p:txStyles>
    <p:titleStyle>
      <a:lvl1pPr algn="l" defTabSz="609351" rtl="0" eaLnBrk="1" latinLnBrk="0" hangingPunct="1">
        <a:spcBef>
          <a:spcPct val="0"/>
        </a:spcBef>
        <a:buNone/>
        <a:defRPr sz="3200" b="1" kern="1200" spc="0">
          <a:solidFill>
            <a:schemeClr val="tx1"/>
          </a:solidFill>
          <a:latin typeface="Arial" panose="020B0604020202020204" pitchFamily="34" charset="0"/>
          <a:ea typeface="+mj-ea"/>
          <a:cs typeface="Arial" panose="020B0604020202020204" pitchFamily="34" charset="0"/>
        </a:defRPr>
      </a:lvl1pPr>
    </p:titleStyle>
    <p:bodyStyle>
      <a:lvl1pPr marL="182694" indent="-18269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532995" indent="-197963"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88329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18326"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553358" indent="-213234" algn="l" defTabSz="60935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guide id="6" orient="horz" pos="391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452931"/>
            <a:ext cx="8572500" cy="1143000"/>
          </a:xfrm>
          <a:prstGeom prst="rect">
            <a:avLst/>
          </a:prstGeom>
        </p:spPr>
        <p:txBody>
          <a:bodyPr vert="horz" lIns="121932" tIns="60965" rIns="121932" bIns="60965" rtlCol="0" anchor="t">
            <a:normAutofit/>
          </a:bodyPr>
          <a:lstStyle/>
          <a:p>
            <a:r>
              <a:rPr lang="en-US" dirty="0"/>
              <a:t>Click to edit Master title style</a:t>
            </a:r>
          </a:p>
        </p:txBody>
      </p:sp>
      <p:sp>
        <p:nvSpPr>
          <p:cNvPr id="3" name="Text Placeholder 2"/>
          <p:cNvSpPr>
            <a:spLocks noGrp="1"/>
          </p:cNvSpPr>
          <p:nvPr>
            <p:ph type="body" idx="1"/>
          </p:nvPr>
        </p:nvSpPr>
        <p:spPr>
          <a:xfrm>
            <a:off x="381403" y="1604789"/>
            <a:ext cx="8402749" cy="4238450"/>
          </a:xfrm>
          <a:prstGeom prst="rect">
            <a:avLst/>
          </a:prstGeom>
        </p:spPr>
        <p:txBody>
          <a:bodyPr vert="horz" lIns="121932" tIns="60965" rIns="121932" bIns="60965"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a:spLocks noGrp="1"/>
          </p:cNvSpPr>
          <p:nvPr>
            <p:ph type="sldNum" sz="quarter" idx="4"/>
          </p:nvPr>
        </p:nvSpPr>
        <p:spPr>
          <a:xfrm>
            <a:off x="8401946" y="6454532"/>
            <a:ext cx="419778" cy="319175"/>
          </a:xfrm>
          <a:prstGeom prst="rect">
            <a:avLst/>
          </a:prstGeom>
        </p:spPr>
        <p:txBody>
          <a:bodyPr/>
          <a:lstStyle>
            <a:lvl1pPr algn="r">
              <a:defRPr sz="1000">
                <a:solidFill>
                  <a:schemeClr val="bg1">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50000"/>
                </a:srgbClr>
              </a:solidFill>
              <a:effectLst/>
              <a:uLnTx/>
              <a:uFillTx/>
              <a:latin typeface="Arial"/>
              <a:ea typeface="+mn-ea"/>
              <a:cs typeface="+mn-cs"/>
            </a:endParaRPr>
          </a:p>
        </p:txBody>
      </p:sp>
      <p:cxnSp>
        <p:nvCxnSpPr>
          <p:cNvPr id="14" name="Straight Connector 13">
            <a:extLst>
              <a:ext uri="{FF2B5EF4-FFF2-40B4-BE49-F238E27FC236}">
                <a16:creationId xmlns:a16="http://schemas.microsoft.com/office/drawing/2014/main" id="{186E5B08-D367-AE4D-9A0D-845D230B5631}"/>
              </a:ext>
            </a:extLst>
          </p:cNvPr>
          <p:cNvCxnSpPr>
            <a:cxnSpLocks/>
          </p:cNvCxnSpPr>
          <p:nvPr userDrawn="1"/>
        </p:nvCxnSpPr>
        <p:spPr>
          <a:xfrm>
            <a:off x="8483794" y="6447271"/>
            <a:ext cx="0" cy="267883"/>
          </a:xfrm>
          <a:prstGeom prst="line">
            <a:avLst/>
          </a:prstGeom>
          <a:ln>
            <a:solidFill>
              <a:schemeClr val="bg1">
                <a:lumMod val="50000"/>
              </a:schemeClr>
            </a:solidFill>
          </a:ln>
        </p:spPr>
        <p:style>
          <a:lnRef idx="1">
            <a:schemeClr val="accent6"/>
          </a:lnRef>
          <a:fillRef idx="0">
            <a:schemeClr val="accent6"/>
          </a:fillRef>
          <a:effectRef idx="0">
            <a:schemeClr val="accent6"/>
          </a:effectRef>
          <a:fontRef idx="minor">
            <a:schemeClr val="tx1"/>
          </a:fontRef>
        </p:style>
      </p:cxnSp>
      <p:pic>
        <p:nvPicPr>
          <p:cNvPr id="7" name="Picture 6">
            <a:extLst>
              <a:ext uri="{FF2B5EF4-FFF2-40B4-BE49-F238E27FC236}">
                <a16:creationId xmlns:a16="http://schemas.microsoft.com/office/drawing/2014/main" id="{8C63AA78-D5E6-C844-94E6-23F0A6B45E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197345" y="6492240"/>
            <a:ext cx="1204601" cy="229238"/>
          </a:xfrm>
          <a:prstGeom prst="rect">
            <a:avLst/>
          </a:prstGeom>
        </p:spPr>
      </p:pic>
      <p:sp>
        <p:nvSpPr>
          <p:cNvPr id="4" name="TextBox 3">
            <a:extLst>
              <a:ext uri="{FF2B5EF4-FFF2-40B4-BE49-F238E27FC236}">
                <a16:creationId xmlns:a16="http://schemas.microsoft.com/office/drawing/2014/main" id="{819911D3-C2DB-8242-8965-3E8355B711AA}"/>
              </a:ext>
            </a:extLst>
          </p:cNvPr>
          <p:cNvSpPr txBox="1"/>
          <p:nvPr userDrawn="1"/>
        </p:nvSpPr>
        <p:spPr>
          <a:xfrm>
            <a:off x="-596348" y="2117035"/>
            <a:ext cx="0" cy="0"/>
          </a:xfrm>
          <a:prstGeom prst="rect">
            <a:avLst/>
          </a:prstGeom>
        </p:spPr>
        <p:txBody>
          <a:bodyPr wrap="none" lIns="121869" tIns="60933" rIns="121869" bIns="60933"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99" b="0" i="0" u="none" strike="noStrike" kern="1200" cap="none" spc="0" normalizeH="0" baseline="0" noProof="0" dirty="0">
              <a:ln>
                <a:noFill/>
              </a:ln>
              <a:solidFill>
                <a:srgbClr val="FFFFFF">
                  <a:lumMod val="50000"/>
                </a:srgbClr>
              </a:solidFill>
              <a:effectLst/>
              <a:uLnTx/>
              <a:uFillTx/>
              <a:latin typeface="Arial"/>
              <a:ea typeface="+mn-ea"/>
              <a:cs typeface="Calibri"/>
            </a:endParaRPr>
          </a:p>
        </p:txBody>
      </p:sp>
    </p:spTree>
    <p:custDataLst>
      <p:custData r:id="rId13"/>
      <p:tags r:id="rId14"/>
    </p:custDataLst>
    <p:extLst>
      <p:ext uri="{BB962C8B-B14F-4D97-AF65-F5344CB8AC3E}">
        <p14:creationId xmlns:p14="http://schemas.microsoft.com/office/powerpoint/2010/main" val="644493640"/>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hf hdr="0" ftr="0" dt="0"/>
  <p:txStyles>
    <p:titleStyle>
      <a:lvl1pPr algn="l" defTabSz="609351" rtl="0" eaLnBrk="1" latinLnBrk="0" hangingPunct="1">
        <a:spcBef>
          <a:spcPct val="0"/>
        </a:spcBef>
        <a:buNone/>
        <a:defRPr sz="3200" b="1" kern="1200" spc="0">
          <a:solidFill>
            <a:schemeClr val="tx1">
              <a:lumMod val="90000"/>
              <a:lumOff val="10000"/>
            </a:schemeClr>
          </a:solidFill>
          <a:latin typeface="Arial" panose="020B0604020202020204" pitchFamily="34" charset="0"/>
          <a:ea typeface="+mj-ea"/>
          <a:cs typeface="Arial" panose="020B0604020202020204" pitchFamily="34" charset="0"/>
        </a:defRPr>
      </a:lvl1pPr>
    </p:titleStyle>
    <p:bodyStyle>
      <a:lvl1pPr marL="457014" indent="-457014" algn="l" defTabSz="609351" rtl="0" eaLnBrk="1" latinLnBrk="0" hangingPunct="1">
        <a:spcBef>
          <a:spcPct val="20000"/>
        </a:spcBef>
        <a:buFont typeface="Arial"/>
        <a:buChar char="•"/>
        <a:defRPr sz="2499" kern="1200">
          <a:solidFill>
            <a:schemeClr val="tx1">
              <a:lumMod val="85000"/>
              <a:lumOff val="15000"/>
            </a:schemeClr>
          </a:solidFill>
          <a:latin typeface="+mn-lt"/>
          <a:ea typeface="+mn-ea"/>
          <a:cs typeface="+mn-cs"/>
        </a:defRPr>
      </a:lvl1pPr>
      <a:lvl2pPr marL="990195" indent="-380843" algn="l" defTabSz="609351" rtl="0" eaLnBrk="1" latinLnBrk="0" hangingPunct="1">
        <a:spcBef>
          <a:spcPct val="20000"/>
        </a:spcBef>
        <a:buFont typeface="Arial"/>
        <a:buChar char="–"/>
        <a:defRPr sz="2299" kern="1200">
          <a:solidFill>
            <a:schemeClr val="tx1">
              <a:lumMod val="85000"/>
              <a:lumOff val="15000"/>
            </a:schemeClr>
          </a:solidFill>
          <a:latin typeface="+mn-lt"/>
          <a:ea typeface="+mn-ea"/>
          <a:cs typeface="+mn-cs"/>
        </a:defRPr>
      </a:lvl2pPr>
      <a:lvl3pPr marL="1523376" indent="-304674" algn="l" defTabSz="609351" rtl="0" eaLnBrk="1" latinLnBrk="0" hangingPunct="1">
        <a:spcBef>
          <a:spcPct val="20000"/>
        </a:spcBef>
        <a:buFont typeface="Arial"/>
        <a:buChar char="•"/>
        <a:defRPr sz="1999" kern="1200">
          <a:solidFill>
            <a:schemeClr val="tx1">
              <a:lumMod val="85000"/>
              <a:lumOff val="15000"/>
            </a:schemeClr>
          </a:solidFill>
          <a:latin typeface="+mn-lt"/>
          <a:ea typeface="+mn-ea"/>
          <a:cs typeface="+mn-cs"/>
        </a:defRPr>
      </a:lvl3pPr>
      <a:lvl4pPr marL="2132726"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4pPr>
      <a:lvl5pPr marL="2742078" indent="-304674" algn="l" defTabSz="609351" rtl="0" eaLnBrk="1" latinLnBrk="0" hangingPunct="1">
        <a:spcBef>
          <a:spcPct val="20000"/>
        </a:spcBef>
        <a:buFont typeface="Arial"/>
        <a:buChar char="»"/>
        <a:defRPr sz="1699" kern="1200">
          <a:solidFill>
            <a:schemeClr val="tx1">
              <a:lumMod val="85000"/>
              <a:lumOff val="15000"/>
            </a:schemeClr>
          </a:solidFill>
          <a:latin typeface="+mn-lt"/>
          <a:ea typeface="+mn-ea"/>
          <a:cs typeface="+mn-cs"/>
        </a:defRPr>
      </a:lvl5pPr>
      <a:lvl6pPr marL="3351429" indent="-304674" algn="l" defTabSz="609351" rtl="0" eaLnBrk="1" latinLnBrk="0" hangingPunct="1">
        <a:spcBef>
          <a:spcPct val="20000"/>
        </a:spcBef>
        <a:buFont typeface="Arial"/>
        <a:buChar char="•"/>
        <a:defRPr sz="2499" kern="1200">
          <a:solidFill>
            <a:schemeClr val="tx1"/>
          </a:solidFill>
          <a:latin typeface="+mn-lt"/>
          <a:ea typeface="+mn-ea"/>
          <a:cs typeface="+mn-cs"/>
        </a:defRPr>
      </a:lvl6pPr>
      <a:lvl7pPr marL="3960778" indent="-304674" algn="l" defTabSz="609351" rtl="0" eaLnBrk="1" latinLnBrk="0" hangingPunct="1">
        <a:spcBef>
          <a:spcPct val="20000"/>
        </a:spcBef>
        <a:buFont typeface="Arial"/>
        <a:buChar char="•"/>
        <a:defRPr sz="2499" kern="1200">
          <a:solidFill>
            <a:schemeClr val="tx1"/>
          </a:solidFill>
          <a:latin typeface="+mn-lt"/>
          <a:ea typeface="+mn-ea"/>
          <a:cs typeface="+mn-cs"/>
        </a:defRPr>
      </a:lvl7pPr>
      <a:lvl8pPr marL="4570128" indent="-304674" algn="l" defTabSz="609351" rtl="0" eaLnBrk="1" latinLnBrk="0" hangingPunct="1">
        <a:spcBef>
          <a:spcPct val="20000"/>
        </a:spcBef>
        <a:buFont typeface="Arial"/>
        <a:buChar char="•"/>
        <a:defRPr sz="2499" kern="1200">
          <a:solidFill>
            <a:schemeClr val="tx1"/>
          </a:solidFill>
          <a:latin typeface="+mn-lt"/>
          <a:ea typeface="+mn-ea"/>
          <a:cs typeface="+mn-cs"/>
        </a:defRPr>
      </a:lvl8pPr>
      <a:lvl9pPr marL="5179479" indent="-304674" algn="l" defTabSz="609351" rtl="0" eaLnBrk="1" latinLnBrk="0" hangingPunct="1">
        <a:spcBef>
          <a:spcPct val="20000"/>
        </a:spcBef>
        <a:buFont typeface="Arial"/>
        <a:buChar char="•"/>
        <a:defRPr sz="2499" kern="1200">
          <a:solidFill>
            <a:schemeClr val="tx1"/>
          </a:solidFill>
          <a:latin typeface="+mn-lt"/>
          <a:ea typeface="+mn-ea"/>
          <a:cs typeface="+mn-cs"/>
        </a:defRPr>
      </a:lvl9pPr>
    </p:bodyStyle>
    <p:otherStyle>
      <a:defPPr>
        <a:defRPr lang="en-US"/>
      </a:defPPr>
      <a:lvl1pPr marL="0" algn="l" defTabSz="609351" rtl="0" eaLnBrk="1" latinLnBrk="0" hangingPunct="1">
        <a:defRPr sz="2299" kern="1200">
          <a:solidFill>
            <a:schemeClr val="tx1"/>
          </a:solidFill>
          <a:latin typeface="+mn-lt"/>
          <a:ea typeface="+mn-ea"/>
          <a:cs typeface="+mn-cs"/>
        </a:defRPr>
      </a:lvl1pPr>
      <a:lvl2pPr marL="609351" algn="l" defTabSz="609351" rtl="0" eaLnBrk="1" latinLnBrk="0" hangingPunct="1">
        <a:defRPr sz="2299" kern="1200">
          <a:solidFill>
            <a:schemeClr val="tx1"/>
          </a:solidFill>
          <a:latin typeface="+mn-lt"/>
          <a:ea typeface="+mn-ea"/>
          <a:cs typeface="+mn-cs"/>
        </a:defRPr>
      </a:lvl2pPr>
      <a:lvl3pPr marL="1218701" algn="l" defTabSz="609351" rtl="0" eaLnBrk="1" latinLnBrk="0" hangingPunct="1">
        <a:defRPr sz="2299" kern="1200">
          <a:solidFill>
            <a:schemeClr val="tx1"/>
          </a:solidFill>
          <a:latin typeface="+mn-lt"/>
          <a:ea typeface="+mn-ea"/>
          <a:cs typeface="+mn-cs"/>
        </a:defRPr>
      </a:lvl3pPr>
      <a:lvl4pPr marL="1828053" algn="l" defTabSz="609351" rtl="0" eaLnBrk="1" latinLnBrk="0" hangingPunct="1">
        <a:defRPr sz="2299" kern="1200">
          <a:solidFill>
            <a:schemeClr val="tx1"/>
          </a:solidFill>
          <a:latin typeface="+mn-lt"/>
          <a:ea typeface="+mn-ea"/>
          <a:cs typeface="+mn-cs"/>
        </a:defRPr>
      </a:lvl4pPr>
      <a:lvl5pPr marL="2437402" algn="l" defTabSz="609351" rtl="0" eaLnBrk="1" latinLnBrk="0" hangingPunct="1">
        <a:defRPr sz="2299" kern="1200">
          <a:solidFill>
            <a:schemeClr val="tx1"/>
          </a:solidFill>
          <a:latin typeface="+mn-lt"/>
          <a:ea typeface="+mn-ea"/>
          <a:cs typeface="+mn-cs"/>
        </a:defRPr>
      </a:lvl5pPr>
      <a:lvl6pPr marL="3046753" algn="l" defTabSz="609351" rtl="0" eaLnBrk="1" latinLnBrk="0" hangingPunct="1">
        <a:defRPr sz="2299" kern="1200">
          <a:solidFill>
            <a:schemeClr val="tx1"/>
          </a:solidFill>
          <a:latin typeface="+mn-lt"/>
          <a:ea typeface="+mn-ea"/>
          <a:cs typeface="+mn-cs"/>
        </a:defRPr>
      </a:lvl6pPr>
      <a:lvl7pPr marL="3656103" algn="l" defTabSz="609351" rtl="0" eaLnBrk="1" latinLnBrk="0" hangingPunct="1">
        <a:defRPr sz="2299" kern="1200">
          <a:solidFill>
            <a:schemeClr val="tx1"/>
          </a:solidFill>
          <a:latin typeface="+mn-lt"/>
          <a:ea typeface="+mn-ea"/>
          <a:cs typeface="+mn-cs"/>
        </a:defRPr>
      </a:lvl7pPr>
      <a:lvl8pPr marL="4265454" algn="l" defTabSz="609351" rtl="0" eaLnBrk="1" latinLnBrk="0" hangingPunct="1">
        <a:defRPr sz="2299" kern="1200">
          <a:solidFill>
            <a:schemeClr val="tx1"/>
          </a:solidFill>
          <a:latin typeface="+mn-lt"/>
          <a:ea typeface="+mn-ea"/>
          <a:cs typeface="+mn-cs"/>
        </a:defRPr>
      </a:lvl8pPr>
      <a:lvl9pPr marL="4874805" algn="l" defTabSz="609351" rtl="0" eaLnBrk="1" latinLnBrk="0" hangingPunct="1">
        <a:defRPr sz="22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40">
          <p15:clr>
            <a:srgbClr val="F26B43"/>
          </p15:clr>
        </p15:guide>
        <p15:guide id="3" pos="5544">
          <p15:clr>
            <a:srgbClr val="F26B43"/>
          </p15:clr>
        </p15:guide>
        <p15:guide id="4" orient="horz" pos="2160">
          <p15:clr>
            <a:srgbClr val="F26B43"/>
          </p15:clr>
        </p15:guide>
        <p15:guide id="5" orient="horz" pos="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acog.org/patient-resources/faqs/pregnancy/coronavirus-pregnancy-and-breastfeeding" TargetMode="External"/><Relationship Id="rId13" Type="http://schemas.openxmlformats.org/officeDocument/2006/relationships/hyperlink" Target="https://s3.amazonaws.com/cdn.smfm.org/media/2263/COVID-19_Algorithm5.pdf" TargetMode="External"/><Relationship Id="rId3" Type="http://schemas.openxmlformats.org/officeDocument/2006/relationships/hyperlink" Target="https://www.ajog.org/coronavirus_guidance_ajog_mfm" TargetMode="External"/><Relationship Id="rId7" Type="http://schemas.openxmlformats.org/officeDocument/2006/relationships/hyperlink" Target="https://www.acog.org/clinical-information/physician-faqs/covid-19-faqs-for-ob-gyns-ethics" TargetMode="External"/><Relationship Id="rId12" Type="http://schemas.openxmlformats.org/officeDocument/2006/relationships/hyperlink" Target="https://www.acog.org/clinical/clinical-guidance/practice-advisory/articles/2020/03/novel-coronavirus-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3.amazonaws.com/cdn.smfm.org/media/2415/SMFM_COVID_Management_of_COVID_pos_preg_patients_7-2-20.PDF_.pdf" TargetMode="External"/><Relationship Id="rId11" Type="http://schemas.openxmlformats.org/officeDocument/2006/relationships/hyperlink" Target="https://www.acog.org/clinical-information/physician-faqs/covid-19-faqs-for-ob-gyns-obstetrics" TargetMode="External"/><Relationship Id="rId5" Type="http://schemas.openxmlformats.org/officeDocument/2006/relationships/hyperlink" Target="https://www.youtube.com/watch?v=p9UEDv6nvwU&amp;feature=youtu.be" TargetMode="External"/><Relationship Id="rId10" Type="http://schemas.openxmlformats.org/officeDocument/2006/relationships/hyperlink" Target="https://collaborate.northwestern.edu/owa/_wp_link_placeholder" TargetMode="External"/><Relationship Id="rId4" Type="http://schemas.openxmlformats.org/officeDocument/2006/relationships/hyperlink" Target="https://www.acog.org/news/news-releases/2020/06/acog-statement-on-covid-19-and-pregnancy" TargetMode="External"/><Relationship Id="rId9" Type="http://schemas.openxmlformats.org/officeDocument/2006/relationships/hyperlink" Target="https://ilpqc.org/ILPQC%202020%2B/COVID19/Coronavirus%20(COVID-19)%20and%20Pregnancy%3A%20What%20Maternal-Fetal%20Medicine%0ASubspecialists%20Need%20to%20Know.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ervices.aap.org/link/8476099541ff4fbb89cf468f5f947b6d.aspx" TargetMode="External"/><Relationship Id="rId7" Type="http://schemas.openxmlformats.org/officeDocument/2006/relationships/hyperlink" Target="https://services.aap.org/link/70090d41d5a84d7cbd2c2796e696dbfc.aspx" TargetMode="External"/><Relationship Id="rId2" Type="http://schemas.openxmlformats.org/officeDocument/2006/relationships/hyperlink" Target="https://services.aap.org/link/3d512cd874804f928ce8ad1f2fe21d63.aspx" TargetMode="External"/><Relationship Id="rId1" Type="http://schemas.openxmlformats.org/officeDocument/2006/relationships/slideLayout" Target="../slideLayouts/slideLayout2.xml"/><Relationship Id="rId6" Type="http://schemas.openxmlformats.org/officeDocument/2006/relationships/hyperlink" Target="https://services.aap.org/link/0bb1a59281524adf8834a4be404ecb8b.aspx" TargetMode="External"/><Relationship Id="rId5" Type="http://schemas.openxmlformats.org/officeDocument/2006/relationships/hyperlink" Target="https://services.aap.org/link/ffa46678e6374b768595319934cbade3.aspx" TargetMode="External"/><Relationship Id="rId4" Type="http://schemas.openxmlformats.org/officeDocument/2006/relationships/hyperlink" Target="https://services.aap.org/link/fb2d54cf7f884a279ea35039eef1c320.aspx"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ajog.org/action/showPdf?pii=S0002-9378%2820%2930729-8" TargetMode="External"/><Relationship Id="rId3" Type="http://schemas.openxmlformats.org/officeDocument/2006/relationships/hyperlink" Target="https://collaborate.northwestern.edu/owa/service.svc/s/GetFileAttachment?id=AAMkADEzZGUxZDI1LTRiNTEtNDhjNy1hZmFkLWE4YmZiNGViMzQwNwBGAAAAAABpAvaFpx35SJASqbfzkfudBwAGTlkDVfRDTrmCQ2hDLUMIAAAAAAEMAAAGTlkDVfRDTrmCQ2hDLUMIAAAQI48hAAABEgAQAD%2BlnYLDU%2BdNnswP1dNih9I%3D&amp;X-OWA-CANARY=UqOBWcrwRkSZj9gItmL7l1--smXaJNgIFEAJwJVguoEZZHhb_U_ZyKfKR356LS_KStngcXW0ObU." TargetMode="External"/><Relationship Id="rId7" Type="http://schemas.openxmlformats.org/officeDocument/2006/relationships/hyperlink" Target="https://jamanetwork.com/journals/jama/fullarticle/2768389" TargetMode="External"/><Relationship Id="rId2" Type="http://schemas.openxmlformats.org/officeDocument/2006/relationships/hyperlink" Target="https://www.nejm.org/doi/full/10.1056/NEJMp2015897" TargetMode="External"/><Relationship Id="rId1" Type="http://schemas.openxmlformats.org/officeDocument/2006/relationships/slideLayout" Target="../slideLayouts/slideLayout2.xml"/><Relationship Id="rId6" Type="http://schemas.openxmlformats.org/officeDocument/2006/relationships/hyperlink" Target="https://www.ajog.org/article/S0002-9378(20)30728-6/pdf" TargetMode="External"/><Relationship Id="rId11" Type="http://schemas.openxmlformats.org/officeDocument/2006/relationships/hyperlink" Target="https://ilpqc.org/ILPQC%202020%2B/COVID19/JAMA__Corticosteroid%20Covid%20Meta%20Analysis.pdf" TargetMode="External"/><Relationship Id="rId5" Type="http://schemas.openxmlformats.org/officeDocument/2006/relationships/hyperlink" Target="https://www.ncbi.nlm.nih.gov/pmc/articles/PMC7340054/pdf/main.pdf" TargetMode="External"/><Relationship Id="rId10" Type="http://schemas.openxmlformats.org/officeDocument/2006/relationships/hyperlink" Target="https://ilpqc.org/ILPQC%202020%2B/COVID19/JAMA_Corticosteroids%20in%20COVID-19%20ARDS%20Evidence%20and%20Hope%20During%20the%20Pandemic.pdf" TargetMode="External"/><Relationship Id="rId4" Type="http://schemas.openxmlformats.org/officeDocument/2006/relationships/hyperlink" Target="https://www.cdc.gov/mmwr/volumes/69/wr/mm6925a1.htm" TargetMode="External"/><Relationship Id="rId9" Type="http://schemas.openxmlformats.org/officeDocument/2006/relationships/hyperlink" Target="https://ilpqc.org/ILPQC%202020%2B/COVID19/BMJ%20Clinical%20manifestations%2C%20risk%20factors%2C%20..2.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pediatrics.aappublications.org/content/pediatrics/144/2/e20191765.full.pdf" TargetMode="External"/><Relationship Id="rId3" Type="http://schemas.openxmlformats.org/officeDocument/2006/relationships/hyperlink" Target="https://dl.uswr.ac.ir/bitstream/Hannan/84214/1/2018%20Obstetrics_Gynecology%20Volume%20131%20Issue%205%20May%20(4).pdf" TargetMode="External"/><Relationship Id="rId7" Type="http://schemas.openxmlformats.org/officeDocument/2006/relationships/hyperlink" Target="https://www.acog.org/clinical-information/policy-and-position-statements/position-statements/2020/addressing-health-equity-during-the-covid-19-pandemic" TargetMode="External"/><Relationship Id="rId2" Type="http://schemas.openxmlformats.org/officeDocument/2006/relationships/hyperlink" Target="https://safehealthcareforeverywoman.org/patient-safety-bundles/reduction-of-peripartum-racialethnic-disparities/" TargetMode="External"/><Relationship Id="rId1" Type="http://schemas.openxmlformats.org/officeDocument/2006/relationships/slideLayout" Target="../slideLayouts/slideLayout2.xml"/><Relationship Id="rId6" Type="http://schemas.openxmlformats.org/officeDocument/2006/relationships/hyperlink" Target="https://s3.amazonaws.com/cdn.smfm.org/media/2385/COVID_Final.pdf" TargetMode="External"/><Relationship Id="rId11" Type="http://schemas.openxmlformats.org/officeDocument/2006/relationships/hyperlink" Target="https://www.cdc.gov/hearher/index.html" TargetMode="External"/><Relationship Id="rId5" Type="http://schemas.openxmlformats.org/officeDocument/2006/relationships/hyperlink" Target="https://s3.amazonaws.com/cdn.smfm.org/media/2315/Strategies_to_Overcome_Racism_Infographic.pdf" TargetMode="External"/><Relationship Id="rId10" Type="http://schemas.openxmlformats.org/officeDocument/2006/relationships/hyperlink" Target="https://www.youtube.com/watch?v=e2XXXyb7C28&amp;deliveryName=USCDC_2067-DM34603" TargetMode="External"/><Relationship Id="rId4" Type="http://schemas.openxmlformats.org/officeDocument/2006/relationships/hyperlink" Target="https://journals.lww.com/greenjournal/FullText/2018/01000/ACOG_Committee_Opinion_No__729__Importance_of.42.aspx" TargetMode="External"/><Relationship Id="rId9" Type="http://schemas.openxmlformats.org/officeDocument/2006/relationships/hyperlink" Target="https://www.today.com/health/how-coronavirus-affects-black-pregnant-women-t18564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coronavirus/2019-ncov/hcp/caring-for-newborns.html" TargetMode="External"/><Relationship Id="rId2" Type="http://schemas.openxmlformats.org/officeDocument/2006/relationships/hyperlink" Target="https://www.illinois.gov/hfs/MedicalProviders/notices/Pages/prn200701b.aspx" TargetMode="External"/><Relationship Id="rId1" Type="http://schemas.openxmlformats.org/officeDocument/2006/relationships/slideLayout" Target="../slideLayouts/slideLayout2.xml"/><Relationship Id="rId4" Type="http://schemas.openxmlformats.org/officeDocument/2006/relationships/hyperlink" Target="https://www.cdc.gov/coronavirus/2019-ncov/cases-updates/special-populations/pregnancy-data-on-covid-19.htm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project-parachute.org/" TargetMode="Externa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npercent.com/care" TargetMode="External"/><Relationship Id="rId2" Type="http://schemas.openxmlformats.org/officeDocument/2006/relationships/hyperlink" Target="https://www.headspace.com/health-covid-19" TargetMode="External"/><Relationship Id="rId1" Type="http://schemas.openxmlformats.org/officeDocument/2006/relationships/slideLayout" Target="../slideLayouts/slideLayout118.xml"/><Relationship Id="rId4" Type="http://schemas.openxmlformats.org/officeDocument/2006/relationships/hyperlink" Target="https://delightfuljournal.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eyondthebabyblues.org/" TargetMode="External"/><Relationship Id="rId2" Type="http://schemas.openxmlformats.org/officeDocument/2006/relationships/hyperlink" Target="https://www.postpartum.net/get-help/help-for-moms/" TargetMode="Externa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2" Type="http://schemas.openxmlformats.org/officeDocument/2006/relationships/hyperlink" Target="https://www.thewingspanproject.org/community-response-program.html" TargetMode="External"/><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3" Type="http://schemas.openxmlformats.org/officeDocument/2006/relationships/hyperlink" Target="mailto:coemch@uic.edu" TargetMode="External"/><Relationship Id="rId2" Type="http://schemas.openxmlformats.org/officeDocument/2006/relationships/hyperlink" Target="https://urldefense.com/v3/__https:/coeinmch.uic.edu/masks-for-moms/__;!!Dq0X2DkFhyF93HkjWTBQKhk!CNEo-5akT294OWttMyY-jJNRgU7FtB1KFfcDJ_RZms5h9mh7qKOjkCkZb36WvjEqh-6dERpxlw$" TargetMode="Externa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cvent.com/d/d7qlsv/4W"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3" Type="http://schemas.openxmlformats.org/officeDocument/2006/relationships/hyperlink" Target="mailto:Sonal.Goyal@Illinois.gov" TargetMode="External"/><Relationship Id="rId2" Type="http://schemas.openxmlformats.org/officeDocument/2006/relationships/hyperlink" Target="mailto:Amanda.C.Bennett@Illinois.gov" TargetMode="External"/><Relationship Id="rId1" Type="http://schemas.openxmlformats.org/officeDocument/2006/relationships/slideLayout" Target="../slideLayouts/slideLayout1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png"/><Relationship Id="rId1" Type="http://schemas.openxmlformats.org/officeDocument/2006/relationships/slideLayout" Target="../slideLayouts/slideLayout148.xml"/><Relationship Id="rId5" Type="http://schemas.openxmlformats.org/officeDocument/2006/relationships/image" Target="../media/image53.jpeg"/><Relationship Id="rId4"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33.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s://s3.amazonaws.com/cdn.smfm.org/media/2415/SMFM_COVID_Management_of_COVID_pos_preg_patients_7-2-20.PDF_.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ilpqc.org/wp-content/uploads/2020/04/ILPQCwebinarquestions20OB20Questions_April20320Webinar_Final.pdf" TargetMode="External"/><Relationship Id="rId3" Type="http://schemas.openxmlformats.org/officeDocument/2006/relationships/hyperlink" Target="https://ilpqc.org/wp-content/uploads/2020/05/5.15.2020-COVID-FAQ_OB_FINAL-1_ab.docx" TargetMode="External"/><Relationship Id="rId7" Type="http://schemas.openxmlformats.org/officeDocument/2006/relationships/hyperlink" Target="https://ilpqc.org/ILPQC%202020+/COVID19/ILPQC%20COVID-19%20Webinar%20OB%20Questions_4.15.20_answers_FINAL.pdf" TargetMode="External"/><Relationship Id="rId2" Type="http://schemas.openxmlformats.org/officeDocument/2006/relationships/notesSlide" Target="../notesSlides/notesSlide13.xml"/><Relationship Id="rId1" Type="http://schemas.openxmlformats.org/officeDocument/2006/relationships/slideLayout" Target="../slideLayouts/slideLayout97.xml"/><Relationship Id="rId6" Type="http://schemas.openxmlformats.org/officeDocument/2006/relationships/hyperlink" Target="https://ilpqc.org/ILPQC%202020+/COVID19/ILPQC%20COVID-19%20Webinar%20OB%20Questions_combined_for%204.24.2020%20FINAL.pdf" TargetMode="External"/><Relationship Id="rId5" Type="http://schemas.openxmlformats.org/officeDocument/2006/relationships/hyperlink" Target="https://ilpqc.org/ILPQC%202020+/COVID19/ILPQC%20COVID-19%20Webinar%20OB%20Questions_combined_for%204.17.20_Final.pdf" TargetMode="External"/><Relationship Id="rId4" Type="http://schemas.openxmlformats.org/officeDocument/2006/relationships/hyperlink" Target="https://ilpqc.org/ILPQC%202020+/COVID19/ILPQC%20Covid%20webinar%205.08.20_%20OB%20QandA_ab.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ilpqc.org/ILPQC%202020+/COVID19/ILPQC%20COVID-19%20Webinar%20Neo%20Questions_4_17_FINAL.pdf" TargetMode="External"/><Relationship Id="rId3" Type="http://schemas.openxmlformats.org/officeDocument/2006/relationships/hyperlink" Target="https://ilpqc.org/ILPQC%202020+/COVID19/June%2012_COVID-19%20Strategies%20for%20OB%20%20Neonatal%20Units_FINAL.pptx" TargetMode="External"/><Relationship Id="rId7" Type="http://schemas.openxmlformats.org/officeDocument/2006/relationships/hyperlink" Target="https://ilpqc.org/ILPQC%202020+/COVID19/ILPQC%20COVID-19%20Webinar%20Neo%20Questions_combined_for%204.24.2020_FINAL.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lpqc.org/ILPQC%202020+/COVID19/5-8%20Neo%20Q&amp;A%20Final.pdf" TargetMode="External"/><Relationship Id="rId5" Type="http://schemas.openxmlformats.org/officeDocument/2006/relationships/hyperlink" Target="https://ilpqc.org/ILPQC%202020+/COVID19/ILPQC%20Covid%2019%20Webinar%205.15.20_Neo%20questions_FINAL.pdf" TargetMode="External"/><Relationship Id="rId10" Type="http://schemas.openxmlformats.org/officeDocument/2006/relationships/hyperlink" Target="https://ilpqc.org/wp-content/uploads/2020/04/ILPQC20COVID-1920Webinar20Neo20Questions_April20320Webinar.pdf" TargetMode="External"/><Relationship Id="rId4" Type="http://schemas.openxmlformats.org/officeDocument/2006/relationships/hyperlink" Target="https://ilpqc.org/wp-content/uploads/2020/05/May-29_COVID-19-Strategies-for-OB-Neonatal-Units_5.29.20_FINAL.pptx" TargetMode="External"/><Relationship Id="rId9" Type="http://schemas.openxmlformats.org/officeDocument/2006/relationships/hyperlink" Target="https://ilpqc.org/ILPQC%202020+/COVID19/ILPQC%20COVID-19%20Webinar%20Neo%20Questions_combined_for%204.10.20_Final.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emf"/><Relationship Id="rId4" Type="http://schemas.openxmlformats.org/officeDocument/2006/relationships/image" Target="../media/image55.emf"/><Relationship Id="rId9" Type="http://schemas.openxmlformats.org/officeDocument/2006/relationships/hyperlink" Target="http://www.ilpqc.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dph.illinois.gov/covid19"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September 4, </a:t>
            </a:r>
            <a:r>
              <a:rPr lang="en-US" altLang="en-US" sz="2000" dirty="0">
                <a:solidFill>
                  <a:srgbClr val="898989"/>
                </a:solidFill>
              </a:rPr>
              <a:t>2020</a:t>
            </a:r>
          </a:p>
          <a:p>
            <a:pPr eaLnBrk="1" hangingPunct="1">
              <a:buFont typeface="Wingdings 2" pitchFamily="18" charset="2"/>
              <a:buNone/>
            </a:pPr>
            <a:r>
              <a:rPr lang="en-US" altLang="en-US" sz="2000" dirty="0">
                <a:solidFill>
                  <a:srgbClr val="898989"/>
                </a:solidFill>
              </a:rPr>
              <a:t>12:00 – 1:15pm</a:t>
            </a: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a:solidFill>
                  <a:srgbClr val="004990"/>
                </a:solidFill>
                <a:latin typeface="Goudy Old Style" panose="02020502050305020303" pitchFamily="18" charset="0"/>
              </a:rPr>
              <a:t>COVID-19 Strategies for OB &amp; Neonatal Units</a:t>
            </a:r>
          </a:p>
        </p:txBody>
      </p:sp>
    </p:spTree>
    <p:extLst>
      <p:ext uri="{BB962C8B-B14F-4D97-AF65-F5344CB8AC3E}">
        <p14:creationId xmlns:p14="http://schemas.microsoft.com/office/powerpoint/2010/main" val="420004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5" y="64462"/>
            <a:ext cx="8229600" cy="1143000"/>
          </a:xfrm>
          <a:noFill/>
        </p:spPr>
        <p:txBody>
          <a:bodyPr>
            <a:noAutofit/>
          </a:bodyPr>
          <a:lstStyle/>
          <a:p>
            <a:r>
              <a:rPr lang="en-US" sz="2800" dirty="0"/>
              <a:t>Data Update </a:t>
            </a:r>
            <a:r>
              <a:rPr lang="en-US" sz="2800" b="1" dirty="0" smtClean="0">
                <a:solidFill>
                  <a:srgbClr val="C00000"/>
                </a:solidFill>
              </a:rPr>
              <a:t>September 3</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p>
        </p:txBody>
      </p:sp>
      <p:sp>
        <p:nvSpPr>
          <p:cNvPr id="3" name="Slide Number Placeholder 2"/>
          <p:cNvSpPr>
            <a:spLocks noGrp="1"/>
          </p:cNvSpPr>
          <p:nvPr>
            <p:ph type="sldNum" sz="quarter" idx="12"/>
          </p:nvPr>
        </p:nvSpPr>
        <p:spPr/>
        <p:txBody>
          <a:bodyPr/>
          <a:lstStyle/>
          <a:p>
            <a:fld id="{744C2F5F-8633-4B5B-A080-9CC210AD30A1}" type="slidenum">
              <a:rPr lang="en-US" smtClean="0"/>
              <a:t>10</a:t>
            </a:fld>
            <a:endParaRPr lang="en-US"/>
          </a:p>
        </p:txBody>
      </p:sp>
      <p:sp>
        <p:nvSpPr>
          <p:cNvPr id="10" name="Rectangle 9"/>
          <p:cNvSpPr/>
          <p:nvPr/>
        </p:nvSpPr>
        <p:spPr>
          <a:xfrm>
            <a:off x="2324100" y="980682"/>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897006" y="1818628"/>
            <a:ext cx="3087192" cy="369332"/>
          </a:xfrm>
          <a:prstGeom prst="rect">
            <a:avLst/>
          </a:prstGeom>
        </p:spPr>
        <p:txBody>
          <a:bodyPr wrap="none">
            <a:spAutoFit/>
          </a:bodyPr>
          <a:lstStyle/>
          <a:p>
            <a:r>
              <a:rPr lang="en-US" dirty="0"/>
              <a:t>IL Positive Cases Over Time</a:t>
            </a:r>
          </a:p>
        </p:txBody>
      </p:sp>
      <p:sp>
        <p:nvSpPr>
          <p:cNvPr id="8" name="Rectangle 7"/>
          <p:cNvSpPr/>
          <p:nvPr/>
        </p:nvSpPr>
        <p:spPr>
          <a:xfrm>
            <a:off x="5891952" y="1769621"/>
            <a:ext cx="2292102" cy="369332"/>
          </a:xfrm>
          <a:prstGeom prst="rect">
            <a:avLst/>
          </a:prstGeom>
        </p:spPr>
        <p:txBody>
          <a:bodyPr wrap="none">
            <a:spAutoFit/>
          </a:bodyPr>
          <a:lstStyle/>
          <a:p>
            <a:r>
              <a:rPr lang="en-US" dirty="0"/>
              <a:t>IL Deaths Over Time</a:t>
            </a:r>
          </a:p>
        </p:txBody>
      </p:sp>
      <p:sp>
        <p:nvSpPr>
          <p:cNvPr id="17" name="Rectangle 16"/>
          <p:cNvSpPr/>
          <p:nvPr/>
        </p:nvSpPr>
        <p:spPr>
          <a:xfrm>
            <a:off x="456051" y="2187960"/>
            <a:ext cx="4572000" cy="369332"/>
          </a:xfrm>
          <a:prstGeom prst="rect">
            <a:avLst/>
          </a:prstGeom>
        </p:spPr>
        <p:txBody>
          <a:bodyPr>
            <a:spAutoFit/>
          </a:bodyPr>
          <a:lstStyle/>
          <a:p>
            <a:r>
              <a:rPr lang="en-US" b="1" dirty="0"/>
              <a:t>Total: 238,643 </a:t>
            </a:r>
            <a:r>
              <a:rPr lang="en-US" dirty="0"/>
              <a:t>Confirmed Positive Cases</a:t>
            </a:r>
          </a:p>
        </p:txBody>
      </p:sp>
      <p:sp>
        <p:nvSpPr>
          <p:cNvPr id="18" name="Rectangle 17"/>
          <p:cNvSpPr/>
          <p:nvPr/>
        </p:nvSpPr>
        <p:spPr>
          <a:xfrm>
            <a:off x="5867400" y="2182266"/>
            <a:ext cx="2296334" cy="369332"/>
          </a:xfrm>
          <a:prstGeom prst="rect">
            <a:avLst/>
          </a:prstGeom>
        </p:spPr>
        <p:txBody>
          <a:bodyPr wrap="none">
            <a:spAutoFit/>
          </a:bodyPr>
          <a:lstStyle/>
          <a:p>
            <a:r>
              <a:rPr lang="en-US" b="1" dirty="0"/>
              <a:t>Total: 8,091 </a:t>
            </a:r>
            <a:r>
              <a:rPr lang="en-US" dirty="0" smtClean="0"/>
              <a:t>Deaths </a:t>
            </a:r>
            <a:endParaRPr lang="en-US" dirty="0"/>
          </a:p>
        </p:txBody>
      </p:sp>
      <p:pic>
        <p:nvPicPr>
          <p:cNvPr id="5" name="Picture 4"/>
          <p:cNvPicPr>
            <a:picLocks noChangeAspect="1"/>
          </p:cNvPicPr>
          <p:nvPr/>
        </p:nvPicPr>
        <p:blipFill>
          <a:blip r:embed="rId3"/>
          <a:stretch>
            <a:fillRect/>
          </a:stretch>
        </p:blipFill>
        <p:spPr>
          <a:xfrm>
            <a:off x="-4762" y="2551597"/>
            <a:ext cx="4500562" cy="4169897"/>
          </a:xfrm>
          <a:prstGeom prst="rect">
            <a:avLst/>
          </a:prstGeom>
        </p:spPr>
      </p:pic>
      <p:pic>
        <p:nvPicPr>
          <p:cNvPr id="9" name="Picture 8"/>
          <p:cNvPicPr>
            <a:picLocks noChangeAspect="1"/>
          </p:cNvPicPr>
          <p:nvPr/>
        </p:nvPicPr>
        <p:blipFill>
          <a:blip r:embed="rId4"/>
          <a:stretch>
            <a:fillRect/>
          </a:stretch>
        </p:blipFill>
        <p:spPr>
          <a:xfrm>
            <a:off x="4495800" y="2508285"/>
            <a:ext cx="4648200" cy="4213209"/>
          </a:xfrm>
          <a:prstGeom prst="rect">
            <a:avLst/>
          </a:prstGeom>
        </p:spPr>
      </p:pic>
    </p:spTree>
    <p:extLst>
      <p:ext uri="{BB962C8B-B14F-4D97-AF65-F5344CB8AC3E}">
        <p14:creationId xmlns:p14="http://schemas.microsoft.com/office/powerpoint/2010/main" val="42223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352" y="1685676"/>
            <a:ext cx="8402748" cy="4648568"/>
          </a:xfrm>
        </p:spPr>
        <p:txBody>
          <a:bodyPr/>
          <a:lstStyle/>
          <a:p>
            <a:endParaRPr lang="en-US" dirty="0"/>
          </a:p>
          <a:p>
            <a:pPr marL="0" indent="0">
              <a:buNone/>
            </a:pPr>
            <a:endParaRPr lang="en-US" dirty="0"/>
          </a:p>
          <a:p>
            <a:endParaRPr lang="en-US" dirty="0"/>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t>Illinois Daily Incidence</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sp>
        <p:nvSpPr>
          <p:cNvPr id="7" name="TextBox 6"/>
          <p:cNvSpPr txBox="1"/>
          <p:nvPr/>
        </p:nvSpPr>
        <p:spPr>
          <a:xfrm>
            <a:off x="228600" y="1510748"/>
            <a:ext cx="3277925" cy="349857"/>
          </a:xfrm>
          <a:prstGeom prst="rect">
            <a:avLst/>
          </a:prstGeom>
        </p:spPr>
        <p:txBody>
          <a:bodyPr wrap="square" lIns="121869" tIns="60933" rIns="121869" bIns="60933" rtlCol="0" anchor="t">
            <a:noAutofit/>
          </a:bodyPr>
          <a:lstStyle/>
          <a:p>
            <a:pPr marL="0" indent="0" algn="l">
              <a:spcBef>
                <a:spcPts val="0"/>
              </a:spcBef>
            </a:pPr>
            <a:r>
              <a:rPr lang="en-US" sz="1400" dirty="0">
                <a:cs typeface="Calibri"/>
              </a:rPr>
              <a:t>IDPH daily data summary</a:t>
            </a:r>
          </a:p>
        </p:txBody>
      </p:sp>
      <p:pic>
        <p:nvPicPr>
          <p:cNvPr id="4" name="Picture 3"/>
          <p:cNvPicPr>
            <a:picLocks noChangeAspect="1"/>
          </p:cNvPicPr>
          <p:nvPr/>
        </p:nvPicPr>
        <p:blipFill>
          <a:blip r:embed="rId3"/>
          <a:stretch>
            <a:fillRect/>
          </a:stretch>
        </p:blipFill>
        <p:spPr>
          <a:xfrm>
            <a:off x="377688" y="1860605"/>
            <a:ext cx="8423412" cy="4917501"/>
          </a:xfrm>
          <a:prstGeom prst="rect">
            <a:avLst/>
          </a:prstGeom>
        </p:spPr>
      </p:pic>
    </p:spTree>
    <p:extLst>
      <p:ext uri="{BB962C8B-B14F-4D97-AF65-F5344CB8AC3E}">
        <p14:creationId xmlns:p14="http://schemas.microsoft.com/office/powerpoint/2010/main" val="1391693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91986"/>
            <a:ext cx="8229600" cy="1143000"/>
          </a:xfrm>
          <a:noFill/>
        </p:spPr>
        <p:txBody>
          <a:bodyPr>
            <a:noAutofit/>
          </a:bodyPr>
          <a:lstStyle/>
          <a:p>
            <a:pPr algn="ctr"/>
            <a:r>
              <a:rPr lang="en-US" sz="2800" dirty="0"/>
              <a:t>Data Update </a:t>
            </a:r>
            <a:r>
              <a:rPr lang="en-US" sz="2800" b="1" dirty="0" smtClean="0">
                <a:solidFill>
                  <a:srgbClr val="C00000"/>
                </a:solidFill>
              </a:rPr>
              <a:t>September 3</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IDPH: COVID-19 Outbreak </a:t>
            </a:r>
            <a:br>
              <a:rPr lang="en-US" sz="2800" dirty="0"/>
            </a:br>
            <a:r>
              <a:rPr lang="en-US" sz="2800" dirty="0"/>
              <a:t>Race Demographics</a:t>
            </a:r>
          </a:p>
        </p:txBody>
      </p:sp>
      <p:sp>
        <p:nvSpPr>
          <p:cNvPr id="3" name="Slide Number Placeholder 2"/>
          <p:cNvSpPr>
            <a:spLocks noGrp="1"/>
          </p:cNvSpPr>
          <p:nvPr>
            <p:ph type="sldNum" sz="quarter" idx="12"/>
          </p:nvPr>
        </p:nvSpPr>
        <p:spPr/>
        <p:txBody>
          <a:bodyPr/>
          <a:lstStyle/>
          <a:p>
            <a:fld id="{744C2F5F-8633-4B5B-A080-9CC210AD30A1}" type="slidenum">
              <a:rPr lang="en-US" smtClean="0"/>
              <a:t>12</a:t>
            </a:fld>
            <a:endParaRPr lang="en-US"/>
          </a:p>
        </p:txBody>
      </p:sp>
      <p:sp>
        <p:nvSpPr>
          <p:cNvPr id="10" name="Rectangle 9"/>
          <p:cNvSpPr/>
          <p:nvPr/>
        </p:nvSpPr>
        <p:spPr>
          <a:xfrm>
            <a:off x="2462171" y="1252198"/>
            <a:ext cx="3801105" cy="369332"/>
          </a:xfrm>
          <a:prstGeom prst="rect">
            <a:avLst/>
          </a:prstGeom>
        </p:spPr>
        <p:txBody>
          <a:bodyPr wrap="none">
            <a:spAutoFit/>
          </a:bodyPr>
          <a:lstStyle/>
          <a:p>
            <a:r>
              <a:rPr lang="en-US" dirty="0"/>
              <a:t>https://www.dph.illinois.gov/covid19</a:t>
            </a:r>
          </a:p>
        </p:txBody>
      </p:sp>
      <p:sp>
        <p:nvSpPr>
          <p:cNvPr id="7" name="Rectangle 6"/>
          <p:cNvSpPr/>
          <p:nvPr/>
        </p:nvSpPr>
        <p:spPr>
          <a:xfrm>
            <a:off x="1199319" y="1728884"/>
            <a:ext cx="1967205" cy="369332"/>
          </a:xfrm>
          <a:prstGeom prst="rect">
            <a:avLst/>
          </a:prstGeom>
        </p:spPr>
        <p:txBody>
          <a:bodyPr wrap="none">
            <a:spAutoFit/>
          </a:bodyPr>
          <a:lstStyle/>
          <a:p>
            <a:r>
              <a:rPr lang="en-US" dirty="0"/>
              <a:t>Confirmed Cases</a:t>
            </a:r>
          </a:p>
        </p:txBody>
      </p:sp>
      <p:sp>
        <p:nvSpPr>
          <p:cNvPr id="8" name="Rectangle 7"/>
          <p:cNvSpPr/>
          <p:nvPr/>
        </p:nvSpPr>
        <p:spPr>
          <a:xfrm>
            <a:off x="6248400" y="1683813"/>
            <a:ext cx="915635" cy="369332"/>
          </a:xfrm>
          <a:prstGeom prst="rect">
            <a:avLst/>
          </a:prstGeom>
        </p:spPr>
        <p:txBody>
          <a:bodyPr wrap="none">
            <a:spAutoFit/>
          </a:bodyPr>
          <a:lstStyle/>
          <a:p>
            <a:r>
              <a:rPr lang="en-US" dirty="0"/>
              <a:t>Deaths</a:t>
            </a:r>
          </a:p>
        </p:txBody>
      </p:sp>
      <p:pic>
        <p:nvPicPr>
          <p:cNvPr id="6" name="Picture 5"/>
          <p:cNvPicPr>
            <a:picLocks noChangeAspect="1"/>
          </p:cNvPicPr>
          <p:nvPr/>
        </p:nvPicPr>
        <p:blipFill>
          <a:blip r:embed="rId3"/>
          <a:stretch>
            <a:fillRect/>
          </a:stretch>
        </p:blipFill>
        <p:spPr>
          <a:xfrm>
            <a:off x="457200" y="2205570"/>
            <a:ext cx="4194067" cy="3427410"/>
          </a:xfrm>
          <a:prstGeom prst="rect">
            <a:avLst/>
          </a:prstGeom>
        </p:spPr>
      </p:pic>
      <p:pic>
        <p:nvPicPr>
          <p:cNvPr id="9" name="Picture 8"/>
          <p:cNvPicPr>
            <a:picLocks noChangeAspect="1"/>
          </p:cNvPicPr>
          <p:nvPr/>
        </p:nvPicPr>
        <p:blipFill>
          <a:blip r:embed="rId4"/>
          <a:stretch>
            <a:fillRect/>
          </a:stretch>
        </p:blipFill>
        <p:spPr>
          <a:xfrm>
            <a:off x="4952999" y="2077685"/>
            <a:ext cx="4009379" cy="4018994"/>
          </a:xfrm>
          <a:prstGeom prst="rect">
            <a:avLst/>
          </a:prstGeom>
        </p:spPr>
      </p:pic>
    </p:spTree>
    <p:extLst>
      <p:ext uri="{BB962C8B-B14F-4D97-AF65-F5344CB8AC3E}">
        <p14:creationId xmlns:p14="http://schemas.microsoft.com/office/powerpoint/2010/main" val="3404520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50062"/>
            <a:ext cx="7885418" cy="1143000"/>
          </a:xfrm>
          <a:noFill/>
        </p:spPr>
        <p:txBody>
          <a:bodyPr/>
          <a:lstStyle/>
          <a:p>
            <a:pPr algn="l" eaLnBrk="1" hangingPunct="1"/>
            <a:r>
              <a:rPr lang="en-US" sz="4000" b="1" dirty="0">
                <a:solidFill>
                  <a:srgbClr val="F58466"/>
                </a:solidFill>
                <a:latin typeface="Goudy Old Style" pitchFamily="18" charset="0"/>
              </a:rPr>
              <a:t>ILPQC COVID-19 Webpage</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www.ilpqc.org </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562" y="1410554"/>
            <a:ext cx="8524875" cy="4510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5791200" y="1410554"/>
            <a:ext cx="3200400" cy="4304446"/>
          </a:xfrm>
          <a:solidFill>
            <a:schemeClr val="accent1">
              <a:lumMod val="20000"/>
              <a:lumOff val="80000"/>
            </a:schemeClr>
          </a:solidFill>
        </p:spPr>
        <p:txBody>
          <a:bodyPr/>
          <a:lstStyle/>
          <a:p>
            <a:pPr marL="0" indent="0" algn="ctr">
              <a:buNone/>
            </a:pPr>
            <a:r>
              <a:rPr lang="en-US" sz="2800" dirty="0"/>
              <a:t> ILPQC  posts national guidelines and OB &amp; Neonatal COVID-19 example hospital protocols &amp; resources </a:t>
            </a:r>
          </a:p>
          <a:p>
            <a:pPr marL="0" indent="0" algn="ctr">
              <a:buNone/>
            </a:pPr>
            <a:r>
              <a:rPr lang="en-US" sz="2800" b="1" dirty="0"/>
              <a:t>please note dates as guidelines are changing rapidly</a:t>
            </a:r>
          </a:p>
          <a:p>
            <a:pPr marL="0" indent="0" algn="ctr">
              <a:buNone/>
            </a:pPr>
            <a:endParaRPr lang="en-US" sz="2800" dirty="0"/>
          </a:p>
        </p:txBody>
      </p:sp>
      <p:sp>
        <p:nvSpPr>
          <p:cNvPr id="6" name="Oval 5"/>
          <p:cNvSpPr/>
          <p:nvPr/>
        </p:nvSpPr>
        <p:spPr>
          <a:xfrm>
            <a:off x="4419600" y="1447800"/>
            <a:ext cx="914400" cy="5334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2000" y="5958631"/>
            <a:ext cx="5181600" cy="830997"/>
          </a:xfrm>
          <a:prstGeom prst="rect">
            <a:avLst/>
          </a:prstGeom>
          <a:noFill/>
        </p:spPr>
        <p:txBody>
          <a:bodyPr wrap="square" rtlCol="0">
            <a:spAutoFit/>
          </a:bodyPr>
          <a:lstStyle/>
          <a:p>
            <a:r>
              <a:rPr lang="en-US" sz="2400" dirty="0">
                <a:hlinkClick r:id="rId3"/>
              </a:rPr>
              <a:t>https://ilpqc.org/covid-19-information/</a:t>
            </a:r>
            <a:endParaRPr lang="en-US" sz="2400" dirty="0"/>
          </a:p>
        </p:txBody>
      </p:sp>
    </p:spTree>
    <p:extLst>
      <p:ext uri="{BB962C8B-B14F-4D97-AF65-F5344CB8AC3E}">
        <p14:creationId xmlns:p14="http://schemas.microsoft.com/office/powerpoint/2010/main" val="3833482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724400"/>
            <a:ext cx="91440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44328"/>
            <a:ext cx="6705600" cy="641472"/>
          </a:xfrm>
          <a:solidFill>
            <a:schemeClr val="bg1"/>
          </a:solidFill>
        </p:spPr>
        <p:txBody>
          <a:bodyPr/>
          <a:lstStyle/>
          <a:p>
            <a:pPr algn="l"/>
            <a:r>
              <a:rPr lang="en-US" sz="2800" b="1" dirty="0">
                <a:solidFill>
                  <a:srgbClr val="F58466"/>
                </a:solidFill>
                <a:latin typeface="Goudy Old Style" pitchFamily="18" charset="0"/>
              </a:rPr>
              <a:t>Updated </a:t>
            </a:r>
            <a:r>
              <a:rPr lang="en-US" sz="2800" b="1" dirty="0" smtClean="0">
                <a:solidFill>
                  <a:srgbClr val="F58466"/>
                </a:solidFill>
                <a:latin typeface="Goudy Old Style" pitchFamily="18" charset="0"/>
              </a:rPr>
              <a:t>OB (ACOG/SMFM) </a:t>
            </a:r>
            <a:r>
              <a:rPr lang="en-US" sz="2800" b="1" dirty="0">
                <a:solidFill>
                  <a:srgbClr val="F58466"/>
                </a:solidFill>
                <a:latin typeface="Goudy Old Style" pitchFamily="18" charset="0"/>
              </a:rPr>
              <a:t>Resources</a:t>
            </a:r>
            <a:endParaRPr lang="en-US" sz="2800" dirty="0"/>
          </a:p>
        </p:txBody>
      </p:sp>
      <p:sp>
        <p:nvSpPr>
          <p:cNvPr id="3" name="Content Placeholder 2"/>
          <p:cNvSpPr>
            <a:spLocks noGrp="1"/>
          </p:cNvSpPr>
          <p:nvPr>
            <p:ph idx="1"/>
          </p:nvPr>
        </p:nvSpPr>
        <p:spPr>
          <a:xfrm>
            <a:off x="304800" y="685800"/>
            <a:ext cx="8534400" cy="4525963"/>
          </a:xfrm>
        </p:spPr>
        <p:txBody>
          <a:bodyPr/>
          <a:lstStyle/>
          <a:p>
            <a:r>
              <a:rPr lang="en-US" sz="2100" b="1" dirty="0"/>
              <a:t>AJOG MFM: </a:t>
            </a:r>
            <a:r>
              <a:rPr lang="en-US" sz="2100" b="1" dirty="0" err="1">
                <a:hlinkClick r:id="rId3"/>
              </a:rPr>
              <a:t>Coronovirus</a:t>
            </a:r>
            <a:r>
              <a:rPr lang="en-US" sz="2100" b="1" dirty="0">
                <a:hlinkClick r:id="rId3"/>
              </a:rPr>
              <a:t> Guidance</a:t>
            </a:r>
            <a:endParaRPr lang="en-US" sz="2100" dirty="0"/>
          </a:p>
          <a:p>
            <a:r>
              <a:rPr lang="en-US" sz="2100" b="1" dirty="0" smtClean="0"/>
              <a:t>ACOG</a:t>
            </a:r>
            <a:r>
              <a:rPr lang="en-US" sz="2100" b="1" dirty="0"/>
              <a:t>: </a:t>
            </a:r>
            <a:r>
              <a:rPr lang="en-US" sz="2100" b="1" dirty="0">
                <a:hlinkClick r:id="rId4"/>
              </a:rPr>
              <a:t>Statement on new CDC data COVID-19 and Pregnancy</a:t>
            </a:r>
            <a:r>
              <a:rPr lang="en-US" sz="2100" b="1" dirty="0"/>
              <a:t> (</a:t>
            </a:r>
            <a:r>
              <a:rPr lang="en-US" sz="2100" b="1" dirty="0" smtClean="0"/>
              <a:t>6.24.2020)</a:t>
            </a:r>
          </a:p>
          <a:p>
            <a:r>
              <a:rPr lang="en-US" sz="2100" b="1" dirty="0" smtClean="0"/>
              <a:t>Preeclampsia </a:t>
            </a:r>
            <a:r>
              <a:rPr lang="en-US" sz="2100" b="1" dirty="0"/>
              <a:t>Foundation</a:t>
            </a:r>
            <a:r>
              <a:rPr lang="en-US" sz="2100" dirty="0"/>
              <a:t>: </a:t>
            </a:r>
            <a:r>
              <a:rPr lang="en-US" sz="2100" dirty="0">
                <a:hlinkClick r:id="rId5"/>
              </a:rPr>
              <a:t>How To Take Your Blood Pressure.</a:t>
            </a:r>
            <a:r>
              <a:rPr lang="en-US" sz="2100" dirty="0"/>
              <a:t> (7.8.2020</a:t>
            </a:r>
            <a:r>
              <a:rPr lang="en-US" sz="2100" dirty="0" smtClean="0"/>
              <a:t>)</a:t>
            </a:r>
            <a:endParaRPr lang="en-US" sz="2100" dirty="0"/>
          </a:p>
          <a:p>
            <a:r>
              <a:rPr lang="en-US" sz="2100" b="1" dirty="0"/>
              <a:t>SMFM: </a:t>
            </a:r>
            <a:r>
              <a:rPr lang="en-US" sz="2100" b="1" dirty="0">
                <a:hlinkClick r:id="rId6"/>
              </a:rPr>
              <a:t>Management Considerations for Pregnant Patients with COVID-19</a:t>
            </a:r>
            <a:r>
              <a:rPr lang="en-US" sz="2100" b="1" dirty="0"/>
              <a:t> (7.2.2020) updated </a:t>
            </a:r>
            <a:r>
              <a:rPr lang="en-US" sz="2100" b="1" dirty="0" smtClean="0"/>
              <a:t> </a:t>
            </a:r>
            <a:r>
              <a:rPr lang="en-US" sz="2100" dirty="0"/>
              <a:t> </a:t>
            </a:r>
            <a:endParaRPr lang="en-US" sz="2100" dirty="0" smtClean="0"/>
          </a:p>
          <a:p>
            <a:r>
              <a:rPr lang="en-US" sz="2100" b="1" dirty="0"/>
              <a:t>ACOG</a:t>
            </a:r>
            <a:r>
              <a:rPr lang="en-US" sz="2100" dirty="0"/>
              <a:t>:</a:t>
            </a:r>
            <a:r>
              <a:rPr lang="en-US" sz="2100" dirty="0">
                <a:hlinkClick r:id="rId7"/>
              </a:rPr>
              <a:t> COVID-19 FAQs for Obstetrician-Gynecologists, Ethics.</a:t>
            </a:r>
            <a:r>
              <a:rPr lang="en-US" sz="2100" dirty="0"/>
              <a:t> (7.14.2020</a:t>
            </a:r>
            <a:r>
              <a:rPr lang="en-US" sz="2100" dirty="0" smtClean="0"/>
              <a:t>)</a:t>
            </a:r>
          </a:p>
          <a:p>
            <a:r>
              <a:rPr lang="en-US" sz="2100" b="1" dirty="0"/>
              <a:t>ACOG:</a:t>
            </a:r>
            <a:r>
              <a:rPr lang="en-US" sz="2100" dirty="0"/>
              <a:t> </a:t>
            </a:r>
            <a:r>
              <a:rPr lang="en-US" sz="2100" dirty="0">
                <a:hlinkClick r:id="rId8"/>
              </a:rPr>
              <a:t>Coronavirus (COVID-19), Pregnancy, and Breastfeeding: A Message for Patients</a:t>
            </a:r>
            <a:r>
              <a:rPr lang="en-US" sz="2100" dirty="0"/>
              <a:t> (7.14.2020</a:t>
            </a:r>
            <a:r>
              <a:rPr lang="en-US" sz="2100" dirty="0" smtClean="0"/>
              <a:t>)</a:t>
            </a:r>
          </a:p>
          <a:p>
            <a:r>
              <a:rPr lang="en-US" sz="2100" b="1" dirty="0"/>
              <a:t>ACOG:</a:t>
            </a:r>
            <a:r>
              <a:rPr lang="en-US" sz="2100" dirty="0"/>
              <a:t> </a:t>
            </a:r>
            <a:r>
              <a:rPr lang="en-US" sz="2100" dirty="0">
                <a:hlinkClick r:id="rId8"/>
              </a:rPr>
              <a:t>Coronavirus (COVID-19) and Women’s Health Care: A Message for Patients.</a:t>
            </a:r>
            <a:r>
              <a:rPr lang="en-US" sz="2100" dirty="0"/>
              <a:t> (7.23.20</a:t>
            </a:r>
            <a:r>
              <a:rPr lang="en-US" sz="2100" dirty="0" smtClean="0"/>
              <a:t>)</a:t>
            </a:r>
          </a:p>
          <a:p>
            <a:r>
              <a:rPr lang="en-US" sz="2400" b="1" dirty="0" smtClean="0">
                <a:solidFill>
                  <a:srgbClr val="000000"/>
                </a:solidFill>
                <a:latin typeface="Times New Roman" panose="02020603050405020304" pitchFamily="18" charset="0"/>
              </a:rPr>
              <a:t>SMFM</a:t>
            </a:r>
            <a:r>
              <a:rPr lang="en-US" sz="2400" b="1" dirty="0">
                <a:solidFill>
                  <a:srgbClr val="000000"/>
                </a:solidFill>
                <a:latin typeface="Times New Roman" panose="02020603050405020304" pitchFamily="18" charset="0"/>
              </a:rPr>
              <a:t>:</a:t>
            </a:r>
            <a:r>
              <a:rPr lang="en-US" sz="2400" dirty="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hlinkClick r:id="rId9"/>
              </a:rPr>
              <a:t>Coronavirus (COVID-19) and Pregnancy: What Maternal-Fetal </a:t>
            </a:r>
            <a:r>
              <a:rPr lang="en-US" sz="2400" dirty="0" err="1">
                <a:solidFill>
                  <a:srgbClr val="000000"/>
                </a:solidFill>
                <a:latin typeface="Times New Roman" panose="02020603050405020304" pitchFamily="18" charset="0"/>
                <a:hlinkClick r:id="rId9"/>
              </a:rPr>
              <a:t>Medicine</a:t>
            </a:r>
            <a:r>
              <a:rPr lang="en-US" sz="2400" dirty="0" err="1">
                <a:solidFill>
                  <a:srgbClr val="000000"/>
                </a:solidFill>
                <a:latin typeface="Times New Roman" panose="02020603050405020304" pitchFamily="18" charset="0"/>
                <a:hlinkClick r:id="rId10"/>
              </a:rPr>
              <a:t>Subspecialists</a:t>
            </a:r>
            <a:r>
              <a:rPr lang="en-US" sz="2400" dirty="0">
                <a:solidFill>
                  <a:srgbClr val="000000"/>
                </a:solidFill>
                <a:latin typeface="Times New Roman" panose="02020603050405020304" pitchFamily="18" charset="0"/>
                <a:hlinkClick r:id="rId10"/>
              </a:rPr>
              <a:t> Need to Know</a:t>
            </a:r>
            <a:r>
              <a:rPr lang="en-US" sz="2400" dirty="0">
                <a:solidFill>
                  <a:srgbClr val="000000"/>
                </a:solidFill>
                <a:latin typeface="Times New Roman" panose="02020603050405020304" pitchFamily="18" charset="0"/>
              </a:rPr>
              <a:t> (7.23.2020</a:t>
            </a:r>
            <a:r>
              <a:rPr lang="en-US" sz="2400" dirty="0" smtClean="0">
                <a:solidFill>
                  <a:srgbClr val="000000"/>
                </a:solidFill>
                <a:latin typeface="Times New Roman" panose="02020603050405020304" pitchFamily="18" charset="0"/>
              </a:rPr>
              <a:t>)</a:t>
            </a:r>
          </a:p>
          <a:p>
            <a:r>
              <a:rPr lang="en-US" sz="2400" dirty="0"/>
              <a:t>ACOG:</a:t>
            </a:r>
            <a:r>
              <a:rPr lang="en-US" sz="2400" dirty="0">
                <a:hlinkClick r:id="rId11"/>
              </a:rPr>
              <a:t>COVID-19 FAQs for Obstetrician-Gynecologists, Obstetrics</a:t>
            </a:r>
            <a:r>
              <a:rPr lang="en-US" sz="2400" dirty="0"/>
              <a:t> (Updated 8.4.2020)​</a:t>
            </a:r>
          </a:p>
          <a:p>
            <a:r>
              <a:rPr lang="en-US" sz="2400" dirty="0" smtClean="0"/>
              <a:t>ACOG</a:t>
            </a:r>
            <a:r>
              <a:rPr lang="en-US" sz="2400" dirty="0"/>
              <a:t>: </a:t>
            </a:r>
            <a:r>
              <a:rPr lang="en-US" sz="2400" dirty="0">
                <a:hlinkClick r:id="rId12"/>
              </a:rPr>
              <a:t>Practice Advisory</a:t>
            </a:r>
            <a:r>
              <a:rPr lang="en-US" sz="2400" dirty="0"/>
              <a:t> (Updated 8.12.2020)​</a:t>
            </a:r>
          </a:p>
          <a:p>
            <a:pPr marL="0" indent="0">
              <a:buNone/>
            </a:pPr>
            <a:endParaRPr lang="en-US" sz="2100" dirty="0" smtClean="0">
              <a:solidFill>
                <a:srgbClr val="000000"/>
              </a:solidFill>
              <a:latin typeface="Times New Roman" panose="02020603050405020304" pitchFamily="18" charset="0"/>
            </a:endParaRPr>
          </a:p>
          <a:p>
            <a:pPr marL="0" indent="0">
              <a:buNone/>
            </a:pPr>
            <a:endParaRPr lang="en-US" sz="2800" dirty="0" smtClean="0"/>
          </a:p>
          <a:p>
            <a:endParaRPr lang="en-US" dirty="0"/>
          </a:p>
          <a:p>
            <a:endParaRPr lang="en-US" sz="2000" b="1" dirty="0" smtClean="0"/>
          </a:p>
          <a:p>
            <a:endParaRPr lang="en-US" sz="2000" b="1" dirty="0" smtClean="0"/>
          </a:p>
          <a:p>
            <a:endParaRPr lang="en-US" sz="2000" b="1" dirty="0" smtClean="0"/>
          </a:p>
          <a:p>
            <a:endParaRPr lang="en-US" sz="2000" b="1" dirty="0"/>
          </a:p>
          <a:p>
            <a:pPr marL="0" indent="0">
              <a:buNone/>
            </a:pPr>
            <a:endParaRPr lang="en-US" b="1" dirty="0"/>
          </a:p>
          <a:p>
            <a:endParaRPr lang="en-US" sz="2000" dirty="0"/>
          </a:p>
          <a:p>
            <a:endParaRPr lang="en-US" sz="2800" dirty="0"/>
          </a:p>
          <a:p>
            <a:endParaRPr lang="en-US" sz="1400" b="1" dirty="0"/>
          </a:p>
          <a:p>
            <a:endParaRPr lang="en-US" sz="1800" dirty="0"/>
          </a:p>
          <a:p>
            <a:endParaRPr lang="en-US" sz="1800" dirty="0">
              <a:hlinkClick r:id="rId13"/>
            </a:endParaRPr>
          </a:p>
          <a:p>
            <a:endParaRPr lang="en-US" sz="1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spTree>
    <p:extLst>
      <p:ext uri="{BB962C8B-B14F-4D97-AF65-F5344CB8AC3E}">
        <p14:creationId xmlns:p14="http://schemas.microsoft.com/office/powerpoint/2010/main" val="428643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9891"/>
            <a:ext cx="8229600" cy="1143000"/>
          </a:xfrm>
        </p:spPr>
        <p:txBody>
          <a:bodyPr/>
          <a:lstStyle/>
          <a:p>
            <a:pPr algn="l"/>
            <a:r>
              <a:rPr lang="en-US" sz="3200" b="1" dirty="0">
                <a:solidFill>
                  <a:srgbClr val="F58466"/>
                </a:solidFill>
                <a:latin typeface="Goudy Old Style" pitchFamily="18" charset="0"/>
              </a:rPr>
              <a:t>Updated </a:t>
            </a:r>
            <a:r>
              <a:rPr lang="en-US" sz="3200" b="1" dirty="0" smtClean="0">
                <a:solidFill>
                  <a:srgbClr val="F58466"/>
                </a:solidFill>
                <a:latin typeface="Goudy Old Style" pitchFamily="18" charset="0"/>
              </a:rPr>
              <a:t>Neonatal /AAP </a:t>
            </a:r>
            <a:r>
              <a:rPr lang="en-US" sz="3200" b="1" dirty="0">
                <a:solidFill>
                  <a:srgbClr val="F58466"/>
                </a:solidFill>
                <a:latin typeface="Goudy Old Style" pitchFamily="18" charset="0"/>
              </a:rPr>
              <a:t>Resources</a:t>
            </a:r>
          </a:p>
        </p:txBody>
      </p:sp>
      <p:sp>
        <p:nvSpPr>
          <p:cNvPr id="3" name="Content Placeholder 2"/>
          <p:cNvSpPr>
            <a:spLocks noGrp="1"/>
          </p:cNvSpPr>
          <p:nvPr>
            <p:ph idx="1"/>
          </p:nvPr>
        </p:nvSpPr>
        <p:spPr>
          <a:xfrm>
            <a:off x="452610" y="685800"/>
            <a:ext cx="8229600" cy="4525963"/>
          </a:xfrm>
        </p:spPr>
        <p:txBody>
          <a:bodyPr/>
          <a:lstStyle/>
          <a:p>
            <a:r>
              <a:rPr lang="en-US" sz="1600" b="1" u="sng" dirty="0" smtClean="0">
                <a:hlinkClick r:id="rId2"/>
              </a:rPr>
              <a:t>Multisystem </a:t>
            </a:r>
            <a:r>
              <a:rPr lang="en-US" sz="1600" b="1" u="sng" dirty="0">
                <a:hlinkClick r:id="rId2"/>
              </a:rPr>
              <a:t>Inflammatory Syndrome in Children (MIS-C) Interim Guidance:</a:t>
            </a:r>
            <a:r>
              <a:rPr lang="en-US" sz="1600" dirty="0"/>
              <a:t> Clinical guidance for pediatricians including signs, symptoms, diagnosis and management of this rare but serious complication associated with COVID-19. (9/1/2020)</a:t>
            </a:r>
          </a:p>
          <a:p>
            <a:r>
              <a:rPr lang="en-US" sz="1600" b="1" u="sng" dirty="0" smtClean="0">
                <a:hlinkClick r:id="rId3"/>
              </a:rPr>
              <a:t>Frequently </a:t>
            </a:r>
            <a:r>
              <a:rPr lang="en-US" sz="1600" b="1" u="sng" dirty="0">
                <a:hlinkClick r:id="rId3"/>
              </a:rPr>
              <a:t>Asked Questions: </a:t>
            </a:r>
            <a:r>
              <a:rPr lang="en-US" sz="1600" b="1" u="sng" dirty="0" err="1">
                <a:hlinkClick r:id="rId3"/>
              </a:rPr>
              <a:t>Interfacility</a:t>
            </a:r>
            <a:r>
              <a:rPr lang="en-US" sz="1600" b="1" u="sng" dirty="0">
                <a:hlinkClick r:id="rId3"/>
              </a:rPr>
              <a:t> Transport of the Critically Ill Neonatal or Pediatric Patient with Suspected or Confirmed COVID-19:</a:t>
            </a:r>
            <a:r>
              <a:rPr lang="en-US" sz="1600" dirty="0"/>
              <a:t> Guidance for both ground and air patient movements that balances infection control with transport safety to reduce risks for medical staff and patients. (8/26/2020</a:t>
            </a:r>
            <a:r>
              <a:rPr lang="en-US" sz="1600" dirty="0" smtClean="0"/>
              <a:t>)</a:t>
            </a:r>
            <a:endParaRPr lang="en-US" sz="1600" dirty="0">
              <a:hlinkClick r:id="rId4"/>
            </a:endParaRPr>
          </a:p>
          <a:p>
            <a:r>
              <a:rPr lang="en-US" sz="1600" dirty="0" smtClean="0">
                <a:hlinkClick r:id="rId4"/>
              </a:rPr>
              <a:t>Family </a:t>
            </a:r>
            <a:r>
              <a:rPr lang="en-US" sz="1600" dirty="0">
                <a:hlinkClick r:id="rId4"/>
              </a:rPr>
              <a:t>Presence Policies for Pediatric Inpatient Settings During the COVID-19 Pandemic:</a:t>
            </a:r>
            <a:r>
              <a:rPr lang="en-US" sz="1600" dirty="0"/>
              <a:t> Guidance on family presence policies developed to support family-centered care for all children and particularly for children with special health care needs, including those with disabilities, medical complexity, and serious illness. (8/7/2020)</a:t>
            </a:r>
          </a:p>
          <a:p>
            <a:r>
              <a:rPr lang="en-US" sz="1600" dirty="0">
                <a:hlinkClick r:id="rId5"/>
              </a:rPr>
              <a:t>Breastfeeding Guidance Post Hospital Discharge for Mothers or Infants with Suspected or Confirmed SARS-Co V-2 Infection:</a:t>
            </a:r>
            <a:r>
              <a:rPr lang="en-US" sz="1600" dirty="0"/>
              <a:t> Guidance developed to support pediatricians providing direct care for breastfeeding families after discharge from the newborn hospital stay. </a:t>
            </a:r>
            <a:r>
              <a:rPr lang="en-US" sz="1600" dirty="0" smtClean="0"/>
              <a:t>(</a:t>
            </a:r>
            <a:r>
              <a:rPr lang="en-US" sz="1600" dirty="0"/>
              <a:t>Updated 7/29/2020</a:t>
            </a:r>
            <a:r>
              <a:rPr lang="en-US" sz="1600" dirty="0" smtClean="0"/>
              <a:t>)</a:t>
            </a:r>
          </a:p>
          <a:p>
            <a:r>
              <a:rPr lang="en-US" sz="1600" dirty="0" smtClean="0"/>
              <a:t> </a:t>
            </a:r>
            <a:r>
              <a:rPr lang="en-US" sz="1600" b="1" dirty="0" smtClean="0">
                <a:hlinkClick r:id="rId6"/>
              </a:rPr>
              <a:t>Newborn </a:t>
            </a:r>
            <a:r>
              <a:rPr lang="en-US" sz="1600" b="1" dirty="0">
                <a:hlinkClick r:id="rId6"/>
              </a:rPr>
              <a:t>Care: Guidance for the care of infants whose mothers have suspected or confirmed COVID-19:</a:t>
            </a:r>
            <a:r>
              <a:rPr lang="en-US" sz="1600" b="1" dirty="0"/>
              <a:t> Includes precautions for birth attendants, rooming-in, breastfeeding, testing, neonatal intensive care, visitation and hospital discharge. (Updated 7/22/2020) </a:t>
            </a:r>
          </a:p>
          <a:p>
            <a:r>
              <a:rPr lang="en-US" sz="1600" b="1" dirty="0">
                <a:hlinkClick r:id="rId7"/>
              </a:rPr>
              <a:t>Newborn Screening During the COVID-19 Pandemic:</a:t>
            </a:r>
            <a:r>
              <a:rPr lang="en-US" sz="1600" b="1" dirty="0"/>
              <a:t> Guidance recommending that pediatricians continue to follow federal and state guidelines on newborn bloodspot screening, newborn hearing screening, and critical congenital heart disease screening. (7/16/2020</a:t>
            </a:r>
            <a:r>
              <a:rPr lang="en-US" sz="1600" b="1" dirty="0" smtClean="0"/>
              <a:t>)</a:t>
            </a: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a:p>
        </p:txBody>
      </p:sp>
    </p:spTree>
    <p:extLst>
      <p:ext uri="{BB962C8B-B14F-4D97-AF65-F5344CB8AC3E}">
        <p14:creationId xmlns:p14="http://schemas.microsoft.com/office/powerpoint/2010/main" val="289284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240" y="-150507"/>
            <a:ext cx="8229600" cy="1143000"/>
          </a:xfrm>
        </p:spPr>
        <p:txBody>
          <a:bodyPr/>
          <a:lstStyle/>
          <a:p>
            <a:pPr algn="l"/>
            <a:r>
              <a:rPr lang="en-US" sz="3200" b="1" dirty="0">
                <a:solidFill>
                  <a:srgbClr val="F58466"/>
                </a:solidFill>
                <a:latin typeface="Goudy Old Style" pitchFamily="18" charset="0"/>
              </a:rPr>
              <a:t>Updated OB/Neo </a:t>
            </a:r>
            <a:r>
              <a:rPr lang="en-US" sz="3200" b="1" dirty="0" err="1">
                <a:solidFill>
                  <a:srgbClr val="F58466"/>
                </a:solidFill>
                <a:latin typeface="Goudy Old Style" pitchFamily="18" charset="0"/>
              </a:rPr>
              <a:t>Covid</a:t>
            </a:r>
            <a:r>
              <a:rPr lang="en-US" sz="3200" b="1" dirty="0">
                <a:solidFill>
                  <a:srgbClr val="F58466"/>
                </a:solidFill>
                <a:latin typeface="Goudy Old Style" pitchFamily="18" charset="0"/>
              </a:rPr>
              <a:t> Publications</a:t>
            </a:r>
            <a:endParaRPr lang="en-US" sz="3200" dirty="0"/>
          </a:p>
        </p:txBody>
      </p:sp>
      <p:sp>
        <p:nvSpPr>
          <p:cNvPr id="3" name="Content Placeholder 2"/>
          <p:cNvSpPr>
            <a:spLocks noGrp="1"/>
          </p:cNvSpPr>
          <p:nvPr>
            <p:ph idx="1"/>
          </p:nvPr>
        </p:nvSpPr>
        <p:spPr>
          <a:xfrm>
            <a:off x="116573" y="609600"/>
            <a:ext cx="8773160" cy="4952996"/>
          </a:xfrm>
        </p:spPr>
        <p:txBody>
          <a:bodyPr/>
          <a:lstStyle/>
          <a:p>
            <a:r>
              <a:rPr lang="en-US" sz="1800" dirty="0" smtClean="0"/>
              <a:t>NEJM</a:t>
            </a:r>
            <a:r>
              <a:rPr lang="en-US" sz="1800" dirty="0"/>
              <a:t>: </a:t>
            </a:r>
            <a:r>
              <a:rPr lang="en-US" sz="1800" dirty="0">
                <a:hlinkClick r:id="rId2"/>
              </a:rPr>
              <a:t>False Negative Tests for SARS-CoV-2 Infection — Challenges and Implications</a:t>
            </a:r>
            <a:r>
              <a:rPr lang="en-US" sz="1800" dirty="0"/>
              <a:t> (6.5.2020)</a:t>
            </a:r>
          </a:p>
          <a:p>
            <a:r>
              <a:rPr lang="en-US" sz="1800" b="1" dirty="0" smtClean="0"/>
              <a:t>OBGYN</a:t>
            </a:r>
            <a:r>
              <a:rPr lang="en-US" sz="1800" dirty="0"/>
              <a:t>: </a:t>
            </a:r>
            <a:r>
              <a:rPr lang="en-US" sz="1800" dirty="0">
                <a:hlinkClick r:id="rId3" tooltip="https://collaborate.northwestern.edu/owa/service.svc/s/GetFileAttachment?id=AAMkADEzZGUxZDI1LTRiNTEtNDhjNy1hZmFkLWE4YmZiNGViMzQwNwBGAAAAAABpAvaFpx35SJASqbfzkfudBwAGTlkDVfRDTrmCQ2hDLUMIAAAAAAEMAAAGTlkDVfRDTrmCQ2hDLUMIAAAQI48hAAABEgAQAD%2BlnYLDU%2BdNnswP1dNih9I%3D&amp;amp;X-OWA-CANARY=UqOBWcrwRkSZj9gItmL7l1--smXaJNgIFEAJwJVguoEZZHhb_U_ZyKfKR356LS_KStngcXW0ObU.&#10;Ctrl+Click or tap to follow the link"/>
              </a:rPr>
              <a:t>Prone Positioning for Pregnant Women With Hypoxemia Due to Coronavirus Disease 2019 (COVID-19)</a:t>
            </a:r>
            <a:r>
              <a:rPr lang="en-US" sz="1800" dirty="0"/>
              <a:t> (6.9.2020</a:t>
            </a:r>
            <a:r>
              <a:rPr lang="en-US" sz="1800" dirty="0" smtClean="0"/>
              <a:t>)</a:t>
            </a:r>
            <a:endParaRPr lang="en-US" sz="1800" dirty="0"/>
          </a:p>
          <a:p>
            <a:r>
              <a:rPr lang="en-US" sz="1800" b="1" dirty="0" smtClean="0"/>
              <a:t>CDC </a:t>
            </a:r>
            <a:r>
              <a:rPr lang="en-US" sz="1800" b="1" dirty="0"/>
              <a:t>MMWR: </a:t>
            </a:r>
            <a:r>
              <a:rPr lang="en-US" sz="1800" dirty="0"/>
              <a:t> </a:t>
            </a:r>
            <a:r>
              <a:rPr lang="en-US" sz="1800" dirty="0">
                <a:hlinkClick r:id="rId4"/>
              </a:rPr>
              <a:t>Characteristics of Women of Reproductive Age with Lab-Confirmed SARS-CoV-2 Infection by Pregnancy Status</a:t>
            </a:r>
            <a:r>
              <a:rPr lang="en-US" sz="1800" dirty="0"/>
              <a:t> (6.26.2020) </a:t>
            </a:r>
          </a:p>
          <a:p>
            <a:r>
              <a:rPr lang="en-US" sz="1800" dirty="0"/>
              <a:t>JONN: </a:t>
            </a:r>
            <a:r>
              <a:rPr lang="en-US" sz="1800" dirty="0">
                <a:hlinkClick r:id="rId5"/>
              </a:rPr>
              <a:t>Covid-19 In Babies: Knowledge for Neonatal Care</a:t>
            </a:r>
            <a:r>
              <a:rPr lang="en-US" sz="1800" dirty="0"/>
              <a:t>. (6.29.2020) </a:t>
            </a:r>
            <a:endParaRPr lang="en-US" sz="1800" dirty="0" smtClean="0"/>
          </a:p>
          <a:p>
            <a:r>
              <a:rPr lang="en-US" sz="1800" dirty="0" smtClean="0"/>
              <a:t>AJOG</a:t>
            </a:r>
            <a:r>
              <a:rPr lang="en-US" sz="1800" dirty="0"/>
              <a:t>: </a:t>
            </a:r>
            <a:r>
              <a:rPr lang="en-US" sz="1800" dirty="0">
                <a:hlinkClick r:id="rId6"/>
              </a:rPr>
              <a:t>The role of a cytokine storm in severe COVID-19 disease in pregnancy.</a:t>
            </a:r>
            <a:r>
              <a:rPr lang="en-US" sz="1800" dirty="0"/>
              <a:t> (7.8.2020) </a:t>
            </a:r>
            <a:endParaRPr lang="en-US" sz="1800" dirty="0" smtClean="0"/>
          </a:p>
          <a:p>
            <a:r>
              <a:rPr lang="en-US" sz="1800" dirty="0"/>
              <a:t>JAMA: </a:t>
            </a:r>
            <a:r>
              <a:rPr lang="en-US" sz="1800" dirty="0">
                <a:hlinkClick r:id="rId7"/>
              </a:rPr>
              <a:t>Change in the Incidence of Stillbirth and Preterm Delivery During the COVID-19 Pandemic</a:t>
            </a:r>
            <a:r>
              <a:rPr lang="en-US" sz="1800" dirty="0"/>
              <a:t> (7.10.2020)​</a:t>
            </a:r>
          </a:p>
          <a:p>
            <a:r>
              <a:rPr lang="en-US" sz="1800" dirty="0"/>
              <a:t>AJOG: </a:t>
            </a:r>
            <a:r>
              <a:rPr lang="en-US" sz="1800" dirty="0">
                <a:hlinkClick r:id="rId8"/>
              </a:rPr>
              <a:t>Implementation of Universal Testing for SARS-CoV-2 in pregnant women with intended admission for delivery</a:t>
            </a:r>
            <a:r>
              <a:rPr lang="en-US" sz="1800" dirty="0"/>
              <a:t> (7.10.2020)</a:t>
            </a:r>
            <a:r>
              <a:rPr lang="en-US" sz="1800" dirty="0" smtClean="0"/>
              <a:t>​</a:t>
            </a:r>
          </a:p>
          <a:p>
            <a:r>
              <a:rPr lang="en-US" sz="1800" dirty="0"/>
              <a:t>BMJ: </a:t>
            </a:r>
            <a:r>
              <a:rPr lang="en-US" sz="1800" dirty="0">
                <a:hlinkClick r:id="rId9"/>
              </a:rPr>
              <a:t>Clinical manifestations, risk factors, and maternal and perinatal outcomes of coronavirus disease 2019</a:t>
            </a:r>
            <a:r>
              <a:rPr lang="en-US" sz="1800" dirty="0"/>
              <a:t>. (9.1.2020) </a:t>
            </a:r>
            <a:r>
              <a:rPr lang="en-US" sz="2800" dirty="0"/>
              <a:t>​</a:t>
            </a:r>
          </a:p>
          <a:p>
            <a:r>
              <a:rPr lang="en-US" sz="1800" dirty="0"/>
              <a:t>JAMA: </a:t>
            </a:r>
            <a:r>
              <a:rPr lang="en-US" sz="1800" dirty="0">
                <a:hlinkClick r:id="rId10" tooltip="https://ilpqc.org/ILPQC%202020%2B/COVID19/JAMA_Corticosteroids%20in%20COVID-19%20ARDS%20Evidence%20and%20Hope%20During%20the%20Pandemic.pdf&#10;Ctrl+Click or tap to follow the link"/>
              </a:rPr>
              <a:t>Corticosteroids in COVID-19 ARDS Evidence and Hope During the Pandemic</a:t>
            </a:r>
            <a:r>
              <a:rPr lang="en-US" sz="1800" dirty="0"/>
              <a:t> (</a:t>
            </a:r>
            <a:r>
              <a:rPr lang="en-US" sz="1800" dirty="0" smtClean="0"/>
              <a:t>9.2.2020)</a:t>
            </a:r>
          </a:p>
          <a:p>
            <a:r>
              <a:rPr lang="en-US" sz="1800" dirty="0" smtClean="0"/>
              <a:t>JAMA</a:t>
            </a:r>
            <a:r>
              <a:rPr lang="en-US" sz="1800" dirty="0"/>
              <a:t>: </a:t>
            </a:r>
            <a:r>
              <a:rPr lang="en-US" sz="1800" dirty="0">
                <a:hlinkClick r:id="rId11"/>
              </a:rPr>
              <a:t>Association Between Administration of Systemic </a:t>
            </a:r>
            <a:r>
              <a:rPr lang="en-US" sz="1800" dirty="0" smtClean="0">
                <a:hlinkClick r:id="rId11"/>
              </a:rPr>
              <a:t>Corticosteroids</a:t>
            </a:r>
            <a:r>
              <a:rPr lang="en-US" sz="1800" dirty="0" smtClean="0"/>
              <a:t> </a:t>
            </a:r>
            <a:r>
              <a:rPr lang="en-US" sz="1800" dirty="0" smtClean="0">
                <a:solidFill>
                  <a:srgbClr val="004990"/>
                </a:solidFill>
              </a:rPr>
              <a:t>and Mortality among Critically Ill Patients with COVID-19</a:t>
            </a:r>
            <a:r>
              <a:rPr lang="en-US" sz="1800" dirty="0" smtClean="0"/>
              <a:t>. </a:t>
            </a:r>
            <a:r>
              <a:rPr lang="en-US" sz="1800" dirty="0"/>
              <a:t>(</a:t>
            </a:r>
            <a:r>
              <a:rPr lang="en-US" sz="1800" dirty="0" smtClean="0"/>
              <a:t>9.2.2020</a:t>
            </a:r>
            <a:r>
              <a:rPr lang="en-US" sz="1800" dirty="0"/>
              <a:t>)</a:t>
            </a:r>
            <a:r>
              <a:rPr lang="en-US" sz="2000" dirty="0"/>
              <a:t> </a:t>
            </a:r>
          </a:p>
          <a:p>
            <a:endParaRPr lang="en-US" sz="2800" dirty="0"/>
          </a:p>
          <a:p>
            <a:r>
              <a:rPr lang="en-US" sz="2000" dirty="0" smtClean="0"/>
              <a:t>​</a:t>
            </a:r>
            <a:r>
              <a:rPr lang="en-US" sz="2400" dirty="0"/>
              <a:t/>
            </a:r>
            <a:br>
              <a:rPr lang="en-US" sz="2400" dirty="0"/>
            </a:br>
            <a:endParaRPr lang="en-US" sz="2400" dirty="0"/>
          </a:p>
          <a:p>
            <a:r>
              <a:rPr lang="en-US" sz="1400" dirty="0"/>
              <a:t/>
            </a:r>
            <a:br>
              <a:rPr lang="en-US" sz="1400" dirty="0"/>
            </a:br>
            <a:endParaRPr lang="en-US" sz="1400" dirty="0"/>
          </a:p>
          <a:p>
            <a:endParaRPr lang="en-US" sz="1600" dirty="0" smtClean="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dirty="0"/>
          </a:p>
        </p:txBody>
      </p:sp>
    </p:spTree>
    <p:extLst>
      <p:ext uri="{BB962C8B-B14F-4D97-AF65-F5344CB8AC3E}">
        <p14:creationId xmlns:p14="http://schemas.microsoft.com/office/powerpoint/2010/main" val="6463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
            <a:ext cx="8229600" cy="1143000"/>
          </a:xfrm>
        </p:spPr>
        <p:txBody>
          <a:bodyPr/>
          <a:lstStyle/>
          <a:p>
            <a:pPr algn="l" eaLnBrk="1" hangingPunct="1"/>
            <a:r>
              <a:rPr lang="en-US" sz="4000" b="1" dirty="0">
                <a:solidFill>
                  <a:srgbClr val="F58466"/>
                </a:solidFill>
                <a:latin typeface="Goudy Old Style" pitchFamily="18" charset="0"/>
              </a:rPr>
              <a:t>Birth Equity Links</a:t>
            </a:r>
          </a:p>
        </p:txBody>
      </p:sp>
      <p:sp>
        <p:nvSpPr>
          <p:cNvPr id="3" name="Content Placeholder 2"/>
          <p:cNvSpPr>
            <a:spLocks noGrp="1"/>
          </p:cNvSpPr>
          <p:nvPr>
            <p:ph idx="1"/>
          </p:nvPr>
        </p:nvSpPr>
        <p:spPr>
          <a:xfrm>
            <a:off x="304800" y="838200"/>
            <a:ext cx="8686800" cy="4525963"/>
          </a:xfrm>
        </p:spPr>
        <p:txBody>
          <a:bodyPr/>
          <a:lstStyle/>
          <a:p>
            <a:r>
              <a:rPr lang="en-US" sz="1800" b="1" dirty="0"/>
              <a:t>Please see the following links and publications for information that may help your organization consider next steps to take action to address birth equity and reduction of perinatal racial and ethnic disparities. </a:t>
            </a:r>
          </a:p>
          <a:p>
            <a:r>
              <a:rPr lang="en-US" sz="1800" dirty="0"/>
              <a:t>AIM: Reduction </a:t>
            </a:r>
            <a:r>
              <a:rPr lang="en-US" sz="1800" dirty="0">
                <a:hlinkClick r:id="rId2"/>
              </a:rPr>
              <a:t>of </a:t>
            </a:r>
            <a:r>
              <a:rPr lang="en-US" sz="1800" dirty="0" err="1">
                <a:hlinkClick r:id="rId2"/>
              </a:rPr>
              <a:t>Peripartum</a:t>
            </a:r>
            <a:r>
              <a:rPr lang="en-US" sz="1800" dirty="0">
                <a:hlinkClick r:id="rId2"/>
              </a:rPr>
              <a:t> Racial/Ethnic Disparities Patient Safety Bundle</a:t>
            </a:r>
            <a:r>
              <a:rPr lang="en-US" sz="1800" dirty="0"/>
              <a:t> </a:t>
            </a:r>
            <a:r>
              <a:rPr lang="en-US" sz="1800" dirty="0" smtClean="0"/>
              <a:t>(2018)</a:t>
            </a:r>
            <a:endParaRPr lang="en-US" sz="1800" dirty="0"/>
          </a:p>
          <a:p>
            <a:r>
              <a:rPr lang="en-US" sz="1800" dirty="0"/>
              <a:t>ACOG: </a:t>
            </a:r>
            <a:r>
              <a:rPr lang="en-US" sz="1800" dirty="0">
                <a:hlinkClick r:id="rId3"/>
              </a:rPr>
              <a:t>Reduction of </a:t>
            </a:r>
            <a:r>
              <a:rPr lang="en-US" sz="1800" dirty="0" err="1">
                <a:hlinkClick r:id="rId3"/>
              </a:rPr>
              <a:t>Peripartum</a:t>
            </a:r>
            <a:r>
              <a:rPr lang="en-US" sz="1800" dirty="0">
                <a:hlinkClick r:id="rId3"/>
              </a:rPr>
              <a:t> Racial and Ethnic Disparities:  a conceptual framework and maternal safety consensus bundle </a:t>
            </a:r>
            <a:r>
              <a:rPr lang="en-US" sz="1800" dirty="0"/>
              <a:t>(May 2018)</a:t>
            </a:r>
          </a:p>
          <a:p>
            <a:r>
              <a:rPr lang="en-US" sz="1800" dirty="0"/>
              <a:t>ACOG Committee Opinion No. 729: </a:t>
            </a:r>
            <a:r>
              <a:rPr lang="en-US" sz="1800" dirty="0">
                <a:hlinkClick r:id="rId4"/>
              </a:rPr>
              <a:t>Importance of Social Determinants of Health and Cultural Awareness in the Delivery of Reproductive Health Care</a:t>
            </a:r>
            <a:r>
              <a:rPr lang="en-US" sz="1800" dirty="0"/>
              <a:t> (January 2018) </a:t>
            </a:r>
          </a:p>
          <a:p>
            <a:r>
              <a:rPr lang="en-US" sz="1800" dirty="0"/>
              <a:t>SMFM: </a:t>
            </a:r>
            <a:r>
              <a:rPr lang="en-US" sz="1800" dirty="0">
                <a:hlinkClick r:id="rId5"/>
              </a:rPr>
              <a:t>Strategies to overcome racism's impact on pregnancy outcomes</a:t>
            </a:r>
            <a:r>
              <a:rPr lang="en-US" sz="1800" dirty="0"/>
              <a:t> (May 2020) </a:t>
            </a:r>
          </a:p>
          <a:p>
            <a:r>
              <a:rPr lang="en-US" sz="1800" dirty="0"/>
              <a:t>SMFM: </a:t>
            </a:r>
            <a:r>
              <a:rPr lang="en-US" sz="1800" dirty="0">
                <a:hlinkClick r:id="rId6"/>
              </a:rPr>
              <a:t>Strategies to provide equitable care during COVID-19</a:t>
            </a:r>
            <a:r>
              <a:rPr lang="en-US" sz="1800" dirty="0"/>
              <a:t> (May 2020)</a:t>
            </a:r>
          </a:p>
          <a:p>
            <a:r>
              <a:rPr lang="en-US" sz="1800" dirty="0"/>
              <a:t>ACOG: </a:t>
            </a:r>
            <a:r>
              <a:rPr lang="en-US" sz="1800" dirty="0">
                <a:hlinkClick r:id="rId7"/>
              </a:rPr>
              <a:t>Addressing Health Equity During the COVID-19 Pandemic</a:t>
            </a:r>
            <a:r>
              <a:rPr lang="en-US" sz="1800" dirty="0"/>
              <a:t> (May 2020)</a:t>
            </a:r>
          </a:p>
          <a:p>
            <a:r>
              <a:rPr lang="en-US" sz="1800" dirty="0" smtClean="0"/>
              <a:t>AAP </a:t>
            </a:r>
            <a:r>
              <a:rPr lang="en-US" sz="1800" dirty="0"/>
              <a:t>Policy Statement: </a:t>
            </a:r>
            <a:r>
              <a:rPr lang="en-US" sz="1800" dirty="0">
                <a:hlinkClick r:id="rId8"/>
              </a:rPr>
              <a:t> The impact of racism on child and adolescent health</a:t>
            </a:r>
            <a:r>
              <a:rPr lang="en-US" sz="1800" dirty="0"/>
              <a:t> (</a:t>
            </a:r>
            <a:r>
              <a:rPr lang="en-US" sz="1800" dirty="0" smtClean="0"/>
              <a:t>Aug </a:t>
            </a:r>
            <a:r>
              <a:rPr lang="en-US" sz="1800" dirty="0"/>
              <a:t>2019) </a:t>
            </a:r>
            <a:endParaRPr lang="en-US" sz="1800" dirty="0" smtClean="0"/>
          </a:p>
          <a:p>
            <a:r>
              <a:rPr lang="en-US" sz="2000" dirty="0"/>
              <a:t>Today: </a:t>
            </a:r>
            <a:r>
              <a:rPr lang="en-US" sz="2000" dirty="0">
                <a:hlinkClick r:id="rId9"/>
              </a:rPr>
              <a:t>Black. Pregnant. And COVID-19 positive.</a:t>
            </a:r>
            <a:r>
              <a:rPr lang="en-US" sz="2000" dirty="0"/>
              <a:t> (7.8.2020</a:t>
            </a:r>
            <a:r>
              <a:rPr lang="en-US" sz="2000" dirty="0" smtClean="0"/>
              <a:t>)</a:t>
            </a:r>
          </a:p>
          <a:p>
            <a:r>
              <a:rPr lang="en-US" sz="2000" dirty="0"/>
              <a:t>CDC: </a:t>
            </a:r>
            <a:r>
              <a:rPr lang="en-US" sz="2000" dirty="0">
                <a:hlinkClick r:id="rId10"/>
              </a:rPr>
              <a:t>COVID-19 Response Promising Practices in Health Equity II</a:t>
            </a:r>
            <a:r>
              <a:rPr lang="en-US" sz="2000" dirty="0"/>
              <a:t> (7.31.2020</a:t>
            </a:r>
            <a:r>
              <a:rPr lang="en-US" sz="2000" dirty="0" smtClean="0"/>
              <a:t>)</a:t>
            </a:r>
          </a:p>
          <a:p>
            <a:r>
              <a:rPr lang="en-US" sz="2400" dirty="0" smtClean="0"/>
              <a:t>CDC</a:t>
            </a:r>
            <a:r>
              <a:rPr lang="en-US" sz="2400" dirty="0"/>
              <a:t>:</a:t>
            </a:r>
            <a:r>
              <a:rPr lang="en-US" sz="2400" dirty="0">
                <a:hlinkClick r:id="rId11"/>
              </a:rPr>
              <a:t> HEAR HER Campaign</a:t>
            </a:r>
            <a:r>
              <a:rPr lang="en-US" sz="2400" dirty="0"/>
              <a:t> (</a:t>
            </a:r>
            <a:r>
              <a:rPr lang="en-US" sz="2400" dirty="0" smtClean="0"/>
              <a:t>8.4.2020)strategies promote birth equity and reduce preventable maternal mortality</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a:p>
        </p:txBody>
      </p:sp>
    </p:spTree>
    <p:extLst>
      <p:ext uri="{BB962C8B-B14F-4D97-AF65-F5344CB8AC3E}">
        <p14:creationId xmlns:p14="http://schemas.microsoft.com/office/powerpoint/2010/main" val="1111018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02" y="265495"/>
            <a:ext cx="7239000" cy="1143000"/>
          </a:xfrm>
        </p:spPr>
        <p:txBody>
          <a:bodyPr/>
          <a:lstStyle/>
          <a:p>
            <a:pPr algn="l"/>
            <a:r>
              <a:rPr lang="en-US" sz="3600" b="1" dirty="0">
                <a:solidFill>
                  <a:srgbClr val="F58466"/>
                </a:solidFill>
                <a:latin typeface="Goudy Old Style" pitchFamily="18" charset="0"/>
              </a:rPr>
              <a:t>IDPH / </a:t>
            </a:r>
            <a:r>
              <a:rPr lang="en-US" sz="3600" b="1" dirty="0" smtClean="0">
                <a:solidFill>
                  <a:srgbClr val="F58466"/>
                </a:solidFill>
                <a:latin typeface="Goudy Old Style" pitchFamily="18" charset="0"/>
              </a:rPr>
              <a:t>HFS / CDC Communications</a:t>
            </a:r>
            <a:endParaRPr lang="en-US" sz="3600" b="1" dirty="0">
              <a:solidFill>
                <a:srgbClr val="F58466"/>
              </a:solidFill>
              <a:latin typeface="Goudy Old Style" pitchFamily="18" charset="0"/>
            </a:endParaRPr>
          </a:p>
        </p:txBody>
      </p:sp>
      <p:sp>
        <p:nvSpPr>
          <p:cNvPr id="3" name="Content Placeholder 2"/>
          <p:cNvSpPr>
            <a:spLocks noGrp="1"/>
          </p:cNvSpPr>
          <p:nvPr>
            <p:ph idx="1"/>
          </p:nvPr>
        </p:nvSpPr>
        <p:spPr>
          <a:xfrm>
            <a:off x="457200" y="1408495"/>
            <a:ext cx="8229600" cy="4525963"/>
          </a:xfrm>
        </p:spPr>
        <p:txBody>
          <a:bodyPr/>
          <a:lstStyle/>
          <a:p>
            <a:r>
              <a:rPr lang="en-US" sz="2400" dirty="0" smtClean="0"/>
              <a:t>HFS</a:t>
            </a:r>
            <a:r>
              <a:rPr lang="en-US" sz="2400" dirty="0"/>
              <a:t>:</a:t>
            </a:r>
            <a:r>
              <a:rPr lang="en-US" sz="2400" dirty="0">
                <a:hlinkClick r:id="rId2"/>
              </a:rPr>
              <a:t> Provider Notice Issued Blood Pressure Monitoring Kit</a:t>
            </a:r>
            <a:r>
              <a:rPr lang="en-US" sz="2400" dirty="0"/>
              <a:t> (7.2.2020)</a:t>
            </a:r>
            <a:r>
              <a:rPr lang="en-US" sz="2400" dirty="0" smtClean="0"/>
              <a:t>​ - Medicaid now covers home BP cuffs for all pregnant / postpartum patients</a:t>
            </a:r>
          </a:p>
          <a:p>
            <a:r>
              <a:rPr lang="en-US" sz="2800" dirty="0"/>
              <a:t>CDC: </a:t>
            </a:r>
            <a:r>
              <a:rPr lang="en-US" sz="2800" dirty="0">
                <a:hlinkClick r:id="rId3"/>
              </a:rPr>
              <a:t>Evaluation and Management Considerations for Neonates At Risk for COVID-19</a:t>
            </a:r>
            <a:r>
              <a:rPr lang="en-US" sz="2800" dirty="0"/>
              <a:t>. (8.3.2020)​</a:t>
            </a:r>
            <a:r>
              <a:rPr lang="en-US" sz="2400" dirty="0" smtClean="0"/>
              <a:t> </a:t>
            </a:r>
            <a:endParaRPr lang="en-US" sz="2400" dirty="0" smtClean="0"/>
          </a:p>
          <a:p>
            <a:r>
              <a:rPr lang="en-US" sz="2400" b="1" dirty="0" smtClean="0"/>
              <a:t>CDC Data on Covid-19 and Pregnancy </a:t>
            </a:r>
            <a:r>
              <a:rPr lang="en-US" sz="2400" dirty="0" smtClean="0"/>
              <a:t>(9.3.2020) </a:t>
            </a:r>
            <a:r>
              <a:rPr lang="en-US" sz="2400" dirty="0">
                <a:hlinkClick r:id="rId4"/>
              </a:rPr>
              <a:t>https://www.cdc.gov/coronavirus/2019-ncov/cases-updates/special-populations/pregnancy-data-on-covid-19.html</a:t>
            </a:r>
            <a:endParaRPr lang="en-US" sz="2400" dirty="0"/>
          </a:p>
          <a:p>
            <a:endParaRPr lang="en-US" dirty="0"/>
          </a:p>
          <a:p>
            <a:endParaRPr lang="en-US" sz="2000" dirty="0"/>
          </a:p>
          <a:p>
            <a:endParaRPr lang="en-US" sz="800" dirty="0"/>
          </a:p>
          <a:p>
            <a:pPr marL="0" indent="0">
              <a:buNone/>
            </a:pP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a:p>
        </p:txBody>
      </p:sp>
    </p:spTree>
    <p:extLst>
      <p:ext uri="{BB962C8B-B14F-4D97-AF65-F5344CB8AC3E}">
        <p14:creationId xmlns:p14="http://schemas.microsoft.com/office/powerpoint/2010/main" val="2414276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Project Parachute: offers pro-bono </a:t>
            </a:r>
            <a:r>
              <a:rPr lang="en-US" dirty="0" err="1" smtClean="0"/>
              <a:t>teletherapy</a:t>
            </a:r>
            <a:r>
              <a:rPr lang="en-US" dirty="0" smtClean="0"/>
              <a:t> (video or phone) to frontline workers</a:t>
            </a:r>
          </a:p>
          <a:p>
            <a:pPr lvl="1"/>
            <a:r>
              <a:rPr lang="en-US" dirty="0">
                <a:hlinkClick r:id="rId2"/>
              </a:rPr>
              <a:t>https://project-parachute.org</a:t>
            </a:r>
            <a:r>
              <a:rPr lang="en-US" dirty="0" smtClean="0">
                <a:hlinkClick r:id="rId2"/>
              </a:rPr>
              <a:t>/</a:t>
            </a:r>
            <a:r>
              <a:rPr lang="en-US" dirty="0" smtClean="0"/>
              <a:t> </a:t>
            </a:r>
          </a:p>
          <a:p>
            <a:r>
              <a:rPr lang="en-US" dirty="0" smtClean="0"/>
              <a:t>Physician </a:t>
            </a:r>
            <a:r>
              <a:rPr lang="en-US" dirty="0"/>
              <a:t>Support Line </a:t>
            </a:r>
            <a:endParaRPr lang="en-US" dirty="0" smtClean="0"/>
          </a:p>
          <a:p>
            <a:pPr lvl="1"/>
            <a:r>
              <a:rPr lang="en-US" dirty="0" smtClean="0"/>
              <a:t>staffed </a:t>
            </a:r>
            <a:r>
              <a:rPr lang="en-US" dirty="0"/>
              <a:t>by volunteer psychiatrists </a:t>
            </a:r>
            <a:endParaRPr lang="en-US" dirty="0" smtClean="0"/>
          </a:p>
          <a:p>
            <a:pPr lvl="1"/>
            <a:r>
              <a:rPr lang="en-US" dirty="0" smtClean="0"/>
              <a:t>offers </a:t>
            </a:r>
            <a:r>
              <a:rPr lang="en-US" dirty="0"/>
              <a:t>free and confidential peer support to physicians in the U.S. </a:t>
            </a:r>
            <a:endParaRPr lang="en-US" dirty="0" smtClean="0"/>
          </a:p>
          <a:p>
            <a:pPr lvl="1"/>
            <a:r>
              <a:rPr lang="en-US" dirty="0" smtClean="0"/>
              <a:t>available </a:t>
            </a:r>
            <a:r>
              <a:rPr lang="en-US" dirty="0"/>
              <a:t>daily by calling </a:t>
            </a:r>
            <a:r>
              <a:rPr lang="en-US" b="1" dirty="0">
                <a:solidFill>
                  <a:srgbClr val="005CB9"/>
                </a:solidFill>
              </a:rPr>
              <a:t>1 (888) 409-0141</a:t>
            </a:r>
            <a:r>
              <a:rPr lang="en-US" b="1" dirty="0">
                <a:solidFill>
                  <a:srgbClr val="FF0000"/>
                </a:solidFill>
              </a:rPr>
              <a:t> </a:t>
            </a:r>
            <a:r>
              <a:rPr lang="en-US" dirty="0"/>
              <a:t>from 8 a.m. to 3 a.m. EST. </a:t>
            </a:r>
            <a:endParaRPr lang="en-US" dirty="0" smtClean="0"/>
          </a:p>
          <a:p>
            <a:r>
              <a:rPr lang="en-US" dirty="0" smtClean="0"/>
              <a:t>For </a:t>
            </a:r>
            <a:r>
              <a:rPr lang="en-US" dirty="0"/>
              <a:t>the </a:t>
            </a:r>
            <a:r>
              <a:rPr lang="en-US" dirty="0" smtClean="0"/>
              <a:t>Frontlines: </a:t>
            </a:r>
            <a:r>
              <a:rPr lang="en-US" dirty="0"/>
              <a:t>24/7 help line provides free crisis counseling for frontline workers. </a:t>
            </a:r>
            <a:r>
              <a:rPr lang="en-US" b="1" dirty="0" smtClean="0">
                <a:solidFill>
                  <a:srgbClr val="005CB9"/>
                </a:solidFill>
              </a:rPr>
              <a:t>Text FRONTLINE </a:t>
            </a:r>
            <a:r>
              <a:rPr lang="en-US" b="1" dirty="0">
                <a:solidFill>
                  <a:srgbClr val="005CB9"/>
                </a:solidFill>
              </a:rPr>
              <a:t>to 741741</a:t>
            </a:r>
          </a:p>
        </p:txBody>
      </p:sp>
      <p:sp>
        <p:nvSpPr>
          <p:cNvPr id="6" name="Title 5"/>
          <p:cNvSpPr>
            <a:spLocks noGrp="1"/>
          </p:cNvSpPr>
          <p:nvPr>
            <p:ph type="title"/>
          </p:nvPr>
        </p:nvSpPr>
        <p:spPr/>
        <p:txBody>
          <a:bodyPr/>
          <a:lstStyle/>
          <a:p>
            <a:r>
              <a:rPr lang="en-US" dirty="0" smtClean="0"/>
              <a:t>COVID Mental Health Support Resources for Physicians &amp; Healthcare Workers</a:t>
            </a:r>
            <a:endParaRPr lang="en-US" dirty="0"/>
          </a:p>
        </p:txBody>
      </p:sp>
      <p:sp>
        <p:nvSpPr>
          <p:cNvPr id="8" name="Text Placeholder 7"/>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99431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Welcome</a:t>
            </a:r>
          </a:p>
        </p:txBody>
      </p:sp>
      <p:sp>
        <p:nvSpPr>
          <p:cNvPr id="3" name="Slide Number Placeholder 2"/>
          <p:cNvSpPr>
            <a:spLocks noGrp="1"/>
          </p:cNvSpPr>
          <p:nvPr>
            <p:ph type="sldNum" sz="quarter" idx="12"/>
          </p:nvPr>
        </p:nvSpPr>
        <p:spPr/>
        <p:txBody>
          <a:bodyPr/>
          <a:lstStyle/>
          <a:p>
            <a:fld id="{744C2F5F-8633-4B5B-A080-9CC210AD30A1}" type="slidenum">
              <a:rPr lang="en-US" smtClean="0"/>
              <a:t>2</a:t>
            </a:fld>
            <a:endParaRPr lang="en-US"/>
          </a:p>
        </p:txBody>
      </p:sp>
      <p:sp>
        <p:nvSpPr>
          <p:cNvPr id="4" name="Content Placeholder 2"/>
          <p:cNvSpPr txBox="1">
            <a:spLocks/>
          </p:cNvSpPr>
          <p:nvPr/>
        </p:nvSpPr>
        <p:spPr>
          <a:xfrm>
            <a:off x="1222887" y="1348778"/>
            <a:ext cx="6560219" cy="7486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Please</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 be certain you are on </a:t>
            </a:r>
            <a:r>
              <a:rPr lang="en-US" sz="1600" i="1" dirty="0">
                <a:solidFill>
                  <a:srgbClr val="C00000"/>
                </a:solidFill>
                <a:latin typeface="Verdana" panose="020B0604030504040204" pitchFamily="34" charset="0"/>
                <a:ea typeface="Verdana" panose="020B0604030504040204" pitchFamily="34" charset="0"/>
                <a:cs typeface="Verdana" panose="020B0604030504040204" pitchFamily="34" charset="0"/>
              </a:rPr>
              <a:t>“mute”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when not speaking </a:t>
            </a:r>
            <a:r>
              <a:rPr lang="en-US" sz="1600" dirty="0">
                <a:latin typeface="Verdana" panose="020B0604030504040204" pitchFamily="34" charset="0"/>
                <a:ea typeface="Verdana" panose="020B0604030504040204" pitchFamily="34" charset="0"/>
                <a:cs typeface="Verdana" panose="020B0604030504040204" pitchFamily="34" charset="0"/>
              </a:rPr>
              <a:t>to avoid background noise.</a:t>
            </a:r>
          </a:p>
          <a:p>
            <a:pPr marL="0" indent="0">
              <a:buNone/>
            </a:pPr>
            <a:r>
              <a:rPr lang="en-US" sz="1600" dirty="0">
                <a:latin typeface="Verdana" panose="020B0604030504040204" pitchFamily="34" charset="0"/>
                <a:ea typeface="Verdana" panose="020B0604030504040204" pitchFamily="34" charset="0"/>
                <a:cs typeface="Verdana" panose="020B0604030504040204" pitchFamily="34" charset="0"/>
              </a:rPr>
              <a:t>Whether you have joined by phone or computer audio, you can mute and unmute yourself by clicking on the </a:t>
            </a:r>
            <a:r>
              <a:rPr lang="en-US" sz="1600" dirty="0">
                <a:solidFill>
                  <a:srgbClr val="C00000"/>
                </a:solidFill>
                <a:latin typeface="Verdana" panose="020B0604030504040204" pitchFamily="34" charset="0"/>
                <a:ea typeface="Verdana" panose="020B0604030504040204" pitchFamily="34" charset="0"/>
                <a:cs typeface="Verdana" panose="020B0604030504040204" pitchFamily="34" charset="0"/>
              </a:rPr>
              <a:t>microphone icon.</a:t>
            </a:r>
          </a:p>
          <a:p>
            <a:endParaRPr lang="en-US" sz="14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949" r="2003" b="12503"/>
          <a:stretch/>
        </p:blipFill>
        <p:spPr>
          <a:xfrm>
            <a:off x="840503" y="2826564"/>
            <a:ext cx="6942603" cy="490923"/>
          </a:xfrm>
          <a:prstGeom prst="rect">
            <a:avLst/>
          </a:prstGeom>
        </p:spPr>
      </p:pic>
      <p:sp>
        <p:nvSpPr>
          <p:cNvPr id="6" name="TextBox 5"/>
          <p:cNvSpPr txBox="1"/>
          <p:nvPr/>
        </p:nvSpPr>
        <p:spPr>
          <a:xfrm>
            <a:off x="1295400" y="3484782"/>
            <a:ext cx="6059118" cy="1512081"/>
          </a:xfrm>
          <a:prstGeom prst="rect">
            <a:avLst/>
          </a:prstGeom>
          <a:noFill/>
        </p:spPr>
        <p:txBody>
          <a:bodyPr wrap="square" rtlCol="0">
            <a:spAutoFit/>
          </a:bodyPr>
          <a:lstStyle/>
          <a:p>
            <a:pPr>
              <a:defRPr/>
            </a:pPr>
            <a:r>
              <a:rPr lang="en-US" b="1" dirty="0">
                <a:solidFill>
                  <a:srgbClr val="7030A0"/>
                </a:solidFill>
                <a:latin typeface="Verdana"/>
              </a:rPr>
              <a:t>The following shortcuts can also be used </a:t>
            </a:r>
          </a:p>
          <a:p>
            <a:pPr>
              <a:defRPr/>
            </a:pPr>
            <a:endParaRPr lang="en-US" sz="450" b="1" dirty="0">
              <a:solidFill>
                <a:prstClr val="black"/>
              </a:solidFill>
              <a:latin typeface="Verdana"/>
            </a:endParaRPr>
          </a:p>
          <a:p>
            <a:pPr>
              <a:defRPr/>
            </a:pPr>
            <a:r>
              <a:rPr lang="en-US" b="1" i="1" dirty="0">
                <a:solidFill>
                  <a:prstClr val="black"/>
                </a:solidFill>
                <a:latin typeface="Verdana"/>
              </a:rPr>
              <a:t>For PC:  </a:t>
            </a:r>
            <a:r>
              <a:rPr lang="en-US" dirty="0">
                <a:solidFill>
                  <a:prstClr val="black"/>
                </a:solidFill>
                <a:latin typeface="Verdana"/>
              </a:rPr>
              <a:t>Alt + A :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Mac:  </a:t>
            </a:r>
            <a:r>
              <a:rPr lang="en-US" dirty="0">
                <a:solidFill>
                  <a:prstClr val="black"/>
                </a:solidFill>
                <a:latin typeface="Verdana"/>
              </a:rPr>
              <a:t>Shift + Command + A: Mute or Unmute</a:t>
            </a:r>
          </a:p>
          <a:p>
            <a:pPr>
              <a:defRPr/>
            </a:pPr>
            <a:endParaRPr lang="en-US" sz="788" dirty="0">
              <a:solidFill>
                <a:prstClr val="black"/>
              </a:solidFill>
              <a:latin typeface="Verdana"/>
            </a:endParaRPr>
          </a:p>
          <a:p>
            <a:pPr>
              <a:defRPr/>
            </a:pPr>
            <a:r>
              <a:rPr lang="en-US" b="1" i="1" dirty="0">
                <a:solidFill>
                  <a:prstClr val="black"/>
                </a:solidFill>
                <a:latin typeface="Verdana"/>
              </a:rPr>
              <a:t>For telephone:</a:t>
            </a:r>
            <a:r>
              <a:rPr lang="en-US" dirty="0">
                <a:solidFill>
                  <a:prstClr val="black"/>
                </a:solidFill>
                <a:latin typeface="Verdana"/>
              </a:rPr>
              <a:t>  *6 : Mute or Unmute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9415" y="5441156"/>
            <a:ext cx="1150619" cy="457200"/>
          </a:xfrm>
          <a:prstGeom prst="rect">
            <a:avLst/>
          </a:prstGeom>
        </p:spPr>
      </p:pic>
    </p:spTree>
    <p:extLst>
      <p:ext uri="{BB962C8B-B14F-4D97-AF65-F5344CB8AC3E}">
        <p14:creationId xmlns:p14="http://schemas.microsoft.com/office/powerpoint/2010/main" val="1476758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Meditation apps offering free subscriptions to frontline workers:</a:t>
            </a:r>
          </a:p>
          <a:p>
            <a:pPr lvl="1"/>
            <a:r>
              <a:rPr lang="en-US" dirty="0" smtClean="0"/>
              <a:t>Headspace </a:t>
            </a:r>
            <a:r>
              <a:rPr lang="en-US" dirty="0">
                <a:hlinkClick r:id="rId2"/>
              </a:rPr>
              <a:t>https://</a:t>
            </a:r>
            <a:r>
              <a:rPr lang="en-US" dirty="0" smtClean="0">
                <a:hlinkClick r:id="rId2"/>
              </a:rPr>
              <a:t>www.headspace.com/health-covid-19</a:t>
            </a:r>
            <a:r>
              <a:rPr lang="en-US" dirty="0" smtClean="0"/>
              <a:t> </a:t>
            </a:r>
          </a:p>
          <a:p>
            <a:pPr lvl="1"/>
            <a:r>
              <a:rPr lang="en-US" dirty="0" smtClean="0"/>
              <a:t>Ten </a:t>
            </a:r>
            <a:r>
              <a:rPr lang="en-US" dirty="0"/>
              <a:t>Percent Happier </a:t>
            </a:r>
            <a:r>
              <a:rPr lang="en-US" dirty="0">
                <a:hlinkClick r:id="rId3"/>
              </a:rPr>
              <a:t>https://</a:t>
            </a:r>
            <a:r>
              <a:rPr lang="en-US" dirty="0" smtClean="0">
                <a:hlinkClick r:id="rId3"/>
              </a:rPr>
              <a:t>www.tenpercent.com/care</a:t>
            </a:r>
            <a:r>
              <a:rPr lang="en-US" dirty="0" smtClean="0"/>
              <a:t> offering free subscription to frontline workers</a:t>
            </a:r>
          </a:p>
          <a:p>
            <a:r>
              <a:rPr lang="en-US" dirty="0"/>
              <a:t>Delightful Gratitude </a:t>
            </a:r>
            <a:r>
              <a:rPr lang="en-US" dirty="0">
                <a:hlinkClick r:id="rId4"/>
              </a:rPr>
              <a:t>https://delightfuljournal.com</a:t>
            </a:r>
            <a:r>
              <a:rPr lang="en-US" dirty="0" smtClean="0">
                <a:hlinkClick r:id="rId4"/>
              </a:rPr>
              <a:t>/</a:t>
            </a:r>
            <a:r>
              <a:rPr lang="en-US" dirty="0" smtClean="0"/>
              <a:t> - free app to help practice daily gratitude, empirically shown to improve mood and outlook</a:t>
            </a:r>
          </a:p>
          <a:p>
            <a:pPr marL="0" indent="0">
              <a:buNone/>
            </a:pPr>
            <a:endParaRPr lang="en-US" dirty="0"/>
          </a:p>
        </p:txBody>
      </p:sp>
      <p:sp>
        <p:nvSpPr>
          <p:cNvPr id="3" name="Title 2"/>
          <p:cNvSpPr>
            <a:spLocks noGrp="1"/>
          </p:cNvSpPr>
          <p:nvPr>
            <p:ph type="title"/>
          </p:nvPr>
        </p:nvSpPr>
        <p:spPr/>
        <p:txBody>
          <a:bodyPr/>
          <a:lstStyle/>
          <a:p>
            <a:r>
              <a:rPr lang="en-US" dirty="0"/>
              <a:t>COVID </a:t>
            </a:r>
            <a:r>
              <a:rPr lang="en-US" dirty="0" smtClean="0"/>
              <a:t>Self-Help Support </a:t>
            </a:r>
            <a:r>
              <a:rPr lang="en-US" dirty="0"/>
              <a:t>Resources for Physicians &amp; Healthcare Workers</a:t>
            </a:r>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204375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smtClean="0"/>
              <a:t>NorthShore</a:t>
            </a:r>
            <a:r>
              <a:rPr lang="en-US" dirty="0" smtClean="0"/>
              <a:t> MOMS Line </a:t>
            </a:r>
            <a:r>
              <a:rPr lang="en-US" b="1" dirty="0" smtClean="0">
                <a:solidFill>
                  <a:srgbClr val="005CB9"/>
                </a:solidFill>
              </a:rPr>
              <a:t>1-866-364-6667</a:t>
            </a:r>
          </a:p>
          <a:p>
            <a:pPr lvl="1"/>
            <a:r>
              <a:rPr lang="en-US" dirty="0" smtClean="0"/>
              <a:t>Staffed 24/7 by licensed mental health professionals</a:t>
            </a:r>
          </a:p>
          <a:p>
            <a:pPr lvl="1"/>
            <a:r>
              <a:rPr lang="en-US" dirty="0" smtClean="0"/>
              <a:t>Provides crisis intervention, support, psychoeducation, referrals &amp; resources</a:t>
            </a:r>
          </a:p>
          <a:p>
            <a:r>
              <a:rPr lang="en-US" dirty="0"/>
              <a:t>Crisis Text </a:t>
            </a:r>
            <a:r>
              <a:rPr lang="en-US" dirty="0" smtClean="0"/>
              <a:t>Line: </a:t>
            </a:r>
            <a:r>
              <a:rPr lang="en-US" b="1" dirty="0">
                <a:solidFill>
                  <a:srgbClr val="005CB9"/>
                </a:solidFill>
              </a:rPr>
              <a:t>Text CONNECT to 741741</a:t>
            </a:r>
            <a:endParaRPr lang="en-US" b="1" dirty="0" smtClean="0">
              <a:solidFill>
                <a:srgbClr val="005CB9"/>
              </a:solidFill>
            </a:endParaRPr>
          </a:p>
          <a:p>
            <a:r>
              <a:rPr lang="en-US" dirty="0" smtClean="0"/>
              <a:t>Postpartum Support International</a:t>
            </a:r>
          </a:p>
          <a:p>
            <a:pPr lvl="1"/>
            <a:r>
              <a:rPr lang="en-US" dirty="0" smtClean="0"/>
              <a:t>Offers phone-based and online support groups</a:t>
            </a:r>
          </a:p>
          <a:p>
            <a:pPr lvl="1"/>
            <a:r>
              <a:rPr lang="en-US" dirty="0">
                <a:hlinkClick r:id="rId2"/>
              </a:rPr>
              <a:t>https://www.postpartum.net/get-help/help-for-moms</a:t>
            </a:r>
            <a:r>
              <a:rPr lang="en-US" dirty="0" smtClean="0">
                <a:hlinkClick r:id="rId2"/>
              </a:rPr>
              <a:t>/</a:t>
            </a:r>
            <a:r>
              <a:rPr lang="en-US" dirty="0" smtClean="0"/>
              <a:t> </a:t>
            </a:r>
          </a:p>
          <a:p>
            <a:r>
              <a:rPr lang="en-US" dirty="0" smtClean="0"/>
              <a:t>Beyond the Baby Blues</a:t>
            </a:r>
          </a:p>
          <a:p>
            <a:pPr lvl="1"/>
            <a:r>
              <a:rPr lang="en-US" dirty="0" smtClean="0"/>
              <a:t>Free 6-session virtual support groups</a:t>
            </a:r>
          </a:p>
          <a:p>
            <a:pPr lvl="1"/>
            <a:r>
              <a:rPr lang="en-US" dirty="0" smtClean="0">
                <a:hlinkClick r:id="rId3"/>
              </a:rPr>
              <a:t>www.beyondthebabyblues.org</a:t>
            </a:r>
            <a:r>
              <a:rPr lang="en-US" dirty="0" smtClean="0"/>
              <a:t> </a:t>
            </a:r>
          </a:p>
        </p:txBody>
      </p:sp>
      <p:sp>
        <p:nvSpPr>
          <p:cNvPr id="3" name="Title 2"/>
          <p:cNvSpPr>
            <a:spLocks noGrp="1"/>
          </p:cNvSpPr>
          <p:nvPr>
            <p:ph type="title"/>
          </p:nvPr>
        </p:nvSpPr>
        <p:spPr/>
        <p:txBody>
          <a:bodyPr/>
          <a:lstStyle/>
          <a:p>
            <a:r>
              <a:rPr lang="en-US" dirty="0" smtClean="0"/>
              <a:t>COVID-19 Support for Patients</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407944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Wingspan Project</a:t>
            </a:r>
          </a:p>
          <a:p>
            <a:pPr lvl="1"/>
            <a:r>
              <a:rPr lang="en-US" dirty="0">
                <a:hlinkClick r:id="rId2"/>
              </a:rPr>
              <a:t>https://www.thewingspanproject.org/community-response-program.html</a:t>
            </a:r>
            <a:endParaRPr lang="en-US" dirty="0"/>
          </a:p>
          <a:p>
            <a:pPr lvl="1"/>
            <a:r>
              <a:rPr lang="en-US" dirty="0"/>
              <a:t>Pro bono psychotherapy for individuals from underserved and/or underrepresented communities, with emphasis on those impacted by recent protests and/or COVID-19</a:t>
            </a:r>
          </a:p>
          <a:p>
            <a:pPr lvl="1"/>
            <a:r>
              <a:rPr lang="en-US" dirty="0"/>
              <a:t>Marcy </a:t>
            </a:r>
            <a:r>
              <a:rPr lang="en-US" dirty="0" err="1"/>
              <a:t>Lichterman</a:t>
            </a:r>
            <a:r>
              <a:rPr lang="en-US" dirty="0"/>
              <a:t> LCSW &amp; Solveig </a:t>
            </a:r>
            <a:r>
              <a:rPr lang="en-US" dirty="0" err="1"/>
              <a:t>Roverud</a:t>
            </a:r>
            <a:r>
              <a:rPr lang="en-US" dirty="0"/>
              <a:t> LCSW are participating therapists with perinatal expertise</a:t>
            </a:r>
          </a:p>
          <a:p>
            <a:endParaRPr lang="en-US" dirty="0"/>
          </a:p>
        </p:txBody>
      </p:sp>
      <p:sp>
        <p:nvSpPr>
          <p:cNvPr id="3" name="Title 2"/>
          <p:cNvSpPr>
            <a:spLocks noGrp="1"/>
          </p:cNvSpPr>
          <p:nvPr>
            <p:ph type="title"/>
          </p:nvPr>
        </p:nvSpPr>
        <p:spPr/>
        <p:txBody>
          <a:bodyPr/>
          <a:lstStyle/>
          <a:p>
            <a:r>
              <a:rPr lang="en-US" dirty="0" smtClean="0"/>
              <a:t>COVID-19 Support for Patients</a:t>
            </a:r>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FFFFFF">
                  <a:lumMod val="50000"/>
                </a:srgbClr>
              </a:solidFill>
              <a:effectLst/>
              <a:uLnTx/>
              <a:uFillTx/>
              <a:latin typeface="Arial"/>
              <a:ea typeface="MS PGothic" pitchFamily="34" charset="-128"/>
              <a:cs typeface="+mn-cs"/>
            </a:endParaRPr>
          </a:p>
        </p:txBody>
      </p:sp>
    </p:spTree>
    <p:extLst>
      <p:ext uri="{BB962C8B-B14F-4D97-AF65-F5344CB8AC3E}">
        <p14:creationId xmlns:p14="http://schemas.microsoft.com/office/powerpoint/2010/main" val="1756283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127" y="-76519"/>
            <a:ext cx="8229600" cy="1143000"/>
          </a:xfrm>
        </p:spPr>
        <p:txBody>
          <a:bodyPr/>
          <a:lstStyle/>
          <a:p>
            <a:pPr algn="l"/>
            <a:r>
              <a:rPr lang="en-US" sz="4000" b="1" dirty="0">
                <a:solidFill>
                  <a:srgbClr val="F58466"/>
                </a:solidFill>
                <a:latin typeface="Goudy Old Style" pitchFamily="18" charset="0"/>
              </a:rPr>
              <a:t>Masks for MOMS </a:t>
            </a:r>
          </a:p>
        </p:txBody>
      </p:sp>
      <p:sp>
        <p:nvSpPr>
          <p:cNvPr id="9" name="Content Placeholder 8"/>
          <p:cNvSpPr>
            <a:spLocks noGrp="1"/>
          </p:cNvSpPr>
          <p:nvPr>
            <p:ph idx="1"/>
          </p:nvPr>
        </p:nvSpPr>
        <p:spPr>
          <a:xfrm>
            <a:off x="-7749" y="969544"/>
            <a:ext cx="6865749" cy="2218841"/>
          </a:xfrm>
        </p:spPr>
        <p:txBody>
          <a:bodyPr/>
          <a:lstStyle/>
          <a:p>
            <a:pPr>
              <a:spcBef>
                <a:spcPts val="0"/>
              </a:spcBef>
            </a:pPr>
            <a:r>
              <a:rPr lang="en-US" sz="1800" dirty="0"/>
              <a:t>Masks for MOMS Illinois launched on April 21, 2020 to help meet the need for </a:t>
            </a:r>
            <a:r>
              <a:rPr lang="en-US" sz="1800" dirty="0" smtClean="0"/>
              <a:t>cloth masks </a:t>
            </a:r>
            <a:r>
              <a:rPr lang="en-US" sz="1800" dirty="0"/>
              <a:t>among pregnant and postpartum persons in the Chicagoland area in response to the COVID-19 Pandemic.  </a:t>
            </a:r>
            <a:endParaRPr lang="en-US" sz="1800" dirty="0"/>
          </a:p>
          <a:p>
            <a:pPr>
              <a:spcBef>
                <a:spcPts val="0"/>
              </a:spcBef>
            </a:pPr>
            <a:r>
              <a:rPr lang="en-US" altLang="en-US" sz="1800" dirty="0" smtClean="0">
                <a:solidFill>
                  <a:srgbClr val="212121"/>
                </a:solidFill>
                <a:latin typeface="Arial" panose="020B0604020202020204" pitchFamily="34" charset="0"/>
                <a:cs typeface="Arial" panose="020B0604020202020204" pitchFamily="34" charset="0"/>
              </a:rPr>
              <a:t>We </a:t>
            </a:r>
            <a:r>
              <a:rPr lang="en-US" altLang="en-US" sz="1800" dirty="0">
                <a:solidFill>
                  <a:srgbClr val="212121"/>
                </a:solidFill>
                <a:latin typeface="Arial" panose="020B0604020202020204" pitchFamily="34" charset="0"/>
                <a:cs typeface="Arial" panose="020B0604020202020204" pitchFamily="34" charset="0"/>
              </a:rPr>
              <a:t>will continue to accept </a:t>
            </a:r>
            <a:r>
              <a:rPr lang="en-US" altLang="en-US" sz="1800" dirty="0" smtClean="0">
                <a:solidFill>
                  <a:srgbClr val="212121"/>
                </a:solidFill>
                <a:latin typeface="Arial" panose="020B0604020202020204" pitchFamily="34" charset="0"/>
                <a:cs typeface="Arial" panose="020B0604020202020204" pitchFamily="34" charset="0"/>
              </a:rPr>
              <a:t>donations </a:t>
            </a:r>
            <a:r>
              <a:rPr lang="en-US" altLang="en-US" sz="1800" dirty="0">
                <a:solidFill>
                  <a:srgbClr val="212121"/>
                </a:solidFill>
                <a:latin typeface="Arial" panose="020B0604020202020204" pitchFamily="34" charset="0"/>
                <a:cs typeface="Arial" panose="020B0604020202020204" pitchFamily="34" charset="0"/>
              </a:rPr>
              <a:t>through </a:t>
            </a:r>
            <a:r>
              <a:rPr lang="en-US" altLang="en-US" sz="1800" dirty="0" smtClean="0">
                <a:solidFill>
                  <a:srgbClr val="212121"/>
                </a:solidFill>
                <a:latin typeface="Arial" panose="020B0604020202020204" pitchFamily="34" charset="0"/>
                <a:cs typeface="Arial" panose="020B0604020202020204" pitchFamily="34" charset="0"/>
              </a:rPr>
              <a:t>mid-Sept; for more information:</a:t>
            </a:r>
            <a:r>
              <a:rPr lang="en-US" altLang="en-US" sz="1800" dirty="0">
                <a:solidFill>
                  <a:srgbClr val="212121"/>
                </a:solidFill>
                <a:latin typeface="Arial" panose="020B0604020202020204" pitchFamily="34" charset="0"/>
                <a:cs typeface="Arial" panose="020B0604020202020204" pitchFamily="34" charset="0"/>
              </a:rPr>
              <a:t> </a:t>
            </a:r>
            <a:r>
              <a:rPr lang="en-US" altLang="en-US" sz="1800" dirty="0">
                <a:solidFill>
                  <a:srgbClr val="1155CC"/>
                </a:solidFill>
                <a:latin typeface="Arial" panose="020B0604020202020204" pitchFamily="34" charset="0"/>
                <a:cs typeface="Arial" panose="020B0604020202020204" pitchFamily="34" charset="0"/>
                <a:hlinkClick r:id="rId2"/>
              </a:rPr>
              <a:t>https://coeinmch.uic.edu/masks-for-moms/</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a:solidFill>
                  <a:srgbClr val="212121"/>
                </a:solidFill>
                <a:latin typeface="Arial" panose="020B0604020202020204" pitchFamily="34" charset="0"/>
                <a:cs typeface="Arial" panose="020B0604020202020204" pitchFamily="34" charset="0"/>
              </a:rPr>
              <a:t> </a:t>
            </a:r>
            <a:endParaRPr lang="en-US" altLang="en-US" sz="800" dirty="0" smtClean="0">
              <a:cs typeface="Arial" panose="020B0604020202020204" pitchFamily="34" charset="0"/>
            </a:endParaRPr>
          </a:p>
          <a:p>
            <a:pPr>
              <a:spcBef>
                <a:spcPts val="0"/>
              </a:spcBef>
            </a:pPr>
            <a:r>
              <a:rPr lang="en-US" altLang="en-US" sz="800" dirty="0">
                <a:solidFill>
                  <a:srgbClr val="1F497D"/>
                </a:solidFill>
                <a:latin typeface="Times New Roman" panose="02020603050405020304" pitchFamily="18" charset="0"/>
                <a:cs typeface="Times New Roman" panose="02020603050405020304" pitchFamily="18" charset="0"/>
              </a:rPr>
              <a:t> </a:t>
            </a:r>
            <a:r>
              <a:rPr lang="en-US" altLang="en-US" sz="1800" b="1" dirty="0">
                <a:solidFill>
                  <a:srgbClr val="212121"/>
                </a:solidFill>
                <a:latin typeface="Arial" panose="020B0604020202020204" pitchFamily="34" charset="0"/>
                <a:cs typeface="Arial" panose="020B0604020202020204" pitchFamily="34" charset="0"/>
              </a:rPr>
              <a:t>If your Chicagoland site needs masks for labor/delivery or postpartum patients, please email </a:t>
            </a:r>
            <a:r>
              <a:rPr lang="en-US" altLang="en-US" sz="1800" b="1" dirty="0">
                <a:solidFill>
                  <a:srgbClr val="1155CC"/>
                </a:solidFill>
                <a:latin typeface="Arial" panose="020B0604020202020204" pitchFamily="34" charset="0"/>
                <a:cs typeface="Arial" panose="020B0604020202020204" pitchFamily="34" charset="0"/>
                <a:hlinkClick r:id="rId3"/>
              </a:rPr>
              <a:t>coemch@uic.edu</a:t>
            </a:r>
            <a:r>
              <a:rPr lang="en-US" altLang="en-US" sz="1800" b="1" dirty="0">
                <a:solidFill>
                  <a:srgbClr val="000000"/>
                </a:solidFill>
                <a:latin typeface="Arial" panose="020B0604020202020204" pitchFamily="34" charset="0"/>
                <a:cs typeface="Arial" panose="020B0604020202020204" pitchFamily="34" charset="0"/>
              </a:rPr>
              <a:t> </a:t>
            </a:r>
            <a:endParaRPr lang="en-US" sz="1800" b="1" dirty="0" smtClean="0"/>
          </a:p>
          <a:p>
            <a:pPr marL="400050" lvl="1">
              <a:spcBef>
                <a:spcPts val="0"/>
              </a:spcBef>
            </a:pPr>
            <a:r>
              <a:rPr lang="en-US" sz="1800" dirty="0" smtClean="0"/>
              <a:t> </a:t>
            </a:r>
            <a:r>
              <a:rPr lang="en-US" sz="1800" dirty="0"/>
              <a:t>To </a:t>
            </a:r>
            <a:r>
              <a:rPr lang="en-US" sz="1800" dirty="0" smtClean="0"/>
              <a:t>date:</a:t>
            </a:r>
          </a:p>
          <a:p>
            <a:pPr marL="800100" lvl="2">
              <a:spcBef>
                <a:spcPts val="0"/>
              </a:spcBef>
            </a:pPr>
            <a:r>
              <a:rPr lang="en-US" sz="1800" dirty="0" smtClean="0"/>
              <a:t>13,700 </a:t>
            </a:r>
            <a:r>
              <a:rPr lang="en-US" sz="1800" dirty="0"/>
              <a:t>masks have been </a:t>
            </a:r>
            <a:r>
              <a:rPr lang="en-US" sz="1800" dirty="0" smtClean="0"/>
              <a:t>donated</a:t>
            </a:r>
          </a:p>
          <a:p>
            <a:pPr marL="800100" lvl="2">
              <a:spcBef>
                <a:spcPts val="0"/>
              </a:spcBef>
            </a:pPr>
            <a:r>
              <a:rPr lang="en-US" sz="1800" dirty="0" smtClean="0"/>
              <a:t>Over </a:t>
            </a:r>
            <a:r>
              <a:rPr lang="en-US" sz="1800" dirty="0"/>
              <a:t>140 donors and volunteers have </a:t>
            </a:r>
            <a:r>
              <a:rPr lang="en-US" sz="1800" dirty="0" smtClean="0"/>
              <a:t>contributed</a:t>
            </a:r>
          </a:p>
          <a:p>
            <a:pPr marL="800100" lvl="2">
              <a:spcBef>
                <a:spcPts val="0"/>
              </a:spcBef>
            </a:pPr>
            <a:r>
              <a:rPr lang="en-US" sz="1800" dirty="0" smtClean="0"/>
              <a:t>Masks </a:t>
            </a:r>
            <a:r>
              <a:rPr lang="en-US" sz="1800" dirty="0"/>
              <a:t>have been donated to the following sites and hospitals:</a:t>
            </a:r>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23</a:t>
            </a:fld>
            <a:endParaRPr lang="en-US" altLang="en-US"/>
          </a:p>
        </p:txBody>
      </p:sp>
      <p:graphicFrame>
        <p:nvGraphicFramePr>
          <p:cNvPr id="11" name="Table 10"/>
          <p:cNvGraphicFramePr>
            <a:graphicFrameLocks noGrp="1"/>
          </p:cNvGraphicFramePr>
          <p:nvPr>
            <p:extLst>
              <p:ext uri="{D42A27DB-BD31-4B8C-83A1-F6EECF244321}">
                <p14:modId xmlns:p14="http://schemas.microsoft.com/office/powerpoint/2010/main" val="2174040468"/>
              </p:ext>
            </p:extLst>
          </p:nvPr>
        </p:nvGraphicFramePr>
        <p:xfrm>
          <a:off x="152400" y="4310732"/>
          <a:ext cx="9144000" cy="2377440"/>
        </p:xfrm>
        <a:graphic>
          <a:graphicData uri="http://schemas.openxmlformats.org/drawingml/2006/table">
            <a:tbl>
              <a:tblPr/>
              <a:tblGrid>
                <a:gridCol w="4672910">
                  <a:extLst>
                    <a:ext uri="{9D8B030D-6E8A-4147-A177-3AD203B41FA5}">
                      <a16:colId xmlns:a16="http://schemas.microsoft.com/office/drawing/2014/main" val="38474227"/>
                    </a:ext>
                  </a:extLst>
                </a:gridCol>
                <a:gridCol w="4471090">
                  <a:extLst>
                    <a:ext uri="{9D8B030D-6E8A-4147-A177-3AD203B41FA5}">
                      <a16:colId xmlns:a16="http://schemas.microsoft.com/office/drawing/2014/main" val="4211962679"/>
                    </a:ext>
                  </a:extLst>
                </a:gridCol>
              </a:tblGrid>
              <a:tr h="144145">
                <a:tc>
                  <a:txBody>
                    <a:bodyPr/>
                    <a:lstStyle/>
                    <a:p>
                      <a:r>
                        <a:rPr lang="en-US" sz="1200" b="1" dirty="0">
                          <a:effectLst/>
                          <a:latin typeface="Arial" panose="020B0604020202020204" pitchFamily="34" charset="0"/>
                        </a:rPr>
                        <a:t>Healthcare Sites</a:t>
                      </a: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200" b="1">
                          <a:effectLst/>
                          <a:latin typeface="Arial" panose="020B0604020202020204" pitchFamily="34" charset="0"/>
                        </a:rPr>
                        <a:t>Hospitals</a:t>
                      </a:r>
                      <a:endParaRPr lang="en-US" sz="120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5299349"/>
                  </a:ext>
                </a:extLst>
              </a:tr>
              <a:tr h="1755140">
                <a:tc>
                  <a:txBody>
                    <a:bodyPr/>
                    <a:lstStyle/>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Access Community Health Network</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Chicago Family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Christian Community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effectLst/>
                          <a:latin typeface="Arial" panose="020B0604020202020204" pitchFamily="34" charset="0"/>
                        </a:rPr>
                        <a:t>Erie Family Health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Esperanza Health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Family Christian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effectLst/>
                          <a:latin typeface="Arial" panose="020B0604020202020204" pitchFamily="34" charset="0"/>
                        </a:rPr>
                        <a:t>Friend Family Health Center</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effectLst/>
                          <a:latin typeface="Arial" panose="020B0604020202020204" pitchFamily="34" charset="0"/>
                        </a:rPr>
                        <a:t>Near North Health Service Corp</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PCC Community Wellness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err="1">
                          <a:solidFill>
                            <a:srgbClr val="000000"/>
                          </a:solidFill>
                          <a:effectLst/>
                          <a:latin typeface="Arial" panose="020B0604020202020204" pitchFamily="34" charset="0"/>
                        </a:rPr>
                        <a:t>PrimeCare</a:t>
                      </a:r>
                      <a:r>
                        <a:rPr lang="en-US" sz="1200" dirty="0">
                          <a:solidFill>
                            <a:srgbClr val="000000"/>
                          </a:solidFill>
                          <a:effectLst/>
                          <a:latin typeface="Arial" panose="020B0604020202020204" pitchFamily="34" charset="0"/>
                        </a:rPr>
                        <a:t> Health Centers</a:t>
                      </a:r>
                      <a:endParaRPr lang="en-US" sz="1200" dirty="0">
                        <a:effectLst/>
                      </a:endParaRPr>
                    </a:p>
                    <a:p>
                      <a:pPr marL="228600" fontAlgn="t">
                        <a:lnSpc>
                          <a:spcPct val="100000"/>
                        </a:lnSpc>
                      </a:pPr>
                      <a:r>
                        <a:rPr lang="en-US" sz="1200" dirty="0">
                          <a:solidFill>
                            <a:srgbClr val="000000"/>
                          </a:solidFill>
                          <a:effectLst/>
                          <a:latin typeface="Symbol" panose="05050102010706020507" pitchFamily="18" charset="2"/>
                        </a:rPr>
                        <a:t>·</a:t>
                      </a:r>
                      <a:r>
                        <a:rPr lang="en-US" sz="400" dirty="0">
                          <a:solidFill>
                            <a:srgbClr val="000000"/>
                          </a:solidFill>
                          <a:effectLst/>
                          <a:latin typeface="Times New Roman" panose="02020603050405020304" pitchFamily="18" charset="0"/>
                        </a:rPr>
                        <a:t>       </a:t>
                      </a:r>
                      <a:r>
                        <a:rPr lang="en-US" sz="1200" dirty="0">
                          <a:solidFill>
                            <a:srgbClr val="000000"/>
                          </a:solidFill>
                          <a:effectLst/>
                          <a:latin typeface="Arial" panose="020B0604020202020204" pitchFamily="34" charset="0"/>
                        </a:rPr>
                        <a:t>UI Health Mile Square South </a:t>
                      </a:r>
                      <a:r>
                        <a:rPr lang="en-US" sz="1200" dirty="0" smtClean="0">
                          <a:solidFill>
                            <a:srgbClr val="000000"/>
                          </a:solidFill>
                          <a:effectLst/>
                          <a:latin typeface="Arial" panose="020B0604020202020204" pitchFamily="34" charset="0"/>
                        </a:rPr>
                        <a:t>Shore</a:t>
                      </a:r>
                    </a:p>
                    <a:p>
                      <a:pPr marL="228600" fontAlgn="t">
                        <a:lnSpc>
                          <a:spcPct val="100000"/>
                        </a:lnSpc>
                      </a:pPr>
                      <a:r>
                        <a:rPr lang="en-US" sz="1200" dirty="0" smtClean="0">
                          <a:solidFill>
                            <a:srgbClr val="000000"/>
                          </a:solidFill>
                          <a:effectLst/>
                          <a:latin typeface="Arial" panose="020B0604020202020204" pitchFamily="34" charset="0"/>
                        </a:rPr>
                        <a:t>Health </a:t>
                      </a:r>
                      <a:r>
                        <a:rPr lang="en-US" sz="1200" dirty="0">
                          <a:solidFill>
                            <a:srgbClr val="000000"/>
                          </a:solidFill>
                          <a:effectLst/>
                          <a:latin typeface="Arial" panose="020B0604020202020204" pitchFamily="34" charset="0"/>
                        </a:rPr>
                        <a:t>Center</a:t>
                      </a: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Advocate Trinity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Cook County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Lawndale Christian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Norwegian American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Roseland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Rush University Medical System</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South Suburban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err="1">
                          <a:effectLst/>
                          <a:latin typeface="Arial" panose="020B0604020202020204" pitchFamily="34" charset="0"/>
                        </a:rPr>
                        <a:t>UChicago</a:t>
                      </a:r>
                      <a:r>
                        <a:rPr lang="en-US" sz="1200" dirty="0">
                          <a:effectLst/>
                          <a:latin typeface="Arial" panose="020B0604020202020204" pitchFamily="34" charset="0"/>
                        </a:rPr>
                        <a:t> Medicine- Bernard Mitchell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err="1">
                          <a:effectLst/>
                          <a:latin typeface="Arial" panose="020B0604020202020204" pitchFamily="34" charset="0"/>
                        </a:rPr>
                        <a:t>UChicago</a:t>
                      </a:r>
                      <a:r>
                        <a:rPr lang="en-US" sz="1200" dirty="0">
                          <a:effectLst/>
                          <a:latin typeface="Arial" panose="020B0604020202020204" pitchFamily="34" charset="0"/>
                        </a:rPr>
                        <a:t> Medicine- Ingalls Memorial Hospital</a:t>
                      </a:r>
                      <a:endParaRPr lang="en-US" sz="1200" dirty="0">
                        <a:effectLst/>
                      </a:endParaRPr>
                    </a:p>
                    <a:p>
                      <a:pPr marL="228600" indent="0">
                        <a:buFont typeface="+mj-lt"/>
                        <a:buNone/>
                      </a:pPr>
                      <a:r>
                        <a:rPr lang="en-US" sz="1200" dirty="0">
                          <a:effectLst/>
                          <a:latin typeface="Symbol" panose="05050102010706020507" pitchFamily="18" charset="2"/>
                        </a:rPr>
                        <a:t>·</a:t>
                      </a:r>
                      <a:r>
                        <a:rPr lang="en-US" sz="400" dirty="0">
                          <a:effectLst/>
                          <a:latin typeface="Times New Roman" panose="02020603050405020304" pitchFamily="18" charset="0"/>
                        </a:rPr>
                        <a:t>       </a:t>
                      </a:r>
                      <a:r>
                        <a:rPr lang="en-US" sz="1200" dirty="0">
                          <a:effectLst/>
                          <a:latin typeface="Arial" panose="020B0604020202020204" pitchFamily="34" charset="0"/>
                        </a:rPr>
                        <a:t>University of Illinois Hospital</a:t>
                      </a:r>
                      <a:endParaRPr lang="en-US" sz="1200" dirty="0">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4408533"/>
                  </a:ext>
                </a:extLst>
              </a:tr>
            </a:tbl>
          </a:graphicData>
        </a:graphic>
      </p:graphicFrame>
      <p:pic>
        <p:nvPicPr>
          <p:cNvPr id="6" name="Picture 5" descr="A close up of text on a white background&#10;&#10;Description automatically generated">
            <a:extLst>
              <a:ext uri="{FF2B5EF4-FFF2-40B4-BE49-F238E27FC236}">
                <a16:creationId xmlns:a16="http://schemas.microsoft.com/office/drawing/2014/main" id="{CAA5AEF5-FA98-4886-9083-5362FCDC806E}"/>
              </a:ext>
            </a:extLst>
          </p:cNvPr>
          <p:cNvPicPr/>
          <p:nvPr/>
        </p:nvPicPr>
        <p:blipFill>
          <a:blip r:embed="rId4" cstate="email">
            <a:extLst>
              <a:ext uri="{28A0092B-C50C-407E-A947-70E740481C1C}">
                <a14:useLocalDpi xmlns:a14="http://schemas.microsoft.com/office/drawing/2010/main"/>
              </a:ext>
            </a:extLst>
          </a:blip>
          <a:stretch>
            <a:fillRect/>
          </a:stretch>
        </p:blipFill>
        <p:spPr>
          <a:xfrm>
            <a:off x="6858000" y="1371600"/>
            <a:ext cx="2120266" cy="2494182"/>
          </a:xfrm>
          <a:prstGeom prst="rect">
            <a:avLst/>
          </a:prstGeom>
          <a:ln w="28575">
            <a:solidFill>
              <a:schemeClr val="tx1"/>
            </a:solidFill>
          </a:ln>
        </p:spPr>
      </p:pic>
    </p:spTree>
    <p:extLst>
      <p:ext uri="{BB962C8B-B14F-4D97-AF65-F5344CB8AC3E}">
        <p14:creationId xmlns:p14="http://schemas.microsoft.com/office/powerpoint/2010/main" val="46290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32"/>
            <a:ext cx="8229600" cy="1143000"/>
          </a:xfrm>
        </p:spPr>
        <p:txBody>
          <a:bodyPr/>
          <a:lstStyle/>
          <a:p>
            <a:pPr algn="l"/>
            <a:r>
              <a:rPr lang="en-US" sz="4000" b="1" dirty="0">
                <a:solidFill>
                  <a:srgbClr val="F58466"/>
                </a:solidFill>
                <a:latin typeface="Goudy Old Style" pitchFamily="18" charset="0"/>
              </a:rPr>
              <a:t>NIH: Covid-19 Workshop</a:t>
            </a:r>
          </a:p>
        </p:txBody>
      </p:sp>
      <p:pic>
        <p:nvPicPr>
          <p:cNvPr id="5" name="Content Placeholder 4"/>
          <p:cNvPicPr>
            <a:picLocks noGrp="1" noChangeAspect="1"/>
          </p:cNvPicPr>
          <p:nvPr>
            <p:ph idx="1"/>
          </p:nvPr>
        </p:nvPicPr>
        <p:blipFill>
          <a:blip r:embed="rId2"/>
          <a:stretch>
            <a:fillRect/>
          </a:stretch>
        </p:blipFill>
        <p:spPr>
          <a:xfrm>
            <a:off x="4102247" y="1448561"/>
            <a:ext cx="5041753" cy="2925763"/>
          </a:xfrm>
          <a:prstGeom prst="rect">
            <a:avLst/>
          </a:prstGeom>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24</a:t>
            </a:fld>
            <a:endParaRPr lang="en-US" altLang="en-US"/>
          </a:p>
        </p:txBody>
      </p:sp>
      <p:sp>
        <p:nvSpPr>
          <p:cNvPr id="6" name="TextBox 5"/>
          <p:cNvSpPr txBox="1"/>
          <p:nvPr/>
        </p:nvSpPr>
        <p:spPr>
          <a:xfrm>
            <a:off x="81004" y="1177871"/>
            <a:ext cx="4033796" cy="4832092"/>
          </a:xfrm>
          <a:prstGeom prst="rect">
            <a:avLst/>
          </a:prstGeom>
          <a:noFill/>
        </p:spPr>
        <p:txBody>
          <a:bodyPr wrap="square" rtlCol="0">
            <a:spAutoFit/>
          </a:bodyPr>
          <a:lstStyle/>
          <a:p>
            <a:r>
              <a:rPr lang="en-US" sz="1400" b="1" dirty="0">
                <a:latin typeface="+mn-lt"/>
              </a:rPr>
              <a:t>MEETING DATE AND TIME:</a:t>
            </a:r>
            <a:r>
              <a:rPr lang="en-US" sz="1400" dirty="0">
                <a:latin typeface="+mn-lt"/>
              </a:rPr>
              <a:t/>
            </a:r>
            <a:br>
              <a:rPr lang="en-US" sz="1400" dirty="0">
                <a:latin typeface="+mn-lt"/>
              </a:rPr>
            </a:br>
            <a:r>
              <a:rPr lang="en-US" sz="1400" dirty="0">
                <a:latin typeface="+mn-lt"/>
              </a:rPr>
              <a:t/>
            </a:r>
            <a:br>
              <a:rPr lang="en-US" sz="1400" dirty="0">
                <a:latin typeface="+mn-lt"/>
              </a:rPr>
            </a:br>
            <a:r>
              <a:rPr lang="en-US" sz="1400" dirty="0">
                <a:latin typeface="+mn-lt"/>
              </a:rPr>
              <a:t>Tuesday, September 15, 2020</a:t>
            </a:r>
            <a:br>
              <a:rPr lang="en-US" sz="1400" dirty="0">
                <a:latin typeface="+mn-lt"/>
              </a:rPr>
            </a:br>
            <a:r>
              <a:rPr lang="en-US" sz="1400" dirty="0">
                <a:latin typeface="+mn-lt"/>
              </a:rPr>
              <a:t>10:00 a.m.–4:15 p.m. Eastern Time</a:t>
            </a:r>
            <a:br>
              <a:rPr lang="en-US" sz="1400" dirty="0">
                <a:latin typeface="+mn-lt"/>
              </a:rPr>
            </a:br>
            <a:r>
              <a:rPr lang="en-US" sz="1400" dirty="0">
                <a:latin typeface="+mn-lt"/>
              </a:rPr>
              <a:t/>
            </a:r>
            <a:br>
              <a:rPr lang="en-US" sz="1400" dirty="0">
                <a:latin typeface="+mn-lt"/>
              </a:rPr>
            </a:br>
            <a:r>
              <a:rPr lang="en-US" sz="1400" b="1" dirty="0">
                <a:latin typeface="+mn-lt"/>
              </a:rPr>
              <a:t>MEETING LOCATION:</a:t>
            </a:r>
            <a:r>
              <a:rPr lang="en-US" sz="1400" dirty="0">
                <a:latin typeface="+mn-lt"/>
              </a:rPr>
              <a:t/>
            </a:r>
            <a:br>
              <a:rPr lang="en-US" sz="1400" dirty="0">
                <a:latin typeface="+mn-lt"/>
              </a:rPr>
            </a:br>
            <a:r>
              <a:rPr lang="en-US" sz="1400" dirty="0">
                <a:latin typeface="+mn-lt"/>
              </a:rPr>
              <a:t/>
            </a:r>
            <a:br>
              <a:rPr lang="en-US" sz="1400" dirty="0">
                <a:latin typeface="+mn-lt"/>
              </a:rPr>
            </a:br>
            <a:r>
              <a:rPr lang="en-US" sz="1400" b="1" i="1" dirty="0">
                <a:latin typeface="+mn-lt"/>
              </a:rPr>
              <a:t>This is a virtual meeting. Login details will be emailed to registrants closer to the meeting date. </a:t>
            </a:r>
            <a:r>
              <a:rPr lang="en-US" sz="1400" dirty="0">
                <a:latin typeface="+mn-lt"/>
              </a:rPr>
              <a:t/>
            </a:r>
            <a:br>
              <a:rPr lang="en-US" sz="1400" dirty="0">
                <a:latin typeface="+mn-lt"/>
              </a:rPr>
            </a:br>
            <a:r>
              <a:rPr lang="en-US" sz="1400" dirty="0">
                <a:latin typeface="+mn-lt"/>
              </a:rPr>
              <a:t/>
            </a:r>
            <a:br>
              <a:rPr lang="en-US" sz="1400" dirty="0">
                <a:latin typeface="+mn-lt"/>
              </a:rPr>
            </a:br>
            <a:r>
              <a:rPr lang="en-US" sz="1400" b="1" dirty="0">
                <a:latin typeface="+mn-lt"/>
              </a:rPr>
              <a:t>REGISTRATION:</a:t>
            </a:r>
            <a:r>
              <a:rPr lang="en-US" sz="1400" dirty="0">
                <a:latin typeface="+mn-lt"/>
              </a:rPr>
              <a:t/>
            </a:r>
            <a:br>
              <a:rPr lang="en-US" sz="1400" dirty="0">
                <a:latin typeface="+mn-lt"/>
              </a:rPr>
            </a:br>
            <a:r>
              <a:rPr lang="en-US" sz="1400" dirty="0">
                <a:latin typeface="+mn-lt"/>
              </a:rPr>
              <a:t/>
            </a:r>
            <a:br>
              <a:rPr lang="en-US" sz="1400" dirty="0">
                <a:latin typeface="+mn-lt"/>
              </a:rPr>
            </a:br>
            <a:r>
              <a:rPr lang="en-US" sz="1400" dirty="0">
                <a:latin typeface="+mn-lt"/>
              </a:rPr>
              <a:t>Attendance is free, but registration is required. </a:t>
            </a:r>
            <a:r>
              <a:rPr lang="en-US" sz="1400" b="1" i="1" dirty="0">
                <a:latin typeface="+mn-lt"/>
                <a:hlinkClick r:id="rId3"/>
              </a:rPr>
              <a:t>REGISTER HERE</a:t>
            </a:r>
            <a:r>
              <a:rPr lang="en-US" sz="1400" dirty="0">
                <a:latin typeface="+mn-lt"/>
              </a:rPr>
              <a:t/>
            </a:r>
            <a:br>
              <a:rPr lang="en-US" sz="1400" dirty="0">
                <a:latin typeface="+mn-lt"/>
              </a:rPr>
            </a:br>
            <a:r>
              <a:rPr lang="en-US" sz="1400" b="1" dirty="0">
                <a:latin typeface="+mn-lt"/>
              </a:rPr>
              <a:t/>
            </a:r>
            <a:br>
              <a:rPr lang="en-US" sz="1400" b="1" dirty="0">
                <a:latin typeface="+mn-lt"/>
              </a:rPr>
            </a:br>
            <a:r>
              <a:rPr lang="en-US" sz="1400" b="1" dirty="0">
                <a:latin typeface="+mn-lt"/>
              </a:rPr>
              <a:t>WORKSHOP PLANNING COMMITTEE</a:t>
            </a:r>
            <a:r>
              <a:rPr lang="en-US" sz="1400" dirty="0">
                <a:latin typeface="+mn-lt"/>
              </a:rPr>
              <a:t/>
            </a:r>
            <a:br>
              <a:rPr lang="en-US" sz="1400" dirty="0">
                <a:latin typeface="+mn-lt"/>
              </a:rPr>
            </a:br>
            <a:r>
              <a:rPr lang="en-US" sz="1400" dirty="0" err="1">
                <a:latin typeface="+mn-lt"/>
              </a:rPr>
              <a:t>Zhaoxia</a:t>
            </a:r>
            <a:r>
              <a:rPr lang="en-US" sz="1400" dirty="0">
                <a:latin typeface="+mn-lt"/>
              </a:rPr>
              <a:t> Ren, M.D., Ph.D., NICHD, National Institutes of Health</a:t>
            </a:r>
            <a:br>
              <a:rPr lang="en-US" sz="1400" dirty="0">
                <a:latin typeface="+mn-lt"/>
              </a:rPr>
            </a:br>
            <a:r>
              <a:rPr lang="en-US" sz="1400" dirty="0">
                <a:latin typeface="+mn-lt"/>
              </a:rPr>
              <a:t>Lynne P Yao, M.D., The U.S. Food and Drug Administration</a:t>
            </a:r>
            <a:br>
              <a:rPr lang="en-US" sz="1400" dirty="0">
                <a:latin typeface="+mn-lt"/>
              </a:rPr>
            </a:br>
            <a:r>
              <a:rPr lang="en-US" sz="1400" dirty="0">
                <a:latin typeface="+mn-lt"/>
              </a:rPr>
              <a:t>Katherine L. Wisner, M.D., Northwestern University</a:t>
            </a:r>
            <a:br>
              <a:rPr lang="en-US" sz="1400" dirty="0">
                <a:latin typeface="+mn-lt"/>
              </a:rPr>
            </a:br>
            <a:r>
              <a:rPr lang="en-US" sz="1400" dirty="0">
                <a:latin typeface="+mn-lt"/>
              </a:rPr>
              <a:t>Catherine Susan </a:t>
            </a:r>
            <a:r>
              <a:rPr lang="en-US" sz="1400" dirty="0" err="1">
                <a:latin typeface="+mn-lt"/>
              </a:rPr>
              <a:t>Stika</a:t>
            </a:r>
            <a:r>
              <a:rPr lang="en-US" sz="1400" dirty="0">
                <a:latin typeface="+mn-lt"/>
              </a:rPr>
              <a:t>, M.D., Northwestern University</a:t>
            </a:r>
          </a:p>
        </p:txBody>
      </p:sp>
    </p:spTree>
    <p:extLst>
      <p:ext uri="{BB962C8B-B14F-4D97-AF65-F5344CB8AC3E}">
        <p14:creationId xmlns:p14="http://schemas.microsoft.com/office/powerpoint/2010/main" val="1033143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sz="4000" b="1" dirty="0">
                <a:solidFill>
                  <a:srgbClr val="F58466"/>
                </a:solidFill>
                <a:latin typeface="Goudy Old Style" pitchFamily="18" charset="0"/>
              </a:rPr>
              <a:t>ILPQC 8th Annual Conference </a:t>
            </a:r>
          </a:p>
        </p:txBody>
      </p:sp>
      <p:sp>
        <p:nvSpPr>
          <p:cNvPr id="4" name="Slide Number Placeholder 3"/>
          <p:cNvSpPr>
            <a:spLocks noGrp="1"/>
          </p:cNvSpPr>
          <p:nvPr>
            <p:ph type="sldNum" sz="quarter" idx="12"/>
          </p:nvPr>
        </p:nvSpPr>
        <p:spPr/>
        <p:txBody>
          <a:bodyPr/>
          <a:lstStyle/>
          <a:p>
            <a:pPr>
              <a:defRPr/>
            </a:pPr>
            <a:fld id="{E9FB3707-9EBE-4F61-9602-1846D1F9C0E8}" type="slidenum">
              <a:rPr lang="en-US" altLang="en-US" smtClean="0"/>
              <a:pPr>
                <a:defRPr/>
              </a:pPr>
              <a:t>25</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041158"/>
            <a:ext cx="8657389" cy="5417054"/>
          </a:xfrm>
          <a:prstGeom prst="rect">
            <a:avLst/>
          </a:prstGeom>
        </p:spPr>
      </p:pic>
    </p:spTree>
    <p:extLst>
      <p:ext uri="{BB962C8B-B14F-4D97-AF65-F5344CB8AC3E}">
        <p14:creationId xmlns:p14="http://schemas.microsoft.com/office/powerpoint/2010/main" val="822657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IDPH Update</a:t>
            </a:r>
          </a:p>
        </p:txBody>
      </p:sp>
      <p:sp>
        <p:nvSpPr>
          <p:cNvPr id="3" name="Content Placeholder 2"/>
          <p:cNvSpPr>
            <a:spLocks noGrp="1"/>
          </p:cNvSpPr>
          <p:nvPr>
            <p:ph idx="1"/>
          </p:nvPr>
        </p:nvSpPr>
        <p:spPr>
          <a:xfrm>
            <a:off x="457200" y="2195532"/>
            <a:ext cx="8229600" cy="4525963"/>
          </a:xfrm>
        </p:spPr>
        <p:txBody>
          <a:bodyPr/>
          <a:lstStyle/>
          <a:p>
            <a:pPr>
              <a:buClr>
                <a:srgbClr val="F58466"/>
              </a:buClr>
            </a:pPr>
            <a:r>
              <a:rPr lang="en-US" sz="2800" b="1" dirty="0"/>
              <a:t>IDPH </a:t>
            </a:r>
            <a:r>
              <a:rPr lang="en-US" sz="2800" b="1" dirty="0" smtClean="0"/>
              <a:t>Perinatal Sentinel Surveillance update</a:t>
            </a:r>
          </a:p>
          <a:p>
            <a:pPr>
              <a:buClr>
                <a:srgbClr val="F58466"/>
              </a:buClr>
            </a:pPr>
            <a:endParaRPr lang="en-US" sz="2800" b="1" dirty="0"/>
          </a:p>
          <a:p>
            <a:pPr lvl="1"/>
            <a:r>
              <a:rPr lang="en-US" b="1" dirty="0"/>
              <a:t>Amanda Bennett, PhD, MPH</a:t>
            </a:r>
            <a:r>
              <a:rPr lang="en-US" dirty="0"/>
              <a:t>, CDC Field Assignee in Maternal and Child Health Epidemiology, Illinois Department of Public Health</a:t>
            </a:r>
          </a:p>
          <a:p>
            <a:pPr marL="0" indent="0">
              <a:buClr>
                <a:srgbClr val="F58466"/>
              </a:buClr>
              <a:buNone/>
            </a:pPr>
            <a:endParaRPr lang="en-US" sz="2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26</a:t>
            </a:fld>
            <a:endParaRPr lang="en-US" altLang="en-US"/>
          </a:p>
        </p:txBody>
      </p:sp>
    </p:spTree>
    <p:extLst>
      <p:ext uri="{BB962C8B-B14F-4D97-AF65-F5344CB8AC3E}">
        <p14:creationId xmlns:p14="http://schemas.microsoft.com/office/powerpoint/2010/main" val="213577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4759-B68F-462F-B942-545A8AFD512D}"/>
              </a:ext>
            </a:extLst>
          </p:cNvPr>
          <p:cNvSpPr>
            <a:spLocks noGrp="1"/>
          </p:cNvSpPr>
          <p:nvPr>
            <p:ph type="title"/>
          </p:nvPr>
        </p:nvSpPr>
        <p:spPr>
          <a:xfrm>
            <a:off x="609600" y="381000"/>
            <a:ext cx="7886700" cy="754856"/>
          </a:xfrm>
        </p:spPr>
        <p:txBody>
          <a:bodyPr>
            <a:normAutofit/>
          </a:bodyPr>
          <a:lstStyle/>
          <a:p>
            <a:r>
              <a:rPr lang="en-US" b="1" dirty="0">
                <a:solidFill>
                  <a:schemeClr val="tx2"/>
                </a:solidFill>
              </a:rPr>
              <a:t>Perinatal Sentinel Surveillance - Pilot</a:t>
            </a:r>
          </a:p>
        </p:txBody>
      </p:sp>
      <p:sp>
        <p:nvSpPr>
          <p:cNvPr id="3" name="Content Placeholder 2">
            <a:extLst>
              <a:ext uri="{FF2B5EF4-FFF2-40B4-BE49-F238E27FC236}">
                <a16:creationId xmlns:a16="http://schemas.microsoft.com/office/drawing/2014/main" id="{B38484C7-1910-4F6B-B023-2C0EDD3A567A}"/>
              </a:ext>
            </a:extLst>
          </p:cNvPr>
          <p:cNvSpPr>
            <a:spLocks noGrp="1"/>
          </p:cNvSpPr>
          <p:nvPr>
            <p:ph idx="1"/>
          </p:nvPr>
        </p:nvSpPr>
        <p:spPr>
          <a:xfrm>
            <a:off x="57150" y="2286000"/>
            <a:ext cx="3314700" cy="3570562"/>
          </a:xfrm>
        </p:spPr>
        <p:txBody>
          <a:bodyPr>
            <a:normAutofit fontScale="92500" lnSpcReduction="10000"/>
          </a:bodyPr>
          <a:lstStyle/>
          <a:p>
            <a:pPr marL="258366" indent="-217885">
              <a:lnSpc>
                <a:spcPct val="110000"/>
              </a:lnSpc>
              <a:spcBef>
                <a:spcPts val="0"/>
              </a:spcBef>
            </a:pPr>
            <a:r>
              <a:rPr lang="en-US" dirty="0"/>
              <a:t>Developed process for hospitals to submit aggregate (count) data on COVID-19 tests and results</a:t>
            </a:r>
          </a:p>
          <a:p>
            <a:pPr marL="856060" lvl="1" indent="-342900">
              <a:lnSpc>
                <a:spcPct val="110000"/>
              </a:lnSpc>
              <a:spcBef>
                <a:spcPts val="0"/>
              </a:spcBef>
            </a:pPr>
            <a:r>
              <a:rPr lang="en-US" dirty="0"/>
              <a:t>Intent is for system to be low burden</a:t>
            </a:r>
          </a:p>
          <a:p>
            <a:pPr marL="856060" lvl="1" indent="-342900">
              <a:lnSpc>
                <a:spcPct val="110000"/>
              </a:lnSpc>
              <a:spcBef>
                <a:spcPts val="0"/>
              </a:spcBef>
            </a:pPr>
            <a:endParaRPr lang="en-US" dirty="0"/>
          </a:p>
          <a:p>
            <a:pPr marL="258366" indent="-173831">
              <a:lnSpc>
                <a:spcPct val="110000"/>
              </a:lnSpc>
              <a:spcBef>
                <a:spcPts val="0"/>
              </a:spcBef>
            </a:pPr>
            <a:r>
              <a:rPr lang="en-US" dirty="0"/>
              <a:t>Piloted data submission process with 8 hospitals for over one month, testing:</a:t>
            </a:r>
          </a:p>
          <a:p>
            <a:pPr marL="813197" lvl="1" indent="-342900">
              <a:lnSpc>
                <a:spcPct val="110000"/>
              </a:lnSpc>
              <a:spcBef>
                <a:spcPts val="0"/>
              </a:spcBef>
            </a:pPr>
            <a:r>
              <a:rPr lang="en-US" dirty="0"/>
              <a:t>Ease of use</a:t>
            </a:r>
          </a:p>
          <a:p>
            <a:pPr marL="813197" lvl="1" indent="-342900">
              <a:lnSpc>
                <a:spcPct val="110000"/>
              </a:lnSpc>
              <a:spcBef>
                <a:spcPts val="0"/>
              </a:spcBef>
            </a:pPr>
            <a:r>
              <a:rPr lang="en-US" dirty="0"/>
              <a:t>Utility of data to IDPH</a:t>
            </a:r>
          </a:p>
          <a:p>
            <a:pPr marL="813197" lvl="1" indent="-342900">
              <a:lnSpc>
                <a:spcPct val="110000"/>
              </a:lnSpc>
              <a:spcBef>
                <a:spcPts val="0"/>
              </a:spcBef>
            </a:pPr>
            <a:endParaRPr lang="en-US" dirty="0"/>
          </a:p>
          <a:p>
            <a:pPr marL="427435">
              <a:lnSpc>
                <a:spcPct val="110000"/>
              </a:lnSpc>
              <a:spcBef>
                <a:spcPts val="0"/>
              </a:spcBef>
            </a:pPr>
            <a:endParaRPr lang="en-US" dirty="0"/>
          </a:p>
        </p:txBody>
      </p:sp>
      <p:pic>
        <p:nvPicPr>
          <p:cNvPr id="5" name="Picture 4">
            <a:extLst>
              <a:ext uri="{FF2B5EF4-FFF2-40B4-BE49-F238E27FC236}">
                <a16:creationId xmlns:a16="http://schemas.microsoft.com/office/drawing/2014/main" id="{6281D35D-24E0-4BD2-B86A-08273C9DC6E3}"/>
              </a:ext>
            </a:extLst>
          </p:cNvPr>
          <p:cNvPicPr>
            <a:picLocks noChangeAspect="1"/>
          </p:cNvPicPr>
          <p:nvPr/>
        </p:nvPicPr>
        <p:blipFill>
          <a:blip r:embed="rId2"/>
          <a:stretch>
            <a:fillRect/>
          </a:stretch>
        </p:blipFill>
        <p:spPr>
          <a:xfrm>
            <a:off x="3371850" y="2125266"/>
            <a:ext cx="5486400" cy="2993995"/>
          </a:xfrm>
          <a:prstGeom prst="rect">
            <a:avLst/>
          </a:prstGeom>
        </p:spPr>
      </p:pic>
      <p:sp>
        <p:nvSpPr>
          <p:cNvPr id="6" name="TextBox 5">
            <a:extLst>
              <a:ext uri="{FF2B5EF4-FFF2-40B4-BE49-F238E27FC236}">
                <a16:creationId xmlns:a16="http://schemas.microsoft.com/office/drawing/2014/main" id="{5C9517D4-B063-45B6-90B4-9A2CFC84517C}"/>
              </a:ext>
            </a:extLst>
          </p:cNvPr>
          <p:cNvSpPr txBox="1"/>
          <p:nvPr/>
        </p:nvSpPr>
        <p:spPr>
          <a:xfrm>
            <a:off x="3863192" y="5127425"/>
            <a:ext cx="2113066" cy="507831"/>
          </a:xfrm>
          <a:prstGeom prst="rect">
            <a:avLst/>
          </a:prstGeom>
          <a:noFill/>
        </p:spPr>
        <p:txBody>
          <a:bodyPr wrap="square" rtlCol="0">
            <a:spAutoFit/>
          </a:bodyPr>
          <a:lstStyle/>
          <a:p>
            <a:pPr defTabSz="685800" eaLnBrk="1" fontAlgn="auto" hangingPunct="1">
              <a:spcBef>
                <a:spcPts val="0"/>
              </a:spcBef>
              <a:spcAft>
                <a:spcPts val="0"/>
              </a:spcAft>
            </a:pPr>
            <a:r>
              <a:rPr lang="en-US" sz="1350" b="1" i="1" dirty="0">
                <a:solidFill>
                  <a:prstClr val="black"/>
                </a:solidFill>
                <a:latin typeface="Calibri" panose="020F0502020204030204"/>
                <a:ea typeface="+mn-ea"/>
              </a:rPr>
              <a:t>Chart credit: </a:t>
            </a:r>
            <a:r>
              <a:rPr lang="en-US" sz="1350" b="1" i="1" dirty="0" err="1">
                <a:solidFill>
                  <a:prstClr val="black"/>
                </a:solidFill>
                <a:latin typeface="Calibri" panose="020F0502020204030204"/>
                <a:ea typeface="+mn-ea"/>
              </a:rPr>
              <a:t>Civis</a:t>
            </a:r>
            <a:r>
              <a:rPr lang="en-US" sz="1350" b="1" i="1" dirty="0">
                <a:solidFill>
                  <a:prstClr val="black"/>
                </a:solidFill>
                <a:latin typeface="Calibri" panose="020F0502020204030204"/>
                <a:ea typeface="+mn-ea"/>
              </a:rPr>
              <a:t> Analytics</a:t>
            </a:r>
          </a:p>
        </p:txBody>
      </p:sp>
    </p:spTree>
    <p:extLst>
      <p:ext uri="{BB962C8B-B14F-4D97-AF65-F5344CB8AC3E}">
        <p14:creationId xmlns:p14="http://schemas.microsoft.com/office/powerpoint/2010/main" val="2158778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BB4B-6BD9-4FD7-A720-9707F2CD2619}"/>
              </a:ext>
            </a:extLst>
          </p:cNvPr>
          <p:cNvSpPr>
            <a:spLocks noGrp="1"/>
          </p:cNvSpPr>
          <p:nvPr>
            <p:ph type="title"/>
          </p:nvPr>
        </p:nvSpPr>
        <p:spPr>
          <a:xfrm>
            <a:off x="457200" y="381000"/>
            <a:ext cx="8229600" cy="754856"/>
          </a:xfrm>
        </p:spPr>
        <p:txBody>
          <a:bodyPr>
            <a:normAutofit/>
          </a:bodyPr>
          <a:lstStyle/>
          <a:p>
            <a:r>
              <a:rPr lang="en-US" b="1" dirty="0">
                <a:solidFill>
                  <a:schemeClr val="tx2"/>
                </a:solidFill>
              </a:rPr>
              <a:t>Perinatal Sentinel Surveillance Reminder</a:t>
            </a:r>
          </a:p>
        </p:txBody>
      </p:sp>
      <p:sp>
        <p:nvSpPr>
          <p:cNvPr id="3" name="Content Placeholder 2">
            <a:extLst>
              <a:ext uri="{FF2B5EF4-FFF2-40B4-BE49-F238E27FC236}">
                <a16:creationId xmlns:a16="http://schemas.microsoft.com/office/drawing/2014/main" id="{09B627B8-C60A-4AA4-A9B7-ED37EA48E307}"/>
              </a:ext>
            </a:extLst>
          </p:cNvPr>
          <p:cNvSpPr>
            <a:spLocks noGrp="1"/>
          </p:cNvSpPr>
          <p:nvPr>
            <p:ph idx="1"/>
          </p:nvPr>
        </p:nvSpPr>
        <p:spPr>
          <a:xfrm>
            <a:off x="228600" y="1600200"/>
            <a:ext cx="8763000" cy="5105400"/>
          </a:xfrm>
        </p:spPr>
        <p:txBody>
          <a:bodyPr>
            <a:normAutofit/>
          </a:bodyPr>
          <a:lstStyle/>
          <a:p>
            <a:r>
              <a:rPr lang="en-US" dirty="0"/>
              <a:t>Sentinel surveillance captures </a:t>
            </a:r>
            <a:r>
              <a:rPr lang="en-US" b="1" u="sng" dirty="0"/>
              <a:t>timely</a:t>
            </a:r>
            <a:r>
              <a:rPr lang="en-US" dirty="0"/>
              <a:t> changes in disease occurrence rates to signal need for early intervention and mitigation efforts</a:t>
            </a:r>
          </a:p>
          <a:p>
            <a:r>
              <a:rPr lang="en-US" dirty="0"/>
              <a:t>Delivering women are an ideal population for sentinel surveillance</a:t>
            </a:r>
          </a:p>
          <a:p>
            <a:pPr lvl="1"/>
            <a:r>
              <a:rPr lang="en-US" dirty="0"/>
              <a:t>Relatively stable and healthy</a:t>
            </a:r>
          </a:p>
          <a:p>
            <a:pPr lvl="1"/>
            <a:r>
              <a:rPr lang="en-US" dirty="0"/>
              <a:t>Continue to seek care in hospital, despite COVID-19</a:t>
            </a:r>
          </a:p>
          <a:p>
            <a:pPr lvl="1"/>
            <a:r>
              <a:rPr lang="en-US" dirty="0"/>
              <a:t>Universal testing establishes true prevalence in population</a:t>
            </a:r>
          </a:p>
          <a:p>
            <a:pPr lvl="1"/>
            <a:endParaRPr lang="en-US" dirty="0"/>
          </a:p>
          <a:p>
            <a:r>
              <a:rPr lang="en-US" b="1" dirty="0"/>
              <a:t>IDPH has new sentinel surveillance system for hospitals conducting universal COVID-19 testing at labor &amp; delivery</a:t>
            </a:r>
          </a:p>
          <a:p>
            <a:pPr lvl="1"/>
            <a:r>
              <a:rPr lang="en-US" dirty="0"/>
              <a:t>Invitation email and materials sent from IDPH on 8/17 (to hospitals that indicated on state survey that they are doing universal testing)</a:t>
            </a:r>
          </a:p>
          <a:p>
            <a:pPr lvl="1"/>
            <a:r>
              <a:rPr lang="en-US" dirty="0"/>
              <a:t>Hospitals report </a:t>
            </a:r>
            <a:r>
              <a:rPr lang="en-US" u="sng" dirty="0"/>
              <a:t>aggregate</a:t>
            </a:r>
            <a:r>
              <a:rPr lang="en-US" dirty="0"/>
              <a:t> data to </a:t>
            </a:r>
            <a:r>
              <a:rPr lang="en-US" dirty="0" err="1"/>
              <a:t>REDCap</a:t>
            </a:r>
            <a:r>
              <a:rPr lang="en-US" dirty="0"/>
              <a:t> each week</a:t>
            </a:r>
          </a:p>
          <a:p>
            <a:pPr lvl="2"/>
            <a:r>
              <a:rPr lang="en-US" dirty="0"/>
              <a:t>Daily counts for five data points</a:t>
            </a:r>
          </a:p>
          <a:p>
            <a:pPr lvl="2"/>
            <a:r>
              <a:rPr lang="en-US" dirty="0"/>
              <a:t>Brief questions about testing and specimen types in use at hospital</a:t>
            </a:r>
          </a:p>
          <a:p>
            <a:pPr lvl="1"/>
            <a:r>
              <a:rPr lang="en-US" dirty="0"/>
              <a:t>Voluntary hospital </a:t>
            </a:r>
            <a:r>
              <a:rPr lang="en-US" dirty="0" smtClean="0"/>
              <a:t>participation is needed </a:t>
            </a:r>
            <a:r>
              <a:rPr lang="en-US" dirty="0"/>
              <a:t>– if interested, contact: </a:t>
            </a:r>
          </a:p>
          <a:p>
            <a:pPr lvl="2"/>
            <a:r>
              <a:rPr lang="en-US" dirty="0">
                <a:hlinkClick r:id="rId2"/>
              </a:rPr>
              <a:t>Amanda.C.Bennett@Illinois.gov</a:t>
            </a:r>
            <a:r>
              <a:rPr lang="en-US" dirty="0"/>
              <a:t> </a:t>
            </a:r>
          </a:p>
          <a:p>
            <a:pPr lvl="2"/>
            <a:r>
              <a:rPr lang="en-US" dirty="0">
                <a:hlinkClick r:id="rId3"/>
              </a:rPr>
              <a:t>Sonal.Goyal@Illinois.gov</a:t>
            </a:r>
            <a:endParaRPr lang="en-US" dirty="0"/>
          </a:p>
          <a:p>
            <a:pPr lvl="2"/>
            <a:endParaRPr lang="en-US" dirty="0"/>
          </a:p>
          <a:p>
            <a:endParaRPr lang="en-US" dirty="0"/>
          </a:p>
          <a:p>
            <a:endParaRPr lang="en-US" dirty="0"/>
          </a:p>
        </p:txBody>
      </p:sp>
    </p:spTree>
    <p:extLst>
      <p:ext uri="{BB962C8B-B14F-4D97-AF65-F5344CB8AC3E}">
        <p14:creationId xmlns:p14="http://schemas.microsoft.com/office/powerpoint/2010/main" val="16015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OB Unit Strategies </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29</a:t>
            </a:fld>
            <a:endParaRPr lang="en-US" altLang="en-US"/>
          </a:p>
        </p:txBody>
      </p:sp>
    </p:spTree>
    <p:extLst>
      <p:ext uri="{BB962C8B-B14F-4D97-AF65-F5344CB8AC3E}">
        <p14:creationId xmlns:p14="http://schemas.microsoft.com/office/powerpoint/2010/main" val="2434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b="1" dirty="0">
                <a:solidFill>
                  <a:srgbClr val="F58466"/>
                </a:solidFill>
                <a:latin typeface="Goudy Old Style" pitchFamily="18" charset="0"/>
              </a:rPr>
              <a:t>Housekeeping: </a:t>
            </a:r>
            <a:br>
              <a:rPr lang="en-US" b="1" dirty="0">
                <a:solidFill>
                  <a:srgbClr val="F58466"/>
                </a:solidFill>
                <a:latin typeface="Goudy Old Style" pitchFamily="18" charset="0"/>
              </a:rPr>
            </a:br>
            <a:r>
              <a:rPr lang="en-US" b="1" dirty="0">
                <a:solidFill>
                  <a:srgbClr val="F58466"/>
                </a:solidFill>
                <a:latin typeface="Goudy Old Style" pitchFamily="18" charset="0"/>
              </a:rPr>
              <a:t>We Are Recording Now</a:t>
            </a:r>
          </a:p>
        </p:txBody>
      </p:sp>
      <p:sp>
        <p:nvSpPr>
          <p:cNvPr id="3" name="Slide Number Placeholder 2"/>
          <p:cNvSpPr>
            <a:spLocks noGrp="1"/>
          </p:cNvSpPr>
          <p:nvPr>
            <p:ph type="sldNum" sz="quarter" idx="12"/>
          </p:nvPr>
        </p:nvSpPr>
        <p:spPr/>
        <p:txBody>
          <a:bodyPr/>
          <a:lstStyle/>
          <a:p>
            <a:fld id="{744C2F5F-8633-4B5B-A080-9CC210AD30A1}" type="slidenum">
              <a:rPr lang="en-US" smtClean="0"/>
              <a:t>3</a:t>
            </a:fld>
            <a:endParaRPr lang="en-US"/>
          </a:p>
        </p:txBody>
      </p:sp>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1863" y="2971800"/>
            <a:ext cx="6480275" cy="505862"/>
          </a:xfrm>
          <a:prstGeom prst="rect">
            <a:avLst/>
          </a:prstGeom>
        </p:spPr>
      </p:pic>
      <p:sp>
        <p:nvSpPr>
          <p:cNvPr id="10" name="Oval 9"/>
          <p:cNvSpPr/>
          <p:nvPr/>
        </p:nvSpPr>
        <p:spPr>
          <a:xfrm>
            <a:off x="5715000" y="2971800"/>
            <a:ext cx="579550" cy="505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13" dirty="0">
              <a:solidFill>
                <a:prstClr val="white"/>
              </a:solidFill>
              <a:latin typeface="Verdana"/>
            </a:endParaRPr>
          </a:p>
        </p:txBody>
      </p:sp>
    </p:spTree>
    <p:extLst>
      <p:ext uri="{BB962C8B-B14F-4D97-AF65-F5344CB8AC3E}">
        <p14:creationId xmlns:p14="http://schemas.microsoft.com/office/powerpoint/2010/main" val="1409476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57250"/>
            <a:ext cx="4816291"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293120"/>
            <a:ext cx="4098659" cy="470763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pic>
        <p:nvPicPr>
          <p:cNvPr id="9" name="Picture 8" descr="A picture containing food, drawing, plate&#10;&#10;Description automatically generated">
            <a:extLst>
              <a:ext uri="{FF2B5EF4-FFF2-40B4-BE49-F238E27FC236}">
                <a16:creationId xmlns:a16="http://schemas.microsoft.com/office/drawing/2014/main" id="{6435B27C-78B2-D040-BC1C-64F146B9466A}"/>
              </a:ext>
            </a:extLst>
          </p:cNvPr>
          <p:cNvPicPr>
            <a:picLocks noChangeAspect="1"/>
          </p:cNvPicPr>
          <p:nvPr/>
        </p:nvPicPr>
        <p:blipFill>
          <a:blip r:embed="rId3"/>
          <a:stretch>
            <a:fillRect/>
          </a:stretch>
        </p:blipFill>
        <p:spPr>
          <a:xfrm>
            <a:off x="255352" y="1278926"/>
            <a:ext cx="4395872" cy="168951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11" name="Picture 10" descr="A sign on the side of a building&#10;&#10;Description automatically generated">
            <a:extLst>
              <a:ext uri="{FF2B5EF4-FFF2-40B4-BE49-F238E27FC236}">
                <a16:creationId xmlns:a16="http://schemas.microsoft.com/office/drawing/2014/main" id="{63540BA0-02B8-D744-BE32-488149B72049}"/>
              </a:ext>
            </a:extLst>
          </p:cNvPr>
          <p:cNvPicPr>
            <a:picLocks noChangeAspect="1"/>
          </p:cNvPicPr>
          <p:nvPr/>
        </p:nvPicPr>
        <p:blipFill>
          <a:blip r:embed="rId4"/>
          <a:stretch>
            <a:fillRect/>
          </a:stretch>
        </p:blipFill>
        <p:spPr>
          <a:xfrm>
            <a:off x="548491" y="3105980"/>
            <a:ext cx="3698084" cy="2473094"/>
          </a:xfrm>
          <a:prstGeom prst="rect">
            <a:avLst/>
          </a:prstGeom>
        </p:spPr>
      </p:pic>
      <p:pic>
        <p:nvPicPr>
          <p:cNvPr id="13" name="Picture 12">
            <a:extLst>
              <a:ext uri="{FF2B5EF4-FFF2-40B4-BE49-F238E27FC236}">
                <a16:creationId xmlns:a16="http://schemas.microsoft.com/office/drawing/2014/main" id="{38A63CEC-2EFC-324A-9108-B259583EA6EC}"/>
              </a:ext>
            </a:extLst>
          </p:cNvPr>
          <p:cNvPicPr/>
          <p:nvPr/>
        </p:nvPicPr>
        <p:blipFill>
          <a:blip r:embed="rId5" cstate="print"/>
          <a:stretch>
            <a:fillRect/>
          </a:stretch>
        </p:blipFill>
        <p:spPr>
          <a:xfrm>
            <a:off x="6745405" y="2234068"/>
            <a:ext cx="2337179" cy="3534068"/>
          </a:xfrm>
          <a:prstGeom prst="rect">
            <a:avLst/>
          </a:prstGeom>
        </p:spPr>
      </p:pic>
      <p:sp>
        <p:nvSpPr>
          <p:cNvPr id="15" name="TextBox 14">
            <a:extLst>
              <a:ext uri="{FF2B5EF4-FFF2-40B4-BE49-F238E27FC236}">
                <a16:creationId xmlns:a16="http://schemas.microsoft.com/office/drawing/2014/main" id="{1EB4D0DE-4AE3-2E4E-9B30-EAFF7BABD627}"/>
              </a:ext>
            </a:extLst>
          </p:cNvPr>
          <p:cNvSpPr txBox="1"/>
          <p:nvPr/>
        </p:nvSpPr>
        <p:spPr>
          <a:xfrm>
            <a:off x="4709379" y="1922780"/>
            <a:ext cx="2485463" cy="2677656"/>
          </a:xfrm>
          <a:prstGeom prst="rect">
            <a:avLst/>
          </a:prstGeom>
          <a:noFill/>
        </p:spPr>
        <p:txBody>
          <a:bodyPr wrap="square" rtlCol="0">
            <a:spAutoFit/>
          </a:bodyPr>
          <a:lstStyle/>
          <a:p>
            <a:pPr marL="214313" indent="-214313" defTabSz="685800" eaLnBrk="1" fontAlgn="auto" hangingPunct="1">
              <a:spcBef>
                <a:spcPts val="0"/>
              </a:spcBef>
              <a:spcAft>
                <a:spcPts val="0"/>
              </a:spcAft>
              <a:buFont typeface="Arial" panose="020B0604020202020204" pitchFamily="34" charset="0"/>
              <a:buChar char="•"/>
            </a:pPr>
            <a:r>
              <a:rPr lang="en-US" sz="2400" b="1" dirty="0">
                <a:solidFill>
                  <a:srgbClr val="4472C4"/>
                </a:solidFill>
                <a:latin typeface="Calibri" panose="020F0502020204030204"/>
                <a:ea typeface="+mn-ea"/>
              </a:rPr>
              <a:t>Springfield, IL</a:t>
            </a:r>
          </a:p>
          <a:p>
            <a:pPr marL="214313" indent="-214313" defTabSz="685800" eaLnBrk="1" fontAlgn="auto" hangingPunct="1">
              <a:spcBef>
                <a:spcPts val="0"/>
              </a:spcBef>
              <a:spcAft>
                <a:spcPts val="0"/>
              </a:spcAft>
              <a:buFont typeface="Arial" panose="020B0604020202020204" pitchFamily="34" charset="0"/>
              <a:buChar char="•"/>
            </a:pPr>
            <a:r>
              <a:rPr lang="en-US" sz="2400" b="1" dirty="0">
                <a:solidFill>
                  <a:srgbClr val="4472C4"/>
                </a:solidFill>
                <a:latin typeface="Calibri" panose="020F0502020204030204"/>
                <a:ea typeface="+mn-ea"/>
              </a:rPr>
              <a:t>South </a:t>
            </a:r>
            <a:r>
              <a:rPr lang="en-US" sz="2400" b="1" dirty="0">
                <a:solidFill>
                  <a:srgbClr val="4472C4"/>
                </a:solidFill>
                <a:latin typeface="Calibri" panose="020F0502020204030204"/>
                <a:ea typeface="+mn-ea"/>
              </a:rPr>
              <a:t>Central Illinois Perinatal Center, Level III</a:t>
            </a:r>
          </a:p>
          <a:p>
            <a:pPr marL="214313" indent="-214313" defTabSz="685800" eaLnBrk="1" fontAlgn="auto" hangingPunct="1">
              <a:spcBef>
                <a:spcPts val="0"/>
              </a:spcBef>
              <a:spcAft>
                <a:spcPts val="0"/>
              </a:spcAft>
              <a:buFont typeface="Arial" panose="020B0604020202020204" pitchFamily="34" charset="0"/>
              <a:buChar char="•"/>
            </a:pPr>
            <a:r>
              <a:rPr lang="en-US" sz="2400" b="1" dirty="0">
                <a:solidFill>
                  <a:srgbClr val="4472C4"/>
                </a:solidFill>
                <a:latin typeface="Calibri" panose="020F0502020204030204"/>
                <a:ea typeface="+mn-ea"/>
              </a:rPr>
              <a:t>2100 annual births</a:t>
            </a:r>
          </a:p>
          <a:p>
            <a:pPr marL="214313" indent="-214313" defTabSz="685800" eaLnBrk="1" fontAlgn="auto" hangingPunct="1">
              <a:spcBef>
                <a:spcPts val="0"/>
              </a:spcBef>
              <a:spcAft>
                <a:spcPts val="0"/>
              </a:spcAft>
              <a:buFont typeface="Arial" panose="020B0604020202020204" pitchFamily="34" charset="0"/>
              <a:buChar char="•"/>
            </a:pPr>
            <a:r>
              <a:rPr lang="en-US" sz="2400" b="1" dirty="0">
                <a:solidFill>
                  <a:srgbClr val="4472C4"/>
                </a:solidFill>
                <a:latin typeface="Calibri" panose="020F0502020204030204"/>
                <a:ea typeface="+mn-ea"/>
              </a:rPr>
              <a:t>40 bed NICU</a:t>
            </a:r>
          </a:p>
        </p:txBody>
      </p:sp>
    </p:spTree>
    <p:extLst>
      <p:ext uri="{BB962C8B-B14F-4D97-AF65-F5344CB8AC3E}">
        <p14:creationId xmlns:p14="http://schemas.microsoft.com/office/powerpoint/2010/main" val="4237617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D086-5988-4C49-BF83-F014E6492D93}"/>
              </a:ext>
            </a:extLst>
          </p:cNvPr>
          <p:cNvSpPr>
            <a:spLocks noGrp="1"/>
          </p:cNvSpPr>
          <p:nvPr>
            <p:ph type="title"/>
          </p:nvPr>
        </p:nvSpPr>
        <p:spPr/>
        <p:txBody>
          <a:bodyPr/>
          <a:lstStyle/>
          <a:p>
            <a:r>
              <a:rPr lang="en-US" b="1" dirty="0">
                <a:solidFill>
                  <a:schemeClr val="accent1"/>
                </a:solidFill>
              </a:rPr>
              <a:t>LB, 28 year old G4P2012 at 27w0d</a:t>
            </a:r>
          </a:p>
        </p:txBody>
      </p:sp>
      <p:sp>
        <p:nvSpPr>
          <p:cNvPr id="3" name="Content Placeholder 2">
            <a:extLst>
              <a:ext uri="{FF2B5EF4-FFF2-40B4-BE49-F238E27FC236}">
                <a16:creationId xmlns:a16="http://schemas.microsoft.com/office/drawing/2014/main" id="{2EEB9263-F7F0-8848-BC6D-9068EBBA8BA9}"/>
              </a:ext>
            </a:extLst>
          </p:cNvPr>
          <p:cNvSpPr>
            <a:spLocks noGrp="1"/>
          </p:cNvSpPr>
          <p:nvPr>
            <p:ph idx="1"/>
          </p:nvPr>
        </p:nvSpPr>
        <p:spPr/>
        <p:txBody>
          <a:bodyPr/>
          <a:lstStyle/>
          <a:p>
            <a:r>
              <a:rPr lang="en-US" dirty="0"/>
              <a:t>Transferred for COVID associated pneumonia in a di-di twin pregnancy</a:t>
            </a:r>
          </a:p>
          <a:p>
            <a:r>
              <a:rPr lang="en-US" dirty="0"/>
              <a:t>ICU stay for 1 week, continuous FHT for 5 days</a:t>
            </a:r>
          </a:p>
          <a:p>
            <a:pPr lvl="1"/>
            <a:r>
              <a:rPr lang="en-US" dirty="0"/>
              <a:t>Variables on FHT, growth scan and Dopplers normal</a:t>
            </a:r>
          </a:p>
          <a:p>
            <a:r>
              <a:rPr lang="en-US" dirty="0"/>
              <a:t>2 u convalescent plasma, 5 d. </a:t>
            </a:r>
            <a:r>
              <a:rPr lang="en-US" dirty="0" err="1"/>
              <a:t>Remdesivir</a:t>
            </a:r>
            <a:r>
              <a:rPr lang="en-US" dirty="0"/>
              <a:t>, 10 d. dexamethasone</a:t>
            </a:r>
          </a:p>
          <a:p>
            <a:r>
              <a:rPr lang="en-US" dirty="0"/>
              <a:t>Mild range BP, proteinuria, elevated LFTs, elevated Cr</a:t>
            </a:r>
          </a:p>
          <a:p>
            <a:r>
              <a:rPr lang="en-US" dirty="0"/>
              <a:t>Transfer to antepartum unit once 1 L O2 =&gt; transition to TID monitoring, labs normalizing</a:t>
            </a:r>
          </a:p>
          <a:p>
            <a:endParaRPr lang="en-US" dirty="0"/>
          </a:p>
          <a:p>
            <a:r>
              <a:rPr lang="en-US"/>
              <a:t>Discharged </a:t>
            </a:r>
            <a:r>
              <a:rPr lang="en-US" dirty="0"/>
              <a:t>when on room air; LOS: 2 weeks</a:t>
            </a:r>
          </a:p>
        </p:txBody>
      </p:sp>
    </p:spTree>
    <p:extLst>
      <p:ext uri="{BB962C8B-B14F-4D97-AF65-F5344CB8AC3E}">
        <p14:creationId xmlns:p14="http://schemas.microsoft.com/office/powerpoint/2010/main" val="560845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9588D-C2F3-3841-AB8B-A19796CF450B}"/>
              </a:ext>
            </a:extLst>
          </p:cNvPr>
          <p:cNvSpPr>
            <a:spLocks noGrp="1"/>
          </p:cNvSpPr>
          <p:nvPr>
            <p:ph type="title"/>
          </p:nvPr>
        </p:nvSpPr>
        <p:spPr/>
        <p:txBody>
          <a:bodyPr/>
          <a:lstStyle/>
          <a:p>
            <a:r>
              <a:rPr lang="en-US" b="1" dirty="0">
                <a:solidFill>
                  <a:schemeClr val="accent1"/>
                </a:solidFill>
              </a:rPr>
              <a:t>Lessons Learned</a:t>
            </a:r>
          </a:p>
        </p:txBody>
      </p:sp>
      <p:sp>
        <p:nvSpPr>
          <p:cNvPr id="3" name="Content Placeholder 2">
            <a:extLst>
              <a:ext uri="{FF2B5EF4-FFF2-40B4-BE49-F238E27FC236}">
                <a16:creationId xmlns:a16="http://schemas.microsoft.com/office/drawing/2014/main" id="{081281D2-FF48-D745-8D02-941D14A8A151}"/>
              </a:ext>
            </a:extLst>
          </p:cNvPr>
          <p:cNvSpPr>
            <a:spLocks noGrp="1"/>
          </p:cNvSpPr>
          <p:nvPr>
            <p:ph idx="1"/>
          </p:nvPr>
        </p:nvSpPr>
        <p:spPr/>
        <p:txBody>
          <a:bodyPr/>
          <a:lstStyle/>
          <a:p>
            <a:r>
              <a:rPr lang="en-US" dirty="0"/>
              <a:t>Every case is different</a:t>
            </a:r>
          </a:p>
          <a:p>
            <a:r>
              <a:rPr lang="en-US" dirty="0"/>
              <a:t>Communication and fetal monitoring in the ICU</a:t>
            </a:r>
          </a:p>
          <a:p>
            <a:r>
              <a:rPr lang="en-US" dirty="0"/>
              <a:t>Communicating the different needs of pregnant patients to hospital medicine/intensivist colleagues </a:t>
            </a:r>
          </a:p>
          <a:p>
            <a:pPr lvl="1"/>
            <a:r>
              <a:rPr lang="en-US" dirty="0"/>
              <a:t>Increased O2 sat guidelines</a:t>
            </a:r>
          </a:p>
          <a:p>
            <a:pPr lvl="1"/>
            <a:r>
              <a:rPr lang="en-US" dirty="0"/>
              <a:t>Home O2 trial recommendation</a:t>
            </a:r>
          </a:p>
          <a:p>
            <a:r>
              <a:rPr lang="en-US" dirty="0"/>
              <a:t>Differentiating preeclampsia from COVID-related lab abnormalities</a:t>
            </a:r>
          </a:p>
          <a:p>
            <a:endParaRPr lang="en-US" dirty="0"/>
          </a:p>
          <a:p>
            <a:endParaRPr lang="en-US" dirty="0"/>
          </a:p>
        </p:txBody>
      </p:sp>
    </p:spTree>
    <p:extLst>
      <p:ext uri="{BB962C8B-B14F-4D97-AF65-F5344CB8AC3E}">
        <p14:creationId xmlns:p14="http://schemas.microsoft.com/office/powerpoint/2010/main" val="3390304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SMFM updated Guidance Discussion</a:t>
            </a:r>
            <a:endParaRPr lang="en-US" dirty="0"/>
          </a:p>
        </p:txBody>
      </p:sp>
      <p:sp>
        <p:nvSpPr>
          <p:cNvPr id="3" name="Text Placeholder 2"/>
          <p:cNvSpPr>
            <a:spLocks noGrp="1"/>
          </p:cNvSpPr>
          <p:nvPr>
            <p:ph type="body" idx="1"/>
          </p:nvPr>
        </p:nvSpPr>
        <p:spPr/>
        <p:txBody>
          <a:bodyPr/>
          <a:lstStyle/>
          <a:p>
            <a:r>
              <a:rPr lang="en-US" sz="2800" b="1" i="1" dirty="0"/>
              <a:t>SMFM: </a:t>
            </a:r>
            <a:r>
              <a:rPr lang="en-US" sz="2800" b="1" i="1" dirty="0">
                <a:hlinkClick r:id="rId2"/>
              </a:rPr>
              <a:t>Management Considerations for Pregnant Patients with COVID-19</a:t>
            </a:r>
            <a:r>
              <a:rPr lang="en-US" sz="2800" b="1" i="1" dirty="0"/>
              <a:t> (7.2.2020) updated</a:t>
            </a:r>
            <a:endParaRPr lang="en-US" sz="2800" i="1" dirty="0"/>
          </a:p>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33</a:t>
            </a:fld>
            <a:endParaRPr lang="en-US" altLang="en-US"/>
          </a:p>
        </p:txBody>
      </p:sp>
    </p:spTree>
    <p:extLst>
      <p:ext uri="{BB962C8B-B14F-4D97-AF65-F5344CB8AC3E}">
        <p14:creationId xmlns:p14="http://schemas.microsoft.com/office/powerpoint/2010/main" val="2243487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Question</a:t>
            </a:r>
            <a:endParaRPr lang="en-US" dirty="0"/>
          </a:p>
        </p:txBody>
      </p:sp>
      <p:sp>
        <p:nvSpPr>
          <p:cNvPr id="3" name="Content Placeholder 2"/>
          <p:cNvSpPr>
            <a:spLocks noGrp="1"/>
          </p:cNvSpPr>
          <p:nvPr>
            <p:ph idx="1"/>
          </p:nvPr>
        </p:nvSpPr>
        <p:spPr/>
        <p:txBody>
          <a:bodyPr/>
          <a:lstStyle/>
          <a:p>
            <a:r>
              <a:rPr lang="en-US" dirty="0" smtClean="0"/>
              <a:t>What </a:t>
            </a:r>
            <a:r>
              <a:rPr lang="en-US" dirty="0" smtClean="0"/>
              <a:t>guidance </a:t>
            </a:r>
            <a:r>
              <a:rPr lang="en-US" dirty="0" smtClean="0"/>
              <a:t>has been provided </a:t>
            </a:r>
            <a:r>
              <a:rPr lang="en-US" dirty="0" smtClean="0"/>
              <a:t>to assist in decision making around when</a:t>
            </a:r>
            <a:r>
              <a:rPr lang="en-US" dirty="0" smtClean="0"/>
              <a:t> </a:t>
            </a:r>
            <a:r>
              <a:rPr lang="en-US" dirty="0" err="1" smtClean="0"/>
              <a:t>Covid</a:t>
            </a:r>
            <a:r>
              <a:rPr lang="en-US" dirty="0" smtClean="0"/>
              <a:t> pregnant patients should be admitted versus monitored as an outpatient?</a:t>
            </a: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34</a:t>
            </a:fld>
            <a:endParaRPr lang="en-US" altLang="en-US"/>
          </a:p>
        </p:txBody>
      </p:sp>
    </p:spTree>
    <p:extLst>
      <p:ext uri="{BB962C8B-B14F-4D97-AF65-F5344CB8AC3E}">
        <p14:creationId xmlns:p14="http://schemas.microsoft.com/office/powerpoint/2010/main" val="1358044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2049"/>
            <a:ext cx="7324381" cy="1143000"/>
          </a:xfrm>
        </p:spPr>
        <p:txBody>
          <a:bodyPr/>
          <a:lstStyle/>
          <a:p>
            <a:pPr algn="l"/>
            <a:r>
              <a:rPr lang="en-US" sz="3600" b="1" dirty="0" smtClean="0">
                <a:solidFill>
                  <a:srgbClr val="F58466"/>
                </a:solidFill>
                <a:latin typeface="Goudy Old Style" pitchFamily="18" charset="0"/>
              </a:rPr>
              <a:t>Outpatient Monitoring for pregnant patients with </a:t>
            </a:r>
            <a:r>
              <a:rPr lang="en-US" sz="3600" b="1" dirty="0">
                <a:solidFill>
                  <a:srgbClr val="F58466"/>
                </a:solidFill>
                <a:latin typeface="Goudy Old Style" pitchFamily="18" charset="0"/>
              </a:rPr>
              <a:t>mild or no </a:t>
            </a:r>
            <a:r>
              <a:rPr lang="en-US" sz="3600" b="1" dirty="0" smtClean="0">
                <a:solidFill>
                  <a:srgbClr val="F58466"/>
                </a:solidFill>
                <a:latin typeface="Goudy Old Style" pitchFamily="18" charset="0"/>
              </a:rPr>
              <a:t>symptoms </a:t>
            </a:r>
            <a:r>
              <a:rPr lang="en-US" dirty="0"/>
              <a:t/>
            </a:r>
            <a:br>
              <a:rPr lang="en-US" dirty="0"/>
            </a:br>
            <a:endParaRPr lang="en-US" dirty="0"/>
          </a:p>
        </p:txBody>
      </p:sp>
      <p:sp>
        <p:nvSpPr>
          <p:cNvPr id="3" name="Content Placeholder 2"/>
          <p:cNvSpPr>
            <a:spLocks noGrp="1"/>
          </p:cNvSpPr>
          <p:nvPr>
            <p:ph idx="1"/>
          </p:nvPr>
        </p:nvSpPr>
        <p:spPr>
          <a:xfrm>
            <a:off x="457200" y="1076569"/>
            <a:ext cx="8229600" cy="3763967"/>
          </a:xfrm>
        </p:spPr>
        <p:txBody>
          <a:bodyPr/>
          <a:lstStyle/>
          <a:p>
            <a:r>
              <a:rPr lang="en-US" sz="2400" dirty="0" smtClean="0"/>
              <a:t>Outpatient </a:t>
            </a:r>
            <a:r>
              <a:rPr lang="en-US" sz="2400" dirty="0"/>
              <a:t>monitoring with a 14-day self-quarantine can be considered for </a:t>
            </a:r>
            <a:r>
              <a:rPr lang="en-US" sz="2400" b="1" dirty="0"/>
              <a:t>pregnant patients with COVID-19 who have mild symptoms or are asymptomatic</a:t>
            </a:r>
            <a:r>
              <a:rPr lang="en-US" sz="2400" dirty="0"/>
              <a:t>. Recommendations for outpatient monitoring is </a:t>
            </a:r>
            <a:r>
              <a:rPr lang="en-US" sz="2400" dirty="0" smtClean="0"/>
              <a:t>outlined.</a:t>
            </a:r>
          </a:p>
          <a:p>
            <a:r>
              <a:rPr lang="en-US" sz="2400" b="1" dirty="0" smtClean="0"/>
              <a:t>Check on outpatient </a:t>
            </a:r>
            <a:r>
              <a:rPr lang="en-US" sz="2400" b="1" dirty="0" err="1" smtClean="0"/>
              <a:t>Covid</a:t>
            </a:r>
            <a:r>
              <a:rPr lang="en-US" sz="2400" b="1" dirty="0" smtClean="0"/>
              <a:t> positive patients regularly and review signs/symptoms to call, recognize can worsen around day 7-10</a:t>
            </a:r>
          </a:p>
          <a:p>
            <a:r>
              <a:rPr lang="en-US" sz="2400" dirty="0" smtClean="0"/>
              <a:t>For 3</a:t>
            </a:r>
            <a:r>
              <a:rPr lang="en-US" sz="2400" baseline="30000" dirty="0" smtClean="0"/>
              <a:t>rd</a:t>
            </a:r>
            <a:r>
              <a:rPr lang="en-US" sz="2400" dirty="0" smtClean="0"/>
              <a:t> trimester patients who </a:t>
            </a:r>
            <a:r>
              <a:rPr lang="en-US" sz="2400" dirty="0" smtClean="0"/>
              <a:t>need outpatient </a:t>
            </a:r>
            <a:r>
              <a:rPr lang="en-US" sz="2400" dirty="0" smtClean="0"/>
              <a:t>fetal </a:t>
            </a:r>
            <a:r>
              <a:rPr lang="en-US" sz="2400" dirty="0" smtClean="0"/>
              <a:t>or maternal monitoring </a:t>
            </a:r>
            <a:r>
              <a:rPr lang="en-US" sz="2400" dirty="0" smtClean="0"/>
              <a:t>establish protocol: schedule at the end of the day with </a:t>
            </a:r>
            <a:r>
              <a:rPr lang="en-US" sz="2400" dirty="0" smtClean="0"/>
              <a:t>limited staff with appropriate PPE</a:t>
            </a:r>
            <a:endParaRPr lang="en-US" sz="2400" dirty="0" smtClean="0"/>
          </a:p>
          <a:p>
            <a:r>
              <a:rPr lang="en-US" sz="2400" dirty="0" smtClean="0"/>
              <a:t>After 14 days from positive test or symptom onset, if symptoms improved and no fever &gt;72 hours then can be considered recovered.</a:t>
            </a: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35</a:t>
            </a:fld>
            <a:endParaRPr lang="en-US" altLang="en-US"/>
          </a:p>
        </p:txBody>
      </p:sp>
      <p:sp>
        <p:nvSpPr>
          <p:cNvPr id="5" name="TextBox 4"/>
          <p:cNvSpPr txBox="1"/>
          <p:nvPr/>
        </p:nvSpPr>
        <p:spPr>
          <a:xfrm>
            <a:off x="1066800" y="6108426"/>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1386674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934200" cy="1143000"/>
          </a:xfrm>
        </p:spPr>
        <p:txBody>
          <a:bodyPr/>
          <a:lstStyle/>
          <a:p>
            <a:pPr algn="l"/>
            <a:r>
              <a:rPr lang="en-US" sz="4000" b="1" dirty="0">
                <a:solidFill>
                  <a:srgbClr val="F58466"/>
                </a:solidFill>
                <a:latin typeface="Goudy Old Style" pitchFamily="18" charset="0"/>
              </a:rPr>
              <a:t>The severity scale for COVID-19</a:t>
            </a:r>
          </a:p>
        </p:txBody>
      </p:sp>
      <p:sp>
        <p:nvSpPr>
          <p:cNvPr id="3" name="Content Placeholder 2"/>
          <p:cNvSpPr>
            <a:spLocks noGrp="1"/>
          </p:cNvSpPr>
          <p:nvPr>
            <p:ph idx="1"/>
          </p:nvPr>
        </p:nvSpPr>
        <p:spPr>
          <a:xfrm>
            <a:off x="457200" y="914400"/>
            <a:ext cx="8229600" cy="4525963"/>
          </a:xfrm>
        </p:spPr>
        <p:txBody>
          <a:bodyPr/>
          <a:lstStyle/>
          <a:p>
            <a:r>
              <a:rPr lang="en-US" sz="2000" b="1" dirty="0" smtClean="0"/>
              <a:t>Asymptomatic </a:t>
            </a:r>
            <a:r>
              <a:rPr lang="en-US" sz="2000" b="1" dirty="0"/>
              <a:t>or </a:t>
            </a:r>
            <a:r>
              <a:rPr lang="en-US" sz="2000" b="1" dirty="0" err="1"/>
              <a:t>presymptomatic</a:t>
            </a:r>
            <a:r>
              <a:rPr lang="en-US" sz="2000" b="1" dirty="0"/>
              <a:t> disease </a:t>
            </a:r>
            <a:r>
              <a:rPr lang="en-US" sz="2000" dirty="0"/>
              <a:t>or presumptive infection is defined as a positive COVID-19 test result with no symptoms. </a:t>
            </a:r>
            <a:endParaRPr lang="en-US" sz="2000" dirty="0" smtClean="0"/>
          </a:p>
          <a:p>
            <a:r>
              <a:rPr lang="en-US" sz="2000" b="1" dirty="0" smtClean="0"/>
              <a:t>Mild </a:t>
            </a:r>
            <a:r>
              <a:rPr lang="en-US" sz="2000" b="1" dirty="0"/>
              <a:t>disease </a:t>
            </a:r>
            <a:r>
              <a:rPr lang="en-US" sz="2000" dirty="0"/>
              <a:t>is defined as flu-like symptoms, such as fever, cough, </a:t>
            </a:r>
            <a:r>
              <a:rPr lang="en-US" sz="2000" dirty="0" err="1"/>
              <a:t>myalgias</a:t>
            </a:r>
            <a:r>
              <a:rPr lang="en-US" sz="2000" dirty="0"/>
              <a:t>, and anosmia without dyspnea, shortness of breath, or abnormal chest imaging. </a:t>
            </a:r>
            <a:endParaRPr lang="en-US" sz="2000" dirty="0" smtClean="0"/>
          </a:p>
          <a:p>
            <a:r>
              <a:rPr lang="en-US" sz="2000" b="1" dirty="0" smtClean="0"/>
              <a:t>Moderate </a:t>
            </a:r>
            <a:r>
              <a:rPr lang="en-US" sz="2000" b="1" dirty="0"/>
              <a:t>disease </a:t>
            </a:r>
            <a:r>
              <a:rPr lang="en-US" sz="2000" dirty="0"/>
              <a:t>is defined by evidence of lower respiratory tract disease with clinical assessment (dyspnea, pneumonia on imaging, abnormal blood </a:t>
            </a:r>
            <a:r>
              <a:rPr lang="en-US" sz="2000" dirty="0" smtClean="0"/>
              <a:t>gas results</a:t>
            </a:r>
            <a:r>
              <a:rPr lang="en-US" sz="2000" dirty="0"/>
              <a:t>, refractory fever of 39.0 °C /102.2 °F or </a:t>
            </a:r>
            <a:r>
              <a:rPr lang="en-US" sz="2000" dirty="0" smtClean="0"/>
              <a:t>greater, while </a:t>
            </a:r>
            <a:r>
              <a:rPr lang="en-US" sz="2000" dirty="0"/>
              <a:t>maintaining an oxygen saturation of greater than 93% on room air at sea level. </a:t>
            </a:r>
            <a:endParaRPr lang="en-US" sz="2000" dirty="0" smtClean="0"/>
          </a:p>
          <a:p>
            <a:r>
              <a:rPr lang="en-US" sz="2000" b="1" dirty="0" smtClean="0"/>
              <a:t>Severe </a:t>
            </a:r>
            <a:r>
              <a:rPr lang="en-US" sz="2000" b="1" dirty="0"/>
              <a:t>disease </a:t>
            </a:r>
            <a:r>
              <a:rPr lang="en-US" sz="2000" dirty="0"/>
              <a:t>is defined by a respiratory rate greater than 30 breaths per minute (bpm), hypoxia with oxygen saturation less than or equal to 93%, a ratio of arterial partial pressure of oxygen to fraction of inspired oxygen of less than 300, or greater than 50% lung involvement on imaging. </a:t>
            </a:r>
            <a:endParaRPr lang="en-US" sz="2000" dirty="0" smtClean="0"/>
          </a:p>
          <a:p>
            <a:r>
              <a:rPr lang="en-US" sz="2000" b="1" dirty="0" smtClean="0"/>
              <a:t>Critical </a:t>
            </a:r>
            <a:r>
              <a:rPr lang="en-US" sz="2000" b="1" dirty="0"/>
              <a:t>disease </a:t>
            </a:r>
            <a:r>
              <a:rPr lang="en-US" sz="2000" dirty="0"/>
              <a:t>is defined as multi-organ failure or dysfunction, shock, or respiratory failure requiring mechanical ventilation or high-flow nasal cannula.</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36</a:t>
            </a:fld>
            <a:endParaRPr lang="en-US" altLang="en-US"/>
          </a:p>
        </p:txBody>
      </p:sp>
      <p:sp>
        <p:nvSpPr>
          <p:cNvPr id="5" name="TextBox 4"/>
          <p:cNvSpPr txBox="1"/>
          <p:nvPr/>
        </p:nvSpPr>
        <p:spPr>
          <a:xfrm>
            <a:off x="2362200" y="6211669"/>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3378339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lstStyle/>
          <a:p>
            <a:pPr algn="l"/>
            <a:r>
              <a:rPr lang="en-US" sz="4000" b="1" dirty="0">
                <a:solidFill>
                  <a:srgbClr val="F58466"/>
                </a:solidFill>
                <a:latin typeface="Goudy Old Style" pitchFamily="18" charset="0"/>
              </a:rPr>
              <a:t>Inpatient monitoring may be needed for the following categories of patients: </a:t>
            </a:r>
          </a:p>
        </p:txBody>
      </p:sp>
      <p:sp>
        <p:nvSpPr>
          <p:cNvPr id="3" name="Content Placeholder 2"/>
          <p:cNvSpPr>
            <a:spLocks noGrp="1"/>
          </p:cNvSpPr>
          <p:nvPr>
            <p:ph idx="1"/>
          </p:nvPr>
        </p:nvSpPr>
        <p:spPr>
          <a:xfrm>
            <a:off x="533400" y="1750902"/>
            <a:ext cx="8229600" cy="4525963"/>
          </a:xfrm>
        </p:spPr>
        <p:txBody>
          <a:bodyPr/>
          <a:lstStyle/>
          <a:p>
            <a:r>
              <a:rPr lang="en-US" sz="2000" dirty="0" smtClean="0"/>
              <a:t> </a:t>
            </a:r>
            <a:r>
              <a:rPr lang="en-US" sz="2000" b="1" dirty="0"/>
              <a:t>Pregnant COVID-19 patients with moderate to severe signs and symptoms or oxygen saturation less than 95%. </a:t>
            </a:r>
            <a:r>
              <a:rPr lang="en-US" sz="2000" b="1" dirty="0" smtClean="0"/>
              <a:t> (incudes dyspnea)</a:t>
            </a:r>
          </a:p>
          <a:p>
            <a:r>
              <a:rPr lang="en-US" sz="2000" b="1" dirty="0" smtClean="0"/>
              <a:t>Pregnant </a:t>
            </a:r>
            <a:r>
              <a:rPr lang="en-US" sz="2000" b="1" dirty="0"/>
              <a:t>COVID-19 patients with comorbid conditions</a:t>
            </a:r>
            <a:r>
              <a:rPr lang="en-US" sz="2000" dirty="0"/>
              <a:t>, </a:t>
            </a:r>
            <a:r>
              <a:rPr lang="en-US" sz="2000" dirty="0" err="1"/>
              <a:t>eg</a:t>
            </a:r>
            <a:r>
              <a:rPr lang="en-US" sz="2000" dirty="0"/>
              <a:t>, uncontrolled hypertension, inadequately controlled gestational or </a:t>
            </a:r>
            <a:r>
              <a:rPr lang="en-US" sz="2000" dirty="0" err="1"/>
              <a:t>pregestational</a:t>
            </a:r>
            <a:r>
              <a:rPr lang="en-US" sz="2000" dirty="0"/>
              <a:t> diabetes, chronic renal disease, chronic cardiopulmonary disease, or immunosuppressive states (intrinsic or medication-related) </a:t>
            </a:r>
            <a:endParaRPr lang="en-US" sz="2000" dirty="0" smtClean="0"/>
          </a:p>
          <a:p>
            <a:r>
              <a:rPr lang="en-US" sz="2000" b="1" dirty="0" smtClean="0"/>
              <a:t>Pregnant </a:t>
            </a:r>
            <a:r>
              <a:rPr lang="en-US" sz="2000" b="1" dirty="0"/>
              <a:t>COVID-19 patients with fevers greater than 39 </a:t>
            </a:r>
            <a:r>
              <a:rPr lang="en-US" sz="2000" b="1" dirty="0" smtClean="0"/>
              <a:t>°C </a:t>
            </a:r>
            <a:r>
              <a:rPr lang="en-US" sz="2000" dirty="0"/>
              <a:t>despite acetaminophen, raising concern for secondary </a:t>
            </a:r>
            <a:r>
              <a:rPr lang="en-US" sz="2000" dirty="0" err="1"/>
              <a:t>hemophagocytic</a:t>
            </a:r>
            <a:r>
              <a:rPr lang="en-US" sz="2000" dirty="0"/>
              <a:t> </a:t>
            </a:r>
            <a:r>
              <a:rPr lang="en-US" sz="2000" dirty="0" err="1"/>
              <a:t>lymphohistiocytosis</a:t>
            </a:r>
            <a:r>
              <a:rPr lang="en-US" sz="2000" dirty="0"/>
              <a:t> (</a:t>
            </a:r>
            <a:r>
              <a:rPr lang="en-US" sz="2000" dirty="0" err="1"/>
              <a:t>sHLH</a:t>
            </a:r>
            <a:r>
              <a:rPr lang="en-US" sz="2000" dirty="0"/>
              <a:t>) or "cytokine storm syndrome." </a:t>
            </a:r>
            <a:r>
              <a:rPr lang="en-US" sz="2000" dirty="0" err="1"/>
              <a:t>sHLH</a:t>
            </a:r>
            <a:r>
              <a:rPr lang="en-US" sz="2000" dirty="0"/>
              <a:t> is a fulminant and often fatal </a:t>
            </a:r>
            <a:r>
              <a:rPr lang="en-US" sz="2000" dirty="0" err="1"/>
              <a:t>hypercytokinemia</a:t>
            </a:r>
            <a:r>
              <a:rPr lang="en-US" sz="2000" dirty="0"/>
              <a:t> associated with multi-organ failure. The disease is defined by unremitting fever, </a:t>
            </a:r>
            <a:r>
              <a:rPr lang="en-US" sz="2000" dirty="0" err="1"/>
              <a:t>cytopenia</a:t>
            </a:r>
            <a:r>
              <a:rPr lang="en-US" sz="2000" dirty="0"/>
              <a:t>, and high ferritin levels. If a patient has an </a:t>
            </a:r>
            <a:r>
              <a:rPr lang="en-US" sz="2000" dirty="0" err="1"/>
              <a:t>Hscore</a:t>
            </a:r>
            <a:r>
              <a:rPr lang="en-US" sz="2000" dirty="0"/>
              <a:t> (see Table 1) indicating a high probability for </a:t>
            </a:r>
            <a:r>
              <a:rPr lang="en-US" sz="2000" dirty="0" err="1"/>
              <a:t>sHLH</a:t>
            </a:r>
            <a:r>
              <a:rPr lang="en-US" sz="2000" dirty="0"/>
              <a:t>, inpatient observation is warranted.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37</a:t>
            </a:fld>
            <a:endParaRPr lang="en-US" altLang="en-US"/>
          </a:p>
        </p:txBody>
      </p:sp>
      <p:sp>
        <p:nvSpPr>
          <p:cNvPr id="5" name="TextBox 4"/>
          <p:cNvSpPr txBox="1"/>
          <p:nvPr/>
        </p:nvSpPr>
        <p:spPr>
          <a:xfrm>
            <a:off x="1028700" y="5953700"/>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1883893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Question</a:t>
            </a:r>
          </a:p>
        </p:txBody>
      </p:sp>
      <p:sp>
        <p:nvSpPr>
          <p:cNvPr id="3" name="Content Placeholder 2"/>
          <p:cNvSpPr>
            <a:spLocks noGrp="1"/>
          </p:cNvSpPr>
          <p:nvPr>
            <p:ph idx="1"/>
          </p:nvPr>
        </p:nvSpPr>
        <p:spPr/>
        <p:txBody>
          <a:bodyPr/>
          <a:lstStyle/>
          <a:p>
            <a:r>
              <a:rPr lang="en-US" dirty="0"/>
              <a:t>If someone presents for elective c/s at 39 weeks, has mild symptoms and their </a:t>
            </a:r>
            <a:r>
              <a:rPr lang="en-US" dirty="0" err="1"/>
              <a:t>C</a:t>
            </a:r>
            <a:r>
              <a:rPr lang="en-US" dirty="0" err="1" smtClean="0"/>
              <a:t>ovid</a:t>
            </a:r>
            <a:r>
              <a:rPr lang="en-US" dirty="0" smtClean="0"/>
              <a:t> </a:t>
            </a:r>
            <a:r>
              <a:rPr lang="en-US" dirty="0"/>
              <a:t>test comes back positive what is the best course of action?</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38</a:t>
            </a:fld>
            <a:endParaRPr lang="en-US" altLang="en-US"/>
          </a:p>
        </p:txBody>
      </p:sp>
    </p:spTree>
    <p:extLst>
      <p:ext uri="{BB962C8B-B14F-4D97-AF65-F5344CB8AC3E}">
        <p14:creationId xmlns:p14="http://schemas.microsoft.com/office/powerpoint/2010/main" val="22136511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Timing of Delivery: </a:t>
            </a:r>
            <a:r>
              <a:rPr lang="en-US" sz="4000" b="1" dirty="0" smtClean="0">
                <a:solidFill>
                  <a:srgbClr val="F58466"/>
                </a:solidFill>
                <a:latin typeface="Goudy Old Style" pitchFamily="18" charset="0"/>
              </a:rPr>
              <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mild </a:t>
            </a:r>
            <a:r>
              <a:rPr lang="en-US" sz="4000" b="1" dirty="0">
                <a:solidFill>
                  <a:srgbClr val="F58466"/>
                </a:solidFill>
                <a:latin typeface="Goudy Old Style" pitchFamily="18" charset="0"/>
              </a:rPr>
              <a:t>symptoms</a:t>
            </a:r>
          </a:p>
        </p:txBody>
      </p:sp>
      <p:sp>
        <p:nvSpPr>
          <p:cNvPr id="3" name="Content Placeholder 2"/>
          <p:cNvSpPr>
            <a:spLocks noGrp="1"/>
          </p:cNvSpPr>
          <p:nvPr>
            <p:ph idx="1"/>
          </p:nvPr>
        </p:nvSpPr>
        <p:spPr>
          <a:xfrm>
            <a:off x="457200" y="1409375"/>
            <a:ext cx="8229600" cy="4525963"/>
          </a:xfrm>
        </p:spPr>
        <p:txBody>
          <a:bodyPr/>
          <a:lstStyle/>
          <a:p>
            <a:r>
              <a:rPr lang="en-US" sz="2400" dirty="0"/>
              <a:t>In an </a:t>
            </a:r>
            <a:r>
              <a:rPr lang="en-US" sz="2400" b="1" dirty="0"/>
              <a:t>asymptomatic or mildly symptomatic </a:t>
            </a:r>
            <a:r>
              <a:rPr lang="en-US" sz="2400" dirty="0"/>
              <a:t>woman positive for COVID-19 at </a:t>
            </a:r>
            <a:r>
              <a:rPr lang="en-US" sz="2400" b="1" dirty="0"/>
              <a:t>37 to 38 6/7 weeks of gestation </a:t>
            </a:r>
            <a:r>
              <a:rPr lang="en-US" sz="2400" dirty="0"/>
              <a:t>without other indications for delivery, </a:t>
            </a:r>
            <a:r>
              <a:rPr lang="en-US" sz="2400" b="1" dirty="0"/>
              <a:t>expectant management can be considered until 14 days</a:t>
            </a:r>
            <a:r>
              <a:rPr lang="en-US" sz="2400" dirty="0"/>
              <a:t> after the polymerase chain reaction (PCR) result was noted to be positive OR until 7 days after onset of symptoms and 3 days after resolution of symptoms. This option allows for decreased exposure of health care workers and the neonate to </a:t>
            </a:r>
            <a:r>
              <a:rPr lang="en-US" sz="2400" dirty="0" smtClean="0"/>
              <a:t>SARS-CoV-2. </a:t>
            </a:r>
            <a:endParaRPr lang="en-US" sz="2400" dirty="0"/>
          </a:p>
          <a:p>
            <a:r>
              <a:rPr lang="en-US" sz="2400" dirty="0" smtClean="0"/>
              <a:t> </a:t>
            </a:r>
            <a:r>
              <a:rPr lang="en-US" sz="2400" dirty="0"/>
              <a:t>In an </a:t>
            </a:r>
            <a:r>
              <a:rPr lang="en-US" sz="2400" b="1" dirty="0"/>
              <a:t>asymptomatic or mildly symptomatic woman positive for COVID-19 at 39 weeks of gestation or later, delivery can be considered to decrease the risk of worsening maternal status.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39</a:t>
            </a:fld>
            <a:endParaRPr lang="en-US" altLang="en-US"/>
          </a:p>
        </p:txBody>
      </p:sp>
      <p:sp>
        <p:nvSpPr>
          <p:cNvPr id="5" name="TextBox 4"/>
          <p:cNvSpPr txBox="1"/>
          <p:nvPr/>
        </p:nvSpPr>
        <p:spPr>
          <a:xfrm>
            <a:off x="2057400" y="5663218"/>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13098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p:spPr>
        <p:txBody>
          <a:bodyPr/>
          <a:lstStyle/>
          <a:p>
            <a:pPr algn="l" eaLnBrk="1" hangingPunct="1"/>
            <a:r>
              <a:rPr lang="en-US" b="1" dirty="0">
                <a:solidFill>
                  <a:srgbClr val="F58466"/>
                </a:solidFill>
                <a:latin typeface="Goudy Old Style" pitchFamily="18" charset="0"/>
              </a:rPr>
              <a:t>ILPQC </a:t>
            </a:r>
            <a:r>
              <a:rPr lang="en-US" b="1" dirty="0" err="1">
                <a:solidFill>
                  <a:srgbClr val="F58466"/>
                </a:solidFill>
                <a:latin typeface="Goudy Old Style" pitchFamily="18" charset="0"/>
              </a:rPr>
              <a:t>Covid</a:t>
            </a:r>
            <a:r>
              <a:rPr lang="en-US" b="1" dirty="0">
                <a:solidFill>
                  <a:srgbClr val="F58466"/>
                </a:solidFill>
                <a:latin typeface="Goudy Old Style" pitchFamily="18" charset="0"/>
              </a:rPr>
              <a:t> 19 webinars</a:t>
            </a: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5280" y="990600"/>
            <a:ext cx="8229600" cy="5181600"/>
          </a:xfrm>
        </p:spPr>
        <p:txBody>
          <a:bodyPr>
            <a:normAutofit fontScale="77500" lnSpcReduction="20000"/>
          </a:bodyPr>
          <a:lstStyle/>
          <a:p>
            <a:r>
              <a:rPr lang="en-US" dirty="0"/>
              <a:t>The strategies shared today are examples from individual institutions not IDPH or ILPQC recommendations. </a:t>
            </a:r>
          </a:p>
          <a:p>
            <a:pPr marL="0" indent="0">
              <a:buNone/>
            </a:pPr>
            <a:endParaRPr lang="en-US" dirty="0"/>
          </a:p>
          <a:p>
            <a:r>
              <a:rPr lang="en-US" dirty="0"/>
              <a:t>This is our </a:t>
            </a:r>
            <a:r>
              <a:rPr lang="en-US" dirty="0" smtClean="0"/>
              <a:t>12th </a:t>
            </a:r>
            <a:r>
              <a:rPr lang="en-US" dirty="0"/>
              <a:t>COVID-19 strategies for OB/Neonatal Units webinars in coordination with IDPH, </a:t>
            </a:r>
            <a:r>
              <a:rPr lang="en-US" dirty="0" smtClean="0"/>
              <a:t> </a:t>
            </a:r>
            <a:r>
              <a:rPr lang="en-US" dirty="0"/>
              <a:t>since April 3rd.  Please see </a:t>
            </a:r>
            <a:r>
              <a:rPr lang="en-US" dirty="0">
                <a:hlinkClick r:id="rId3"/>
              </a:rPr>
              <a:t>https://ilpqc.org/covid-19-information/</a:t>
            </a:r>
            <a:r>
              <a:rPr lang="en-US" dirty="0"/>
              <a:t> for future webinar registration, prior recorded webinars and written out Q/A’s from those webinars.</a:t>
            </a:r>
          </a:p>
          <a:p>
            <a:pPr marL="0" indent="0">
              <a:buNone/>
            </a:pPr>
            <a:endParaRPr lang="en-US" dirty="0"/>
          </a:p>
          <a:p>
            <a:r>
              <a:rPr lang="en-US" dirty="0"/>
              <a:t>The next webinar will be </a:t>
            </a:r>
            <a:r>
              <a:rPr lang="en-US" b="1" dirty="0"/>
              <a:t>Friday, </a:t>
            </a:r>
            <a:r>
              <a:rPr lang="en-US" b="1" dirty="0" smtClean="0"/>
              <a:t>October 2, noon to 1:15pm</a:t>
            </a:r>
            <a:r>
              <a:rPr lang="en-US" dirty="0" smtClean="0"/>
              <a:t>. We are continuing monthly webinars for now. </a:t>
            </a:r>
            <a:endParaRPr lang="en-US" dirty="0"/>
          </a:p>
          <a:p>
            <a:pPr marL="0" indent="0">
              <a:buNone/>
            </a:pPr>
            <a:endParaRPr lang="en-US" dirty="0"/>
          </a:p>
          <a:p>
            <a:r>
              <a:rPr lang="en-US" dirty="0"/>
              <a:t>Please let us know if your hospital would like to share on an upcoming webinar, please put questions/comments into the </a:t>
            </a:r>
            <a:r>
              <a:rPr lang="en-US" dirty="0" err="1"/>
              <a:t>chatbox</a:t>
            </a:r>
            <a:r>
              <a:rPr lang="en-US" dirty="0"/>
              <a:t> or email directly to </a:t>
            </a:r>
            <a:r>
              <a:rPr lang="en-US" dirty="0">
                <a:hlinkClick r:id="rId4"/>
              </a:rPr>
              <a:t>info@ilpqc.org</a:t>
            </a:r>
            <a:endParaRPr lang="en-US" dirty="0"/>
          </a:p>
          <a:p>
            <a:endParaRPr lang="en-US"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a:t>
            </a:fld>
            <a:endParaRPr lang="en-US"/>
          </a:p>
        </p:txBody>
      </p:sp>
    </p:spTree>
    <p:extLst>
      <p:ext uri="{BB962C8B-B14F-4D97-AF65-F5344CB8AC3E}">
        <p14:creationId xmlns:p14="http://schemas.microsoft.com/office/powerpoint/2010/main" val="2442299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859"/>
            <a:ext cx="8229600" cy="1143000"/>
          </a:xfrm>
        </p:spPr>
        <p:txBody>
          <a:bodyPr/>
          <a:lstStyle/>
          <a:p>
            <a:pPr algn="l"/>
            <a:r>
              <a:rPr lang="en-US" b="1" dirty="0">
                <a:solidFill>
                  <a:srgbClr val="F58466"/>
                </a:solidFill>
                <a:latin typeface="Goudy Old Style" pitchFamily="18" charset="0"/>
              </a:rPr>
              <a:t>Timing of Delivery</a:t>
            </a:r>
            <a:r>
              <a:rPr lang="en-US" b="1" dirty="0" smtClean="0">
                <a:solidFill>
                  <a:srgbClr val="F58466"/>
                </a:solidFill>
                <a:latin typeface="Goudy Old Style" pitchFamily="18" charset="0"/>
              </a:rPr>
              <a:t>: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critical illness</a:t>
            </a:r>
            <a:endParaRPr lang="en-US" dirty="0"/>
          </a:p>
        </p:txBody>
      </p:sp>
      <p:sp>
        <p:nvSpPr>
          <p:cNvPr id="3" name="Content Placeholder 2"/>
          <p:cNvSpPr>
            <a:spLocks noGrp="1"/>
          </p:cNvSpPr>
          <p:nvPr>
            <p:ph idx="1"/>
          </p:nvPr>
        </p:nvSpPr>
        <p:spPr>
          <a:xfrm>
            <a:off x="461790" y="1204367"/>
            <a:ext cx="8229600" cy="4525963"/>
          </a:xfrm>
        </p:spPr>
        <p:txBody>
          <a:bodyPr/>
          <a:lstStyle/>
          <a:p>
            <a:r>
              <a:rPr lang="en-US" sz="2400" dirty="0"/>
              <a:t>The </a:t>
            </a:r>
            <a:r>
              <a:rPr lang="en-US" sz="2400" b="1" dirty="0"/>
              <a:t>timing of delivery requires carefully weighing the benefits and risks for the patient and fetus</a:t>
            </a:r>
            <a:r>
              <a:rPr lang="en-US" sz="2400" dirty="0"/>
              <a:t>, and the decision to deliver requires close communication between the maternal-fetal medicine and critical care teams. </a:t>
            </a:r>
            <a:r>
              <a:rPr lang="en-US" sz="2400" b="1" dirty="0"/>
              <a:t>Improvement in lung mechanics gained by early delivery is theoretical. In the third trimester, the pressure of the uterus can decrease expiratory reserve volume, inspiratory reserve volume, and functional residual capacity, which can increase the risk of severe hypoxemia in pregnant patients, especially those who are critically </a:t>
            </a:r>
            <a:r>
              <a:rPr lang="en-US" sz="2400" b="1" dirty="0" smtClean="0"/>
              <a:t>ill.  </a:t>
            </a:r>
          </a:p>
          <a:p>
            <a:r>
              <a:rPr lang="en-US" sz="2400" dirty="0" smtClean="0"/>
              <a:t>Although </a:t>
            </a:r>
            <a:r>
              <a:rPr lang="en-US" sz="2400" dirty="0"/>
              <a:t>data regarding delivery timing and acute respiratory distress syndrome are limited, </a:t>
            </a:r>
            <a:r>
              <a:rPr lang="en-US" sz="2400" b="1" dirty="0"/>
              <a:t>it is reasonable to consider delivery in the setting of worsening critical illness. </a:t>
            </a: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40</a:t>
            </a:fld>
            <a:endParaRPr lang="en-US" altLang="en-US"/>
          </a:p>
        </p:txBody>
      </p:sp>
      <p:sp>
        <p:nvSpPr>
          <p:cNvPr id="5" name="TextBox 4"/>
          <p:cNvSpPr txBox="1"/>
          <p:nvPr/>
        </p:nvSpPr>
        <p:spPr>
          <a:xfrm>
            <a:off x="1981200" y="6075164"/>
            <a:ext cx="5715000" cy="646331"/>
          </a:xfrm>
          <a:prstGeom prst="rect">
            <a:avLst/>
          </a:prstGeom>
          <a:noFill/>
        </p:spPr>
        <p:txBody>
          <a:bodyPr wrap="square" rtlCol="0">
            <a:spAutoFit/>
          </a:bodyPr>
          <a:lstStyle/>
          <a:p>
            <a:r>
              <a:rPr lang="en-US" b="1" i="1" dirty="0"/>
              <a:t>SMFM: </a:t>
            </a:r>
            <a:r>
              <a:rPr lang="en-US" b="1" i="1" dirty="0">
                <a:hlinkClick r:id="rId2"/>
              </a:rPr>
              <a:t>Management Considerations for Pregnant Patients with COVID-19</a:t>
            </a:r>
            <a:r>
              <a:rPr lang="en-US" b="1" i="1" dirty="0"/>
              <a:t> (7.2.2020) updated</a:t>
            </a:r>
            <a:endParaRPr lang="en-US" i="1" dirty="0"/>
          </a:p>
        </p:txBody>
      </p:sp>
    </p:spTree>
    <p:extLst>
      <p:ext uri="{BB962C8B-B14F-4D97-AF65-F5344CB8AC3E}">
        <p14:creationId xmlns:p14="http://schemas.microsoft.com/office/powerpoint/2010/main" val="808387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F58466"/>
                </a:solidFill>
                <a:latin typeface="Goudy Old Style" pitchFamily="18" charset="0"/>
              </a:rPr>
              <a:t>OB Discussion Panel</a:t>
            </a:r>
            <a:endParaRPr lang="en-US" dirty="0"/>
          </a:p>
        </p:txBody>
      </p:sp>
      <p:sp>
        <p:nvSpPr>
          <p:cNvPr id="3" name="Content Placeholder 2"/>
          <p:cNvSpPr>
            <a:spLocks noGrp="1"/>
          </p:cNvSpPr>
          <p:nvPr>
            <p:ph idx="1"/>
          </p:nvPr>
        </p:nvSpPr>
        <p:spPr>
          <a:xfrm>
            <a:off x="457200" y="1417638"/>
            <a:ext cx="8229600" cy="4525963"/>
          </a:xfrm>
        </p:spPr>
        <p:txBody>
          <a:bodyPr/>
          <a:lstStyle/>
          <a:p>
            <a:pPr lvl="1">
              <a:buClr>
                <a:srgbClr val="F58466"/>
              </a:buClr>
              <a:buFont typeface="Arial" panose="020B0604020202020204" pitchFamily="34" charset="0"/>
              <a:buChar char="•"/>
            </a:pPr>
            <a:r>
              <a:rPr lang="en-US" sz="2400" b="1" dirty="0" smtClean="0"/>
              <a:t>Rob </a:t>
            </a:r>
            <a:r>
              <a:rPr lang="en-US" sz="2400" b="1" dirty="0"/>
              <a:t>Abrams, MD, </a:t>
            </a:r>
            <a:r>
              <a:rPr lang="en-US" sz="2400" dirty="0"/>
              <a:t>Executive Director - SIU Center for Maternal - Fetal Medicine, HSHS St. John's Hospital, </a:t>
            </a:r>
            <a:r>
              <a:rPr lang="en-US" sz="2400" dirty="0" smtClean="0"/>
              <a:t>Springfield</a:t>
            </a:r>
          </a:p>
          <a:p>
            <a:pPr lvl="1">
              <a:buClr>
                <a:srgbClr val="F58466"/>
              </a:buClr>
              <a:buFont typeface="Arial" panose="020B0604020202020204" pitchFamily="34" charset="0"/>
              <a:buChar char="•"/>
            </a:pPr>
            <a:r>
              <a:rPr lang="en-US" sz="2400" b="1" dirty="0"/>
              <a:t>Emma </a:t>
            </a:r>
            <a:r>
              <a:rPr lang="en-US" sz="2400" b="1" dirty="0"/>
              <a:t>Adams, MD </a:t>
            </a:r>
            <a:r>
              <a:rPr lang="en-US" sz="2400" dirty="0"/>
              <a:t>– 2nd year OB/GYN resident SIU, Springfield</a:t>
            </a:r>
          </a:p>
          <a:p>
            <a:pPr lvl="1">
              <a:buClr>
                <a:srgbClr val="F58466"/>
              </a:buClr>
              <a:buFont typeface="Arial" panose="020B0604020202020204" pitchFamily="34" charset="0"/>
              <a:buChar char="•"/>
            </a:pPr>
            <a:r>
              <a:rPr lang="en-US" sz="2400" b="1" dirty="0"/>
              <a:t>Fidel </a:t>
            </a:r>
            <a:r>
              <a:rPr lang="en-US" sz="2400" b="1" dirty="0" err="1"/>
              <a:t>Abrego</a:t>
            </a:r>
            <a:r>
              <a:rPr lang="en-US" sz="2400" b="1" dirty="0"/>
              <a:t>, MD - </a:t>
            </a:r>
            <a:r>
              <a:rPr lang="en-US" sz="2400" dirty="0"/>
              <a:t>Obstetrics &amp; Gynecology, John H. Stroger, Jr. Hospital</a:t>
            </a:r>
          </a:p>
          <a:p>
            <a:pPr lvl="1">
              <a:buClr>
                <a:srgbClr val="F58466"/>
              </a:buClr>
              <a:buFont typeface="Arial" panose="020B0604020202020204" pitchFamily="34" charset="0"/>
              <a:buChar char="•"/>
            </a:pPr>
            <a:r>
              <a:rPr lang="en-US" sz="2400" b="1" dirty="0"/>
              <a:t>Julia Simon, MD – </a:t>
            </a:r>
            <a:r>
              <a:rPr lang="en-US" sz="2400" dirty="0"/>
              <a:t>Obstetrics &amp; Gynecology, University of Chicago</a:t>
            </a:r>
          </a:p>
          <a:p>
            <a:pPr lvl="1">
              <a:buClr>
                <a:srgbClr val="F58466"/>
              </a:buClr>
              <a:buFont typeface="Arial" panose="020B0604020202020204" pitchFamily="34" charset="0"/>
              <a:buChar char="•"/>
            </a:pPr>
            <a:r>
              <a:rPr lang="en-US" sz="2400" b="1" dirty="0"/>
              <a:t>Sarah Bradley MD - </a:t>
            </a:r>
            <a:r>
              <a:rPr lang="en-US" sz="2400" dirty="0"/>
              <a:t>OB Hospitalist, Swedish American Hospital, Rockford</a:t>
            </a:r>
          </a:p>
          <a:p>
            <a:pPr>
              <a:buClr>
                <a:srgbClr val="F58466"/>
              </a:buClr>
            </a:pPr>
            <a:endParaRPr lang="en-US" sz="2400" dirty="0"/>
          </a:p>
          <a:p>
            <a:pPr>
              <a:buClr>
                <a:srgbClr val="F58466"/>
              </a:buClr>
            </a:pPr>
            <a:endParaRPr lang="en-US" sz="2400" b="1"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41</a:t>
            </a:fld>
            <a:endParaRPr lang="en-US" altLang="en-US"/>
          </a:p>
        </p:txBody>
      </p:sp>
    </p:spTree>
    <p:extLst>
      <p:ext uri="{BB962C8B-B14F-4D97-AF65-F5344CB8AC3E}">
        <p14:creationId xmlns:p14="http://schemas.microsoft.com/office/powerpoint/2010/main" val="1974429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59"/>
            <a:ext cx="6400800" cy="1143000"/>
          </a:xfrm>
        </p:spPr>
        <p:txBody>
          <a:bodyPr/>
          <a:lstStyle/>
          <a:p>
            <a:pPr algn="l" defTabSz="685800" eaLnBrk="1" hangingPunct="1">
              <a:lnSpc>
                <a:spcPct val="90000"/>
              </a:lnSpc>
            </a:pPr>
            <a:r>
              <a:rPr lang="en-US" sz="4000" b="1" dirty="0">
                <a:solidFill>
                  <a:srgbClr val="F58466"/>
                </a:solidFill>
                <a:latin typeface="Goudy Old Style" pitchFamily="18" charset="0"/>
                <a:ea typeface="+mj-ea"/>
                <a:cs typeface="+mj-cs"/>
              </a:rPr>
              <a:t>IDPH </a:t>
            </a:r>
            <a:r>
              <a:rPr lang="en-US" sz="4000" b="1" dirty="0">
                <a:solidFill>
                  <a:srgbClr val="F58466"/>
                </a:solidFill>
                <a:latin typeface="Goudy Old Style" pitchFamily="18" charset="0"/>
                <a:ea typeface="+mj-ea"/>
                <a:cs typeface="+mj-cs"/>
              </a:rPr>
              <a:t>County </a:t>
            </a:r>
            <a:r>
              <a:rPr lang="en-US" sz="4000" b="1" dirty="0">
                <a:solidFill>
                  <a:srgbClr val="F58466"/>
                </a:solidFill>
                <a:latin typeface="Goudy Old Style" pitchFamily="18" charset="0"/>
                <a:ea typeface="+mj-ea"/>
                <a:cs typeface="+mj-cs"/>
              </a:rPr>
              <a:t>Level COVID-19 Risk Metrics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35076"/>
            <a:ext cx="5459852" cy="5303857"/>
          </a:xfrm>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42</a:t>
            </a:fld>
            <a:endParaRPr lang="en-US" altLang="en-US"/>
          </a:p>
        </p:txBody>
      </p:sp>
      <p:sp>
        <p:nvSpPr>
          <p:cNvPr id="6" name="TextBox 5"/>
          <p:cNvSpPr txBox="1"/>
          <p:nvPr/>
        </p:nvSpPr>
        <p:spPr>
          <a:xfrm>
            <a:off x="6096000" y="2294930"/>
            <a:ext cx="2590800" cy="3816429"/>
          </a:xfrm>
          <a:prstGeom prst="rect">
            <a:avLst/>
          </a:prstGeom>
          <a:noFill/>
        </p:spPr>
        <p:txBody>
          <a:bodyPr wrap="square" rtlCol="0">
            <a:spAutoFit/>
          </a:bodyPr>
          <a:lstStyle/>
          <a:p>
            <a:r>
              <a:rPr lang="en-US" sz="2000" dirty="0">
                <a:solidFill>
                  <a:srgbClr val="004990"/>
                </a:solidFill>
              </a:rPr>
              <a:t>Blue indicates that the </a:t>
            </a:r>
            <a:r>
              <a:rPr lang="en-US" sz="2400" dirty="0">
                <a:solidFill>
                  <a:srgbClr val="004990"/>
                </a:solidFill>
              </a:rPr>
              <a:t>county</a:t>
            </a:r>
            <a:r>
              <a:rPr lang="en-US" sz="2000" dirty="0">
                <a:solidFill>
                  <a:srgbClr val="004990"/>
                </a:solidFill>
              </a:rPr>
              <a:t> is experiencing overall stable COVID-19 metrics.</a:t>
            </a:r>
            <a:r>
              <a:rPr lang="en-US" sz="2000" dirty="0"/>
              <a:t>  </a:t>
            </a:r>
            <a:endParaRPr lang="en-US" sz="2000" dirty="0" smtClean="0"/>
          </a:p>
          <a:p>
            <a:endParaRPr lang="en-US" sz="2000" dirty="0"/>
          </a:p>
          <a:p>
            <a:r>
              <a:rPr lang="en-US" sz="2000" dirty="0">
                <a:solidFill>
                  <a:srgbClr val="F7994B"/>
                </a:solidFill>
              </a:rPr>
              <a:t>Orange indicates there are warning signs of increased COVID-19 risk in the county.</a:t>
            </a:r>
            <a:r>
              <a:rPr lang="en-US" sz="2000" dirty="0"/>
              <a:t> </a:t>
            </a:r>
          </a:p>
          <a:p>
            <a:endParaRPr lang="en-US" sz="2000" dirty="0"/>
          </a:p>
        </p:txBody>
      </p:sp>
      <p:sp>
        <p:nvSpPr>
          <p:cNvPr id="7" name="TextBox 6"/>
          <p:cNvSpPr txBox="1"/>
          <p:nvPr/>
        </p:nvSpPr>
        <p:spPr>
          <a:xfrm>
            <a:off x="6096000" y="1371600"/>
            <a:ext cx="2819400" cy="984885"/>
          </a:xfrm>
          <a:prstGeom prst="rect">
            <a:avLst/>
          </a:prstGeom>
          <a:noFill/>
        </p:spPr>
        <p:txBody>
          <a:bodyPr wrap="square" rtlCol="0">
            <a:spAutoFit/>
          </a:bodyPr>
          <a:lstStyle/>
          <a:p>
            <a:r>
              <a:rPr lang="en-US" sz="2000" b="1" dirty="0"/>
              <a:t>Week 34: </a:t>
            </a:r>
            <a:endParaRPr lang="en-US" sz="2000" b="1" dirty="0" smtClean="0"/>
          </a:p>
          <a:p>
            <a:r>
              <a:rPr lang="en-US" sz="2000" b="1" dirty="0" smtClean="0"/>
              <a:t>8/16/2020</a:t>
            </a:r>
            <a:r>
              <a:rPr lang="en-US" sz="2000" b="1" dirty="0"/>
              <a:t> </a:t>
            </a:r>
            <a:r>
              <a:rPr lang="en-US" sz="2000" b="1" dirty="0" smtClean="0"/>
              <a:t>- 8/22/2020</a:t>
            </a:r>
            <a:endParaRPr lang="en-US" sz="2000" b="1" dirty="0"/>
          </a:p>
          <a:p>
            <a:endParaRPr lang="en-US" dirty="0"/>
          </a:p>
        </p:txBody>
      </p:sp>
    </p:spTree>
    <p:extLst>
      <p:ext uri="{BB962C8B-B14F-4D97-AF65-F5344CB8AC3E}">
        <p14:creationId xmlns:p14="http://schemas.microsoft.com/office/powerpoint/2010/main" val="805459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435077" y="150793"/>
            <a:ext cx="8229600" cy="1143000"/>
          </a:xfrm>
        </p:spPr>
        <p:txBody>
          <a:bodyPr/>
          <a:lstStyle/>
          <a:p>
            <a:pPr algn="l"/>
            <a:r>
              <a:rPr lang="en-US" sz="4000" b="1" dirty="0">
                <a:solidFill>
                  <a:srgbClr val="F58466"/>
                </a:solidFill>
                <a:latin typeface="Goudy Old Style" pitchFamily="18" charset="0"/>
              </a:rPr>
              <a:t>OB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lstStyle/>
          <a:p>
            <a:r>
              <a:rPr lang="en-US" sz="2000" dirty="0"/>
              <a:t>Questions from chat </a:t>
            </a:r>
            <a:r>
              <a:rPr lang="en-US" sz="2000" dirty="0" smtClean="0"/>
              <a:t>box and registration</a:t>
            </a:r>
            <a:endParaRPr lang="en-US" sz="1400" dirty="0"/>
          </a:p>
          <a:p>
            <a:endParaRPr lang="en-US" sz="2000" dirty="0"/>
          </a:p>
          <a:p>
            <a:r>
              <a:rPr lang="en-US" sz="2000" dirty="0"/>
              <a:t> </a:t>
            </a:r>
            <a:r>
              <a:rPr lang="en-US" sz="2000" dirty="0">
                <a:hlinkClick r:id="rId3"/>
              </a:rPr>
              <a:t>OB Q&amp;A</a:t>
            </a:r>
            <a:r>
              <a:rPr lang="en-US" sz="2000" dirty="0"/>
              <a:t> from 5.15.20 webinar</a:t>
            </a:r>
            <a:endParaRPr lang="en-US" sz="2000" dirty="0">
              <a:hlinkClick r:id="rId4"/>
            </a:endParaRPr>
          </a:p>
          <a:p>
            <a:r>
              <a:rPr lang="en-US" sz="2000" dirty="0">
                <a:hlinkClick r:id="rId4"/>
              </a:rPr>
              <a:t>Q/A from 5.8.2020</a:t>
            </a:r>
            <a:r>
              <a:rPr lang="en-US" sz="2000" dirty="0"/>
              <a:t> webinar (OB answers)</a:t>
            </a:r>
          </a:p>
          <a:p>
            <a:r>
              <a:rPr lang="en-US" sz="2000" dirty="0"/>
              <a:t>Q/A from 5.01.2020 – questions answered webcast</a:t>
            </a:r>
            <a:endParaRPr lang="en-US" sz="2000" dirty="0">
              <a:hlinkClick r:id="rId5"/>
            </a:endParaRPr>
          </a:p>
          <a:p>
            <a:r>
              <a:rPr lang="en-US" sz="2000" dirty="0">
                <a:hlinkClick r:id="rId5"/>
              </a:rPr>
              <a:t>Q/A from 4.24.2020 webinar</a:t>
            </a:r>
            <a:r>
              <a:rPr lang="en-US" sz="2000" dirty="0"/>
              <a:t> (</a:t>
            </a:r>
            <a:r>
              <a:rPr lang="en-US" sz="2000" dirty="0">
                <a:hlinkClick r:id="rId6"/>
              </a:rPr>
              <a:t>OB answers</a:t>
            </a:r>
            <a:r>
              <a:rPr lang="en-US" sz="2000" dirty="0"/>
              <a:t>)</a:t>
            </a:r>
            <a:endParaRPr lang="en-US" sz="1400" dirty="0">
              <a:hlinkClick r:id="rId5"/>
            </a:endParaRPr>
          </a:p>
          <a:p>
            <a:r>
              <a:rPr lang="en-US" sz="2000" dirty="0">
                <a:hlinkClick r:id="rId5"/>
              </a:rPr>
              <a:t>Q/A from 4.17.2020 webinar</a:t>
            </a:r>
            <a:endParaRPr lang="en-US" sz="1400" dirty="0"/>
          </a:p>
          <a:p>
            <a:r>
              <a:rPr lang="en-US" sz="2000" dirty="0">
                <a:hlinkClick r:id="rId7"/>
              </a:rPr>
              <a:t>Q/A from 4.10.2020 webinar</a:t>
            </a:r>
            <a:endParaRPr lang="en-US" sz="1400" dirty="0"/>
          </a:p>
          <a:p>
            <a:r>
              <a:rPr lang="en-US" sz="2000" dirty="0">
                <a:hlinkClick r:id="rId8"/>
              </a:rPr>
              <a:t>Q/A  from 4.3.2020 webinar</a:t>
            </a:r>
            <a:endParaRPr lang="en-US" sz="2000" dirty="0"/>
          </a:p>
          <a:p>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a:defRPr/>
            </a:pPr>
            <a:fld id="{DCEF23B2-1968-4158-BBF8-33ADF3172235}" type="slidenum">
              <a:rPr lang="en-US" altLang="en-US" smtClean="0"/>
              <a:pPr>
                <a:defRPr/>
              </a:pPr>
              <a:t>43</a:t>
            </a:fld>
            <a:endParaRPr lang="en-US" altLang="en-US"/>
          </a:p>
        </p:txBody>
      </p:sp>
    </p:spTree>
    <p:extLst>
      <p:ext uri="{BB962C8B-B14F-4D97-AF65-F5344CB8AC3E}">
        <p14:creationId xmlns:p14="http://schemas.microsoft.com/office/powerpoint/2010/main" val="3591915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990"/>
                </a:solidFill>
              </a:rPr>
              <a:t>Discussion of Neonatal Unit Strategies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AF8077-2CE4-4A8C-806A-F9B27078C005}" type="slidenum">
              <a:rPr kumimoji="0" lang="en-US" altLang="en-US" sz="1000" b="0" i="0" u="none" strike="noStrike" kern="1200" cap="none" spc="0" normalizeH="0" baseline="0" noProof="0" smtClean="0">
                <a:ln>
                  <a:noFill/>
                </a:ln>
                <a:solidFill>
                  <a:srgbClr val="FFFFFF">
                    <a:lumMod val="50000"/>
                  </a:srgbClr>
                </a:solidFill>
                <a:effectLst/>
                <a:uLnTx/>
                <a:uFillTx/>
                <a:latin typeface="Arial" pitchFamily="34"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000" b="0" i="0" u="none" strike="noStrike" kern="1200" cap="none" spc="0" normalizeH="0" baseline="0" noProof="0">
              <a:ln>
                <a:noFill/>
              </a:ln>
              <a:solidFill>
                <a:srgbClr val="FFFFFF">
                  <a:lumMod val="50000"/>
                </a:srgbClr>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2756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5562601" cy="1143000"/>
          </a:xfrm>
          <a:noFill/>
        </p:spPr>
        <p:txBody>
          <a:bodyPr/>
          <a:lstStyle/>
          <a:p>
            <a:pPr algn="l" eaLnBrk="1" hangingPunct="1"/>
            <a:r>
              <a:rPr lang="en-US" sz="3600" b="1" dirty="0">
                <a:solidFill>
                  <a:srgbClr val="F58466"/>
                </a:solidFill>
                <a:latin typeface="Goudy Old Style" pitchFamily="18" charset="0"/>
              </a:rPr>
              <a:t>Neonatal Discussion Panel</a:t>
            </a:r>
          </a:p>
        </p:txBody>
      </p:sp>
      <p:sp>
        <p:nvSpPr>
          <p:cNvPr id="3" name="Content Placeholder 2"/>
          <p:cNvSpPr>
            <a:spLocks noGrp="1"/>
          </p:cNvSpPr>
          <p:nvPr>
            <p:ph idx="1"/>
          </p:nvPr>
        </p:nvSpPr>
        <p:spPr>
          <a:xfrm>
            <a:off x="436083" y="1676400"/>
            <a:ext cx="8229600" cy="4525963"/>
          </a:xfrm>
        </p:spPr>
        <p:txBody>
          <a:bodyPr/>
          <a:lstStyle/>
          <a:p>
            <a:pPr>
              <a:buClr>
                <a:srgbClr val="F58466"/>
              </a:buClr>
            </a:pPr>
            <a:r>
              <a:rPr lang="en-US" sz="2800" b="1" dirty="0" smtClean="0"/>
              <a:t>Justin </a:t>
            </a:r>
            <a:r>
              <a:rPr lang="en-US" sz="2800" b="1" dirty="0" err="1"/>
              <a:t>Josephsen</a:t>
            </a:r>
            <a:r>
              <a:rPr lang="en-US" sz="2800" b="1" dirty="0"/>
              <a:t>, MD, </a:t>
            </a:r>
            <a:r>
              <a:rPr lang="en-US" sz="2800" dirty="0" smtClean="0"/>
              <a:t>ILPQC Neonatal Lead, Medical </a:t>
            </a:r>
            <a:r>
              <a:rPr lang="en-US" sz="2800" dirty="0"/>
              <a:t>Director – St. Mary’s Hospital NICU, Neonatologist Cardinal </a:t>
            </a:r>
            <a:r>
              <a:rPr lang="en-US" sz="2800" dirty="0" err="1"/>
              <a:t>Glennon</a:t>
            </a:r>
            <a:r>
              <a:rPr lang="en-US" sz="2800" dirty="0"/>
              <a:t> Children’s Hospital, St. </a:t>
            </a:r>
            <a:r>
              <a:rPr lang="en-US" sz="2800" dirty="0" smtClean="0"/>
              <a:t>Louis</a:t>
            </a:r>
          </a:p>
          <a:p>
            <a:pPr>
              <a:buClr>
                <a:srgbClr val="F58466"/>
              </a:buClr>
            </a:pPr>
            <a:r>
              <a:rPr lang="en-US" sz="2800" b="1" dirty="0"/>
              <a:t>Leslie </a:t>
            </a:r>
            <a:r>
              <a:rPr lang="en-US" sz="2800" b="1" dirty="0" err="1"/>
              <a:t>Caldarelli</a:t>
            </a:r>
            <a:r>
              <a:rPr lang="en-US" sz="2800" b="1" dirty="0"/>
              <a:t>, MD,</a:t>
            </a:r>
            <a:r>
              <a:rPr lang="en-US" sz="2800" dirty="0"/>
              <a:t> </a:t>
            </a:r>
            <a:r>
              <a:rPr lang="en-US" sz="2800" dirty="0" smtClean="0"/>
              <a:t>ILPQC Neonatal Lead, NICU </a:t>
            </a:r>
            <a:r>
              <a:rPr lang="en-US" sz="2800" dirty="0"/>
              <a:t>Director, Prentice Women's Hospital, Chicago</a:t>
            </a:r>
          </a:p>
          <a:p>
            <a:pPr>
              <a:buClr>
                <a:srgbClr val="F58466"/>
              </a:buClr>
            </a:pPr>
            <a:endParaRPr lang="en-US" sz="2800" dirty="0"/>
          </a:p>
          <a:p>
            <a:pPr marL="57150" indent="0">
              <a:buClr>
                <a:srgbClr val="F58466"/>
              </a:buClr>
              <a:buNone/>
            </a:pPr>
            <a:endParaRPr lang="en-US" sz="2800" dirty="0"/>
          </a:p>
          <a:p>
            <a:pPr marL="57150" indent="0">
              <a:buClr>
                <a:srgbClr val="F58466"/>
              </a:buClr>
              <a:buNone/>
            </a:pPr>
            <a:endParaRPr lang="en-US" sz="2300" dirty="0"/>
          </a:p>
          <a:p>
            <a:pPr>
              <a:buClr>
                <a:srgbClr val="F58466"/>
              </a:buClr>
            </a:pPr>
            <a:endParaRPr lang="en-US" sz="2200" dirty="0"/>
          </a:p>
          <a:p>
            <a:pPr>
              <a:buClr>
                <a:srgbClr val="F58466"/>
              </a:buClr>
            </a:pPr>
            <a:endParaRPr lang="en-US" sz="2400" dirty="0"/>
          </a:p>
          <a:p>
            <a:pPr>
              <a:buClr>
                <a:srgbClr val="F58466"/>
              </a:buClr>
            </a:pPr>
            <a:endParaRPr lang="en-US" sz="800" dirty="0"/>
          </a:p>
          <a:p>
            <a:pPr>
              <a:buClr>
                <a:srgbClr val="F58466"/>
              </a:buClr>
            </a:pPr>
            <a:endParaRPr lang="en-US" sz="800" dirty="0"/>
          </a:p>
          <a:p>
            <a:pPr>
              <a:buClr>
                <a:srgbClr val="F58466"/>
              </a:buClr>
            </a:pPr>
            <a:endParaRPr lang="en-US" sz="800" dirty="0"/>
          </a:p>
          <a:p>
            <a:pPr>
              <a:buClr>
                <a:srgbClr val="F58466"/>
              </a:buClr>
            </a:pP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222051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CAA6D-4C01-4077-9569-2CDB8C3D48F9}"/>
              </a:ext>
            </a:extLst>
          </p:cNvPr>
          <p:cNvSpPr>
            <a:spLocks noGrp="1"/>
          </p:cNvSpPr>
          <p:nvPr>
            <p:ph type="title"/>
          </p:nvPr>
        </p:nvSpPr>
        <p:spPr>
          <a:xfrm>
            <a:off x="24865" y="148335"/>
            <a:ext cx="8229600" cy="1143000"/>
          </a:xfrm>
          <a:noFill/>
        </p:spPr>
        <p:txBody>
          <a:bodyPr/>
          <a:lstStyle/>
          <a:p>
            <a:pPr algn="l"/>
            <a:r>
              <a:rPr lang="en-US" sz="4000" b="1" dirty="0">
                <a:solidFill>
                  <a:srgbClr val="F58466"/>
                </a:solidFill>
                <a:latin typeface="Goudy Old Style" pitchFamily="18" charset="0"/>
              </a:rPr>
              <a:t>Neonatal Questions/Discussion</a:t>
            </a:r>
          </a:p>
        </p:txBody>
      </p:sp>
      <p:sp>
        <p:nvSpPr>
          <p:cNvPr id="3" name="Content Placeholder 2">
            <a:extLst>
              <a:ext uri="{FF2B5EF4-FFF2-40B4-BE49-F238E27FC236}">
                <a16:creationId xmlns:a16="http://schemas.microsoft.com/office/drawing/2014/main" id="{8E823701-6DF5-42D9-BE4B-D02C52FD597A}"/>
              </a:ext>
            </a:extLst>
          </p:cNvPr>
          <p:cNvSpPr>
            <a:spLocks noGrp="1"/>
          </p:cNvSpPr>
          <p:nvPr>
            <p:ph idx="1"/>
          </p:nvPr>
        </p:nvSpPr>
        <p:spPr>
          <a:xfrm>
            <a:off x="685800" y="1291335"/>
            <a:ext cx="8229600" cy="4525963"/>
          </a:xfrm>
        </p:spPr>
        <p:txBody>
          <a:bodyPr>
            <a:normAutofit/>
          </a:bodyPr>
          <a:lstStyle/>
          <a:p>
            <a:r>
              <a:rPr lang="en-US" sz="2800" dirty="0"/>
              <a:t>Questions from chat </a:t>
            </a:r>
            <a:r>
              <a:rPr lang="en-US" sz="2800" dirty="0" smtClean="0"/>
              <a:t>box and </a:t>
            </a:r>
            <a:r>
              <a:rPr lang="en-US" sz="2800" dirty="0"/>
              <a:t>meeting registration</a:t>
            </a:r>
          </a:p>
          <a:p>
            <a:r>
              <a:rPr lang="en-US" sz="2400" dirty="0">
                <a:hlinkClick r:id="rId3"/>
              </a:rPr>
              <a:t>Slides</a:t>
            </a:r>
            <a:r>
              <a:rPr lang="en-US" sz="2400" dirty="0"/>
              <a:t> from 6.12.20 webinar</a:t>
            </a:r>
            <a:endParaRPr lang="en-US" sz="2400" dirty="0">
              <a:hlinkClick r:id="rId4"/>
            </a:endParaRPr>
          </a:p>
          <a:p>
            <a:r>
              <a:rPr lang="en-US" sz="2400" dirty="0">
                <a:hlinkClick r:id="rId4"/>
              </a:rPr>
              <a:t>Slides</a:t>
            </a:r>
            <a:r>
              <a:rPr lang="en-US" sz="2400" dirty="0"/>
              <a:t> from 5.29.20 webinar</a:t>
            </a:r>
          </a:p>
          <a:p>
            <a:r>
              <a:rPr lang="en-US" sz="2400" dirty="0">
                <a:hlinkClick r:id="rId5"/>
              </a:rPr>
              <a:t>Neonatal Q&amp;A</a:t>
            </a:r>
            <a:r>
              <a:rPr lang="en-US" sz="2400" dirty="0"/>
              <a:t> from 5.15.20 webinar</a:t>
            </a:r>
          </a:p>
          <a:p>
            <a:r>
              <a:rPr lang="en-US" sz="2400" dirty="0">
                <a:hlinkClick r:id="rId6"/>
              </a:rPr>
              <a:t>Q/A from 5.8.2020</a:t>
            </a:r>
            <a:endParaRPr lang="en-US" sz="2400" dirty="0"/>
          </a:p>
          <a:p>
            <a:r>
              <a:rPr lang="en-US" sz="2400" dirty="0"/>
              <a:t>Q/A from 5.01.2020 – questions answered webcast</a:t>
            </a:r>
          </a:p>
          <a:p>
            <a:r>
              <a:rPr lang="en-US" sz="2400" dirty="0"/>
              <a:t>Q/A from 4.24.2020 webinar (</a:t>
            </a:r>
            <a:r>
              <a:rPr lang="en-US" sz="2400" dirty="0">
                <a:hlinkClick r:id="rId7"/>
              </a:rPr>
              <a:t>Neonatal Answers</a:t>
            </a:r>
            <a:r>
              <a:rPr lang="en-US" sz="2400" dirty="0"/>
              <a:t>)</a:t>
            </a:r>
          </a:p>
          <a:p>
            <a:r>
              <a:rPr lang="en-US" sz="2400" dirty="0"/>
              <a:t>Q/A from </a:t>
            </a:r>
            <a:r>
              <a:rPr lang="en-US" sz="2400" dirty="0">
                <a:hlinkClick r:id="rId8"/>
              </a:rPr>
              <a:t>4.17.2020</a:t>
            </a:r>
            <a:r>
              <a:rPr lang="en-US" sz="2400" dirty="0"/>
              <a:t> webinar</a:t>
            </a:r>
          </a:p>
          <a:p>
            <a:r>
              <a:rPr lang="en-US" sz="2400" dirty="0">
                <a:hlinkClick r:id="rId9"/>
              </a:rPr>
              <a:t>Q/A from 4.10.2020 webinar</a:t>
            </a:r>
            <a:endParaRPr lang="en-US" sz="2400" dirty="0"/>
          </a:p>
          <a:p>
            <a:r>
              <a:rPr lang="en-US" sz="2400" dirty="0">
                <a:hlinkClick r:id="rId10"/>
              </a:rPr>
              <a:t>Q/A from 4.3.2020 webinar</a:t>
            </a:r>
            <a:endParaRPr lang="en-US" sz="2400" dirty="0"/>
          </a:p>
          <a:p>
            <a:endParaRPr lang="en-US" sz="2000" dirty="0"/>
          </a:p>
          <a:p>
            <a:endParaRPr lang="en-US" sz="2800" dirty="0"/>
          </a:p>
          <a:p>
            <a:endParaRPr lang="en-US" sz="2800" dirty="0"/>
          </a:p>
        </p:txBody>
      </p:sp>
      <p:sp>
        <p:nvSpPr>
          <p:cNvPr id="4" name="Slide Number Placeholder 3">
            <a:extLst>
              <a:ext uri="{FF2B5EF4-FFF2-40B4-BE49-F238E27FC236}">
                <a16:creationId xmlns:a16="http://schemas.microsoft.com/office/drawing/2014/main" id="{13AE0F85-0420-4460-A1D2-478E1D5CABA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177675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382" y="0"/>
            <a:ext cx="6132818" cy="1143000"/>
          </a:xfrm>
          <a:noFill/>
        </p:spPr>
        <p:txBody>
          <a:bodyPr/>
          <a:lstStyle/>
          <a:p>
            <a:pPr algn="l" eaLnBrk="1" hangingPunct="1"/>
            <a:r>
              <a:rPr lang="en-US" sz="4000" b="1" dirty="0">
                <a:solidFill>
                  <a:srgbClr val="F58466"/>
                </a:solidFill>
                <a:latin typeface="Goudy Old Style" pitchFamily="18" charset="0"/>
              </a:rPr>
              <a:t>Thank You</a:t>
            </a:r>
            <a:endParaRPr lang="en-US" sz="28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47</a:t>
            </a:fld>
            <a:endParaRPr lang="en-US" altLang="en-US"/>
          </a:p>
        </p:txBody>
      </p:sp>
      <p:sp>
        <p:nvSpPr>
          <p:cNvPr id="3" name="Content Placeholder 2"/>
          <p:cNvSpPr>
            <a:spLocks noGrp="1"/>
          </p:cNvSpPr>
          <p:nvPr>
            <p:ph idx="1"/>
          </p:nvPr>
        </p:nvSpPr>
        <p:spPr>
          <a:xfrm>
            <a:off x="405693" y="914400"/>
            <a:ext cx="8414807" cy="4525963"/>
          </a:xfrm>
        </p:spPr>
        <p:txBody>
          <a:bodyPr/>
          <a:lstStyle/>
          <a:p>
            <a:r>
              <a:rPr lang="en-US" dirty="0"/>
              <a:t>We continue to give thanks to the nurses, doctors, health care workers, public health teams and others across our state at work confronting the COVID-19 pandemic. </a:t>
            </a:r>
          </a:p>
          <a:p>
            <a:r>
              <a:rPr lang="en-US" dirty="0"/>
              <a:t>Please send questions, comments and recommendations, cases / willingness to share for  future COVID-19 OB/Neo discussion webinars to </a:t>
            </a:r>
            <a:r>
              <a:rPr lang="en-US" dirty="0">
                <a:hlinkClick r:id="rId3"/>
              </a:rPr>
              <a:t>info@ilpqc.org</a:t>
            </a:r>
            <a:endParaRPr lang="en-US" dirty="0"/>
          </a:p>
          <a:p>
            <a:r>
              <a:rPr lang="en-US" dirty="0"/>
              <a:t>Recording of this webinar, Q/A and registration for the </a:t>
            </a:r>
            <a:r>
              <a:rPr lang="en-US" b="1" dirty="0"/>
              <a:t>next webinar on Friday, </a:t>
            </a:r>
            <a:r>
              <a:rPr lang="en-US" b="1" dirty="0" smtClean="0"/>
              <a:t>10/2/20 </a:t>
            </a:r>
            <a:r>
              <a:rPr lang="en-US" dirty="0"/>
              <a:t>will be available at www.ilpqc.org</a:t>
            </a:r>
          </a:p>
          <a:p>
            <a:endParaRPr lang="en-US" dirty="0"/>
          </a:p>
          <a:p>
            <a:pPr marL="0" indent="0">
              <a:buNone/>
            </a:pPr>
            <a:endParaRPr lang="en-US" dirty="0"/>
          </a:p>
        </p:txBody>
      </p:sp>
    </p:spTree>
    <p:extLst>
      <p:ext uri="{BB962C8B-B14F-4D97-AF65-F5344CB8AC3E}">
        <p14:creationId xmlns:p14="http://schemas.microsoft.com/office/powerpoint/2010/main" val="1930805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4353580"/>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31922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034" y="168925"/>
            <a:ext cx="6231193" cy="457200"/>
          </a:xfrm>
          <a:noFill/>
        </p:spPr>
        <p:txBody>
          <a:bodyPr/>
          <a:lstStyle/>
          <a:p>
            <a:pPr algn="l" eaLnBrk="1" hangingPunct="1"/>
            <a:r>
              <a:rPr lang="en-US" sz="4000" b="1" dirty="0">
                <a:solidFill>
                  <a:srgbClr val="F58466"/>
                </a:solidFill>
                <a:latin typeface="Goudy Old Style" pitchFamily="18" charset="0"/>
              </a:rPr>
              <a:t>Overview</a:t>
            </a:r>
          </a:p>
        </p:txBody>
      </p:sp>
      <p:sp>
        <p:nvSpPr>
          <p:cNvPr id="3" name="Content Placeholder 2"/>
          <p:cNvSpPr>
            <a:spLocks noGrp="1"/>
          </p:cNvSpPr>
          <p:nvPr>
            <p:ph idx="1"/>
          </p:nvPr>
        </p:nvSpPr>
        <p:spPr>
          <a:xfrm>
            <a:off x="228600" y="609600"/>
            <a:ext cx="8229600" cy="4800600"/>
          </a:xfrm>
        </p:spPr>
        <p:txBody>
          <a:bodyPr/>
          <a:lstStyle/>
          <a:p>
            <a:pPr>
              <a:buClr>
                <a:srgbClr val="F58466"/>
              </a:buClr>
            </a:pPr>
            <a:r>
              <a:rPr lang="en-US" sz="2000" b="1" dirty="0" smtClean="0"/>
              <a:t>Introduction</a:t>
            </a:r>
            <a:endParaRPr lang="en-US" sz="2000" b="1" dirty="0"/>
          </a:p>
          <a:p>
            <a:pPr>
              <a:buClr>
                <a:srgbClr val="F58466"/>
              </a:buClr>
            </a:pPr>
            <a:r>
              <a:rPr lang="en-US" sz="2000" b="1" dirty="0"/>
              <a:t>IDPH </a:t>
            </a:r>
            <a:r>
              <a:rPr lang="en-US" sz="2000" b="1" dirty="0" smtClean="0"/>
              <a:t>Birthing Hospital </a:t>
            </a:r>
            <a:r>
              <a:rPr lang="en-US" sz="2000" b="1" dirty="0" err="1" smtClean="0"/>
              <a:t>Covid</a:t>
            </a:r>
            <a:r>
              <a:rPr lang="en-US" sz="2000" b="1" dirty="0" smtClean="0"/>
              <a:t> Sentinel Surveillance </a:t>
            </a:r>
            <a:r>
              <a:rPr lang="en-US" sz="2000" b="1" dirty="0"/>
              <a:t>update</a:t>
            </a:r>
          </a:p>
          <a:p>
            <a:pPr lvl="1"/>
            <a:r>
              <a:rPr lang="en-US" sz="1800" b="1" dirty="0"/>
              <a:t>Amanda Bennett, PhD, MPH</a:t>
            </a:r>
            <a:r>
              <a:rPr lang="en-US" sz="1800" dirty="0"/>
              <a:t>, CDC Field Assignee in Maternal and Child Health Epidemiology, Illinois Department of Public Health</a:t>
            </a:r>
          </a:p>
          <a:p>
            <a:pPr>
              <a:buClr>
                <a:srgbClr val="F58466"/>
              </a:buClr>
            </a:pPr>
            <a:r>
              <a:rPr lang="en-US" sz="2000" b="1" dirty="0" smtClean="0"/>
              <a:t>Discussion </a:t>
            </a:r>
            <a:r>
              <a:rPr lang="en-US" sz="2000" b="1" dirty="0"/>
              <a:t>of OB Unit Strategies </a:t>
            </a:r>
            <a:endParaRPr lang="en-US" sz="2000" b="1" dirty="0" smtClean="0"/>
          </a:p>
          <a:p>
            <a:pPr lvl="1">
              <a:buClr>
                <a:srgbClr val="F58466"/>
              </a:buClr>
            </a:pPr>
            <a:r>
              <a:rPr lang="en-US" sz="1800" b="1" dirty="0" smtClean="0"/>
              <a:t>Rob </a:t>
            </a:r>
            <a:r>
              <a:rPr lang="en-US" sz="1800" b="1" dirty="0"/>
              <a:t>Abrams, MD, </a:t>
            </a:r>
            <a:r>
              <a:rPr lang="en-US" sz="1800" dirty="0"/>
              <a:t>Executive Director - SIU Center for Maternal - Fetal Medicine, HSHS St. John's Hospital, </a:t>
            </a:r>
            <a:r>
              <a:rPr lang="en-US" sz="1800" dirty="0" smtClean="0"/>
              <a:t>Springfield</a:t>
            </a:r>
          </a:p>
          <a:p>
            <a:pPr lvl="1">
              <a:buClr>
                <a:srgbClr val="F58466"/>
              </a:buClr>
            </a:pPr>
            <a:r>
              <a:rPr lang="en-US" sz="1800" b="1" dirty="0" smtClean="0"/>
              <a:t>Emma Adams, MD </a:t>
            </a:r>
            <a:r>
              <a:rPr lang="en-US" sz="1800" dirty="0" smtClean="0"/>
              <a:t>– 2</a:t>
            </a:r>
            <a:r>
              <a:rPr lang="en-US" sz="1800" baseline="30000" dirty="0" smtClean="0"/>
              <a:t>nd</a:t>
            </a:r>
            <a:r>
              <a:rPr lang="en-US" sz="1800" dirty="0" smtClean="0"/>
              <a:t> year OB/GYN resident SIU, Springfield</a:t>
            </a:r>
          </a:p>
          <a:p>
            <a:pPr lvl="1">
              <a:buClr>
                <a:srgbClr val="F58466"/>
              </a:buClr>
            </a:pPr>
            <a:r>
              <a:rPr lang="en-US" sz="1800" b="1" dirty="0" smtClean="0"/>
              <a:t>Fidel </a:t>
            </a:r>
            <a:r>
              <a:rPr lang="en-US" sz="1800" b="1" dirty="0" err="1" smtClean="0"/>
              <a:t>Abrego</a:t>
            </a:r>
            <a:r>
              <a:rPr lang="en-US" sz="1800" b="1" dirty="0" smtClean="0"/>
              <a:t>, MD </a:t>
            </a:r>
            <a:r>
              <a:rPr lang="en-US" sz="1800" dirty="0"/>
              <a:t>- </a:t>
            </a:r>
            <a:r>
              <a:rPr lang="en-US" sz="1800" dirty="0"/>
              <a:t>Obstetrics &amp; Gynecology, John H. </a:t>
            </a:r>
            <a:r>
              <a:rPr lang="en-US" sz="1800" dirty="0"/>
              <a:t>Stroger, Jr. </a:t>
            </a:r>
            <a:r>
              <a:rPr lang="en-US" sz="1800" dirty="0" smtClean="0"/>
              <a:t>Hospital</a:t>
            </a:r>
            <a:endParaRPr lang="en-US" sz="1800" dirty="0"/>
          </a:p>
          <a:p>
            <a:pPr lvl="1">
              <a:buClr>
                <a:srgbClr val="F58466"/>
              </a:buClr>
            </a:pPr>
            <a:r>
              <a:rPr lang="en-US" sz="1800" b="1" dirty="0" smtClean="0"/>
              <a:t>Julia Simon, MD </a:t>
            </a:r>
            <a:r>
              <a:rPr lang="en-US" sz="1800" dirty="0" smtClean="0"/>
              <a:t>– </a:t>
            </a:r>
            <a:r>
              <a:rPr lang="en-US" sz="1800" dirty="0" smtClean="0"/>
              <a:t>Obstetrics &amp; Gynecology</a:t>
            </a:r>
            <a:r>
              <a:rPr lang="en-US" sz="1800" dirty="0" smtClean="0"/>
              <a:t>, </a:t>
            </a:r>
            <a:r>
              <a:rPr lang="en-US" sz="1800" dirty="0" smtClean="0"/>
              <a:t>University of </a:t>
            </a:r>
            <a:r>
              <a:rPr lang="en-US" sz="1800" dirty="0" smtClean="0"/>
              <a:t>Chicago</a:t>
            </a:r>
          </a:p>
          <a:p>
            <a:pPr lvl="1">
              <a:buClr>
                <a:srgbClr val="F58466"/>
              </a:buClr>
            </a:pPr>
            <a:r>
              <a:rPr lang="en-US" sz="1800" b="1" dirty="0"/>
              <a:t>Sarah Bradley MD </a:t>
            </a:r>
            <a:r>
              <a:rPr lang="en-US" sz="1800" dirty="0"/>
              <a:t>- OB Hospitalist, </a:t>
            </a:r>
            <a:r>
              <a:rPr lang="en-US" sz="1800" dirty="0" smtClean="0"/>
              <a:t>Swedish </a:t>
            </a:r>
            <a:r>
              <a:rPr lang="en-US" sz="1800" dirty="0"/>
              <a:t>American Hospital, Rockford</a:t>
            </a:r>
            <a:endParaRPr lang="en-US" sz="1800" dirty="0" smtClean="0"/>
          </a:p>
          <a:p>
            <a:pPr>
              <a:buClr>
                <a:srgbClr val="F58466"/>
              </a:buClr>
            </a:pPr>
            <a:r>
              <a:rPr lang="en-US" sz="2000" b="1" dirty="0"/>
              <a:t>Discussion of Neonatal Unit Strategies</a:t>
            </a:r>
          </a:p>
          <a:p>
            <a:pPr lvl="1">
              <a:buClr>
                <a:srgbClr val="F58466"/>
              </a:buClr>
            </a:pPr>
            <a:r>
              <a:rPr lang="en-US" sz="1900" b="1" dirty="0"/>
              <a:t>Justin </a:t>
            </a:r>
            <a:r>
              <a:rPr lang="en-US" sz="1900" b="1" dirty="0" err="1"/>
              <a:t>Josephsen</a:t>
            </a:r>
            <a:r>
              <a:rPr lang="en-US" sz="1900" b="1" dirty="0"/>
              <a:t>, MD, </a:t>
            </a:r>
            <a:r>
              <a:rPr lang="en-US" sz="1900" dirty="0"/>
              <a:t>Medical Director – St. Mary’s Hospital NICU, Neonatologist Cardinal </a:t>
            </a:r>
            <a:r>
              <a:rPr lang="en-US" sz="1900" dirty="0" err="1"/>
              <a:t>Glennon</a:t>
            </a:r>
            <a:r>
              <a:rPr lang="en-US" sz="1900" dirty="0"/>
              <a:t> Children’s Hospital, St. Louis</a:t>
            </a:r>
          </a:p>
          <a:p>
            <a:pPr lvl="1">
              <a:buClr>
                <a:srgbClr val="F58466"/>
              </a:buClr>
            </a:pPr>
            <a:r>
              <a:rPr lang="en-US" sz="2000" b="1" dirty="0"/>
              <a:t>Leslie </a:t>
            </a:r>
            <a:r>
              <a:rPr lang="en-US" sz="2000" b="1" dirty="0" err="1"/>
              <a:t>Caldarelli</a:t>
            </a:r>
            <a:r>
              <a:rPr lang="en-US" sz="2000" b="1" dirty="0"/>
              <a:t>, MD,</a:t>
            </a:r>
            <a:r>
              <a:rPr lang="en-US" sz="2000" dirty="0"/>
              <a:t> NICU Director, Prentice Women's Hospital, Chicago</a:t>
            </a:r>
            <a:endParaRPr lang="en-US" sz="1900" dirty="0"/>
          </a:p>
          <a:p>
            <a:pPr marL="0" indent="0">
              <a:buClr>
                <a:srgbClr val="F58466"/>
              </a:buClr>
              <a:buNone/>
            </a:pPr>
            <a:endParaRPr lang="en-US" sz="2000" dirty="0"/>
          </a:p>
          <a:p>
            <a:pPr lvl="1">
              <a:buClr>
                <a:srgbClr val="F58466"/>
              </a:buClr>
            </a:pPr>
            <a:endParaRPr lang="en-US" sz="2000" dirty="0"/>
          </a:p>
          <a:p>
            <a:pPr lvl="1">
              <a:buClr>
                <a:srgbClr val="F58466"/>
              </a:buClr>
            </a:pPr>
            <a:endParaRPr lang="en-US" sz="2000" dirty="0"/>
          </a:p>
          <a:p>
            <a:pPr lvl="1">
              <a:buClr>
                <a:srgbClr val="F58466"/>
              </a:buClr>
            </a:pPr>
            <a:endParaRPr lang="en-US" sz="20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5</a:t>
            </a:fld>
            <a:endParaRPr lang="en-US" altLang="en-US" dirty="0"/>
          </a:p>
        </p:txBody>
      </p:sp>
    </p:spTree>
    <p:extLst>
      <p:ext uri="{BB962C8B-B14F-4D97-AF65-F5344CB8AC3E}">
        <p14:creationId xmlns:p14="http://schemas.microsoft.com/office/powerpoint/2010/main" val="304872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 y="75951"/>
            <a:ext cx="8229600" cy="1143000"/>
          </a:xfrm>
          <a:noFill/>
        </p:spPr>
        <p:txBody>
          <a:bodyPr>
            <a:noAutofit/>
          </a:bodyPr>
          <a:lstStyle/>
          <a:p>
            <a:pPr algn="ctr"/>
            <a:r>
              <a:rPr lang="en-US" sz="2800" dirty="0"/>
              <a:t>Data Update </a:t>
            </a:r>
            <a:r>
              <a:rPr lang="en-US" sz="2800" b="1" dirty="0" smtClean="0">
                <a:solidFill>
                  <a:srgbClr val="C00000"/>
                </a:solidFill>
              </a:rPr>
              <a:t>September 3</a:t>
            </a:r>
            <a:r>
              <a:rPr lang="en-US" sz="2800" dirty="0" smtClean="0">
                <a:solidFill>
                  <a:srgbClr val="C00000"/>
                </a:solidFill>
              </a:rPr>
              <a:t>, </a:t>
            </a:r>
            <a:r>
              <a:rPr lang="en-US" sz="2800" b="1" dirty="0">
                <a:solidFill>
                  <a:srgbClr val="C00000"/>
                </a:solidFill>
              </a:rPr>
              <a:t>2020</a:t>
            </a:r>
            <a:r>
              <a:rPr lang="en-US" sz="2800" dirty="0"/>
              <a:t/>
            </a:r>
            <a:br>
              <a:rPr lang="en-US" sz="2800" dirty="0"/>
            </a:br>
            <a:r>
              <a:rPr lang="en-US" sz="2800" dirty="0"/>
              <a:t>CDC/IDPH: COVID-19 Outbreak </a:t>
            </a:r>
          </a:p>
        </p:txBody>
      </p:sp>
      <p:graphicFrame>
        <p:nvGraphicFramePr>
          <p:cNvPr id="6" name="Content Placeholder 5"/>
          <p:cNvGraphicFramePr>
            <a:graphicFrameLocks noGrp="1"/>
          </p:cNvGraphicFramePr>
          <p:nvPr>
            <p:ph idx="1"/>
            <p:extLst/>
          </p:nvPr>
        </p:nvGraphicFramePr>
        <p:xfrm>
          <a:off x="0" y="1371600"/>
          <a:ext cx="9144000" cy="5516669"/>
        </p:xfrm>
        <a:graphic>
          <a:graphicData uri="http://schemas.openxmlformats.org/drawingml/2006/table">
            <a:tbl>
              <a:tblPr firstRow="1" bandRow="1">
                <a:tableStyleId>{5C22544A-7EE6-4342-B048-85BDC9FD1C3A}</a:tableStyleId>
              </a:tblPr>
              <a:tblGrid>
                <a:gridCol w="5105400">
                  <a:extLst>
                    <a:ext uri="{9D8B030D-6E8A-4147-A177-3AD203B41FA5}">
                      <a16:colId xmlns:a16="http://schemas.microsoft.com/office/drawing/2014/main" val="3906134990"/>
                    </a:ext>
                  </a:extLst>
                </a:gridCol>
                <a:gridCol w="4038600">
                  <a:extLst>
                    <a:ext uri="{9D8B030D-6E8A-4147-A177-3AD203B41FA5}">
                      <a16:colId xmlns:a16="http://schemas.microsoft.com/office/drawing/2014/main" val="2796142017"/>
                    </a:ext>
                  </a:extLst>
                </a:gridCol>
              </a:tblGrid>
              <a:tr h="861271">
                <a:tc>
                  <a:txBody>
                    <a:bodyPr/>
                    <a:lstStyle/>
                    <a:p>
                      <a:pPr algn="ctr"/>
                      <a:r>
                        <a:rPr lang="en-US" sz="1800" dirty="0"/>
                        <a:t>CDC </a:t>
                      </a:r>
                    </a:p>
                    <a:p>
                      <a:pPr algn="ctr"/>
                      <a:r>
                        <a:rPr lang="en-US" sz="1800" dirty="0">
                          <a:hlinkClick r:id="rId3"/>
                        </a:rPr>
                        <a:t>https://www.cdc.gov/coronavirus/2019-ncov/cases-updates/cases-in-us.html</a:t>
                      </a:r>
                      <a:endParaRPr lang="en-US" sz="1800" dirty="0"/>
                    </a:p>
                  </a:txBody>
                  <a:tcPr marL="68580" marR="68580" marT="34290" marB="34290"/>
                </a:tc>
                <a:tc>
                  <a:txBody>
                    <a:bodyPr/>
                    <a:lstStyle/>
                    <a:p>
                      <a:pPr algn="ctr"/>
                      <a:r>
                        <a:rPr lang="en-US" sz="1800" dirty="0"/>
                        <a:t>IDPH</a:t>
                      </a:r>
                    </a:p>
                    <a:p>
                      <a:pPr algn="ctr"/>
                      <a:r>
                        <a:rPr lang="en-US" sz="1800" dirty="0">
                          <a:hlinkClick r:id="rId4"/>
                        </a:rPr>
                        <a:t>https://www.dph.illinois.gov/covid19</a:t>
                      </a:r>
                      <a:r>
                        <a:rPr lang="en-US" sz="1800" dirty="0"/>
                        <a:t> </a:t>
                      </a:r>
                    </a:p>
                  </a:txBody>
                  <a:tcPr marL="68580" marR="68580" marT="34290" marB="34290"/>
                </a:tc>
                <a:extLst>
                  <a:ext uri="{0D108BD9-81ED-4DB2-BD59-A6C34878D82A}">
                    <a16:rowId xmlns:a16="http://schemas.microsoft.com/office/drawing/2014/main" val="1493270207"/>
                  </a:ext>
                </a:extLst>
              </a:tr>
              <a:tr h="4625129">
                <a:tc>
                  <a:txBody>
                    <a:bodyPr/>
                    <a:lstStyle/>
                    <a:p>
                      <a:pPr marL="285750" indent="-285750">
                        <a:buFont typeface="Arial" panose="020B0604020202020204" pitchFamily="34" charset="0"/>
                        <a:buChar char="•"/>
                      </a:pPr>
                      <a:r>
                        <a:rPr lang="en-US" sz="1800" dirty="0"/>
                        <a:t>Total cases: </a:t>
                      </a:r>
                      <a:r>
                        <a:rPr lang="en-US" sz="1800" b="1" dirty="0" smtClean="0">
                          <a:solidFill>
                            <a:schemeClr val="tx1"/>
                          </a:solidFill>
                        </a:rPr>
                        <a:t>6,047,692 </a:t>
                      </a:r>
                      <a:r>
                        <a:rPr lang="en-US" sz="1800" b="1" baseline="0" dirty="0">
                          <a:solidFill>
                            <a:schemeClr val="tx1"/>
                          </a:solidFill>
                        </a:rPr>
                        <a:t>confirmed</a:t>
                      </a:r>
                      <a:endParaRPr lang="en-US" sz="1800" b="1" dirty="0">
                        <a:solidFill>
                          <a:schemeClr val="tx1"/>
                        </a:solidFill>
                      </a:endParaRPr>
                    </a:p>
                    <a:p>
                      <a:pPr marL="285750" indent="-285750">
                        <a:buFont typeface="Arial" panose="020B0604020202020204" pitchFamily="34" charset="0"/>
                        <a:buChar char="•"/>
                      </a:pPr>
                      <a:r>
                        <a:rPr lang="en-US" sz="1800" b="0" dirty="0">
                          <a:solidFill>
                            <a:schemeClr val="tx1"/>
                          </a:solidFill>
                        </a:rPr>
                        <a:t>Total deaths: </a:t>
                      </a:r>
                      <a:r>
                        <a:rPr lang="en-US" sz="1800" b="1" dirty="0" smtClean="0">
                          <a:solidFill>
                            <a:schemeClr val="tx1"/>
                          </a:solidFill>
                        </a:rPr>
                        <a:t>184,083 </a:t>
                      </a:r>
                      <a:r>
                        <a:rPr lang="en-US" sz="1800" b="1" dirty="0">
                          <a:solidFill>
                            <a:schemeClr val="tx1"/>
                          </a:solidFill>
                        </a:rPr>
                        <a:t>confirmed</a:t>
                      </a:r>
                    </a:p>
                  </a:txBody>
                  <a:tcPr marL="68580" marR="68580" marT="34290" marB="34290"/>
                </a:tc>
                <a:tc>
                  <a:txBody>
                    <a:bodyPr/>
                    <a:lstStyle/>
                    <a:p>
                      <a:pPr marL="285750" indent="-285750">
                        <a:buFont typeface="Arial" panose="020B0604020202020204" pitchFamily="34" charset="0"/>
                        <a:buChar char="•"/>
                      </a:pPr>
                      <a:r>
                        <a:rPr lang="en-US" sz="2000" b="1" dirty="0" smtClean="0"/>
                        <a:t>238,643</a:t>
                      </a:r>
                      <a:r>
                        <a:rPr lang="en-US" sz="2000" dirty="0" smtClean="0"/>
                        <a:t> </a:t>
                      </a:r>
                      <a:r>
                        <a:rPr lang="en-US" sz="2000" dirty="0"/>
                        <a:t>Confirmed Positive Cases</a:t>
                      </a:r>
                    </a:p>
                    <a:p>
                      <a:pPr marL="285750" indent="-285750">
                        <a:buFont typeface="Arial" panose="020B0604020202020204" pitchFamily="34" charset="0"/>
                        <a:buChar char="•"/>
                      </a:pPr>
                      <a:r>
                        <a:rPr lang="en-US" sz="2000" b="1" dirty="0" smtClean="0"/>
                        <a:t>8,091 </a:t>
                      </a:r>
                      <a:r>
                        <a:rPr lang="en-US" sz="2000" dirty="0"/>
                        <a:t>Deaths </a:t>
                      </a:r>
                    </a:p>
                    <a:p>
                      <a:pPr marL="285750" indent="-285750">
                        <a:buFont typeface="Arial" panose="020B0604020202020204" pitchFamily="34" charset="0"/>
                        <a:buChar char="•"/>
                      </a:pPr>
                      <a:endParaRPr lang="en-US" sz="900" dirty="0"/>
                    </a:p>
                    <a:p>
                      <a:pPr marL="285750" indent="-285750">
                        <a:buFont typeface="Arial" panose="020B0604020202020204" pitchFamily="34" charset="0"/>
                        <a:buChar char="•"/>
                      </a:pPr>
                      <a:endParaRPr lang="en-US" sz="1400" dirty="0"/>
                    </a:p>
                  </a:txBody>
                  <a:tcPr marL="68580" marR="68580" marT="34290" marB="34290"/>
                </a:tc>
                <a:extLst>
                  <a:ext uri="{0D108BD9-81ED-4DB2-BD59-A6C34878D82A}">
                    <a16:rowId xmlns:a16="http://schemas.microsoft.com/office/drawing/2014/main" val="2270015956"/>
                  </a:ext>
                </a:extLst>
              </a:tr>
            </a:tbl>
          </a:graphicData>
        </a:graphic>
      </p:graphicFrame>
      <p:sp>
        <p:nvSpPr>
          <p:cNvPr id="3" name="Slide Number Placeholder 2"/>
          <p:cNvSpPr>
            <a:spLocks noGrp="1"/>
          </p:cNvSpPr>
          <p:nvPr>
            <p:ph type="sldNum" sz="quarter" idx="12"/>
          </p:nvPr>
        </p:nvSpPr>
        <p:spPr/>
        <p:txBody>
          <a:bodyPr/>
          <a:lstStyle/>
          <a:p>
            <a:fld id="{744C2F5F-8633-4B5B-A080-9CC210AD30A1}" type="slidenum">
              <a:rPr lang="en-US" smtClean="0"/>
              <a:t>6</a:t>
            </a:fld>
            <a:endParaRPr lang="en-US"/>
          </a:p>
        </p:txBody>
      </p:sp>
      <p:pic>
        <p:nvPicPr>
          <p:cNvPr id="5" name="Picture 4"/>
          <p:cNvPicPr>
            <a:picLocks noChangeAspect="1"/>
          </p:cNvPicPr>
          <p:nvPr/>
        </p:nvPicPr>
        <p:blipFill>
          <a:blip r:embed="rId5"/>
          <a:stretch>
            <a:fillRect/>
          </a:stretch>
        </p:blipFill>
        <p:spPr>
          <a:xfrm>
            <a:off x="173946" y="3001789"/>
            <a:ext cx="4603133" cy="2845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a:stretch>
            <a:fillRect/>
          </a:stretch>
        </p:blipFill>
        <p:spPr>
          <a:xfrm>
            <a:off x="184767" y="5879397"/>
            <a:ext cx="4603133" cy="823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7"/>
          <a:stretch>
            <a:fillRect/>
          </a:stretch>
        </p:blipFill>
        <p:spPr>
          <a:xfrm>
            <a:off x="5257800" y="3031494"/>
            <a:ext cx="3781425" cy="287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788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059"/>
            <a:ext cx="6400800" cy="1143000"/>
          </a:xfrm>
        </p:spPr>
        <p:txBody>
          <a:bodyPr/>
          <a:lstStyle/>
          <a:p>
            <a:pPr algn="l" defTabSz="685800" eaLnBrk="1" hangingPunct="1">
              <a:lnSpc>
                <a:spcPct val="90000"/>
              </a:lnSpc>
            </a:pPr>
            <a:r>
              <a:rPr lang="en-US" sz="4000" b="1" dirty="0">
                <a:solidFill>
                  <a:srgbClr val="F58466"/>
                </a:solidFill>
                <a:latin typeface="Goudy Old Style" pitchFamily="18" charset="0"/>
                <a:ea typeface="+mj-ea"/>
                <a:cs typeface="+mj-cs"/>
              </a:rPr>
              <a:t>IDPH </a:t>
            </a:r>
            <a:r>
              <a:rPr lang="en-US" sz="4000" b="1" dirty="0">
                <a:solidFill>
                  <a:srgbClr val="F58466"/>
                </a:solidFill>
                <a:latin typeface="Goudy Old Style" pitchFamily="18" charset="0"/>
                <a:ea typeface="+mj-ea"/>
                <a:cs typeface="+mj-cs"/>
              </a:rPr>
              <a:t>County </a:t>
            </a:r>
            <a:r>
              <a:rPr lang="en-US" sz="4000" b="1" dirty="0">
                <a:solidFill>
                  <a:srgbClr val="F58466"/>
                </a:solidFill>
                <a:latin typeface="Goudy Old Style" pitchFamily="18" charset="0"/>
                <a:ea typeface="+mj-ea"/>
                <a:cs typeface="+mj-cs"/>
              </a:rPr>
              <a:t>Level COVID-19 Risk Metrics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35076"/>
            <a:ext cx="5459852" cy="5303857"/>
          </a:xfrm>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7</a:t>
            </a:fld>
            <a:endParaRPr lang="en-US" altLang="en-US"/>
          </a:p>
        </p:txBody>
      </p:sp>
      <p:sp>
        <p:nvSpPr>
          <p:cNvPr id="6" name="TextBox 5"/>
          <p:cNvSpPr txBox="1"/>
          <p:nvPr/>
        </p:nvSpPr>
        <p:spPr>
          <a:xfrm>
            <a:off x="6096000" y="2294930"/>
            <a:ext cx="2590800" cy="3816429"/>
          </a:xfrm>
          <a:prstGeom prst="rect">
            <a:avLst/>
          </a:prstGeom>
          <a:noFill/>
        </p:spPr>
        <p:txBody>
          <a:bodyPr wrap="square" rtlCol="0">
            <a:spAutoFit/>
          </a:bodyPr>
          <a:lstStyle/>
          <a:p>
            <a:r>
              <a:rPr lang="en-US" sz="2000" dirty="0">
                <a:solidFill>
                  <a:srgbClr val="004990"/>
                </a:solidFill>
              </a:rPr>
              <a:t>Blue indicates that the </a:t>
            </a:r>
            <a:r>
              <a:rPr lang="en-US" sz="2400" dirty="0">
                <a:solidFill>
                  <a:srgbClr val="004990"/>
                </a:solidFill>
              </a:rPr>
              <a:t>county</a:t>
            </a:r>
            <a:r>
              <a:rPr lang="en-US" sz="2000" dirty="0">
                <a:solidFill>
                  <a:srgbClr val="004990"/>
                </a:solidFill>
              </a:rPr>
              <a:t> is experiencing overall stable COVID-19 metrics.</a:t>
            </a:r>
            <a:r>
              <a:rPr lang="en-US" sz="2000" dirty="0"/>
              <a:t>  </a:t>
            </a:r>
            <a:endParaRPr lang="en-US" sz="2000" dirty="0" smtClean="0"/>
          </a:p>
          <a:p>
            <a:endParaRPr lang="en-US" sz="2000" dirty="0"/>
          </a:p>
          <a:p>
            <a:r>
              <a:rPr lang="en-US" sz="2000" dirty="0">
                <a:solidFill>
                  <a:srgbClr val="F7994B"/>
                </a:solidFill>
              </a:rPr>
              <a:t>Orange indicates there are warning signs of increased COVID-19 risk in the county.</a:t>
            </a:r>
            <a:r>
              <a:rPr lang="en-US" sz="2000" dirty="0"/>
              <a:t> </a:t>
            </a:r>
          </a:p>
          <a:p>
            <a:endParaRPr lang="en-US" sz="2000" dirty="0"/>
          </a:p>
        </p:txBody>
      </p:sp>
      <p:sp>
        <p:nvSpPr>
          <p:cNvPr id="7" name="TextBox 6"/>
          <p:cNvSpPr txBox="1"/>
          <p:nvPr/>
        </p:nvSpPr>
        <p:spPr>
          <a:xfrm>
            <a:off x="6096000" y="1371600"/>
            <a:ext cx="2819400" cy="984885"/>
          </a:xfrm>
          <a:prstGeom prst="rect">
            <a:avLst/>
          </a:prstGeom>
          <a:noFill/>
        </p:spPr>
        <p:txBody>
          <a:bodyPr wrap="square" rtlCol="0">
            <a:spAutoFit/>
          </a:bodyPr>
          <a:lstStyle/>
          <a:p>
            <a:r>
              <a:rPr lang="en-US" sz="2000" b="1" dirty="0"/>
              <a:t>Week 34: </a:t>
            </a:r>
            <a:endParaRPr lang="en-US" sz="2000" b="1" dirty="0" smtClean="0"/>
          </a:p>
          <a:p>
            <a:r>
              <a:rPr lang="en-US" sz="2000" b="1" dirty="0" smtClean="0"/>
              <a:t>8/16/2020</a:t>
            </a:r>
            <a:r>
              <a:rPr lang="en-US" sz="2000" b="1" dirty="0"/>
              <a:t> </a:t>
            </a:r>
            <a:r>
              <a:rPr lang="en-US" sz="2000" b="1" dirty="0" smtClean="0"/>
              <a:t>- 8/22/2020</a:t>
            </a:r>
            <a:endParaRPr lang="en-US" sz="2000" b="1" dirty="0"/>
          </a:p>
          <a:p>
            <a:endParaRPr lang="en-US" dirty="0"/>
          </a:p>
        </p:txBody>
      </p:sp>
    </p:spTree>
    <p:extLst>
      <p:ext uri="{BB962C8B-B14F-4D97-AF65-F5344CB8AC3E}">
        <p14:creationId xmlns:p14="http://schemas.microsoft.com/office/powerpoint/2010/main" val="16643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ea typeface="+mj-ea"/>
                <a:cs typeface="+mj-cs"/>
              </a:rPr>
              <a:t>Hot off the presses…</a:t>
            </a:r>
            <a:endParaRPr lang="en-US" sz="4000" b="1" dirty="0">
              <a:solidFill>
                <a:srgbClr val="F58466"/>
              </a:solidFill>
              <a:latin typeface="Goudy Old Style" pitchFamily="18" charset="0"/>
              <a:ea typeface="+mj-ea"/>
              <a:cs typeface="+mj-cs"/>
            </a:endParaRPr>
          </a:p>
        </p:txBody>
      </p:sp>
      <p:sp>
        <p:nvSpPr>
          <p:cNvPr id="3" name="Content Placeholder 2"/>
          <p:cNvSpPr>
            <a:spLocks noGrp="1"/>
          </p:cNvSpPr>
          <p:nvPr>
            <p:ph idx="1"/>
          </p:nvPr>
        </p:nvSpPr>
        <p:spPr/>
        <p:txBody>
          <a:bodyPr/>
          <a:lstStyle/>
          <a:p>
            <a:r>
              <a:rPr lang="en-US" b="1" dirty="0" smtClean="0"/>
              <a:t>Dr. Anthony </a:t>
            </a:r>
            <a:r>
              <a:rPr lang="en-US" b="1" dirty="0" err="1" smtClean="0"/>
              <a:t>Fauci</a:t>
            </a:r>
            <a:r>
              <a:rPr lang="en-US" b="1" dirty="0" smtClean="0"/>
              <a:t> (9/4/2020)</a:t>
            </a:r>
          </a:p>
          <a:p>
            <a:pPr marL="0" indent="0">
              <a:buNone/>
            </a:pPr>
            <a:r>
              <a:rPr lang="en-US" dirty="0" smtClean="0"/>
              <a:t> “ There are several states at risk of surging, namely North Dakota, South Dakota, Iowa, Arkansas, Missouri, Indiana, </a:t>
            </a:r>
            <a:r>
              <a:rPr lang="en-US" b="1" dirty="0" smtClean="0"/>
              <a:t>Illinois</a:t>
            </a:r>
            <a:r>
              <a:rPr lang="en-US" dirty="0" smtClean="0"/>
              <a:t>. Those states are starting to see an increase in the percent positive of their testing; that is generally predictive that there is going to be a problem.”</a:t>
            </a:r>
            <a:endParaRPr lang="en-US"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a:t>
            </a:fld>
            <a:endParaRPr lang="en-US" altLang="en-US"/>
          </a:p>
        </p:txBody>
      </p:sp>
    </p:spTree>
    <p:extLst>
      <p:ext uri="{BB962C8B-B14F-4D97-AF65-F5344CB8AC3E}">
        <p14:creationId xmlns:p14="http://schemas.microsoft.com/office/powerpoint/2010/main" val="49683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COVID case trend</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7A630-6DEE-4F45-9872-4A9386C88847}"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lumMod val="50000"/>
                </a:srgbClr>
              </a:solidFill>
              <a:effectLst/>
              <a:uLnTx/>
              <a:uFillTx/>
              <a:latin typeface="Arial"/>
              <a:ea typeface="+mn-ea"/>
              <a:cs typeface="+mn-cs"/>
            </a:endParaRPr>
          </a:p>
        </p:txBody>
      </p:sp>
      <p:pic>
        <p:nvPicPr>
          <p:cNvPr id="9" name="Content Placeholder 8" descr="A close up of a map&#10;&#10;Description automatically generated">
            <a:extLst>
              <a:ext uri="{FF2B5EF4-FFF2-40B4-BE49-F238E27FC236}">
                <a16:creationId xmlns:a16="http://schemas.microsoft.com/office/drawing/2014/main" id="{849B15FD-7ED1-4323-A132-664A40D6CEE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88263"/>
          <a:stretch/>
        </p:blipFill>
        <p:spPr>
          <a:xfrm>
            <a:off x="918023" y="1752600"/>
            <a:ext cx="7307954" cy="457200"/>
          </a:xfrm>
        </p:spPr>
      </p:pic>
      <p:pic>
        <p:nvPicPr>
          <p:cNvPr id="4" name="Picture 3"/>
          <p:cNvPicPr>
            <a:picLocks noChangeAspect="1"/>
          </p:cNvPicPr>
          <p:nvPr/>
        </p:nvPicPr>
        <p:blipFill>
          <a:blip r:embed="rId4"/>
          <a:stretch>
            <a:fillRect/>
          </a:stretch>
        </p:blipFill>
        <p:spPr>
          <a:xfrm>
            <a:off x="254430" y="2357016"/>
            <a:ext cx="8546669" cy="3755005"/>
          </a:xfrm>
          <a:prstGeom prst="rect">
            <a:avLst/>
          </a:prstGeom>
        </p:spPr>
      </p:pic>
    </p:spTree>
    <p:extLst>
      <p:ext uri="{BB962C8B-B14F-4D97-AF65-F5344CB8AC3E}">
        <p14:creationId xmlns:p14="http://schemas.microsoft.com/office/powerpoint/2010/main" val="1586566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SM Health Theme">
  <a:themeElements>
    <a:clrScheme name="SSM Health">
      <a:dk1>
        <a:srgbClr val="282B25"/>
      </a:dk1>
      <a:lt1>
        <a:srgbClr val="FFFFFF"/>
      </a:lt1>
      <a:dk2>
        <a:srgbClr val="000000"/>
      </a:dk2>
      <a:lt2>
        <a:srgbClr val="D8D8D8"/>
      </a:lt2>
      <a:accent1>
        <a:srgbClr val="001F5F"/>
      </a:accent1>
      <a:accent2>
        <a:srgbClr val="ED5615"/>
      </a:accent2>
      <a:accent3>
        <a:srgbClr val="00839B"/>
      </a:accent3>
      <a:accent4>
        <a:srgbClr val="71798F"/>
      </a:accent4>
      <a:accent5>
        <a:srgbClr val="FDB714"/>
      </a:accent5>
      <a:accent6>
        <a:srgbClr val="2D3043"/>
      </a:accent6>
      <a:hlink>
        <a:srgbClr val="00839B"/>
      </a:hlink>
      <a:folHlink>
        <a:srgbClr val="9495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Custom Design">
  <a:themeElements>
    <a:clrScheme name="Custom 2">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Custom Design">
  <a:themeElements>
    <a:clrScheme name="Custom 5">
      <a:dk1>
        <a:srgbClr val="44546A"/>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C Building full colo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Verdana Aria">
      <a:majorFont>
        <a:latin typeface="Verdan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HC Building Full color" id="{B3D79659-4C9F-452F-BE12-FE9E5C8EF526}" vid="{3C005542-D422-4279-AD11-51AD152D49BC}"/>
    </a:ext>
  </a:extLst>
</a:theme>
</file>

<file path=ppt/theme/theme15.xml><?xml version="1.0" encoding="utf-8"?>
<a:theme xmlns:a="http://schemas.openxmlformats.org/drawingml/2006/main" name="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6.xml><?xml version="1.0" encoding="utf-8"?>
<a:theme xmlns:a="http://schemas.openxmlformats.org/drawingml/2006/main" name="1_AAH Theme">
  <a:themeElements>
    <a:clrScheme name="AAH Brand Colors 2019">
      <a:dk1>
        <a:srgbClr val="000000"/>
      </a:dk1>
      <a:lt1>
        <a:srgbClr val="FFFFFF"/>
      </a:lt1>
      <a:dk2>
        <a:srgbClr val="00304B"/>
      </a:dk2>
      <a:lt2>
        <a:srgbClr val="A3A8AB"/>
      </a:lt2>
      <a:accent1>
        <a:srgbClr val="4A1852"/>
      </a:accent1>
      <a:accent2>
        <a:srgbClr val="00A5D5"/>
      </a:accent2>
      <a:accent3>
        <a:srgbClr val="004239"/>
      </a:accent3>
      <a:accent4>
        <a:srgbClr val="A1CB67"/>
      </a:accent4>
      <a:accent5>
        <a:srgbClr val="ED9F33"/>
      </a:accent5>
      <a:accent6>
        <a:srgbClr val="B4398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H Theme" id="{AC0099BC-DA7D-2145-956E-AA7DB1F3AC17}" vid="{BE8CB45D-4617-B54D-96AF-9536AE24182E}"/>
    </a:ext>
  </a:extLst>
</a:theme>
</file>

<file path=ppt/theme/theme17.xml><?xml version="1.0" encoding="utf-8"?>
<a:theme xmlns:a="http://schemas.openxmlformats.org/drawingml/2006/main" name="1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sion">
  <a:themeElements>
    <a:clrScheme name="NorthShore_march 2019">
      <a:dk1>
        <a:srgbClr val="434443"/>
      </a:dk1>
      <a:lt1>
        <a:srgbClr val="FFFFFF"/>
      </a:lt1>
      <a:dk2>
        <a:srgbClr val="005CB9"/>
      </a:dk2>
      <a:lt2>
        <a:srgbClr val="BBBBBB"/>
      </a:lt2>
      <a:accent1>
        <a:srgbClr val="00A8E1"/>
      </a:accent1>
      <a:accent2>
        <a:srgbClr val="CEDD00"/>
      </a:accent2>
      <a:accent3>
        <a:srgbClr val="5D5D5D"/>
      </a:accent3>
      <a:accent4>
        <a:srgbClr val="005CBA"/>
      </a:accent4>
      <a:accent5>
        <a:srgbClr val="02713A"/>
      </a:accent5>
      <a:accent6>
        <a:srgbClr val="21CED7"/>
      </a:accent6>
      <a:hlink>
        <a:srgbClr val="005CB9"/>
      </a:hlink>
      <a:folHlink>
        <a:srgbClr val="005CB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ppt/theme/theme9.xml><?xml version="1.0" encoding="utf-8"?>
<a:theme xmlns:a="http://schemas.openxmlformats.org/drawingml/2006/main" name="12_Vision">
  <a:themeElements>
    <a:clrScheme name="Northshore">
      <a:dk1>
        <a:srgbClr val="434443"/>
      </a:dk1>
      <a:lt1>
        <a:srgbClr val="FFFFFF"/>
      </a:lt1>
      <a:dk2>
        <a:srgbClr val="005CB9"/>
      </a:dk2>
      <a:lt2>
        <a:srgbClr val="D1D3D3"/>
      </a:lt2>
      <a:accent1>
        <a:srgbClr val="00A8E1"/>
      </a:accent1>
      <a:accent2>
        <a:srgbClr val="005CB9"/>
      </a:accent2>
      <a:accent3>
        <a:srgbClr val="27CED7"/>
      </a:accent3>
      <a:accent4>
        <a:srgbClr val="CFDE00"/>
      </a:accent4>
      <a:accent5>
        <a:srgbClr val="00723B"/>
      </a:accent5>
      <a:accent6>
        <a:srgbClr val="62A39F"/>
      </a:accent6>
      <a:hlink>
        <a:srgbClr val="00A8E1"/>
      </a:hlink>
      <a:folHlink>
        <a:srgbClr val="E16C0C"/>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a:solidFill>
            <a:schemeClr val="accent1"/>
          </a:solidFill>
        </a:ln>
      </a:spPr>
      <a:bodyPr/>
      <a:lstStyle/>
      <a:style>
        <a:lnRef idx="1">
          <a:schemeClr val="dk1"/>
        </a:lnRef>
        <a:fillRef idx="0">
          <a:schemeClr val="dk1"/>
        </a:fillRef>
        <a:effectRef idx="0">
          <a:schemeClr val="dk1"/>
        </a:effectRef>
        <a:fontRef idx="minor">
          <a:schemeClr val="tx1"/>
        </a:fontRef>
      </a:style>
    </a:lnDef>
    <a:txDef>
      <a:spPr/>
      <a:bodyPr wrap="square" lIns="121869" tIns="60933" rIns="121869" bIns="60933" rtlCol="0" anchor="t">
        <a:noAutofit/>
      </a:bodyPr>
      <a:lstStyle>
        <a:defPPr marL="0" indent="0" algn="l">
          <a:spcBef>
            <a:spcPts val="0"/>
          </a:spcBef>
          <a:defRPr sz="1400" dirty="0" err="1" smtClean="0">
            <a:cs typeface="Calibri"/>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p:properties xmlns:p="http://schemas.microsoft.com/office/2006/metadata/properties" xmlns:xsi="http://www.w3.org/2001/XMLSchema-instance" xmlns:pc="http://schemas.microsoft.com/office/infopath/2007/PartnerControls">
  <documentManagement>
    <Customer_x0020_Name xmlns="77c31a17-6afb-46f8-bbc0-94bb9c504c40" xsi:nil="true"/>
    <IconOverlay xmlns="http://schemas.microsoft.com/sharepoint/v4" xsi:nil="true"/>
  </documentManagement>
</p:properti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C62C7B-0FA7-4687-9118-8AF8A14FA911}">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292C52B-4780-40E0-BA3D-D7011A94DE9A}">
  <ds:schemaRefs>
    <ds:schemaRef ds:uri="http://schemas.microsoft.com/office/2006/metadata/properties"/>
    <ds:schemaRef ds:uri="http://schemas.microsoft.com/office/infopath/2007/PartnerControls"/>
    <ds:schemaRef ds:uri="77c31a17-6afb-46f8-bbc0-94bb9c504c40"/>
    <ds:schemaRef ds:uri="http://schemas.microsoft.com/sharepoint/v4"/>
  </ds:schemaRefs>
</ds:datastoreItem>
</file>

<file path=customXml/itemProps3.xml><?xml version="1.0" encoding="utf-8"?>
<ds:datastoreItem xmlns:ds="http://schemas.openxmlformats.org/officeDocument/2006/customXml" ds:itemID="{CE52ADD7-FD60-4314-95DC-8E075D180A55}">
  <ds:schemaRefs>
    <ds:schemaRef ds:uri="http://schemas.microsoft.com/office/2006/metadata/properties"/>
    <ds:schemaRef ds:uri="http://schemas.microsoft.com/office/infopath/2007/PartnerControls"/>
    <ds:schemaRef ds:uri="http://schemas.microsoft.com/sharepoint/v3"/>
  </ds:schemaRefs>
</ds:datastoreItem>
</file>

<file path=customXml/itemProps4.xml><?xml version="1.0" encoding="utf-8"?>
<ds:datastoreItem xmlns:ds="http://schemas.openxmlformats.org/officeDocument/2006/customXml" ds:itemID="{63F49201-9937-4E6B-92EF-F0EC7CEF075E}">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100002</TotalTime>
  <Words>3926</Words>
  <Application>Microsoft Office PowerPoint</Application>
  <PresentationFormat>On-screen Show (4:3)</PresentationFormat>
  <Paragraphs>408</Paragraphs>
  <Slides>48</Slides>
  <Notes>17</Notes>
  <HiddenSlides>0</HiddenSlides>
  <MMClips>0</MMClips>
  <ScaleCrop>false</ScaleCrop>
  <HeadingPairs>
    <vt:vector size="6" baseType="variant">
      <vt:variant>
        <vt:lpstr>Fonts Used</vt:lpstr>
      </vt:variant>
      <vt:variant>
        <vt:i4>14</vt:i4>
      </vt:variant>
      <vt:variant>
        <vt:lpstr>Theme</vt:lpstr>
      </vt:variant>
      <vt:variant>
        <vt:i4>20</vt:i4>
      </vt:variant>
      <vt:variant>
        <vt:lpstr>Slide Titles</vt:lpstr>
      </vt:variant>
      <vt:variant>
        <vt:i4>48</vt:i4>
      </vt:variant>
    </vt:vector>
  </HeadingPairs>
  <TitlesOfParts>
    <vt:vector size="82" baseType="lpstr">
      <vt:lpstr>MS PGothic</vt:lpstr>
      <vt:lpstr>MS PGothic</vt:lpstr>
      <vt:lpstr>Arial</vt:lpstr>
      <vt:lpstr>Arial Black</vt:lpstr>
      <vt:lpstr>Arial Narrow</vt:lpstr>
      <vt:lpstr>Calibri</vt:lpstr>
      <vt:lpstr>Calibri Light</vt:lpstr>
      <vt:lpstr>Goudy Old Style</vt:lpstr>
      <vt:lpstr>Helvetica Neue Medium</vt:lpstr>
      <vt:lpstr>PT Sans</vt:lpstr>
      <vt:lpstr>Symbol</vt:lpstr>
      <vt:lpstr>Times New Roman</vt:lpstr>
      <vt:lpstr>Verdana</vt:lpstr>
      <vt:lpstr>Wingdings 2</vt:lpstr>
      <vt:lpstr>Office Theme</vt:lpstr>
      <vt:lpstr>Power point</vt:lpstr>
      <vt:lpstr>Main Page/Transition Page</vt:lpstr>
      <vt:lpstr>Content Pages</vt:lpstr>
      <vt:lpstr>4_AHC PPT Template</vt:lpstr>
      <vt:lpstr>1_Main Page/Transition Page</vt:lpstr>
      <vt:lpstr>1_Content Pages</vt:lpstr>
      <vt:lpstr>Vision</vt:lpstr>
      <vt:lpstr>12_Vision</vt:lpstr>
      <vt:lpstr>SSM Health Theme</vt:lpstr>
      <vt:lpstr>5_Custom Design</vt:lpstr>
      <vt:lpstr>2_Custom Design</vt:lpstr>
      <vt:lpstr>3_Custom Design</vt:lpstr>
      <vt:lpstr>RHC Building full color</vt:lpstr>
      <vt:lpstr>AAH Theme</vt:lpstr>
      <vt:lpstr>1_AAH Theme</vt:lpstr>
      <vt:lpstr>1_Vision</vt:lpstr>
      <vt:lpstr>1_Office Theme</vt:lpstr>
      <vt:lpstr>2_Vision</vt:lpstr>
      <vt:lpstr>2_Office Theme</vt:lpstr>
      <vt:lpstr>COVID-19 Strategies for OB &amp; Neonatal Units</vt:lpstr>
      <vt:lpstr>Welcome</vt:lpstr>
      <vt:lpstr>Housekeeping:  We Are Recording Now</vt:lpstr>
      <vt:lpstr>ILPQC Covid 19 webinars</vt:lpstr>
      <vt:lpstr>Overview</vt:lpstr>
      <vt:lpstr>Data Update September 3, 2020 CDC/IDPH: COVID-19 Outbreak </vt:lpstr>
      <vt:lpstr>IDPH County Level COVID-19 Risk Metrics</vt:lpstr>
      <vt:lpstr>Hot off the presses…</vt:lpstr>
      <vt:lpstr>US COVID case trend</vt:lpstr>
      <vt:lpstr>Data Update September 3, 2020 IDPH: COVID-19 Outbreak </vt:lpstr>
      <vt:lpstr>Illinois Daily Incidence</vt:lpstr>
      <vt:lpstr>Data Update September 3, 2020 IDPH: COVID-19 Outbreak  Race Demographics</vt:lpstr>
      <vt:lpstr>ILPQC COVID-19 Webpage www.ilpqc.org </vt:lpstr>
      <vt:lpstr>Updated OB (ACOG/SMFM) Resources</vt:lpstr>
      <vt:lpstr>Updated Neonatal /AAP Resources</vt:lpstr>
      <vt:lpstr>Updated OB/Neo Covid Publications</vt:lpstr>
      <vt:lpstr>Birth Equity Links</vt:lpstr>
      <vt:lpstr>IDPH / HFS / CDC Communications</vt:lpstr>
      <vt:lpstr>COVID Mental Health Support Resources for Physicians &amp; Healthcare Workers</vt:lpstr>
      <vt:lpstr>COVID Self-Help Support Resources for Physicians &amp; Healthcare Workers</vt:lpstr>
      <vt:lpstr>COVID-19 Support for Patients</vt:lpstr>
      <vt:lpstr>COVID-19 Support for Patients</vt:lpstr>
      <vt:lpstr>Masks for MOMS </vt:lpstr>
      <vt:lpstr>NIH: Covid-19 Workshop</vt:lpstr>
      <vt:lpstr>ILPQC 8th Annual Conference </vt:lpstr>
      <vt:lpstr>IDPH Update</vt:lpstr>
      <vt:lpstr>Perinatal Sentinel Surveillance - Pilot</vt:lpstr>
      <vt:lpstr>Perinatal Sentinel Surveillance Reminder</vt:lpstr>
      <vt:lpstr>Discussion of OB Unit Strategies </vt:lpstr>
      <vt:lpstr>PowerPoint Presentation</vt:lpstr>
      <vt:lpstr>LB, 28 year old G4P2012 at 27w0d</vt:lpstr>
      <vt:lpstr>Lessons Learned</vt:lpstr>
      <vt:lpstr>SMFM updated Guidance Discussion</vt:lpstr>
      <vt:lpstr>Question</vt:lpstr>
      <vt:lpstr>Outpatient Monitoring for pregnant patients with mild or no symptoms  </vt:lpstr>
      <vt:lpstr>The severity scale for COVID-19</vt:lpstr>
      <vt:lpstr>Inpatient monitoring may be needed for the following categories of patients: </vt:lpstr>
      <vt:lpstr>Question</vt:lpstr>
      <vt:lpstr>Timing of Delivery:  mild symptoms</vt:lpstr>
      <vt:lpstr>Timing of Delivery:  critical illness</vt:lpstr>
      <vt:lpstr>OB Discussion Panel</vt:lpstr>
      <vt:lpstr>IDPH County Level COVID-19 Risk Metrics</vt:lpstr>
      <vt:lpstr>OB Questions/Discussion</vt:lpstr>
      <vt:lpstr>Discussion of Neonatal Unit Strategies </vt:lpstr>
      <vt:lpstr>Neonatal Discussion Panel</vt:lpstr>
      <vt:lpstr>Neonatal Questions/Discussion</vt:lpstr>
      <vt:lpstr>Thank You</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Ann Borders Local Account</cp:lastModifiedBy>
  <cp:revision>2410</cp:revision>
  <cp:lastPrinted>2018-07-12T17:33:39Z</cp:lastPrinted>
  <dcterms:created xsi:type="dcterms:W3CDTF">2013-06-07T18:46:59Z</dcterms:created>
  <dcterms:modified xsi:type="dcterms:W3CDTF">2020-09-04T16:28:23Z</dcterms:modified>
</cp:coreProperties>
</file>