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60"/>
  </p:notesMasterIdLst>
  <p:sldIdLst>
    <p:sldId id="256" r:id="rId3"/>
    <p:sldId id="257" r:id="rId4"/>
    <p:sldId id="258" r:id="rId5"/>
    <p:sldId id="259" r:id="rId6"/>
    <p:sldId id="260" r:id="rId7"/>
    <p:sldId id="261" r:id="rId8"/>
    <p:sldId id="330" r:id="rId9"/>
    <p:sldId id="263" r:id="rId10"/>
    <p:sldId id="264" r:id="rId11"/>
    <p:sldId id="265" r:id="rId12"/>
    <p:sldId id="266" r:id="rId13"/>
    <p:sldId id="267" r:id="rId14"/>
    <p:sldId id="268" r:id="rId15"/>
    <p:sldId id="269" r:id="rId16"/>
    <p:sldId id="331" r:id="rId17"/>
    <p:sldId id="336" r:id="rId18"/>
    <p:sldId id="332" r:id="rId19"/>
    <p:sldId id="333" r:id="rId20"/>
    <p:sldId id="334" r:id="rId21"/>
    <p:sldId id="316" r:id="rId22"/>
    <p:sldId id="319" r:id="rId23"/>
    <p:sldId id="320" r:id="rId24"/>
    <p:sldId id="321" r:id="rId25"/>
    <p:sldId id="278" r:id="rId26"/>
    <p:sldId id="279" r:id="rId27"/>
    <p:sldId id="323" r:id="rId28"/>
    <p:sldId id="322" r:id="rId29"/>
    <p:sldId id="285" r:id="rId30"/>
    <p:sldId id="315" r:id="rId31"/>
    <p:sldId id="286" r:id="rId32"/>
    <p:sldId id="287" r:id="rId33"/>
    <p:sldId id="329" r:id="rId34"/>
    <p:sldId id="289" r:id="rId35"/>
    <p:sldId id="324" r:id="rId36"/>
    <p:sldId id="290" r:id="rId37"/>
    <p:sldId id="291" r:id="rId38"/>
    <p:sldId id="327" r:id="rId39"/>
    <p:sldId id="328" r:id="rId40"/>
    <p:sldId id="292" r:id="rId41"/>
    <p:sldId id="297" r:id="rId42"/>
    <p:sldId id="298" r:id="rId43"/>
    <p:sldId id="299" r:id="rId44"/>
    <p:sldId id="300" r:id="rId45"/>
    <p:sldId id="301" r:id="rId46"/>
    <p:sldId id="302" r:id="rId47"/>
    <p:sldId id="303" r:id="rId48"/>
    <p:sldId id="304" r:id="rId49"/>
    <p:sldId id="305" r:id="rId50"/>
    <p:sldId id="306" r:id="rId51"/>
    <p:sldId id="310" r:id="rId52"/>
    <p:sldId id="307" r:id="rId53"/>
    <p:sldId id="314" r:id="rId54"/>
    <p:sldId id="311" r:id="rId55"/>
    <p:sldId id="312" r:id="rId56"/>
    <p:sldId id="313" r:id="rId57"/>
    <p:sldId id="308" r:id="rId58"/>
    <p:sldId id="309" r:id="rId59"/>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24" autoAdjust="0"/>
    <p:restoredTop sz="94660"/>
  </p:normalViewPr>
  <p:slideViewPr>
    <p:cSldViewPr>
      <p:cViewPr>
        <p:scale>
          <a:sx n="66" d="100"/>
          <a:sy n="66" d="100"/>
        </p:scale>
        <p:origin x="332" y="12"/>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53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charts/_rels/chart1.xml.rels><?xml version="1.0" encoding="UTF-8" standalone="yes"?>
<Relationships xmlns="http://schemas.openxmlformats.org/package/2006/relationships"><Relationship Id="rId3" Type="http://schemas.openxmlformats.org/officeDocument/2006/relationships/oleObject" Target="file:///\\illinois.gov\DPH\ChiUsers1\Amanda.C.Bennett\Coronavirus%20(CoVID-19)\Impact%20on%20MCH%20Outcomes\MCH%20Impact%20COVID-1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illinois.gov\DPH\ChiUsers1\Amanda.C.Bennett\Coronavirus%20(CoVID-19)\Impact%20on%20MCH%20Outcomes\MCH%20Impact%20COVID-19.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r>
              <a:rPr lang="en-US" b="1"/>
              <a:t>% Illinois Resident Deliveries that Were Planned Home Births</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Trend</c:v>
          </c:tx>
          <c:spPr>
            <a:ln w="19050" cap="rnd">
              <a:solidFill>
                <a:schemeClr val="accent1"/>
              </a:solidFill>
              <a:round/>
            </a:ln>
            <a:effectLst/>
          </c:spPr>
          <c:marker>
            <c:symbol val="circle"/>
            <c:size val="5"/>
            <c:spPr>
              <a:solidFill>
                <a:schemeClr val="accent1"/>
              </a:solidFill>
              <a:ln w="9525">
                <a:solidFill>
                  <a:schemeClr val="accent1"/>
                </a:solidFill>
              </a:ln>
              <a:effectLst/>
            </c:spPr>
          </c:marker>
          <c:dPt>
            <c:idx val="15"/>
            <c:marker>
              <c:symbol val="circle"/>
              <c:size val="5"/>
              <c:spPr>
                <a:solidFill>
                  <a:schemeClr val="accent2"/>
                </a:solidFill>
                <a:ln w="9525">
                  <a:solidFill>
                    <a:schemeClr val="accent2"/>
                  </a:solidFill>
                </a:ln>
                <a:effectLst/>
              </c:spPr>
            </c:marker>
            <c:bubble3D val="0"/>
            <c:spPr>
              <a:ln w="19050" cap="rnd">
                <a:solidFill>
                  <a:schemeClr val="accent2"/>
                </a:solidFill>
                <a:round/>
              </a:ln>
              <a:effectLst/>
            </c:spPr>
            <c:extLst>
              <c:ext xmlns:c16="http://schemas.microsoft.com/office/drawing/2014/chart" uri="{C3380CC4-5D6E-409C-BE32-E72D297353CC}">
                <c16:uniqueId val="{00000001-7598-4616-8A12-D459629FBADD}"/>
              </c:ext>
            </c:extLst>
          </c:dPt>
          <c:dPt>
            <c:idx val="16"/>
            <c:marker>
              <c:symbol val="circle"/>
              <c:size val="5"/>
              <c:spPr>
                <a:solidFill>
                  <a:schemeClr val="accent2"/>
                </a:solidFill>
                <a:ln w="9525">
                  <a:solidFill>
                    <a:schemeClr val="accent2"/>
                  </a:solidFill>
                </a:ln>
                <a:effectLst/>
              </c:spPr>
            </c:marker>
            <c:bubble3D val="0"/>
            <c:spPr>
              <a:ln w="19050" cap="rnd">
                <a:solidFill>
                  <a:schemeClr val="accent2"/>
                </a:solidFill>
                <a:round/>
              </a:ln>
              <a:effectLst/>
            </c:spPr>
            <c:extLst>
              <c:ext xmlns:c16="http://schemas.microsoft.com/office/drawing/2014/chart" uri="{C3380CC4-5D6E-409C-BE32-E72D297353CC}">
                <c16:uniqueId val="{00000003-7598-4616-8A12-D459629FBADD}"/>
              </c:ext>
            </c:extLst>
          </c:dPt>
          <c:dPt>
            <c:idx val="17"/>
            <c:marker>
              <c:symbol val="circle"/>
              <c:size val="5"/>
              <c:spPr>
                <a:solidFill>
                  <a:schemeClr val="accent2"/>
                </a:solidFill>
                <a:ln w="9525">
                  <a:solidFill>
                    <a:schemeClr val="accent2"/>
                  </a:solidFill>
                </a:ln>
                <a:effectLst/>
              </c:spPr>
            </c:marker>
            <c:bubble3D val="0"/>
            <c:spPr>
              <a:ln w="19050" cap="rnd">
                <a:solidFill>
                  <a:schemeClr val="accent2"/>
                </a:solidFill>
                <a:round/>
              </a:ln>
              <a:effectLst/>
            </c:spPr>
            <c:extLst>
              <c:ext xmlns:c16="http://schemas.microsoft.com/office/drawing/2014/chart" uri="{C3380CC4-5D6E-409C-BE32-E72D297353CC}">
                <c16:uniqueId val="{00000005-7598-4616-8A12-D459629FBADD}"/>
              </c:ext>
            </c:extLst>
          </c:dPt>
          <c:dPt>
            <c:idx val="18"/>
            <c:marker>
              <c:symbol val="circle"/>
              <c:size val="5"/>
              <c:spPr>
                <a:solidFill>
                  <a:schemeClr val="accent2"/>
                </a:solidFill>
                <a:ln w="9525">
                  <a:solidFill>
                    <a:schemeClr val="accent2"/>
                  </a:solidFill>
                </a:ln>
                <a:effectLst/>
              </c:spPr>
            </c:marker>
            <c:bubble3D val="0"/>
            <c:spPr>
              <a:ln w="19050" cap="rnd">
                <a:solidFill>
                  <a:schemeClr val="accent2"/>
                </a:solidFill>
                <a:round/>
              </a:ln>
              <a:effectLst/>
            </c:spPr>
            <c:extLst>
              <c:ext xmlns:c16="http://schemas.microsoft.com/office/drawing/2014/chart" uri="{C3380CC4-5D6E-409C-BE32-E72D297353CC}">
                <c16:uniqueId val="{00000007-7598-4616-8A12-D459629FBADD}"/>
              </c:ext>
            </c:extLst>
          </c:dPt>
          <c:dPt>
            <c:idx val="19"/>
            <c:marker>
              <c:symbol val="circle"/>
              <c:size val="5"/>
              <c:spPr>
                <a:solidFill>
                  <a:schemeClr val="accent2"/>
                </a:solidFill>
                <a:ln w="9525">
                  <a:solidFill>
                    <a:schemeClr val="accent2"/>
                  </a:solidFill>
                </a:ln>
                <a:effectLst/>
              </c:spPr>
            </c:marker>
            <c:bubble3D val="0"/>
            <c:spPr>
              <a:ln w="19050" cap="rnd">
                <a:solidFill>
                  <a:schemeClr val="accent2"/>
                </a:solidFill>
                <a:round/>
              </a:ln>
              <a:effectLst/>
            </c:spPr>
            <c:extLst>
              <c:ext xmlns:c16="http://schemas.microsoft.com/office/drawing/2014/chart" uri="{C3380CC4-5D6E-409C-BE32-E72D297353CC}">
                <c16:uniqueId val="{00000009-7598-4616-8A12-D459629FBADD}"/>
              </c:ext>
            </c:extLst>
          </c:dPt>
          <c:dPt>
            <c:idx val="20"/>
            <c:marker>
              <c:symbol val="circle"/>
              <c:size val="5"/>
              <c:spPr>
                <a:solidFill>
                  <a:schemeClr val="accent2"/>
                </a:solidFill>
                <a:ln w="9525">
                  <a:solidFill>
                    <a:schemeClr val="accent2"/>
                  </a:solidFill>
                </a:ln>
                <a:effectLst/>
              </c:spPr>
            </c:marker>
            <c:bubble3D val="0"/>
            <c:spPr>
              <a:ln w="19050" cap="rnd">
                <a:solidFill>
                  <a:schemeClr val="accent2"/>
                </a:solidFill>
                <a:round/>
              </a:ln>
              <a:effectLst/>
            </c:spPr>
            <c:extLst>
              <c:ext xmlns:c16="http://schemas.microsoft.com/office/drawing/2014/chart" uri="{C3380CC4-5D6E-409C-BE32-E72D297353CC}">
                <c16:uniqueId val="{0000000B-7598-4616-8A12-D459629FBADD}"/>
              </c:ext>
            </c:extLst>
          </c:dPt>
          <c:dPt>
            <c:idx val="21"/>
            <c:marker>
              <c:symbol val="circle"/>
              <c:size val="5"/>
              <c:spPr>
                <a:solidFill>
                  <a:schemeClr val="accent2"/>
                </a:solidFill>
                <a:ln w="9525">
                  <a:solidFill>
                    <a:schemeClr val="accent2"/>
                  </a:solidFill>
                </a:ln>
                <a:effectLst/>
              </c:spPr>
            </c:marker>
            <c:bubble3D val="0"/>
            <c:spPr>
              <a:ln w="19050" cap="rnd">
                <a:solidFill>
                  <a:schemeClr val="accent2"/>
                </a:solidFill>
                <a:round/>
              </a:ln>
              <a:effectLst/>
            </c:spPr>
            <c:extLst>
              <c:ext xmlns:c16="http://schemas.microsoft.com/office/drawing/2014/chart" uri="{C3380CC4-5D6E-409C-BE32-E72D297353CC}">
                <c16:uniqueId val="{0000000D-7598-4616-8A12-D459629FBADD}"/>
              </c:ext>
            </c:extLst>
          </c:dPt>
          <c:dPt>
            <c:idx val="22"/>
            <c:marker>
              <c:symbol val="circle"/>
              <c:size val="5"/>
              <c:spPr>
                <a:solidFill>
                  <a:schemeClr val="accent2"/>
                </a:solidFill>
                <a:ln w="9525">
                  <a:solidFill>
                    <a:schemeClr val="accent2"/>
                  </a:solidFill>
                </a:ln>
                <a:effectLst/>
              </c:spPr>
            </c:marker>
            <c:bubble3D val="0"/>
            <c:spPr>
              <a:ln w="19050" cap="rnd">
                <a:solidFill>
                  <a:schemeClr val="accent2"/>
                </a:solidFill>
                <a:round/>
              </a:ln>
              <a:effectLst/>
            </c:spPr>
            <c:extLst>
              <c:ext xmlns:c16="http://schemas.microsoft.com/office/drawing/2014/chart" uri="{C3380CC4-5D6E-409C-BE32-E72D297353CC}">
                <c16:uniqueId val="{0000000F-7598-4616-8A12-D459629FBADD}"/>
              </c:ext>
            </c:extLst>
          </c:dPt>
          <c:dPt>
            <c:idx val="23"/>
            <c:marker>
              <c:symbol val="circle"/>
              <c:size val="5"/>
              <c:spPr>
                <a:solidFill>
                  <a:schemeClr val="accent2"/>
                </a:solidFill>
                <a:ln w="9525">
                  <a:solidFill>
                    <a:schemeClr val="accent2"/>
                  </a:solidFill>
                </a:ln>
                <a:effectLst/>
              </c:spPr>
            </c:marker>
            <c:bubble3D val="0"/>
            <c:spPr>
              <a:ln w="19050" cap="rnd">
                <a:solidFill>
                  <a:schemeClr val="accent2"/>
                </a:solidFill>
                <a:round/>
              </a:ln>
              <a:effectLst/>
            </c:spPr>
            <c:extLst>
              <c:ext xmlns:c16="http://schemas.microsoft.com/office/drawing/2014/chart" uri="{C3380CC4-5D6E-409C-BE32-E72D297353CC}">
                <c16:uniqueId val="{00000011-7598-4616-8A12-D459629FBADD}"/>
              </c:ext>
            </c:extLst>
          </c:dPt>
          <c:dPt>
            <c:idx val="24"/>
            <c:marker>
              <c:symbol val="circle"/>
              <c:size val="5"/>
              <c:spPr>
                <a:solidFill>
                  <a:schemeClr val="accent2"/>
                </a:solidFill>
                <a:ln w="9525">
                  <a:solidFill>
                    <a:schemeClr val="accent2"/>
                  </a:solidFill>
                </a:ln>
                <a:effectLst/>
              </c:spPr>
            </c:marker>
            <c:bubble3D val="0"/>
            <c:spPr>
              <a:ln w="19050" cap="rnd">
                <a:solidFill>
                  <a:schemeClr val="accent2"/>
                </a:solidFill>
                <a:round/>
              </a:ln>
              <a:effectLst/>
            </c:spPr>
            <c:extLst>
              <c:ext xmlns:c16="http://schemas.microsoft.com/office/drawing/2014/chart" uri="{C3380CC4-5D6E-409C-BE32-E72D297353CC}">
                <c16:uniqueId val="{00000013-7598-4616-8A12-D459629FBADD}"/>
              </c:ext>
            </c:extLst>
          </c:dPt>
          <c:dPt>
            <c:idx val="25"/>
            <c:marker>
              <c:symbol val="circle"/>
              <c:size val="5"/>
              <c:spPr>
                <a:solidFill>
                  <a:schemeClr val="accent2"/>
                </a:solidFill>
                <a:ln w="9525">
                  <a:solidFill>
                    <a:schemeClr val="accent2"/>
                  </a:solidFill>
                </a:ln>
                <a:effectLst/>
              </c:spPr>
            </c:marker>
            <c:bubble3D val="0"/>
            <c:spPr>
              <a:ln w="19050" cap="rnd">
                <a:solidFill>
                  <a:schemeClr val="accent2"/>
                </a:solidFill>
                <a:round/>
              </a:ln>
              <a:effectLst/>
            </c:spPr>
            <c:extLst>
              <c:ext xmlns:c16="http://schemas.microsoft.com/office/drawing/2014/chart" uri="{C3380CC4-5D6E-409C-BE32-E72D297353CC}">
                <c16:uniqueId val="{00000015-7598-4616-8A12-D459629FBADD}"/>
              </c:ext>
            </c:extLst>
          </c:dPt>
          <c:dPt>
            <c:idx val="26"/>
            <c:marker>
              <c:symbol val="circle"/>
              <c:size val="5"/>
              <c:spPr>
                <a:solidFill>
                  <a:schemeClr val="accent2"/>
                </a:solidFill>
                <a:ln w="9525">
                  <a:solidFill>
                    <a:schemeClr val="accent2"/>
                  </a:solidFill>
                </a:ln>
                <a:effectLst/>
              </c:spPr>
            </c:marker>
            <c:bubble3D val="0"/>
            <c:spPr>
              <a:ln w="19050" cap="rnd">
                <a:solidFill>
                  <a:schemeClr val="accent2"/>
                </a:solidFill>
                <a:round/>
              </a:ln>
              <a:effectLst/>
            </c:spPr>
            <c:extLst>
              <c:ext xmlns:c16="http://schemas.microsoft.com/office/drawing/2014/chart" uri="{C3380CC4-5D6E-409C-BE32-E72D297353CC}">
                <c16:uniqueId val="{00000017-7598-4616-8A12-D459629FBADD}"/>
              </c:ext>
            </c:extLst>
          </c:dPt>
          <c:dPt>
            <c:idx val="27"/>
            <c:marker>
              <c:symbol val="circle"/>
              <c:size val="5"/>
              <c:spPr>
                <a:solidFill>
                  <a:schemeClr val="bg1">
                    <a:lumMod val="75000"/>
                  </a:schemeClr>
                </a:solidFill>
                <a:ln w="9525">
                  <a:solidFill>
                    <a:schemeClr val="bg1">
                      <a:lumMod val="75000"/>
                    </a:schemeClr>
                  </a:solidFill>
                </a:ln>
                <a:effectLst/>
              </c:spPr>
            </c:marker>
            <c:bubble3D val="0"/>
            <c:spPr>
              <a:ln w="19050" cap="rnd">
                <a:solidFill>
                  <a:schemeClr val="bg1">
                    <a:lumMod val="75000"/>
                  </a:schemeClr>
                </a:solidFill>
                <a:round/>
              </a:ln>
              <a:effectLst/>
            </c:spPr>
            <c:extLst>
              <c:ext xmlns:c16="http://schemas.microsoft.com/office/drawing/2014/chart" uri="{C3380CC4-5D6E-409C-BE32-E72D297353CC}">
                <c16:uniqueId val="{00000019-7598-4616-8A12-D459629FBADD}"/>
              </c:ext>
            </c:extLst>
          </c:dPt>
          <c:dPt>
            <c:idx val="28"/>
            <c:marker>
              <c:symbol val="circle"/>
              <c:size val="5"/>
              <c:spPr>
                <a:solidFill>
                  <a:schemeClr val="bg1">
                    <a:lumMod val="75000"/>
                  </a:schemeClr>
                </a:solidFill>
                <a:ln w="9525">
                  <a:solidFill>
                    <a:schemeClr val="bg1">
                      <a:lumMod val="75000"/>
                    </a:schemeClr>
                  </a:solidFill>
                </a:ln>
                <a:effectLst/>
              </c:spPr>
            </c:marker>
            <c:bubble3D val="0"/>
            <c:spPr>
              <a:ln w="19050" cap="rnd">
                <a:solidFill>
                  <a:schemeClr val="bg1">
                    <a:lumMod val="75000"/>
                  </a:schemeClr>
                </a:solidFill>
                <a:round/>
              </a:ln>
              <a:effectLst/>
            </c:spPr>
            <c:extLst>
              <c:ext xmlns:c16="http://schemas.microsoft.com/office/drawing/2014/chart" uri="{C3380CC4-5D6E-409C-BE32-E72D297353CC}">
                <c16:uniqueId val="{0000001B-7598-4616-8A12-D459629FBADD}"/>
              </c:ext>
            </c:extLst>
          </c:dPt>
          <c:dPt>
            <c:idx val="29"/>
            <c:marker>
              <c:symbol val="circle"/>
              <c:size val="5"/>
              <c:spPr>
                <a:solidFill>
                  <a:schemeClr val="bg1">
                    <a:lumMod val="75000"/>
                  </a:schemeClr>
                </a:solidFill>
                <a:ln w="9525">
                  <a:solidFill>
                    <a:schemeClr val="bg1">
                      <a:lumMod val="75000"/>
                    </a:schemeClr>
                  </a:solidFill>
                </a:ln>
                <a:effectLst/>
              </c:spPr>
            </c:marker>
            <c:bubble3D val="0"/>
            <c:spPr>
              <a:ln w="19050" cap="rnd">
                <a:solidFill>
                  <a:schemeClr val="bg1">
                    <a:lumMod val="75000"/>
                  </a:schemeClr>
                </a:solidFill>
                <a:round/>
              </a:ln>
              <a:effectLst/>
            </c:spPr>
            <c:extLst>
              <c:ext xmlns:c16="http://schemas.microsoft.com/office/drawing/2014/chart" uri="{C3380CC4-5D6E-409C-BE32-E72D297353CC}">
                <c16:uniqueId val="{0000001D-7598-4616-8A12-D459629FBADD}"/>
              </c:ext>
            </c:extLst>
          </c:dPt>
          <c:dPt>
            <c:idx val="30"/>
            <c:marker>
              <c:symbol val="circle"/>
              <c:size val="5"/>
              <c:spPr>
                <a:solidFill>
                  <a:schemeClr val="bg1">
                    <a:lumMod val="75000"/>
                  </a:schemeClr>
                </a:solidFill>
                <a:ln w="9525">
                  <a:solidFill>
                    <a:schemeClr val="bg1">
                      <a:lumMod val="75000"/>
                    </a:schemeClr>
                  </a:solidFill>
                </a:ln>
                <a:effectLst/>
              </c:spPr>
            </c:marker>
            <c:bubble3D val="0"/>
            <c:spPr>
              <a:ln w="19050" cap="rnd">
                <a:solidFill>
                  <a:schemeClr val="bg1">
                    <a:lumMod val="75000"/>
                  </a:schemeClr>
                </a:solidFill>
                <a:round/>
              </a:ln>
              <a:effectLst/>
            </c:spPr>
            <c:extLst>
              <c:ext xmlns:c16="http://schemas.microsoft.com/office/drawing/2014/chart" uri="{C3380CC4-5D6E-409C-BE32-E72D297353CC}">
                <c16:uniqueId val="{0000001F-7598-4616-8A12-D459629FBADD}"/>
              </c:ext>
            </c:extLst>
          </c:dPt>
          <c:cat>
            <c:numRef>
              <c:f>'PNC Utilization'!$BJ$25:$BJ$56</c:f>
              <c:numCache>
                <c:formatCode>mmm\-yy</c:formatCode>
                <c:ptCount val="3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numCache>
            </c:numRef>
          </c:cat>
          <c:val>
            <c:numRef>
              <c:f>('Home Births'!$O$7:$O$18,'Home Births'!$T$7:$T$18,'Home Births'!$W$7:$W$13)</c:f>
              <c:numCache>
                <c:formatCode>0.00%</c:formatCode>
                <c:ptCount val="31"/>
                <c:pt idx="0">
                  <c:v>4.050446469667679E-3</c:v>
                </c:pt>
                <c:pt idx="1">
                  <c:v>3.9227223693243107E-3</c:v>
                </c:pt>
                <c:pt idx="2">
                  <c:v>4.5396767750136187E-3</c:v>
                </c:pt>
                <c:pt idx="3">
                  <c:v>3.6429872495446266E-3</c:v>
                </c:pt>
                <c:pt idx="4">
                  <c:v>3.3450553220687879E-3</c:v>
                </c:pt>
                <c:pt idx="5">
                  <c:v>3.7376523983269558E-3</c:v>
                </c:pt>
                <c:pt idx="6">
                  <c:v>3.2107882485150102E-3</c:v>
                </c:pt>
                <c:pt idx="7">
                  <c:v>4.6255682271313502E-3</c:v>
                </c:pt>
                <c:pt idx="8">
                  <c:v>4.5847293246341035E-3</c:v>
                </c:pt>
                <c:pt idx="9">
                  <c:v>4.0153631284916202E-3</c:v>
                </c:pt>
                <c:pt idx="10">
                  <c:v>4.4672559642619522E-3</c:v>
                </c:pt>
                <c:pt idx="11">
                  <c:v>3.7927844588344127E-3</c:v>
                </c:pt>
                <c:pt idx="12">
                  <c:v>3.2820705176294074E-3</c:v>
                </c:pt>
                <c:pt idx="13">
                  <c:v>3.2826022082960309E-3</c:v>
                </c:pt>
                <c:pt idx="14">
                  <c:v>3.2719454052538093E-3</c:v>
                </c:pt>
                <c:pt idx="15">
                  <c:v>6.2644564379336935E-3</c:v>
                </c:pt>
                <c:pt idx="16">
                  <c:v>7.4221578566256337E-3</c:v>
                </c:pt>
                <c:pt idx="17">
                  <c:v>5.5555555555555558E-3</c:v>
                </c:pt>
                <c:pt idx="18">
                  <c:v>5.6355123981272756E-3</c:v>
                </c:pt>
                <c:pt idx="19">
                  <c:v>5.5120144690379812E-3</c:v>
                </c:pt>
                <c:pt idx="20">
                  <c:v>6.9419071976616733E-3</c:v>
                </c:pt>
                <c:pt idx="21">
                  <c:v>6.0969890254197546E-3</c:v>
                </c:pt>
                <c:pt idx="22">
                  <c:v>6.3069376313945342E-3</c:v>
                </c:pt>
                <c:pt idx="23">
                  <c:v>6.1593483012120009E-3</c:v>
                </c:pt>
                <c:pt idx="24">
                  <c:v>5.9574468085106386E-3</c:v>
                </c:pt>
                <c:pt idx="25">
                  <c:v>5.6004308023694131E-3</c:v>
                </c:pt>
                <c:pt idx="26">
                  <c:v>6.1745461247811259E-3</c:v>
                </c:pt>
                <c:pt idx="27">
                  <c:v>4.6702249332825014E-3</c:v>
                </c:pt>
                <c:pt idx="28">
                  <c:v>5.7411764705882357E-3</c:v>
                </c:pt>
                <c:pt idx="29">
                  <c:v>4.9938671806553352E-3</c:v>
                </c:pt>
                <c:pt idx="30">
                  <c:v>3.6913341536298121E-3</c:v>
                </c:pt>
              </c:numCache>
            </c:numRef>
          </c:val>
          <c:smooth val="0"/>
          <c:extLst>
            <c:ext xmlns:c16="http://schemas.microsoft.com/office/drawing/2014/chart" uri="{C3380CC4-5D6E-409C-BE32-E72D297353CC}">
              <c16:uniqueId val="{00000020-7598-4616-8A12-D459629FBADD}"/>
            </c:ext>
          </c:extLst>
        </c:ser>
        <c:dLbls>
          <c:showLegendKey val="0"/>
          <c:showVal val="0"/>
          <c:showCatName val="0"/>
          <c:showSerName val="0"/>
          <c:showPercent val="0"/>
          <c:showBubbleSize val="0"/>
        </c:dLbls>
        <c:marker val="1"/>
        <c:smooth val="0"/>
        <c:axId val="936642920"/>
        <c:axId val="936643248"/>
      </c:lineChart>
      <c:dateAx>
        <c:axId val="936642920"/>
        <c:scaling>
          <c:orientation val="minMax"/>
        </c:scaling>
        <c:delete val="0"/>
        <c:axPos val="b"/>
        <c:numFmt formatCode="mmm\-yy" sourceLinked="1"/>
        <c:majorTickMark val="cross"/>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36643248"/>
        <c:crosses val="autoZero"/>
        <c:auto val="1"/>
        <c:lblOffset val="100"/>
        <c:baseTimeUnit val="months"/>
      </c:dateAx>
      <c:valAx>
        <c:axId val="936643248"/>
        <c:scaling>
          <c:orientation val="minMax"/>
          <c:max val="1.0000000000000002E-2"/>
        </c:scaling>
        <c:delete val="0"/>
        <c:axPos val="l"/>
        <c:numFmt formatCode="0.0%" sourceLinked="0"/>
        <c:majorTickMark val="cross"/>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36642920"/>
        <c:crosses val="autoZero"/>
        <c:crossBetween val="midCat"/>
        <c:minorUnit val="1.0000000000000002E-3"/>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r>
              <a:rPr lang="en-US" b="1" dirty="0"/>
              <a:t>% Births with Adequate or Better Prenatal Care Utilization*</a:t>
            </a:r>
            <a:endParaRPr lang="en-US" b="1" i="1" dirty="0"/>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Trend</c:v>
          </c:tx>
          <c:spPr>
            <a:ln w="19050" cap="rnd">
              <a:solidFill>
                <a:schemeClr val="accent1"/>
              </a:solidFill>
              <a:round/>
            </a:ln>
            <a:effectLst/>
          </c:spPr>
          <c:marker>
            <c:symbol val="circle"/>
            <c:size val="5"/>
            <c:spPr>
              <a:solidFill>
                <a:schemeClr val="accent1"/>
              </a:solidFill>
              <a:ln w="9525">
                <a:solidFill>
                  <a:schemeClr val="accent1"/>
                </a:solidFill>
              </a:ln>
              <a:effectLst/>
            </c:spPr>
          </c:marker>
          <c:dPt>
            <c:idx val="16"/>
            <c:marker>
              <c:symbol val="circle"/>
              <c:size val="5"/>
              <c:spPr>
                <a:solidFill>
                  <a:schemeClr val="accent1"/>
                </a:solidFill>
                <a:ln w="9525">
                  <a:solidFill>
                    <a:schemeClr val="accent1"/>
                  </a:solidFill>
                </a:ln>
                <a:effectLst/>
              </c:spPr>
            </c:marker>
            <c:bubble3D val="0"/>
            <c:spPr>
              <a:ln w="19050" cap="rnd">
                <a:solidFill>
                  <a:schemeClr val="accent1"/>
                </a:solidFill>
                <a:round/>
              </a:ln>
              <a:effectLst/>
            </c:spPr>
            <c:extLst>
              <c:ext xmlns:c16="http://schemas.microsoft.com/office/drawing/2014/chart" uri="{C3380CC4-5D6E-409C-BE32-E72D297353CC}">
                <c16:uniqueId val="{00000001-4DB9-441D-8B70-B479414D704D}"/>
              </c:ext>
            </c:extLst>
          </c:dPt>
          <c:dPt>
            <c:idx val="17"/>
            <c:marker>
              <c:symbol val="circle"/>
              <c:size val="5"/>
              <c:spPr>
                <a:solidFill>
                  <a:schemeClr val="accent1"/>
                </a:solidFill>
                <a:ln w="9525">
                  <a:solidFill>
                    <a:schemeClr val="accent1"/>
                  </a:solidFill>
                </a:ln>
                <a:effectLst/>
              </c:spPr>
            </c:marker>
            <c:bubble3D val="0"/>
            <c:spPr>
              <a:ln w="19050" cap="rnd">
                <a:solidFill>
                  <a:schemeClr val="accent1"/>
                </a:solidFill>
                <a:round/>
              </a:ln>
              <a:effectLst/>
            </c:spPr>
            <c:extLst>
              <c:ext xmlns:c16="http://schemas.microsoft.com/office/drawing/2014/chart" uri="{C3380CC4-5D6E-409C-BE32-E72D297353CC}">
                <c16:uniqueId val="{00000003-4DB9-441D-8B70-B479414D704D}"/>
              </c:ext>
            </c:extLst>
          </c:dPt>
          <c:dPt>
            <c:idx val="18"/>
            <c:marker>
              <c:symbol val="circle"/>
              <c:size val="5"/>
              <c:spPr>
                <a:solidFill>
                  <a:schemeClr val="accent2"/>
                </a:solidFill>
                <a:ln w="9525">
                  <a:solidFill>
                    <a:schemeClr val="accent2"/>
                  </a:solidFill>
                </a:ln>
                <a:effectLst/>
              </c:spPr>
            </c:marker>
            <c:bubble3D val="0"/>
            <c:spPr>
              <a:ln w="19050" cap="rnd">
                <a:solidFill>
                  <a:schemeClr val="accent2"/>
                </a:solidFill>
                <a:round/>
              </a:ln>
              <a:effectLst/>
            </c:spPr>
            <c:extLst>
              <c:ext xmlns:c16="http://schemas.microsoft.com/office/drawing/2014/chart" uri="{C3380CC4-5D6E-409C-BE32-E72D297353CC}">
                <c16:uniqueId val="{00000005-4DB9-441D-8B70-B479414D704D}"/>
              </c:ext>
            </c:extLst>
          </c:dPt>
          <c:dPt>
            <c:idx val="19"/>
            <c:marker>
              <c:symbol val="circle"/>
              <c:size val="5"/>
              <c:spPr>
                <a:solidFill>
                  <a:schemeClr val="accent2"/>
                </a:solidFill>
                <a:ln w="9525">
                  <a:solidFill>
                    <a:schemeClr val="accent2"/>
                  </a:solidFill>
                </a:ln>
                <a:effectLst/>
              </c:spPr>
            </c:marker>
            <c:bubble3D val="0"/>
            <c:spPr>
              <a:ln w="19050" cap="rnd">
                <a:solidFill>
                  <a:schemeClr val="accent2"/>
                </a:solidFill>
                <a:round/>
              </a:ln>
              <a:effectLst/>
            </c:spPr>
            <c:extLst>
              <c:ext xmlns:c16="http://schemas.microsoft.com/office/drawing/2014/chart" uri="{C3380CC4-5D6E-409C-BE32-E72D297353CC}">
                <c16:uniqueId val="{00000007-4DB9-441D-8B70-B479414D704D}"/>
              </c:ext>
            </c:extLst>
          </c:dPt>
          <c:dPt>
            <c:idx val="20"/>
            <c:marker>
              <c:symbol val="circle"/>
              <c:size val="5"/>
              <c:spPr>
                <a:solidFill>
                  <a:schemeClr val="accent2"/>
                </a:solidFill>
                <a:ln w="9525">
                  <a:solidFill>
                    <a:schemeClr val="accent2"/>
                  </a:solidFill>
                </a:ln>
                <a:effectLst/>
              </c:spPr>
            </c:marker>
            <c:bubble3D val="0"/>
            <c:spPr>
              <a:ln w="19050" cap="rnd">
                <a:solidFill>
                  <a:schemeClr val="accent2"/>
                </a:solidFill>
                <a:round/>
              </a:ln>
              <a:effectLst/>
            </c:spPr>
            <c:extLst>
              <c:ext xmlns:c16="http://schemas.microsoft.com/office/drawing/2014/chart" uri="{C3380CC4-5D6E-409C-BE32-E72D297353CC}">
                <c16:uniqueId val="{00000009-4DB9-441D-8B70-B479414D704D}"/>
              </c:ext>
            </c:extLst>
          </c:dPt>
          <c:dPt>
            <c:idx val="21"/>
            <c:marker>
              <c:symbol val="circle"/>
              <c:size val="5"/>
              <c:spPr>
                <a:solidFill>
                  <a:schemeClr val="accent2"/>
                </a:solidFill>
                <a:ln w="9525">
                  <a:solidFill>
                    <a:schemeClr val="accent2"/>
                  </a:solidFill>
                </a:ln>
                <a:effectLst/>
              </c:spPr>
            </c:marker>
            <c:bubble3D val="0"/>
            <c:spPr>
              <a:ln w="19050" cap="rnd">
                <a:solidFill>
                  <a:schemeClr val="accent2"/>
                </a:solidFill>
                <a:round/>
              </a:ln>
              <a:effectLst/>
            </c:spPr>
            <c:extLst>
              <c:ext xmlns:c16="http://schemas.microsoft.com/office/drawing/2014/chart" uri="{C3380CC4-5D6E-409C-BE32-E72D297353CC}">
                <c16:uniqueId val="{0000000B-4DB9-441D-8B70-B479414D704D}"/>
              </c:ext>
            </c:extLst>
          </c:dPt>
          <c:dPt>
            <c:idx val="22"/>
            <c:marker>
              <c:symbol val="circle"/>
              <c:size val="5"/>
              <c:spPr>
                <a:solidFill>
                  <a:schemeClr val="accent2"/>
                </a:solidFill>
                <a:ln w="9525">
                  <a:solidFill>
                    <a:schemeClr val="accent2"/>
                  </a:solidFill>
                </a:ln>
                <a:effectLst/>
              </c:spPr>
            </c:marker>
            <c:bubble3D val="0"/>
            <c:spPr>
              <a:ln w="19050" cap="rnd">
                <a:solidFill>
                  <a:schemeClr val="accent2"/>
                </a:solidFill>
                <a:round/>
              </a:ln>
              <a:effectLst/>
            </c:spPr>
            <c:extLst>
              <c:ext xmlns:c16="http://schemas.microsoft.com/office/drawing/2014/chart" uri="{C3380CC4-5D6E-409C-BE32-E72D297353CC}">
                <c16:uniqueId val="{0000000D-4DB9-441D-8B70-B479414D704D}"/>
              </c:ext>
            </c:extLst>
          </c:dPt>
          <c:dPt>
            <c:idx val="23"/>
            <c:marker>
              <c:symbol val="circle"/>
              <c:size val="5"/>
              <c:spPr>
                <a:solidFill>
                  <a:schemeClr val="accent2"/>
                </a:solidFill>
                <a:ln w="9525">
                  <a:solidFill>
                    <a:schemeClr val="accent2"/>
                  </a:solidFill>
                </a:ln>
                <a:effectLst/>
              </c:spPr>
            </c:marker>
            <c:bubble3D val="0"/>
            <c:spPr>
              <a:ln w="19050" cap="rnd">
                <a:solidFill>
                  <a:schemeClr val="accent2"/>
                </a:solidFill>
                <a:round/>
              </a:ln>
              <a:effectLst/>
            </c:spPr>
            <c:extLst>
              <c:ext xmlns:c16="http://schemas.microsoft.com/office/drawing/2014/chart" uri="{C3380CC4-5D6E-409C-BE32-E72D297353CC}">
                <c16:uniqueId val="{0000000F-4DB9-441D-8B70-B479414D704D}"/>
              </c:ext>
            </c:extLst>
          </c:dPt>
          <c:dPt>
            <c:idx val="24"/>
            <c:marker>
              <c:symbol val="circle"/>
              <c:size val="5"/>
              <c:spPr>
                <a:solidFill>
                  <a:schemeClr val="accent2"/>
                </a:solidFill>
                <a:ln w="9525">
                  <a:solidFill>
                    <a:schemeClr val="accent2"/>
                  </a:solidFill>
                </a:ln>
                <a:effectLst/>
              </c:spPr>
            </c:marker>
            <c:bubble3D val="0"/>
            <c:spPr>
              <a:ln w="19050" cap="rnd">
                <a:solidFill>
                  <a:schemeClr val="accent2"/>
                </a:solidFill>
                <a:round/>
              </a:ln>
              <a:effectLst/>
            </c:spPr>
            <c:extLst>
              <c:ext xmlns:c16="http://schemas.microsoft.com/office/drawing/2014/chart" uri="{C3380CC4-5D6E-409C-BE32-E72D297353CC}">
                <c16:uniqueId val="{00000011-4DB9-441D-8B70-B479414D704D}"/>
              </c:ext>
            </c:extLst>
          </c:dPt>
          <c:cat>
            <c:numRef>
              <c:f>'PNC Utilization'!$BJ$25:$BJ$56</c:f>
              <c:numCache>
                <c:formatCode>mmm\-yy</c:formatCode>
                <c:ptCount val="3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numCache>
            </c:numRef>
          </c:cat>
          <c:val>
            <c:numRef>
              <c:f>('PNC Utilization'!$BK$6:$BK$17,'PNC Utilization'!$BO$6:$BO$17,'PNC Utilization'!$BR$6:$BR$12)</c:f>
              <c:numCache>
                <c:formatCode>0.00%</c:formatCode>
                <c:ptCount val="31"/>
                <c:pt idx="0">
                  <c:v>0.76180856180856182</c:v>
                </c:pt>
                <c:pt idx="1">
                  <c:v>0.7654484373409346</c:v>
                </c:pt>
                <c:pt idx="2">
                  <c:v>0.76339832344353398</c:v>
                </c:pt>
                <c:pt idx="3">
                  <c:v>0.7761208028512474</c:v>
                </c:pt>
                <c:pt idx="4">
                  <c:v>0.77199822773593263</c:v>
                </c:pt>
                <c:pt idx="5">
                  <c:v>0.77935745937961598</c:v>
                </c:pt>
                <c:pt idx="6">
                  <c:v>0.77955244987937777</c:v>
                </c:pt>
                <c:pt idx="7">
                  <c:v>0.77814405801879016</c:v>
                </c:pt>
                <c:pt idx="8">
                  <c:v>0.76720923888333181</c:v>
                </c:pt>
                <c:pt idx="9">
                  <c:v>0.785290415392915</c:v>
                </c:pt>
                <c:pt idx="10">
                  <c:v>0.78645426114151684</c:v>
                </c:pt>
                <c:pt idx="11">
                  <c:v>0.78001719361925681</c:v>
                </c:pt>
                <c:pt idx="12">
                  <c:v>0.78450853670299991</c:v>
                </c:pt>
                <c:pt idx="13">
                  <c:v>0.77490812576561863</c:v>
                </c:pt>
                <c:pt idx="14">
                  <c:v>0.78288718929254297</c:v>
                </c:pt>
                <c:pt idx="15">
                  <c:v>0.78450074515648283</c:v>
                </c:pt>
                <c:pt idx="16">
                  <c:v>0.75676179817198286</c:v>
                </c:pt>
                <c:pt idx="17">
                  <c:v>0.75975947313162162</c:v>
                </c:pt>
                <c:pt idx="18">
                  <c:v>0.75540661304736367</c:v>
                </c:pt>
                <c:pt idx="19">
                  <c:v>0.74864648974882397</c:v>
                </c:pt>
                <c:pt idx="20">
                  <c:v>0.7321814254859611</c:v>
                </c:pt>
                <c:pt idx="21">
                  <c:v>0.73793636979015564</c:v>
                </c:pt>
                <c:pt idx="22">
                  <c:v>0.73852441836093063</c:v>
                </c:pt>
                <c:pt idx="23">
                  <c:v>0.74992204552541319</c:v>
                </c:pt>
                <c:pt idx="24">
                  <c:v>0.7585022709648831</c:v>
                </c:pt>
                <c:pt idx="25">
                  <c:v>0.77489177489177485</c:v>
                </c:pt>
                <c:pt idx="26">
                  <c:v>0.78716567432189777</c:v>
                </c:pt>
                <c:pt idx="27">
                  <c:v>0.78205882352941181</c:v>
                </c:pt>
                <c:pt idx="28">
                  <c:v>0.79090645815233129</c:v>
                </c:pt>
                <c:pt idx="29">
                  <c:v>0.78915119841412862</c:v>
                </c:pt>
                <c:pt idx="30">
                  <c:v>0.78864439011138276</c:v>
                </c:pt>
              </c:numCache>
            </c:numRef>
          </c:val>
          <c:smooth val="0"/>
          <c:extLst>
            <c:ext xmlns:c16="http://schemas.microsoft.com/office/drawing/2014/chart" uri="{C3380CC4-5D6E-409C-BE32-E72D297353CC}">
              <c16:uniqueId val="{00000012-4DB9-441D-8B70-B479414D704D}"/>
            </c:ext>
          </c:extLst>
        </c:ser>
        <c:dLbls>
          <c:showLegendKey val="0"/>
          <c:showVal val="0"/>
          <c:showCatName val="0"/>
          <c:showSerName val="0"/>
          <c:showPercent val="0"/>
          <c:showBubbleSize val="0"/>
        </c:dLbls>
        <c:marker val="1"/>
        <c:smooth val="0"/>
        <c:axId val="936642920"/>
        <c:axId val="936643248"/>
      </c:lineChart>
      <c:dateAx>
        <c:axId val="936642920"/>
        <c:scaling>
          <c:orientation val="minMax"/>
        </c:scaling>
        <c:delete val="0"/>
        <c:axPos val="b"/>
        <c:numFmt formatCode="mmm\-yy" sourceLinked="1"/>
        <c:majorTickMark val="cross"/>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36643248"/>
        <c:crosses val="autoZero"/>
        <c:auto val="1"/>
        <c:lblOffset val="100"/>
        <c:baseTimeUnit val="months"/>
      </c:dateAx>
      <c:valAx>
        <c:axId val="936643248"/>
        <c:scaling>
          <c:orientation val="minMax"/>
          <c:max val="0.8"/>
          <c:min val="0.70000000000000007"/>
        </c:scaling>
        <c:delete val="0"/>
        <c:axPos val="l"/>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36642920"/>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9B18531F-8FA5-4094-B373-8435A036A80D}" type="datetimeFigureOut">
              <a:rPr lang="en-US" smtClean="0"/>
              <a:t>9/30/2021</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9D93A2DF-5EF6-45A8-9110-52FEC159A15F}" type="slidenum">
              <a:rPr lang="en-US" smtClean="0"/>
              <a:t>‹#›</a:t>
            </a:fld>
            <a:endParaRPr lang="en-US"/>
          </a:p>
        </p:txBody>
      </p:sp>
    </p:spTree>
    <p:extLst>
      <p:ext uri="{BB962C8B-B14F-4D97-AF65-F5344CB8AC3E}">
        <p14:creationId xmlns:p14="http://schemas.microsoft.com/office/powerpoint/2010/main" val="2784686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cog.org/news/news-releases/2021/08/statement-of-strong-medical-consensus-for-vaccination-of-pregnant-individuals-against-covid-19"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https://urldefense.com/v3/__https://covid.cdc.gov/covid-data-tracker/*vaccinations-pregnant-women__;Iw!!Dq0X2DkFhyF93HkjWTBQKhk!BRT8JkbGHSHMqUvlHo57UsXRx3oQL6Au0KIaOe8oN7qp9yWGe1oyTAFdCw-PzSyj1gqEUOSiCw$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3E985-C584-4D2E-A1E3-FFBA6BE0F6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336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ACOG: </a:t>
            </a:r>
            <a:r>
              <a:rPr lang="en-US" sz="1200" b="0" i="0" kern="1200" dirty="0" smtClean="0">
                <a:solidFill>
                  <a:schemeClr val="tx1"/>
                </a:solidFill>
                <a:effectLst/>
                <a:latin typeface="+mn-lt"/>
                <a:ea typeface="+mn-ea"/>
                <a:cs typeface="+mn-cs"/>
                <a:hlinkClick r:id="rId3"/>
              </a:rPr>
              <a:t>Statement of Strong Medical Consensus for Vaccination of Pregnant Individuals Against COVID-19</a:t>
            </a:r>
            <a:r>
              <a:rPr lang="en-US" sz="1200" b="0" i="0" kern="1200" dirty="0" smtClean="0">
                <a:solidFill>
                  <a:schemeClr val="tx1"/>
                </a:solidFill>
                <a:effectLst/>
                <a:latin typeface="+mn-lt"/>
                <a:ea typeface="+mn-ea"/>
                <a:cs typeface="+mn-cs"/>
              </a:rPr>
              <a:t>. (Updated 9.14.21)</a:t>
            </a:r>
            <a:endParaRPr lang="en-US" dirty="0"/>
          </a:p>
        </p:txBody>
      </p:sp>
      <p:sp>
        <p:nvSpPr>
          <p:cNvPr id="4" name="Slide Number Placeholder 3"/>
          <p:cNvSpPr>
            <a:spLocks noGrp="1"/>
          </p:cNvSpPr>
          <p:nvPr>
            <p:ph type="sldNum" sz="quarter" idx="10"/>
          </p:nvPr>
        </p:nvSpPr>
        <p:spPr/>
        <p:txBody>
          <a:bodyPr/>
          <a:lstStyle/>
          <a:p>
            <a:fld id="{9D93A2DF-5EF6-45A8-9110-52FEC159A15F}" type="slidenum">
              <a:rPr lang="en-US" smtClean="0"/>
              <a:t>25</a:t>
            </a:fld>
            <a:endParaRPr lang="en-US"/>
          </a:p>
        </p:txBody>
      </p:sp>
    </p:spTree>
    <p:extLst>
      <p:ext uri="{BB962C8B-B14F-4D97-AF65-F5344CB8AC3E}">
        <p14:creationId xmlns:p14="http://schemas.microsoft.com/office/powerpoint/2010/main" val="611589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38652-214D-40E8-A7C2-0B7B50AC56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21474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57962" y="948689"/>
            <a:ext cx="2350770" cy="0"/>
          </a:xfrm>
          <a:custGeom>
            <a:avLst/>
            <a:gdLst/>
            <a:ahLst/>
            <a:cxnLst/>
            <a:rect l="l" t="t" r="r" b="b"/>
            <a:pathLst>
              <a:path w="2350770">
                <a:moveTo>
                  <a:pt x="0" y="0"/>
                </a:moveTo>
                <a:lnTo>
                  <a:pt x="2350173" y="0"/>
                </a:lnTo>
              </a:path>
            </a:pathLst>
          </a:custGeom>
          <a:ln w="32004">
            <a:solidFill>
              <a:srgbClr val="F58366"/>
            </a:solidFill>
          </a:ln>
        </p:spPr>
        <p:txBody>
          <a:bodyPr wrap="square" lIns="0" tIns="0" rIns="0" bIns="0" rtlCol="0"/>
          <a:lstStyle/>
          <a:p>
            <a:endParaRPr/>
          </a:p>
        </p:txBody>
      </p:sp>
      <p:pic>
        <p:nvPicPr>
          <p:cNvPr id="17" name="bg object 17"/>
          <p:cNvPicPr/>
          <p:nvPr/>
        </p:nvPicPr>
        <p:blipFill>
          <a:blip r:embed="rId2" cstate="print"/>
          <a:stretch>
            <a:fillRect/>
          </a:stretch>
        </p:blipFill>
        <p:spPr>
          <a:xfrm>
            <a:off x="0" y="5532120"/>
            <a:ext cx="2807207" cy="600456"/>
          </a:xfrm>
          <a:prstGeom prst="rect">
            <a:avLst/>
          </a:prstGeom>
        </p:spPr>
      </p:pic>
      <p:sp>
        <p:nvSpPr>
          <p:cNvPr id="18" name="bg object 18"/>
          <p:cNvSpPr/>
          <p:nvPr/>
        </p:nvSpPr>
        <p:spPr>
          <a:xfrm>
            <a:off x="0" y="5379720"/>
            <a:ext cx="2807335" cy="649605"/>
          </a:xfrm>
          <a:custGeom>
            <a:avLst/>
            <a:gdLst/>
            <a:ahLst/>
            <a:cxnLst/>
            <a:rect l="l" t="t" r="r" b="b"/>
            <a:pathLst>
              <a:path w="2807335" h="649604">
                <a:moveTo>
                  <a:pt x="0" y="0"/>
                </a:moveTo>
                <a:lnTo>
                  <a:pt x="0" y="271678"/>
                </a:lnTo>
                <a:lnTo>
                  <a:pt x="105613" y="305612"/>
                </a:lnTo>
                <a:lnTo>
                  <a:pt x="152873" y="320107"/>
                </a:lnTo>
                <a:lnTo>
                  <a:pt x="247442" y="348458"/>
                </a:lnTo>
                <a:lnTo>
                  <a:pt x="342115" y="375909"/>
                </a:lnTo>
                <a:lnTo>
                  <a:pt x="436938" y="402402"/>
                </a:lnTo>
                <a:lnTo>
                  <a:pt x="484422" y="415270"/>
                </a:lnTo>
                <a:lnTo>
                  <a:pt x="531961" y="427876"/>
                </a:lnTo>
                <a:lnTo>
                  <a:pt x="579562" y="440214"/>
                </a:lnTo>
                <a:lnTo>
                  <a:pt x="627231" y="452275"/>
                </a:lnTo>
                <a:lnTo>
                  <a:pt x="674973" y="464052"/>
                </a:lnTo>
                <a:lnTo>
                  <a:pt x="722794" y="475538"/>
                </a:lnTo>
                <a:lnTo>
                  <a:pt x="770701" y="486726"/>
                </a:lnTo>
                <a:lnTo>
                  <a:pt x="818700" y="497608"/>
                </a:lnTo>
                <a:lnTo>
                  <a:pt x="866796" y="508177"/>
                </a:lnTo>
                <a:lnTo>
                  <a:pt x="914995" y="518426"/>
                </a:lnTo>
                <a:lnTo>
                  <a:pt x="963304" y="528347"/>
                </a:lnTo>
                <a:lnTo>
                  <a:pt x="1011727" y="537933"/>
                </a:lnTo>
                <a:lnTo>
                  <a:pt x="1060273" y="547176"/>
                </a:lnTo>
                <a:lnTo>
                  <a:pt x="1108945" y="556070"/>
                </a:lnTo>
                <a:lnTo>
                  <a:pt x="1157750" y="564607"/>
                </a:lnTo>
                <a:lnTo>
                  <a:pt x="1206695" y="572779"/>
                </a:lnTo>
                <a:lnTo>
                  <a:pt x="1255784" y="580580"/>
                </a:lnTo>
                <a:lnTo>
                  <a:pt x="1305025" y="588002"/>
                </a:lnTo>
                <a:lnTo>
                  <a:pt x="1354422" y="595037"/>
                </a:lnTo>
                <a:lnTo>
                  <a:pt x="1403982" y="601678"/>
                </a:lnTo>
                <a:lnTo>
                  <a:pt x="1453712" y="607919"/>
                </a:lnTo>
                <a:lnTo>
                  <a:pt x="1503616" y="613751"/>
                </a:lnTo>
                <a:lnTo>
                  <a:pt x="1553700" y="619167"/>
                </a:lnTo>
                <a:lnTo>
                  <a:pt x="1603972" y="624161"/>
                </a:lnTo>
                <a:lnTo>
                  <a:pt x="1654436" y="628724"/>
                </a:lnTo>
                <a:lnTo>
                  <a:pt x="1705099" y="632849"/>
                </a:lnTo>
                <a:lnTo>
                  <a:pt x="1755967" y="636529"/>
                </a:lnTo>
                <a:lnTo>
                  <a:pt x="1807045" y="639757"/>
                </a:lnTo>
                <a:lnTo>
                  <a:pt x="1858339" y="642525"/>
                </a:lnTo>
                <a:lnTo>
                  <a:pt x="1909857" y="644826"/>
                </a:lnTo>
                <a:lnTo>
                  <a:pt x="1961602" y="646653"/>
                </a:lnTo>
                <a:lnTo>
                  <a:pt x="2013582" y="647998"/>
                </a:lnTo>
                <a:lnTo>
                  <a:pt x="2065802" y="648854"/>
                </a:lnTo>
                <a:lnTo>
                  <a:pt x="2118269" y="649214"/>
                </a:lnTo>
                <a:lnTo>
                  <a:pt x="2170988" y="649070"/>
                </a:lnTo>
                <a:lnTo>
                  <a:pt x="2223965" y="648414"/>
                </a:lnTo>
                <a:lnTo>
                  <a:pt x="2277206" y="647241"/>
                </a:lnTo>
                <a:lnTo>
                  <a:pt x="2330717" y="645542"/>
                </a:lnTo>
                <a:lnTo>
                  <a:pt x="2384505" y="643310"/>
                </a:lnTo>
                <a:lnTo>
                  <a:pt x="2438574" y="640537"/>
                </a:lnTo>
                <a:lnTo>
                  <a:pt x="2492932" y="637217"/>
                </a:lnTo>
                <a:lnTo>
                  <a:pt x="2547583" y="633341"/>
                </a:lnTo>
                <a:lnTo>
                  <a:pt x="2602534" y="628903"/>
                </a:lnTo>
                <a:lnTo>
                  <a:pt x="2807208" y="605015"/>
                </a:lnTo>
                <a:lnTo>
                  <a:pt x="2807208" y="67195"/>
                </a:lnTo>
                <a:lnTo>
                  <a:pt x="2706319" y="96316"/>
                </a:lnTo>
                <a:lnTo>
                  <a:pt x="2657070" y="108134"/>
                </a:lnTo>
                <a:lnTo>
                  <a:pt x="2607575" y="119400"/>
                </a:lnTo>
                <a:lnTo>
                  <a:pt x="2557848" y="130117"/>
                </a:lnTo>
                <a:lnTo>
                  <a:pt x="2507903" y="140287"/>
                </a:lnTo>
                <a:lnTo>
                  <a:pt x="2457757" y="149910"/>
                </a:lnTo>
                <a:lnTo>
                  <a:pt x="2407425" y="158989"/>
                </a:lnTo>
                <a:lnTo>
                  <a:pt x="2356921" y="167525"/>
                </a:lnTo>
                <a:lnTo>
                  <a:pt x="2306260" y="175519"/>
                </a:lnTo>
                <a:lnTo>
                  <a:pt x="2255459" y="182974"/>
                </a:lnTo>
                <a:lnTo>
                  <a:pt x="2204531" y="189891"/>
                </a:lnTo>
                <a:lnTo>
                  <a:pt x="2153493" y="196272"/>
                </a:lnTo>
                <a:lnTo>
                  <a:pt x="2102358" y="202117"/>
                </a:lnTo>
                <a:lnTo>
                  <a:pt x="2051144" y="207430"/>
                </a:lnTo>
                <a:lnTo>
                  <a:pt x="1999863" y="212211"/>
                </a:lnTo>
                <a:lnTo>
                  <a:pt x="1948532" y="216462"/>
                </a:lnTo>
                <a:lnTo>
                  <a:pt x="1897167" y="220184"/>
                </a:lnTo>
                <a:lnTo>
                  <a:pt x="1845780" y="223380"/>
                </a:lnTo>
                <a:lnTo>
                  <a:pt x="1794389" y="226051"/>
                </a:lnTo>
                <a:lnTo>
                  <a:pt x="1743009" y="228198"/>
                </a:lnTo>
                <a:lnTo>
                  <a:pt x="1691653" y="229823"/>
                </a:lnTo>
                <a:lnTo>
                  <a:pt x="1640338" y="230928"/>
                </a:lnTo>
                <a:lnTo>
                  <a:pt x="1589079" y="231514"/>
                </a:lnTo>
                <a:lnTo>
                  <a:pt x="1537890" y="231583"/>
                </a:lnTo>
                <a:lnTo>
                  <a:pt x="1486787" y="231137"/>
                </a:lnTo>
                <a:lnTo>
                  <a:pt x="1435785" y="230177"/>
                </a:lnTo>
                <a:lnTo>
                  <a:pt x="1384900" y="228704"/>
                </a:lnTo>
                <a:lnTo>
                  <a:pt x="1334145" y="226721"/>
                </a:lnTo>
                <a:lnTo>
                  <a:pt x="1283537" y="224228"/>
                </a:lnTo>
                <a:lnTo>
                  <a:pt x="1233091" y="221229"/>
                </a:lnTo>
                <a:lnTo>
                  <a:pt x="1182821" y="217723"/>
                </a:lnTo>
                <a:lnTo>
                  <a:pt x="1132743" y="213713"/>
                </a:lnTo>
                <a:lnTo>
                  <a:pt x="1082872" y="209201"/>
                </a:lnTo>
                <a:lnTo>
                  <a:pt x="1033223" y="204188"/>
                </a:lnTo>
                <a:lnTo>
                  <a:pt x="983811" y="198675"/>
                </a:lnTo>
                <a:lnTo>
                  <a:pt x="934652" y="192665"/>
                </a:lnTo>
                <a:lnTo>
                  <a:pt x="885760" y="186158"/>
                </a:lnTo>
                <a:lnTo>
                  <a:pt x="837151" y="179157"/>
                </a:lnTo>
                <a:lnTo>
                  <a:pt x="788840" y="171663"/>
                </a:lnTo>
                <a:lnTo>
                  <a:pt x="740841" y="163677"/>
                </a:lnTo>
                <a:lnTo>
                  <a:pt x="690114" y="154757"/>
                </a:lnTo>
                <a:lnTo>
                  <a:pt x="639337" y="145454"/>
                </a:lnTo>
                <a:lnTo>
                  <a:pt x="588512" y="135783"/>
                </a:lnTo>
                <a:lnTo>
                  <a:pt x="537642" y="125756"/>
                </a:lnTo>
                <a:lnTo>
                  <a:pt x="486728" y="115386"/>
                </a:lnTo>
                <a:lnTo>
                  <a:pt x="435771" y="104686"/>
                </a:lnTo>
                <a:lnTo>
                  <a:pt x="384774" y="93670"/>
                </a:lnTo>
                <a:lnTo>
                  <a:pt x="333737" y="82349"/>
                </a:lnTo>
                <a:lnTo>
                  <a:pt x="282663" y="70738"/>
                </a:lnTo>
                <a:lnTo>
                  <a:pt x="0" y="0"/>
                </a:lnTo>
                <a:close/>
              </a:path>
            </a:pathLst>
          </a:custGeom>
          <a:solidFill>
            <a:srgbClr val="1C488A"/>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513587" y="4386072"/>
            <a:ext cx="2025395" cy="911351"/>
          </a:xfrm>
          <a:prstGeom prst="rect">
            <a:avLst/>
          </a:prstGeom>
        </p:spPr>
      </p:pic>
      <p:pic>
        <p:nvPicPr>
          <p:cNvPr id="20" name="bg object 20"/>
          <p:cNvPicPr/>
          <p:nvPr/>
        </p:nvPicPr>
        <p:blipFill>
          <a:blip r:embed="rId4" cstate="print"/>
          <a:stretch>
            <a:fillRect/>
          </a:stretch>
        </p:blipFill>
        <p:spPr>
          <a:xfrm>
            <a:off x="2395727" y="141731"/>
            <a:ext cx="9326880" cy="6217918"/>
          </a:xfrm>
          <a:prstGeom prst="rect">
            <a:avLst/>
          </a:prstGeom>
        </p:spPr>
      </p:pic>
      <p:sp>
        <p:nvSpPr>
          <p:cNvPr id="2" name="Holder 2"/>
          <p:cNvSpPr>
            <a:spLocks noGrp="1"/>
          </p:cNvSpPr>
          <p:nvPr>
            <p:ph type="ctrTitle"/>
          </p:nvPr>
        </p:nvSpPr>
        <p:spPr>
          <a:xfrm>
            <a:off x="535938" y="1135081"/>
            <a:ext cx="11120122" cy="72072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9/30/2021</a:t>
            </a:fld>
            <a:endParaRPr lang="en-US"/>
          </a:p>
        </p:txBody>
      </p:sp>
      <p:sp>
        <p:nvSpPr>
          <p:cNvPr id="6" name="Holder 6"/>
          <p:cNvSpPr>
            <a:spLocks noGrp="1"/>
          </p:cNvSpPr>
          <p:nvPr>
            <p:ph type="sldNum" sz="quarter" idx="7"/>
          </p:nvPr>
        </p:nvSpPr>
        <p:spPr/>
        <p:txBody>
          <a:bodyPr lIns="0" tIns="0" rIns="0" bIns="0"/>
          <a:lstStyle>
            <a:lvl1pPr>
              <a:defRPr sz="1200" b="0" i="0">
                <a:solidFill>
                  <a:srgbClr val="878787"/>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3"/>
            <a:ext cx="2844800" cy="365125"/>
          </a:xfrm>
          <a:prstGeom prst="rect">
            <a:avLst/>
          </a:prstGeom>
        </p:spPr>
        <p:txBody>
          <a:bodyPr/>
          <a:lstStyle/>
          <a:p>
            <a:fld id="{F1DB2E7A-0A33-4022-B895-7D595E5D5863}" type="datetimeFigureOut">
              <a:rPr lang="en-US" smtClean="0">
                <a:solidFill>
                  <a:prstClr val="black"/>
                </a:solidFill>
              </a:rPr>
              <a:pPr/>
              <a:t>9/30/2021</a:t>
            </a:fld>
            <a:endParaRPr lang="en-US" dirty="0">
              <a:solidFill>
                <a:prstClr val="black"/>
              </a:solidFill>
            </a:endParaRPr>
          </a:p>
        </p:txBody>
      </p:sp>
      <p:sp>
        <p:nvSpPr>
          <p:cNvPr id="8" name="Footer Placeholder 7"/>
          <p:cNvSpPr>
            <a:spLocks noGrp="1"/>
          </p:cNvSpPr>
          <p:nvPr>
            <p:ph type="ftr" sz="quarter" idx="11"/>
          </p:nvPr>
        </p:nvSpPr>
        <p:spPr>
          <a:xfrm>
            <a:off x="4165600" y="6356353"/>
            <a:ext cx="38608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C7038434-C2CC-4028-AD72-886E4ED36F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9830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Date Placeholder 2"/>
          <p:cNvSpPr>
            <a:spLocks noGrp="1"/>
          </p:cNvSpPr>
          <p:nvPr>
            <p:ph type="dt" sz="half" idx="10"/>
          </p:nvPr>
        </p:nvSpPr>
        <p:spPr>
          <a:xfrm>
            <a:off x="609600" y="6356353"/>
            <a:ext cx="2844800" cy="365125"/>
          </a:xfrm>
          <a:prstGeom prst="rect">
            <a:avLst/>
          </a:prstGeom>
        </p:spPr>
        <p:txBody>
          <a:bodyPr/>
          <a:lstStyle/>
          <a:p>
            <a:fld id="{F1DB2E7A-0A33-4022-B895-7D595E5D5863}" type="datetimeFigureOut">
              <a:rPr lang="en-US" smtClean="0">
                <a:solidFill>
                  <a:prstClr val="black"/>
                </a:solidFill>
              </a:rPr>
              <a:pPr/>
              <a:t>9/30/2021</a:t>
            </a:fld>
            <a:endParaRPr lang="en-US" dirty="0">
              <a:solidFill>
                <a:prstClr val="black"/>
              </a:solidFill>
            </a:endParaRPr>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C7038434-C2CC-4028-AD72-886E4ED36F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4854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3"/>
            <a:ext cx="2844800" cy="365125"/>
          </a:xfrm>
          <a:prstGeom prst="rect">
            <a:avLst/>
          </a:prstGeom>
        </p:spPr>
        <p:txBody>
          <a:bodyPr/>
          <a:lstStyle/>
          <a:p>
            <a:fld id="{F1DB2E7A-0A33-4022-B895-7D595E5D5863}" type="datetimeFigureOut">
              <a:rPr lang="en-US" smtClean="0">
                <a:solidFill>
                  <a:prstClr val="black"/>
                </a:solidFill>
              </a:rPr>
              <a:pPr/>
              <a:t>9/30/2021</a:t>
            </a:fld>
            <a:endParaRPr lang="en-US" dirty="0">
              <a:solidFill>
                <a:prstClr val="black"/>
              </a:solidFill>
            </a:endParaRPr>
          </a:p>
        </p:txBody>
      </p:sp>
      <p:sp>
        <p:nvSpPr>
          <p:cNvPr id="3" name="Footer Placeholder 2"/>
          <p:cNvSpPr>
            <a:spLocks noGrp="1"/>
          </p:cNvSpPr>
          <p:nvPr>
            <p:ph type="ftr" sz="quarter" idx="11"/>
          </p:nvPr>
        </p:nvSpPr>
        <p:spPr>
          <a:xfrm>
            <a:off x="4165600" y="6356353"/>
            <a:ext cx="38608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C7038434-C2CC-4028-AD72-886E4ED36F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8042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F1DB2E7A-0A33-4022-B895-7D595E5D5863}" type="datetimeFigureOut">
              <a:rPr lang="en-US" smtClean="0">
                <a:solidFill>
                  <a:prstClr val="black"/>
                </a:solidFill>
              </a:rPr>
              <a:pPr/>
              <a:t>9/30/2021</a:t>
            </a:fld>
            <a:endParaRPr lang="en-US" dirty="0">
              <a:solidFill>
                <a:prstClr val="black"/>
              </a:solidFill>
            </a:endParaRPr>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C7038434-C2CC-4028-AD72-886E4ED36F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2749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solidFill>
                  <a:schemeClr val="tx2"/>
                </a:solidFill>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F1DB2E7A-0A33-4022-B895-7D595E5D5863}" type="datetimeFigureOut">
              <a:rPr lang="en-US" smtClean="0">
                <a:solidFill>
                  <a:prstClr val="black"/>
                </a:solidFill>
              </a:rPr>
              <a:pPr/>
              <a:t>9/30/2021</a:t>
            </a:fld>
            <a:endParaRPr lang="en-US" dirty="0">
              <a:solidFill>
                <a:prstClr val="black"/>
              </a:solidFill>
            </a:endParaRPr>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C7038434-C2CC-4028-AD72-886E4ED36F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9636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F1DB2E7A-0A33-4022-B895-7D595E5D5863}" type="datetimeFigureOut">
              <a:rPr lang="en-US" smtClean="0">
                <a:solidFill>
                  <a:prstClr val="black"/>
                </a:solidFill>
              </a:rPr>
              <a:pPr/>
              <a:t>9/30/2021</a:t>
            </a:fld>
            <a:endParaRPr lang="en-US" dirty="0">
              <a:solidFill>
                <a:prstClr val="black"/>
              </a:solidFill>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C7038434-C2CC-4028-AD72-886E4ED36F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574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F1DB2E7A-0A33-4022-B895-7D595E5D5863}" type="datetimeFigureOut">
              <a:rPr lang="en-US" smtClean="0">
                <a:solidFill>
                  <a:prstClr val="black"/>
                </a:solidFill>
              </a:rPr>
              <a:pPr/>
              <a:t>9/30/2021</a:t>
            </a:fld>
            <a:endParaRPr lang="en-US" dirty="0">
              <a:solidFill>
                <a:prstClr val="black"/>
              </a:solidFill>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C7038434-C2CC-4028-AD72-886E4ED36F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0627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FF00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9/30/2021</a:t>
            </a:fld>
            <a:endParaRPr lang="en-US"/>
          </a:p>
        </p:txBody>
      </p:sp>
      <p:sp>
        <p:nvSpPr>
          <p:cNvPr id="6" name="Holder 6"/>
          <p:cNvSpPr>
            <a:spLocks noGrp="1"/>
          </p:cNvSpPr>
          <p:nvPr>
            <p:ph type="sldNum" sz="quarter" idx="7"/>
          </p:nvPr>
        </p:nvSpPr>
        <p:spPr/>
        <p:txBody>
          <a:bodyPr lIns="0" tIns="0" rIns="0" bIns="0"/>
          <a:lstStyle>
            <a:lvl1pPr>
              <a:defRPr sz="1200" b="0" i="0">
                <a:solidFill>
                  <a:srgbClr val="878787"/>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FF0000"/>
                </a:solidFill>
                <a:latin typeface="Arial"/>
                <a:cs typeface="Arial"/>
              </a:defRPr>
            </a:lvl1pPr>
          </a:lstStyle>
          <a:p>
            <a:endParaRPr/>
          </a:p>
        </p:txBody>
      </p:sp>
      <p:sp>
        <p:nvSpPr>
          <p:cNvPr id="3" name="Holder 3"/>
          <p:cNvSpPr>
            <a:spLocks noGrp="1"/>
          </p:cNvSpPr>
          <p:nvPr>
            <p:ph sz="half" idx="2"/>
          </p:nvPr>
        </p:nvSpPr>
        <p:spPr>
          <a:xfrm>
            <a:off x="444497" y="2257974"/>
            <a:ext cx="3735704" cy="3756660"/>
          </a:xfrm>
          <a:prstGeom prst="rect">
            <a:avLst/>
          </a:prstGeom>
        </p:spPr>
        <p:txBody>
          <a:bodyPr wrap="square" lIns="0" tIns="0" rIns="0" bIns="0">
            <a:spAutoFit/>
          </a:bodyPr>
          <a:lstStyle>
            <a:lvl1pPr>
              <a:defRPr sz="2400" b="0" i="0">
                <a:solidFill>
                  <a:schemeClr val="bg1"/>
                </a:solidFill>
                <a:latin typeface="Calibri"/>
                <a:cs typeface="Calibri"/>
              </a:defRPr>
            </a:lvl1pPr>
          </a:lstStyle>
          <a:p>
            <a:endParaRPr/>
          </a:p>
        </p:txBody>
      </p:sp>
      <p:sp>
        <p:nvSpPr>
          <p:cNvPr id="4" name="Holder 4"/>
          <p:cNvSpPr>
            <a:spLocks noGrp="1"/>
          </p:cNvSpPr>
          <p:nvPr>
            <p:ph sz="half" idx="3"/>
          </p:nvPr>
        </p:nvSpPr>
        <p:spPr>
          <a:xfrm>
            <a:off x="8012707" y="1532243"/>
            <a:ext cx="3526154" cy="4561205"/>
          </a:xfrm>
          <a:prstGeom prst="rect">
            <a:avLst/>
          </a:prstGeom>
        </p:spPr>
        <p:txBody>
          <a:bodyPr wrap="square" lIns="0" tIns="0" rIns="0" bIns="0">
            <a:spAutoFit/>
          </a:bodyPr>
          <a:lstStyle>
            <a:lvl1pPr>
              <a:defRPr sz="2400" b="1" i="0">
                <a:solidFill>
                  <a:srgbClr val="444A53"/>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9/30/2021</a:t>
            </a:fld>
            <a:endParaRPr lang="en-US"/>
          </a:p>
        </p:txBody>
      </p:sp>
      <p:sp>
        <p:nvSpPr>
          <p:cNvPr id="7" name="Holder 7"/>
          <p:cNvSpPr>
            <a:spLocks noGrp="1"/>
          </p:cNvSpPr>
          <p:nvPr>
            <p:ph type="sldNum" sz="quarter" idx="7"/>
          </p:nvPr>
        </p:nvSpPr>
        <p:spPr/>
        <p:txBody>
          <a:bodyPr lIns="0" tIns="0" rIns="0" bIns="0"/>
          <a:lstStyle>
            <a:lvl1pPr>
              <a:defRPr sz="1200" b="0" i="0">
                <a:solidFill>
                  <a:srgbClr val="878787"/>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FF00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9/30/2021</a:t>
            </a:fld>
            <a:endParaRPr lang="en-US"/>
          </a:p>
        </p:txBody>
      </p:sp>
      <p:sp>
        <p:nvSpPr>
          <p:cNvPr id="5" name="Holder 5"/>
          <p:cNvSpPr>
            <a:spLocks noGrp="1"/>
          </p:cNvSpPr>
          <p:nvPr>
            <p:ph type="sldNum" sz="quarter" idx="7"/>
          </p:nvPr>
        </p:nvSpPr>
        <p:spPr/>
        <p:txBody>
          <a:bodyPr lIns="0" tIns="0" rIns="0" bIns="0"/>
          <a:lstStyle>
            <a:lvl1pPr>
              <a:defRPr sz="1200" b="0" i="0">
                <a:solidFill>
                  <a:srgbClr val="878787"/>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17" name="bg object 17"/>
          <p:cNvSpPr/>
          <p:nvPr/>
        </p:nvSpPr>
        <p:spPr>
          <a:xfrm>
            <a:off x="459486" y="948689"/>
            <a:ext cx="2349500" cy="0"/>
          </a:xfrm>
          <a:custGeom>
            <a:avLst/>
            <a:gdLst/>
            <a:ahLst/>
            <a:cxnLst/>
            <a:rect l="l" t="t" r="r" b="b"/>
            <a:pathLst>
              <a:path w="2349500">
                <a:moveTo>
                  <a:pt x="0" y="0"/>
                </a:moveTo>
                <a:lnTo>
                  <a:pt x="2349411" y="0"/>
                </a:lnTo>
              </a:path>
            </a:pathLst>
          </a:custGeom>
          <a:ln w="32004">
            <a:solidFill>
              <a:srgbClr val="F58366"/>
            </a:solidFill>
          </a:ln>
        </p:spPr>
        <p:txBody>
          <a:bodyPr wrap="square" lIns="0" tIns="0" rIns="0" bIns="0" rtlCol="0"/>
          <a:lstStyle/>
          <a:p>
            <a:endParaRPr/>
          </a:p>
        </p:txBody>
      </p:sp>
      <p:pic>
        <p:nvPicPr>
          <p:cNvPr id="18" name="bg object 18"/>
          <p:cNvPicPr/>
          <p:nvPr/>
        </p:nvPicPr>
        <p:blipFill>
          <a:blip r:embed="rId2" cstate="print"/>
          <a:stretch>
            <a:fillRect/>
          </a:stretch>
        </p:blipFill>
        <p:spPr>
          <a:xfrm>
            <a:off x="0" y="5532119"/>
            <a:ext cx="2807207" cy="600455"/>
          </a:xfrm>
          <a:prstGeom prst="rect">
            <a:avLst/>
          </a:prstGeom>
        </p:spPr>
      </p:pic>
      <p:sp>
        <p:nvSpPr>
          <p:cNvPr id="19" name="bg object 19"/>
          <p:cNvSpPr/>
          <p:nvPr/>
        </p:nvSpPr>
        <p:spPr>
          <a:xfrm>
            <a:off x="0" y="5379717"/>
            <a:ext cx="2807335" cy="648970"/>
          </a:xfrm>
          <a:custGeom>
            <a:avLst/>
            <a:gdLst/>
            <a:ahLst/>
            <a:cxnLst/>
            <a:rect l="l" t="t" r="r" b="b"/>
            <a:pathLst>
              <a:path w="2807335" h="648970">
                <a:moveTo>
                  <a:pt x="0" y="0"/>
                </a:moveTo>
                <a:lnTo>
                  <a:pt x="0" y="271525"/>
                </a:lnTo>
                <a:lnTo>
                  <a:pt x="105613" y="305434"/>
                </a:lnTo>
                <a:lnTo>
                  <a:pt x="152869" y="319925"/>
                </a:lnTo>
                <a:lnTo>
                  <a:pt x="247421" y="348259"/>
                </a:lnTo>
                <a:lnTo>
                  <a:pt x="342099" y="375691"/>
                </a:lnTo>
                <a:lnTo>
                  <a:pt x="436918" y="402170"/>
                </a:lnTo>
                <a:lnTo>
                  <a:pt x="484403" y="415023"/>
                </a:lnTo>
                <a:lnTo>
                  <a:pt x="531939" y="427621"/>
                </a:lnTo>
                <a:lnTo>
                  <a:pt x="579539" y="439953"/>
                </a:lnTo>
                <a:lnTo>
                  <a:pt x="627202" y="452018"/>
                </a:lnTo>
                <a:lnTo>
                  <a:pt x="674941" y="463778"/>
                </a:lnTo>
                <a:lnTo>
                  <a:pt x="722769" y="475259"/>
                </a:lnTo>
                <a:lnTo>
                  <a:pt x="770661" y="486448"/>
                </a:lnTo>
                <a:lnTo>
                  <a:pt x="818667" y="497319"/>
                </a:lnTo>
                <a:lnTo>
                  <a:pt x="866762" y="507885"/>
                </a:lnTo>
                <a:lnTo>
                  <a:pt x="914946" y="518121"/>
                </a:lnTo>
                <a:lnTo>
                  <a:pt x="963269" y="528040"/>
                </a:lnTo>
                <a:lnTo>
                  <a:pt x="1011682" y="537616"/>
                </a:lnTo>
                <a:lnTo>
                  <a:pt x="1060221" y="546861"/>
                </a:lnTo>
                <a:lnTo>
                  <a:pt x="1108887" y="555739"/>
                </a:lnTo>
                <a:lnTo>
                  <a:pt x="1157693" y="564286"/>
                </a:lnTo>
                <a:lnTo>
                  <a:pt x="1206639" y="572439"/>
                </a:lnTo>
                <a:lnTo>
                  <a:pt x="1255725" y="580237"/>
                </a:lnTo>
                <a:lnTo>
                  <a:pt x="1304963" y="587654"/>
                </a:lnTo>
                <a:lnTo>
                  <a:pt x="1354366" y="594690"/>
                </a:lnTo>
                <a:lnTo>
                  <a:pt x="1403921" y="601332"/>
                </a:lnTo>
                <a:lnTo>
                  <a:pt x="1453642" y="607567"/>
                </a:lnTo>
                <a:lnTo>
                  <a:pt x="1503553" y="613397"/>
                </a:lnTo>
                <a:lnTo>
                  <a:pt x="1553629" y="618807"/>
                </a:lnTo>
                <a:lnTo>
                  <a:pt x="1603908" y="623798"/>
                </a:lnTo>
                <a:lnTo>
                  <a:pt x="1654365" y="628357"/>
                </a:lnTo>
                <a:lnTo>
                  <a:pt x="1705025" y="632485"/>
                </a:lnTo>
                <a:lnTo>
                  <a:pt x="1755889" y="636155"/>
                </a:lnTo>
                <a:lnTo>
                  <a:pt x="1806968" y="639394"/>
                </a:lnTo>
                <a:lnTo>
                  <a:pt x="1858251" y="642150"/>
                </a:lnTo>
                <a:lnTo>
                  <a:pt x="1909775" y="644448"/>
                </a:lnTo>
                <a:lnTo>
                  <a:pt x="1961514" y="646277"/>
                </a:lnTo>
                <a:lnTo>
                  <a:pt x="2013483" y="647623"/>
                </a:lnTo>
                <a:lnTo>
                  <a:pt x="2065705" y="648474"/>
                </a:lnTo>
                <a:lnTo>
                  <a:pt x="2118169" y="648842"/>
                </a:lnTo>
                <a:lnTo>
                  <a:pt x="2170887" y="648690"/>
                </a:lnTo>
                <a:lnTo>
                  <a:pt x="2223871" y="648042"/>
                </a:lnTo>
                <a:lnTo>
                  <a:pt x="2277110" y="646861"/>
                </a:lnTo>
                <a:lnTo>
                  <a:pt x="2330615" y="645159"/>
                </a:lnTo>
                <a:lnTo>
                  <a:pt x="2384399" y="642937"/>
                </a:lnTo>
                <a:lnTo>
                  <a:pt x="2438463" y="640168"/>
                </a:lnTo>
                <a:lnTo>
                  <a:pt x="2492819" y="636854"/>
                </a:lnTo>
                <a:lnTo>
                  <a:pt x="2547467" y="632980"/>
                </a:lnTo>
                <a:lnTo>
                  <a:pt x="2602420" y="628535"/>
                </a:lnTo>
                <a:lnTo>
                  <a:pt x="2807081" y="604659"/>
                </a:lnTo>
                <a:lnTo>
                  <a:pt x="2807081" y="67157"/>
                </a:lnTo>
                <a:lnTo>
                  <a:pt x="2706204" y="96253"/>
                </a:lnTo>
                <a:lnTo>
                  <a:pt x="2656954" y="108076"/>
                </a:lnTo>
                <a:lnTo>
                  <a:pt x="2607462" y="119329"/>
                </a:lnTo>
                <a:lnTo>
                  <a:pt x="2557741" y="130047"/>
                </a:lnTo>
                <a:lnTo>
                  <a:pt x="2507792" y="140207"/>
                </a:lnTo>
                <a:lnTo>
                  <a:pt x="2457640" y="149821"/>
                </a:lnTo>
                <a:lnTo>
                  <a:pt x="2407323" y="158889"/>
                </a:lnTo>
                <a:lnTo>
                  <a:pt x="2356815" y="167436"/>
                </a:lnTo>
                <a:lnTo>
                  <a:pt x="2306154" y="175425"/>
                </a:lnTo>
                <a:lnTo>
                  <a:pt x="2255354" y="182867"/>
                </a:lnTo>
                <a:lnTo>
                  <a:pt x="2204440" y="189776"/>
                </a:lnTo>
                <a:lnTo>
                  <a:pt x="2153399" y="196151"/>
                </a:lnTo>
                <a:lnTo>
                  <a:pt x="2102269" y="201993"/>
                </a:lnTo>
                <a:lnTo>
                  <a:pt x="2051062" y="207314"/>
                </a:lnTo>
                <a:lnTo>
                  <a:pt x="1999767" y="212089"/>
                </a:lnTo>
                <a:lnTo>
                  <a:pt x="1948446" y="216344"/>
                </a:lnTo>
                <a:lnTo>
                  <a:pt x="1897087" y="220052"/>
                </a:lnTo>
                <a:lnTo>
                  <a:pt x="1845691" y="223253"/>
                </a:lnTo>
                <a:lnTo>
                  <a:pt x="1794306" y="225920"/>
                </a:lnTo>
                <a:lnTo>
                  <a:pt x="1742922" y="228066"/>
                </a:lnTo>
                <a:lnTo>
                  <a:pt x="1691576" y="229692"/>
                </a:lnTo>
                <a:lnTo>
                  <a:pt x="1640255" y="230784"/>
                </a:lnTo>
                <a:lnTo>
                  <a:pt x="1589011" y="231381"/>
                </a:lnTo>
                <a:lnTo>
                  <a:pt x="1537817" y="231457"/>
                </a:lnTo>
                <a:lnTo>
                  <a:pt x="1486725" y="231000"/>
                </a:lnTo>
                <a:lnTo>
                  <a:pt x="1435722" y="230047"/>
                </a:lnTo>
                <a:lnTo>
                  <a:pt x="1384833" y="228574"/>
                </a:lnTo>
                <a:lnTo>
                  <a:pt x="1334084" y="226593"/>
                </a:lnTo>
                <a:lnTo>
                  <a:pt x="1283474" y="224104"/>
                </a:lnTo>
                <a:lnTo>
                  <a:pt x="1233030" y="221094"/>
                </a:lnTo>
                <a:lnTo>
                  <a:pt x="1182763" y="217601"/>
                </a:lnTo>
                <a:lnTo>
                  <a:pt x="1132687" y="213588"/>
                </a:lnTo>
                <a:lnTo>
                  <a:pt x="1082827" y="209080"/>
                </a:lnTo>
                <a:lnTo>
                  <a:pt x="1033183" y="204063"/>
                </a:lnTo>
                <a:lnTo>
                  <a:pt x="983767" y="198551"/>
                </a:lnTo>
                <a:lnTo>
                  <a:pt x="934605" y="192557"/>
                </a:lnTo>
                <a:lnTo>
                  <a:pt x="885723" y="186054"/>
                </a:lnTo>
                <a:lnTo>
                  <a:pt x="837107" y="179057"/>
                </a:lnTo>
                <a:lnTo>
                  <a:pt x="788809" y="171564"/>
                </a:lnTo>
                <a:lnTo>
                  <a:pt x="740816" y="163575"/>
                </a:lnTo>
                <a:lnTo>
                  <a:pt x="690079" y="154660"/>
                </a:lnTo>
                <a:lnTo>
                  <a:pt x="639305" y="145376"/>
                </a:lnTo>
                <a:lnTo>
                  <a:pt x="588479" y="135699"/>
                </a:lnTo>
                <a:lnTo>
                  <a:pt x="537616" y="125679"/>
                </a:lnTo>
                <a:lnTo>
                  <a:pt x="486702" y="115328"/>
                </a:lnTo>
                <a:lnTo>
                  <a:pt x="435749" y="104622"/>
                </a:lnTo>
                <a:lnTo>
                  <a:pt x="384759" y="93624"/>
                </a:lnTo>
                <a:lnTo>
                  <a:pt x="333717" y="82295"/>
                </a:lnTo>
                <a:lnTo>
                  <a:pt x="282651" y="70700"/>
                </a:lnTo>
                <a:lnTo>
                  <a:pt x="0" y="0"/>
                </a:lnTo>
                <a:close/>
              </a:path>
            </a:pathLst>
          </a:custGeom>
          <a:solidFill>
            <a:srgbClr val="1C4789"/>
          </a:solidFill>
        </p:spPr>
        <p:txBody>
          <a:bodyPr wrap="square" lIns="0" tIns="0" rIns="0" bIns="0" rtlCol="0"/>
          <a:lstStyle/>
          <a:p>
            <a:endParaRPr/>
          </a:p>
        </p:txBody>
      </p:sp>
      <p:pic>
        <p:nvPicPr>
          <p:cNvPr id="20" name="bg object 20"/>
          <p:cNvPicPr/>
          <p:nvPr/>
        </p:nvPicPr>
        <p:blipFill>
          <a:blip r:embed="rId3" cstate="print"/>
          <a:stretch>
            <a:fillRect/>
          </a:stretch>
        </p:blipFill>
        <p:spPr>
          <a:xfrm>
            <a:off x="513587" y="4386071"/>
            <a:ext cx="2025395" cy="911351"/>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9/30/2021</a:t>
            </a:fld>
            <a:endParaRPr lang="en-US"/>
          </a:p>
        </p:txBody>
      </p:sp>
      <p:sp>
        <p:nvSpPr>
          <p:cNvPr id="4" name="Holder 4"/>
          <p:cNvSpPr>
            <a:spLocks noGrp="1"/>
          </p:cNvSpPr>
          <p:nvPr>
            <p:ph type="sldNum" sz="quarter" idx="7"/>
          </p:nvPr>
        </p:nvSpPr>
        <p:spPr/>
        <p:txBody>
          <a:bodyPr lIns="0" tIns="0" rIns="0" bIns="0"/>
          <a:lstStyle>
            <a:lvl1pPr>
              <a:defRPr sz="1200" b="0" i="0">
                <a:solidFill>
                  <a:srgbClr val="878787"/>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99" y="2614615"/>
            <a:ext cx="10363200" cy="1470025"/>
          </a:xfrm>
        </p:spPr>
        <p:txBody>
          <a:bodyPr>
            <a:normAutofit/>
          </a:bodyPr>
          <a:lstStyle>
            <a:lvl1pPr>
              <a:defRPr sz="3000" b="1">
                <a:solidFill>
                  <a:srgbClr val="054F7D"/>
                </a:solidFill>
                <a:latin typeface="Trajan Pro" pitchFamily="18"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C7038434-C2CC-4028-AD72-886E4ED36FC6}" type="slidenum">
              <a:rPr lang="en-US" smtClean="0">
                <a:solidFill>
                  <a:prstClr val="black">
                    <a:tint val="75000"/>
                  </a:prstClr>
                </a:solidFill>
              </a:rPr>
              <a:pPr/>
              <a:t>‹#›</a:t>
            </a:fld>
            <a:endParaRPr lang="en-US" dirty="0">
              <a:solidFill>
                <a:prstClr val="black">
                  <a:tint val="75000"/>
                </a:prstClr>
              </a:solidFill>
            </a:endParaRPr>
          </a:p>
        </p:txBody>
      </p:sp>
      <p:sp>
        <p:nvSpPr>
          <p:cNvPr id="8" name="Rectangle 7"/>
          <p:cNvSpPr/>
          <p:nvPr userDrawn="1"/>
        </p:nvSpPr>
        <p:spPr>
          <a:xfrm>
            <a:off x="9144000" y="5867400"/>
            <a:ext cx="29464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p:cNvSpPr/>
          <p:nvPr userDrawn="1"/>
        </p:nvSpPr>
        <p:spPr>
          <a:xfrm>
            <a:off x="0" y="2209800"/>
            <a:ext cx="12192000" cy="228600"/>
          </a:xfrm>
          <a:prstGeom prst="rect">
            <a:avLst/>
          </a:prstGeom>
          <a:gradFill flip="none" rotWithShape="1">
            <a:gsLst>
              <a:gs pos="0">
                <a:schemeClr val="accent1">
                  <a:shade val="30000"/>
                  <a:satMod val="115000"/>
                </a:schemeClr>
              </a:gs>
              <a:gs pos="50000">
                <a:srgbClr val="6C80A4"/>
              </a:gs>
              <a:gs pos="100000">
                <a:srgbClr val="B5BCD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76237" y="344422"/>
            <a:ext cx="5239523" cy="1624587"/>
          </a:xfrm>
          <a:prstGeom prst="rect">
            <a:avLst/>
          </a:prstGeom>
        </p:spPr>
      </p:pic>
      <p:sp>
        <p:nvSpPr>
          <p:cNvPr id="3" name="Subtitle 2"/>
          <p:cNvSpPr>
            <a:spLocks noGrp="1"/>
          </p:cNvSpPr>
          <p:nvPr>
            <p:ph type="subTitle" idx="1"/>
          </p:nvPr>
        </p:nvSpPr>
        <p:spPr>
          <a:xfrm>
            <a:off x="1828800" y="4260848"/>
            <a:ext cx="8534400" cy="1911352"/>
          </a:xfrm>
        </p:spPr>
        <p:txBody>
          <a:bodyPr>
            <a:normAutofit/>
          </a:bodyPr>
          <a:lstStyle>
            <a:lvl1pPr marL="0" indent="0" algn="ctr">
              <a:buNone/>
              <a:defRPr sz="2100" b="1">
                <a:solidFill>
                  <a:srgbClr val="6C80A4"/>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308649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417638"/>
          </a:xfrm>
        </p:spPr>
        <p:txBody>
          <a:bodyPr/>
          <a:lstStyle>
            <a:lvl1pPr>
              <a:defRPr b="1">
                <a:solidFill>
                  <a:srgbClr val="054F7D"/>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7038434-C2CC-4028-AD72-886E4ED36FC6}"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304800" y="1371600"/>
            <a:ext cx="11582400" cy="152400"/>
          </a:xfrm>
          <a:prstGeom prst="rect">
            <a:avLst/>
          </a:prstGeom>
          <a:gradFill flip="none" rotWithShape="1">
            <a:gsLst>
              <a:gs pos="0">
                <a:srgbClr val="054F7D"/>
              </a:gs>
              <a:gs pos="50000">
                <a:srgbClr val="6C80A4"/>
              </a:gs>
              <a:gs pos="100000">
                <a:srgbClr val="B5BCD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88379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C7038434-C2CC-4028-AD72-886E4ED36F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8568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F1DB2E7A-0A33-4022-B895-7D595E5D5863}" type="datetimeFigureOut">
              <a:rPr lang="en-US" smtClean="0">
                <a:solidFill>
                  <a:prstClr val="black"/>
                </a:solidFill>
              </a:rPr>
              <a:pPr/>
              <a:t>9/30/2021</a:t>
            </a:fld>
            <a:endParaRPr lang="en-US" dirty="0">
              <a:solidFill>
                <a:prstClr val="black"/>
              </a:solidFill>
            </a:endParaRPr>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C7038434-C2CC-4028-AD72-886E4ED36F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27096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6.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39698" y="54355"/>
            <a:ext cx="6654800" cy="878840"/>
          </a:xfrm>
          <a:prstGeom prst="rect">
            <a:avLst/>
          </a:prstGeom>
        </p:spPr>
        <p:txBody>
          <a:bodyPr wrap="square" lIns="0" tIns="0" rIns="0" bIns="0">
            <a:spAutoFit/>
          </a:bodyPr>
          <a:lstStyle>
            <a:lvl1pPr>
              <a:defRPr sz="2800" b="0" i="0">
                <a:solidFill>
                  <a:srgbClr val="FF0000"/>
                </a:solidFill>
                <a:latin typeface="Arial"/>
                <a:cs typeface="Arial"/>
              </a:defRPr>
            </a:lvl1pPr>
          </a:lstStyle>
          <a:p>
            <a:endParaRPr/>
          </a:p>
        </p:txBody>
      </p:sp>
      <p:sp>
        <p:nvSpPr>
          <p:cNvPr id="3" name="Holder 3"/>
          <p:cNvSpPr>
            <a:spLocks noGrp="1"/>
          </p:cNvSpPr>
          <p:nvPr>
            <p:ph type="body" idx="1"/>
          </p:nvPr>
        </p:nvSpPr>
        <p:spPr>
          <a:xfrm>
            <a:off x="901652" y="2091563"/>
            <a:ext cx="10388694" cy="1755139"/>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9/30/2021</a:t>
            </a:fld>
            <a:endParaRPr lang="en-US"/>
          </a:p>
        </p:txBody>
      </p:sp>
      <p:sp>
        <p:nvSpPr>
          <p:cNvPr id="6" name="Holder 6"/>
          <p:cNvSpPr>
            <a:spLocks noGrp="1"/>
          </p:cNvSpPr>
          <p:nvPr>
            <p:ph type="sldNum" sz="quarter" idx="7"/>
          </p:nvPr>
        </p:nvSpPr>
        <p:spPr>
          <a:xfrm>
            <a:off x="11280647" y="6437227"/>
            <a:ext cx="259715" cy="196215"/>
          </a:xfrm>
          <a:prstGeom prst="rect">
            <a:avLst/>
          </a:prstGeom>
        </p:spPr>
        <p:txBody>
          <a:bodyPr wrap="square" lIns="0" tIns="0" rIns="0" bIns="0">
            <a:spAutoFit/>
          </a:bodyPr>
          <a:lstStyle>
            <a:lvl1pPr>
              <a:defRPr sz="1200" b="0" i="0">
                <a:solidFill>
                  <a:srgbClr val="878787"/>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04800" y="6212083"/>
            <a:ext cx="2844800" cy="365125"/>
          </a:xfrm>
          <a:prstGeom prst="rect">
            <a:avLst/>
          </a:prstGeom>
        </p:spPr>
        <p:txBody>
          <a:bodyPr vert="horz" lIns="91440" tIns="45720" rIns="91440" bIns="45720" rtlCol="0" anchor="ctr"/>
          <a:lstStyle>
            <a:lvl1pPr algn="l">
              <a:defRPr sz="1200" b="1">
                <a:solidFill>
                  <a:schemeClr val="tx1">
                    <a:tint val="75000"/>
                  </a:schemeClr>
                </a:solidFill>
              </a:defRPr>
            </a:lvl1pPr>
          </a:lstStyle>
          <a:p>
            <a:fld id="{C7038434-C2CC-4028-AD72-886E4ED36FC6}"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677400" y="6006507"/>
            <a:ext cx="2097024" cy="611841"/>
          </a:xfrm>
          <a:prstGeom prst="rect">
            <a:avLst/>
          </a:prstGeom>
        </p:spPr>
      </p:pic>
    </p:spTree>
    <p:extLst>
      <p:ext uri="{BB962C8B-B14F-4D97-AF65-F5344CB8AC3E}">
        <p14:creationId xmlns:p14="http://schemas.microsoft.com/office/powerpoint/2010/main" val="5449166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685800" rtl="0" eaLnBrk="1" latinLnBrk="0" hangingPunct="1">
        <a:spcBef>
          <a:spcPct val="0"/>
        </a:spcBef>
        <a:buNone/>
        <a:defRPr sz="3300" b="1" kern="1200">
          <a:solidFill>
            <a:srgbClr val="054F7D"/>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31.jp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hyperlink" Target="http://www.dph.illinois.gov/covid19"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6.jp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image" Target="../media/image43.png"/><Relationship Id="rId16"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hyperlink" Target="https://pubmed.ncbi.nlm.nih.gov/33741725/" TargetMode="External"/><Relationship Id="rId5" Type="http://schemas.openxmlformats.org/officeDocument/2006/relationships/hyperlink" Target="http://dx.doi.org/10.1136/bmj.m3320" TargetMode="External"/><Relationship Id="rId4" Type="http://schemas.openxmlformats.org/officeDocument/2006/relationships/image" Target="../media/image61.png"/></Relationships>
</file>

<file path=ppt/slides/_rels/slide19.xml.rels><?xml version="1.0" encoding="UTF-8" standalone="yes"?>
<Relationships xmlns="http://schemas.openxmlformats.org/package/2006/relationships"><Relationship Id="rId2" Type="http://schemas.openxmlformats.org/officeDocument/2006/relationships/hyperlink" Target="http://dx.doi.org/10.15585/mmwr.mm6944e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s://emergency.cdc.gov/han/2021/han00453.asp"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s://emergency.cdc.gov/han/2021/han00453.asp"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dc.gov/coronavirus/2019-ncov/prevent-getting-sick/prevention.html" TargetMode="External"/><Relationship Id="rId2" Type="http://schemas.openxmlformats.org/officeDocument/2006/relationships/hyperlink" Target="https://emergency.cdc.gov/han/2021/han00453.asp" TargetMode="Externa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ilpqc.org/covid-19-information/"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4.jpg"/><Relationship Id="rId5" Type="http://schemas.openxmlformats.org/officeDocument/2006/relationships/image" Target="../media/image63.png"/><Relationship Id="rId4" Type="http://schemas.openxmlformats.org/officeDocument/2006/relationships/hyperlink" Target="http://www.ilpqc.org/"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acog.org/news/news-releases/2021/08/statement-of-strong-medical-consensus-for-vaccination-of-pregnant-individuals-against-covid-19" TargetMode="External"/><Relationship Id="rId3" Type="http://schemas.openxmlformats.org/officeDocument/2006/relationships/image" Target="../media/image5.png"/><Relationship Id="rId7" Type="http://schemas.openxmlformats.org/officeDocument/2006/relationships/hyperlink" Target="https://education.smfm.org/products/myth-busting-covid-19-vaccines-in-pregnancy?fbclid=IwAR0AIVDVJmGC12IxY8DOKWUhrEwtrEEQ-TppwGWFn1MMQjI6U2YZYQM0POo&amp;stlid=922366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s3.amazonaws.com/cdn.smfm.org/media/3089/Provider_Considerations_for_Engaging_in_COVID_Vaccination_Considerations_8-23-21.pdf" TargetMode="External"/><Relationship Id="rId5" Type="http://schemas.openxmlformats.org/officeDocument/2006/relationships/hyperlink" Target="https://www.acog.org/clinical/clinical-guidance/practice-advisory/articles/2020/12/covid-19-vaccination-considerations-for-obstetric-gynecologic-care" TargetMode="External"/><Relationship Id="rId10" Type="http://schemas.openxmlformats.org/officeDocument/2006/relationships/hyperlink" Target="https://ilpqc.org/ILPQC%202020%2B/COVID19/ABOG.png" TargetMode="External"/><Relationship Id="rId4" Type="http://schemas.openxmlformats.org/officeDocument/2006/relationships/image" Target="../media/image10.png"/><Relationship Id="rId9" Type="http://schemas.openxmlformats.org/officeDocument/2006/relationships/hyperlink" Target="https://s3.amazonaws.com/cdn.smfm.org/media/3133/Provider_Considerations_for_Engaging_in_COVID_Vaccination_Considerations_9-24-21_(final).pdf"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s://www.acog.org/news/news-releases/2021/08/statement-of-strong-medical-consensus-for-vaccination-of-pregnant-individuals-against-covid-19"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s3.amazonaws.com/cdn.smfm.org/media/3133/Provider_Considerations_for_Engaging_in_COVID_Vaccination_Considerations_9-24-21_(final).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6.jpg"/><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3" Type="http://schemas.openxmlformats.org/officeDocument/2006/relationships/hyperlink" Target="https://r20.rs6.net/tn.jsp?f=001sVtYKwDkqXRym31XTh4qVJqcoPJuN7tRHeE0_PCb9HRbE47nl6X5aASSIBDbrCOknanh_vRQ7eK9ObBZvY5WdKxw3yr4nj32p1qy1AFRqQ2QSaEerDUG3XU10KvYeRdp0UN4VUL4-bJk2xrGRQGBlLe8rLxbMIFU4wsSNvTml898tTUwuNedo-4JQM6Nx8NO0svC1mZGWOmdgrNU-NKxotcon8U42WCnt61zYc6EPcDyyWm6AmFajoixVEEnOGjuSufbhgDC-EL9i5NXpqR5mJmljl8ocTEQ&amp;c=hQuoeGSDutzoUuxXCG6W3RNQRkpMnp9EbMknVXk7IsWGOp5_ytOKiA==&amp;ch=IeoFe5bYg-QNWWz6Fxed9z7SV9lC5AlM1YxcoHdfB0mDEohnc1SSAQ==" TargetMode="External"/><Relationship Id="rId2" Type="http://schemas.openxmlformats.org/officeDocument/2006/relationships/hyperlink" Target="https://ilpqc.org/ILPQC%202020+/COVID19/ABOG.p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downloads.aap.org/AAP/PDF/AAP%20and%20CHA%20-%20Children%20and%20COVID-19%20State%20Data%20Report%209.23%20FINAL.pdf" TargetMode="External"/><Relationship Id="rId5" Type="http://schemas.openxmlformats.org/officeDocument/2006/relationships/hyperlink" Target="https://services.aap.org/en/pages/2019-novel-coronavirus-covid-19-infections/clinical-guidance/post-covid-19-conditions-in-children-and-adolescents/" TargetMode="External"/><Relationship Id="rId4" Type="http://schemas.openxmlformats.org/officeDocument/2006/relationships/hyperlink" Target="https://services.aap.org/en/pages/2019-novel-coronavirus-covid-19-infections/clinical-guidance/interim-guidance-on-supporting-the-emotional-and-behavioral-health-needs-of-children-adolescents-and-families-during-the-covid-19-pandemic/"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downloads.aap.org/AAP/PDF/AAP%20and%20CHA%20-%20Children%20and%20COVID-19%20State%20Data%20Report%209.23%20FINAL.pdf"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openxmlformats.org/officeDocument/2006/relationships/hyperlink" Target="https://ilpqc.org/ILPQC%202020+/COVID19/Cord%20blood%20antibodies%20following%20maternal.pdf" TargetMode="External"/><Relationship Id="rId13" Type="http://schemas.openxmlformats.org/officeDocument/2006/relationships/hyperlink" Target="https://ilpqc.org/ILPQC%202020+/COVID19/NEJMc2112981.pdf" TargetMode="External"/><Relationship Id="rId3" Type="http://schemas.openxmlformats.org/officeDocument/2006/relationships/image" Target="../media/image10.png"/><Relationship Id="rId7" Type="http://schemas.openxmlformats.org/officeDocument/2006/relationships/hyperlink" Target="https://ilpqc.org/ILPQC%202020+/COVID19/Severe_Acute_Respiratory_Syndrome_Coronavirus_2.206.pdf" TargetMode="External"/><Relationship Id="rId12" Type="http://schemas.openxmlformats.org/officeDocument/2006/relationships/hyperlink" Target="https://ilpqc.org/ILPQC%202020%2B/COVID19/mabs%20AJOG.pdf"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ilpqc.org/ILPQC%202020+/COVID19/Ob%20vaccine%20counseling%20recommendations_AJOG.pdf" TargetMode="External"/><Relationship Id="rId11" Type="http://schemas.openxmlformats.org/officeDocument/2006/relationships/hyperlink" Target="https://www.bloomberg.com/news/articles/2021-08-23/pregnant-unvaccinated-and-intubated-doctors-alarmed-by-rise" TargetMode="External"/><Relationship Id="rId5" Type="http://schemas.openxmlformats.org/officeDocument/2006/relationships/hyperlink" Target="https://ilpqc.org/ILPQC%202020+/COVID19/s12887-021-02618-y%20BMC%20pediatrics%20breastmilk%20antibodies%20Covid.pdf" TargetMode="External"/><Relationship Id="rId10" Type="http://schemas.openxmlformats.org/officeDocument/2006/relationships/hyperlink" Target="https://www.nejm.org/doi/pdf/10.1056/NEJMoa2109072?articleTools=true" TargetMode="External"/><Relationship Id="rId4" Type="http://schemas.openxmlformats.org/officeDocument/2006/relationships/hyperlink" Target="https://www.ajog.org/article/S0002-9378(21)00187-3/pdf" TargetMode="External"/><Relationship Id="rId9" Type="http://schemas.openxmlformats.org/officeDocument/2006/relationships/hyperlink" Target="https://www.nejm.org/doi/pdf/10.1056/NEJMoa2108891?articleTools=true" TargetMode="External"/><Relationship Id="rId14" Type="http://schemas.openxmlformats.org/officeDocument/2006/relationships/hyperlink" Target="https://www.thelily.com/pregnancy-and-coronavirus-vaccines-your-questions-answered/"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ucihealth.org/find-a-doctor/n/ninh-nguyen" TargetMode="External"/><Relationship Id="rId2" Type="http://schemas.openxmlformats.org/officeDocument/2006/relationships/hyperlink" Target="https://jamanetwork.com/journals/jamanetworkopen/fullarticle/2782978?utm_source=For_The_Media&amp;utm_medium=referral&amp;utm_campaign=ftm_links&amp;utm_term=081121" TargetMode="External"/><Relationship Id="rId1" Type="http://schemas.openxmlformats.org/officeDocument/2006/relationships/slideLayout" Target="../slideLayouts/slideLayout2.xml"/><Relationship Id="rId4" Type="http://schemas.openxmlformats.org/officeDocument/2006/relationships/hyperlink" Target="http://jamanetwork.com/journals/jamanetworkopen/fullarticle/10.1001/jamanetworkopen.2021.20456?utm_source=For_The_Media&amp;utm_medium=referral&amp;utm_campaign=ftm_links&amp;utm_term=081121"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ilpqc.org/ILPQC%202020+/COVID19/mabs%20AJOG.pdf" TargetMode="External"/><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s://covid.cdc.gov/covid-data-tracker/#vaccinations-pregnant-women" TargetMode="External"/><Relationship Id="rId3" Type="http://schemas.openxmlformats.org/officeDocument/2006/relationships/image" Target="../media/image10.png"/><Relationship Id="rId7" Type="http://schemas.openxmlformats.org/officeDocument/2006/relationships/hyperlink" Target="https://www.researchsquare.com/article/rs-798175/v1"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ww.cdc.gov/media/releases/2021/s0811-vaccine-safe-pregnant.html" TargetMode="External"/><Relationship Id="rId5" Type="http://schemas.openxmlformats.org/officeDocument/2006/relationships/hyperlink" Target="https://www.cdc.gov/coronavirus/2019-ncov/vaccines/fully-vaccinated-guidance.html" TargetMode="External"/><Relationship Id="rId4" Type="http://schemas.openxmlformats.org/officeDocument/2006/relationships/hyperlink" Target="https://www.cdc.gov/coronavirus/2019-ncov/vaccines/facts.html" TargetMode="External"/><Relationship Id="rId9" Type="http://schemas.openxmlformats.org/officeDocument/2006/relationships/hyperlink" Target="https://emergency.cdc.gov/han/2021/han00453.as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mailto:info@ilpqc.org" TargetMode="External"/><Relationship Id="rId4" Type="http://schemas.openxmlformats.org/officeDocument/2006/relationships/hyperlink" Target="https://ilpqc.org/covid-19-information/" TargetMode="External"/></Relationships>
</file>

<file path=ppt/slides/_rels/slide40.xml.rels><?xml version="1.0" encoding="UTF-8" standalone="yes"?>
<Relationships xmlns="http://schemas.openxmlformats.org/package/2006/relationships"><Relationship Id="rId8" Type="http://schemas.openxmlformats.org/officeDocument/2006/relationships/hyperlink" Target="https://foamcast.org/wp-content/uploads/2021/01/Vaccine-Info-for-Pregnant-People-_-Updated-12.28.2020-Nepali.pdf" TargetMode="External"/><Relationship Id="rId13" Type="http://schemas.openxmlformats.org/officeDocument/2006/relationships/hyperlink" Target="https://foamcast.org/wp-content/uploads/2021/01/Vaccine-Info-for-Pregnant-Women-Updated-12-28-2020-SimChi-Updated.pdf" TargetMode="External"/><Relationship Id="rId18" Type="http://schemas.openxmlformats.org/officeDocument/2006/relationships/hyperlink" Target="https://youtu.be/7bBmQaX2k4w" TargetMode="External"/><Relationship Id="rId3" Type="http://schemas.openxmlformats.org/officeDocument/2006/relationships/image" Target="../media/image10.png"/><Relationship Id="rId21" Type="http://schemas.openxmlformats.org/officeDocument/2006/relationships/image" Target="../media/image74.jpg"/><Relationship Id="rId7" Type="http://schemas.openxmlformats.org/officeDocument/2006/relationships/hyperlink" Target="https://foamcast.org/wp-content/uploads/2021/01/VaccineInfoPregnantPeopleUpdated12.28.2020-Spanish-2.pdf" TargetMode="External"/><Relationship Id="rId12" Type="http://schemas.openxmlformats.org/officeDocument/2006/relationships/hyperlink" Target="https://foamcast.org/wp-content/uploads/2021/01/Vaccine-Info-for-Pregnant-Women-Updated-12-28-2020-Somali.pdf" TargetMode="External"/><Relationship Id="rId17" Type="http://schemas.openxmlformats.org/officeDocument/2006/relationships/hyperlink" Target="https://www.cdc.gov/coronavirus/2019-ncov/vaccines/recommendations/pregnancy.html" TargetMode="External"/><Relationship Id="rId2" Type="http://schemas.openxmlformats.org/officeDocument/2006/relationships/image" Target="../media/image5.png"/><Relationship Id="rId16" Type="http://schemas.openxmlformats.org/officeDocument/2006/relationships/hyperlink" Target="https://www.highriskpregnancyinfo.org/covid-19" TargetMode="External"/><Relationship Id="rId20" Type="http://schemas.openxmlformats.org/officeDocument/2006/relationships/hyperlink" Target="https://ilpqc.org/ILPQC%202020+/COVID19/Spanish%20_%20Pregnant%20Vaccine%20PSA%20(2).pdf" TargetMode="External"/><Relationship Id="rId1" Type="http://schemas.openxmlformats.org/officeDocument/2006/relationships/slideLayout" Target="../slideLayouts/slideLayout2.xml"/><Relationship Id="rId6" Type="http://schemas.openxmlformats.org/officeDocument/2006/relationships/hyperlink" Target="https://foamcast.org/wp-content/uploads/2021/03/English-Decision-Aid.pdf" TargetMode="External"/><Relationship Id="rId11" Type="http://schemas.openxmlformats.org/officeDocument/2006/relationships/hyperlink" Target="https://foamcast.org/wp-content/uploads/2021/01/Vaccine-Info-for-Pregnant-People-Updated-12.28.2020-Turkish.pdf" TargetMode="External"/><Relationship Id="rId5" Type="http://schemas.openxmlformats.org/officeDocument/2006/relationships/image" Target="../media/image73.jpg"/><Relationship Id="rId15" Type="http://schemas.openxmlformats.org/officeDocument/2006/relationships/hyperlink" Target="https://foamcast.org/wp-content/uploads/2021/01/VaccineInfo0Women12-22-20-Russian.pdf" TargetMode="External"/><Relationship Id="rId10" Type="http://schemas.openxmlformats.org/officeDocument/2006/relationships/hyperlink" Target="https://foamcast.org/wp-content/uploads/2021/01/Vaccine-Info-for-Pregnant-People-Updated-12-28-2020-Arabic.pdf" TargetMode="External"/><Relationship Id="rId19" Type="http://schemas.openxmlformats.org/officeDocument/2006/relationships/hyperlink" Target="https://ilpqc.org/ILPQC%202020+/COVID19/Pregnant%20Vaccine%20PSA%20(1)%20(1).pdf" TargetMode="External"/><Relationship Id="rId4" Type="http://schemas.openxmlformats.org/officeDocument/2006/relationships/image" Target="../media/image72.jpg"/><Relationship Id="rId9" Type="http://schemas.openxmlformats.org/officeDocument/2006/relationships/hyperlink" Target="https://foamcast.org/wp-content/uploads/2021/01/Vaccine-Info-for-Pregnant-People-Updated-12-28-2020-Portuguese.pdf" TargetMode="External"/><Relationship Id="rId14" Type="http://schemas.openxmlformats.org/officeDocument/2006/relationships/hyperlink" Target="https://foamcast.org/wp-content/uploads/2021/01/Vaccine-Info-for-Pregnant-PERSON-Updated-12-28-2020-Vietnamese.pdf"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75.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jp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3.xml"/><Relationship Id="rId4" Type="http://schemas.openxmlformats.org/officeDocument/2006/relationships/image" Target="../media/image81.png"/></Relationships>
</file>

<file path=ppt/slides/_rels/slide4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8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8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8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85.jpg"/><Relationship Id="rId1" Type="http://schemas.openxmlformats.org/officeDocument/2006/relationships/slideLayout" Target="../slideLayouts/slideLayout4.xml"/><Relationship Id="rId4" Type="http://schemas.openxmlformats.org/officeDocument/2006/relationships/image" Target="../media/image8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www.ilpqc.org/" TargetMode="External"/><Relationship Id="rId4" Type="http://schemas.openxmlformats.org/officeDocument/2006/relationships/hyperlink" Target="mailto:info@ilpqc.org" TargetMode="External"/></Relationships>
</file>

<file path=ppt/slides/_rels/slide57.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8.pn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png"/><Relationship Id="rId2" Type="http://schemas.openxmlformats.org/officeDocument/2006/relationships/image" Target="../media/image87.jpg"/><Relationship Id="rId1" Type="http://schemas.openxmlformats.org/officeDocument/2006/relationships/slideLayout" Target="../slideLayouts/slideLayout2.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jpg"/><Relationship Id="rId4" Type="http://schemas.openxmlformats.org/officeDocument/2006/relationships/image" Target="../media/image89.png"/><Relationship Id="rId9" Type="http://schemas.openxmlformats.org/officeDocument/2006/relationships/image" Target="../media/image9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jpg"/><Relationship Id="rId5" Type="http://schemas.openxmlformats.org/officeDocument/2006/relationships/hyperlink" Target="https://www.dph.illinois.gov/covid19" TargetMode="External"/><Relationship Id="rId10" Type="http://schemas.openxmlformats.org/officeDocument/2006/relationships/image" Target="../media/image25.png"/><Relationship Id="rId4" Type="http://schemas.openxmlformats.org/officeDocument/2006/relationships/hyperlink" Target="https://covid.cdc.gov/covid-data-tracker/#cases_totalcases" TargetMode="External"/><Relationship Id="rId9" Type="http://schemas.openxmlformats.org/officeDocument/2006/relationships/image" Target="../media/image24.jp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 y="1293875"/>
            <a:ext cx="12192000" cy="5564505"/>
            <a:chOff x="-1" y="1293875"/>
            <a:chExt cx="12192000" cy="5564505"/>
          </a:xfrm>
        </p:grpSpPr>
        <p:sp>
          <p:nvSpPr>
            <p:cNvPr id="3" name="object 3"/>
            <p:cNvSpPr/>
            <p:nvPr/>
          </p:nvSpPr>
          <p:spPr>
            <a:xfrm>
              <a:off x="902208" y="1293875"/>
              <a:ext cx="11289665" cy="3823970"/>
            </a:xfrm>
            <a:custGeom>
              <a:avLst/>
              <a:gdLst/>
              <a:ahLst/>
              <a:cxnLst/>
              <a:rect l="l" t="t" r="r" b="b"/>
              <a:pathLst>
                <a:path w="11289665" h="3823970">
                  <a:moveTo>
                    <a:pt x="11289284" y="0"/>
                  </a:moveTo>
                  <a:lnTo>
                    <a:pt x="0" y="0"/>
                  </a:lnTo>
                  <a:lnTo>
                    <a:pt x="0" y="3823462"/>
                  </a:lnTo>
                  <a:lnTo>
                    <a:pt x="11289284" y="3823462"/>
                  </a:lnTo>
                  <a:lnTo>
                    <a:pt x="11289284" y="0"/>
                  </a:lnTo>
                  <a:close/>
                </a:path>
              </a:pathLst>
            </a:custGeom>
            <a:solidFill>
              <a:srgbClr val="F3F6F9"/>
            </a:solidFill>
          </p:spPr>
          <p:txBody>
            <a:bodyPr wrap="square" lIns="0" tIns="0" rIns="0" bIns="0" rtlCol="0"/>
            <a:lstStyle/>
            <a:p>
              <a:endParaRPr/>
            </a:p>
          </p:txBody>
        </p:sp>
        <p:sp>
          <p:nvSpPr>
            <p:cNvPr id="4" name="object 4"/>
            <p:cNvSpPr/>
            <p:nvPr/>
          </p:nvSpPr>
          <p:spPr>
            <a:xfrm>
              <a:off x="1520190" y="3509009"/>
              <a:ext cx="2286000" cy="0"/>
            </a:xfrm>
            <a:custGeom>
              <a:avLst/>
              <a:gdLst/>
              <a:ahLst/>
              <a:cxnLst/>
              <a:rect l="l" t="t" r="r" b="b"/>
              <a:pathLst>
                <a:path w="2286000">
                  <a:moveTo>
                    <a:pt x="0" y="0"/>
                  </a:moveTo>
                  <a:lnTo>
                    <a:pt x="2286000" y="0"/>
                  </a:lnTo>
                </a:path>
              </a:pathLst>
            </a:custGeom>
            <a:ln w="32004">
              <a:solidFill>
                <a:srgbClr val="F58366"/>
              </a:solidFill>
            </a:ln>
          </p:spPr>
          <p:txBody>
            <a:bodyPr wrap="square" lIns="0" tIns="0" rIns="0" bIns="0" rtlCol="0"/>
            <a:lstStyle/>
            <a:p>
              <a:endParaRPr/>
            </a:p>
          </p:txBody>
        </p:sp>
        <p:pic>
          <p:nvPicPr>
            <p:cNvPr id="5" name="object 5"/>
            <p:cNvPicPr/>
            <p:nvPr/>
          </p:nvPicPr>
          <p:blipFill>
            <a:blip r:embed="rId2" cstate="print"/>
            <a:stretch>
              <a:fillRect/>
            </a:stretch>
          </p:blipFill>
          <p:spPr>
            <a:xfrm>
              <a:off x="0" y="5041391"/>
              <a:ext cx="12191999" cy="1816607"/>
            </a:xfrm>
            <a:prstGeom prst="rect">
              <a:avLst/>
            </a:prstGeom>
          </p:spPr>
        </p:pic>
        <p:sp>
          <p:nvSpPr>
            <p:cNvPr id="6" name="object 6"/>
            <p:cNvSpPr/>
            <p:nvPr/>
          </p:nvSpPr>
          <p:spPr>
            <a:xfrm>
              <a:off x="-1" y="5020059"/>
              <a:ext cx="12192000" cy="1837689"/>
            </a:xfrm>
            <a:custGeom>
              <a:avLst/>
              <a:gdLst/>
              <a:ahLst/>
              <a:cxnLst/>
              <a:rect l="l" t="t" r="r" b="b"/>
              <a:pathLst>
                <a:path w="12192000" h="1837690">
                  <a:moveTo>
                    <a:pt x="682688" y="0"/>
                  </a:moveTo>
                  <a:lnTo>
                    <a:pt x="631977" y="190"/>
                  </a:lnTo>
                  <a:lnTo>
                    <a:pt x="584149" y="723"/>
                  </a:lnTo>
                  <a:lnTo>
                    <a:pt x="536384" y="1638"/>
                  </a:lnTo>
                  <a:lnTo>
                    <a:pt x="488696" y="2895"/>
                  </a:lnTo>
                  <a:lnTo>
                    <a:pt x="441058" y="4533"/>
                  </a:lnTo>
                  <a:lnTo>
                    <a:pt x="393484" y="6540"/>
                  </a:lnTo>
                  <a:lnTo>
                    <a:pt x="345998" y="8928"/>
                  </a:lnTo>
                  <a:lnTo>
                    <a:pt x="0" y="38150"/>
                  </a:lnTo>
                  <a:lnTo>
                    <a:pt x="0" y="105600"/>
                  </a:lnTo>
                  <a:lnTo>
                    <a:pt x="50444" y="101041"/>
                  </a:lnTo>
                  <a:lnTo>
                    <a:pt x="98767" y="97167"/>
                  </a:lnTo>
                  <a:lnTo>
                    <a:pt x="147167" y="93700"/>
                  </a:lnTo>
                  <a:lnTo>
                    <a:pt x="195681" y="90652"/>
                  </a:lnTo>
                  <a:lnTo>
                    <a:pt x="244284" y="87998"/>
                  </a:lnTo>
                  <a:lnTo>
                    <a:pt x="292976" y="85737"/>
                  </a:lnTo>
                  <a:lnTo>
                    <a:pt x="341769" y="83896"/>
                  </a:lnTo>
                  <a:lnTo>
                    <a:pt x="394500" y="82295"/>
                  </a:lnTo>
                  <a:lnTo>
                    <a:pt x="447103" y="81114"/>
                  </a:lnTo>
                  <a:lnTo>
                    <a:pt x="499567" y="80340"/>
                  </a:lnTo>
                  <a:lnTo>
                    <a:pt x="551903" y="79946"/>
                  </a:lnTo>
                  <a:lnTo>
                    <a:pt x="604126" y="79971"/>
                  </a:lnTo>
                  <a:lnTo>
                    <a:pt x="656209" y="80378"/>
                  </a:lnTo>
                  <a:lnTo>
                    <a:pt x="708164" y="81165"/>
                  </a:lnTo>
                  <a:lnTo>
                    <a:pt x="760006" y="82334"/>
                  </a:lnTo>
                  <a:lnTo>
                    <a:pt x="811720" y="83896"/>
                  </a:lnTo>
                  <a:lnTo>
                    <a:pt x="863320" y="85813"/>
                  </a:lnTo>
                  <a:lnTo>
                    <a:pt x="914793" y="88099"/>
                  </a:lnTo>
                  <a:lnTo>
                    <a:pt x="966127" y="90754"/>
                  </a:lnTo>
                  <a:lnTo>
                    <a:pt x="1017371" y="93751"/>
                  </a:lnTo>
                  <a:lnTo>
                    <a:pt x="1068476" y="97116"/>
                  </a:lnTo>
                  <a:lnTo>
                    <a:pt x="1119479" y="100825"/>
                  </a:lnTo>
                  <a:lnTo>
                    <a:pt x="1170368" y="104889"/>
                  </a:lnTo>
                  <a:lnTo>
                    <a:pt x="1221130" y="109283"/>
                  </a:lnTo>
                  <a:lnTo>
                    <a:pt x="1271778" y="114020"/>
                  </a:lnTo>
                  <a:lnTo>
                    <a:pt x="1322324" y="119087"/>
                  </a:lnTo>
                  <a:lnTo>
                    <a:pt x="1372755" y="124472"/>
                  </a:lnTo>
                  <a:lnTo>
                    <a:pt x="1423073" y="130187"/>
                  </a:lnTo>
                  <a:lnTo>
                    <a:pt x="1473288" y="136220"/>
                  </a:lnTo>
                  <a:lnTo>
                    <a:pt x="1523377" y="142557"/>
                  </a:lnTo>
                  <a:lnTo>
                    <a:pt x="1573377" y="149199"/>
                  </a:lnTo>
                  <a:lnTo>
                    <a:pt x="1623263" y="156159"/>
                  </a:lnTo>
                  <a:lnTo>
                    <a:pt x="1673059" y="163410"/>
                  </a:lnTo>
                  <a:lnTo>
                    <a:pt x="1722729" y="170954"/>
                  </a:lnTo>
                  <a:lnTo>
                    <a:pt x="1772310" y="178790"/>
                  </a:lnTo>
                  <a:lnTo>
                    <a:pt x="1821789" y="186905"/>
                  </a:lnTo>
                  <a:lnTo>
                    <a:pt x="1871167" y="195313"/>
                  </a:lnTo>
                  <a:lnTo>
                    <a:pt x="1920430" y="203987"/>
                  </a:lnTo>
                  <a:lnTo>
                    <a:pt x="1969617" y="212940"/>
                  </a:lnTo>
                  <a:lnTo>
                    <a:pt x="2018703" y="222148"/>
                  </a:lnTo>
                  <a:lnTo>
                    <a:pt x="2067687" y="231622"/>
                  </a:lnTo>
                  <a:lnTo>
                    <a:pt x="2116569" y="241363"/>
                  </a:lnTo>
                  <a:lnTo>
                    <a:pt x="2214067" y="261581"/>
                  </a:lnTo>
                  <a:lnTo>
                    <a:pt x="2262682" y="272059"/>
                  </a:lnTo>
                  <a:lnTo>
                    <a:pt x="2359634" y="293738"/>
                  </a:lnTo>
                  <a:lnTo>
                    <a:pt x="2456230" y="316331"/>
                  </a:lnTo>
                  <a:lnTo>
                    <a:pt x="2552484" y="339813"/>
                  </a:lnTo>
                  <a:lnTo>
                    <a:pt x="2648394" y="364134"/>
                  </a:lnTo>
                  <a:lnTo>
                    <a:pt x="2743987" y="389267"/>
                  </a:lnTo>
                  <a:lnTo>
                    <a:pt x="2839262" y="415175"/>
                  </a:lnTo>
                  <a:lnTo>
                    <a:pt x="2934208" y="441820"/>
                  </a:lnTo>
                  <a:lnTo>
                    <a:pt x="3028873" y="469176"/>
                  </a:lnTo>
                  <a:lnTo>
                    <a:pt x="3123222" y="497192"/>
                  </a:lnTo>
                  <a:lnTo>
                    <a:pt x="3217303" y="525830"/>
                  </a:lnTo>
                  <a:lnTo>
                    <a:pt x="3311105" y="555053"/>
                  </a:lnTo>
                  <a:lnTo>
                    <a:pt x="3404641" y="584847"/>
                  </a:lnTo>
                  <a:lnTo>
                    <a:pt x="3497910" y="615149"/>
                  </a:lnTo>
                  <a:lnTo>
                    <a:pt x="3590937" y="645934"/>
                  </a:lnTo>
                  <a:lnTo>
                    <a:pt x="3791775" y="713587"/>
                  </a:lnTo>
                  <a:lnTo>
                    <a:pt x="4040251" y="798855"/>
                  </a:lnTo>
                  <a:lnTo>
                    <a:pt x="4334992" y="901776"/>
                  </a:lnTo>
                  <a:lnTo>
                    <a:pt x="5625871" y="1359547"/>
                  </a:lnTo>
                  <a:lnTo>
                    <a:pt x="5907366" y="1456994"/>
                  </a:lnTo>
                  <a:lnTo>
                    <a:pt x="6094437" y="1520482"/>
                  </a:lnTo>
                  <a:lnTo>
                    <a:pt x="6281178" y="1582623"/>
                  </a:lnTo>
                  <a:lnTo>
                    <a:pt x="6421094" y="1628254"/>
                  </a:lnTo>
                  <a:lnTo>
                    <a:pt x="6560934" y="1672970"/>
                  </a:lnTo>
                  <a:lnTo>
                    <a:pt x="6700761" y="1716709"/>
                  </a:lnTo>
                  <a:lnTo>
                    <a:pt x="7111365" y="1837563"/>
                  </a:lnTo>
                  <a:lnTo>
                    <a:pt x="12192000" y="1837563"/>
                  </a:lnTo>
                  <a:lnTo>
                    <a:pt x="12192000" y="1008621"/>
                  </a:lnTo>
                  <a:lnTo>
                    <a:pt x="12147981" y="1027658"/>
                  </a:lnTo>
                  <a:lnTo>
                    <a:pt x="12103696" y="1046352"/>
                  </a:lnTo>
                  <a:lnTo>
                    <a:pt x="12059170" y="1064729"/>
                  </a:lnTo>
                  <a:lnTo>
                    <a:pt x="12014377" y="1082776"/>
                  </a:lnTo>
                  <a:lnTo>
                    <a:pt x="11969356" y="1100505"/>
                  </a:lnTo>
                  <a:lnTo>
                    <a:pt x="11924093" y="1117904"/>
                  </a:lnTo>
                  <a:lnTo>
                    <a:pt x="11878602" y="1134986"/>
                  </a:lnTo>
                  <a:lnTo>
                    <a:pt x="11832894" y="1151737"/>
                  </a:lnTo>
                  <a:lnTo>
                    <a:pt x="11786946" y="1168158"/>
                  </a:lnTo>
                  <a:lnTo>
                    <a:pt x="11740794" y="1184274"/>
                  </a:lnTo>
                  <a:lnTo>
                    <a:pt x="11694426" y="1200048"/>
                  </a:lnTo>
                  <a:lnTo>
                    <a:pt x="11647843" y="1215516"/>
                  </a:lnTo>
                  <a:lnTo>
                    <a:pt x="11601069" y="1230655"/>
                  </a:lnTo>
                  <a:lnTo>
                    <a:pt x="11554091" y="1245476"/>
                  </a:lnTo>
                  <a:lnTo>
                    <a:pt x="11506923" y="1259979"/>
                  </a:lnTo>
                  <a:lnTo>
                    <a:pt x="11459565" y="1274152"/>
                  </a:lnTo>
                  <a:lnTo>
                    <a:pt x="11412029" y="1288021"/>
                  </a:lnTo>
                  <a:lnTo>
                    <a:pt x="11364328" y="1301559"/>
                  </a:lnTo>
                  <a:lnTo>
                    <a:pt x="11316436" y="1314792"/>
                  </a:lnTo>
                  <a:lnTo>
                    <a:pt x="11268379" y="1327696"/>
                  </a:lnTo>
                  <a:lnTo>
                    <a:pt x="11220157" y="1340281"/>
                  </a:lnTo>
                  <a:lnTo>
                    <a:pt x="11171783" y="1352549"/>
                  </a:lnTo>
                  <a:lnTo>
                    <a:pt x="11123269" y="1364513"/>
                  </a:lnTo>
                  <a:lnTo>
                    <a:pt x="11074590" y="1376146"/>
                  </a:lnTo>
                  <a:lnTo>
                    <a:pt x="11025784" y="1387474"/>
                  </a:lnTo>
                  <a:lnTo>
                    <a:pt x="10976825" y="1398485"/>
                  </a:lnTo>
                  <a:lnTo>
                    <a:pt x="10927740" y="1409191"/>
                  </a:lnTo>
                  <a:lnTo>
                    <a:pt x="10878527" y="1419580"/>
                  </a:lnTo>
                  <a:lnTo>
                    <a:pt x="10829188" y="1429651"/>
                  </a:lnTo>
                  <a:lnTo>
                    <a:pt x="10779747" y="1439405"/>
                  </a:lnTo>
                  <a:lnTo>
                    <a:pt x="10730179" y="1448854"/>
                  </a:lnTo>
                  <a:lnTo>
                    <a:pt x="10680509" y="1457998"/>
                  </a:lnTo>
                  <a:lnTo>
                    <a:pt x="10630738" y="1466824"/>
                  </a:lnTo>
                  <a:lnTo>
                    <a:pt x="10580865" y="1475333"/>
                  </a:lnTo>
                  <a:lnTo>
                    <a:pt x="10530903" y="1483537"/>
                  </a:lnTo>
                  <a:lnTo>
                    <a:pt x="10480852" y="1491437"/>
                  </a:lnTo>
                  <a:lnTo>
                    <a:pt x="10430725" y="1499031"/>
                  </a:lnTo>
                  <a:lnTo>
                    <a:pt x="10380510" y="1506308"/>
                  </a:lnTo>
                  <a:lnTo>
                    <a:pt x="10330230" y="1513293"/>
                  </a:lnTo>
                  <a:lnTo>
                    <a:pt x="10279875" y="1519961"/>
                  </a:lnTo>
                  <a:lnTo>
                    <a:pt x="10229469" y="1526311"/>
                  </a:lnTo>
                  <a:lnTo>
                    <a:pt x="10179011" y="1532369"/>
                  </a:lnTo>
                  <a:lnTo>
                    <a:pt x="10128491" y="1538122"/>
                  </a:lnTo>
                  <a:lnTo>
                    <a:pt x="10077907" y="1543570"/>
                  </a:lnTo>
                  <a:lnTo>
                    <a:pt x="10027297" y="1548714"/>
                  </a:lnTo>
                  <a:lnTo>
                    <a:pt x="9976650" y="1553552"/>
                  </a:lnTo>
                  <a:lnTo>
                    <a:pt x="9925977" y="1558086"/>
                  </a:lnTo>
                  <a:lnTo>
                    <a:pt x="9875266" y="1562315"/>
                  </a:lnTo>
                  <a:lnTo>
                    <a:pt x="9824542" y="1566252"/>
                  </a:lnTo>
                  <a:lnTo>
                    <a:pt x="9773792" y="1569872"/>
                  </a:lnTo>
                  <a:lnTo>
                    <a:pt x="9723031" y="1573199"/>
                  </a:lnTo>
                  <a:lnTo>
                    <a:pt x="9672256" y="1576222"/>
                  </a:lnTo>
                  <a:lnTo>
                    <a:pt x="9621494" y="1578965"/>
                  </a:lnTo>
                  <a:lnTo>
                    <a:pt x="9570732" y="1581378"/>
                  </a:lnTo>
                  <a:lnTo>
                    <a:pt x="9519970" y="1583512"/>
                  </a:lnTo>
                  <a:lnTo>
                    <a:pt x="9469221" y="1585340"/>
                  </a:lnTo>
                  <a:lnTo>
                    <a:pt x="9418497" y="1586864"/>
                  </a:lnTo>
                  <a:lnTo>
                    <a:pt x="9367773" y="1588109"/>
                  </a:lnTo>
                  <a:lnTo>
                    <a:pt x="9317101" y="1589049"/>
                  </a:lnTo>
                  <a:lnTo>
                    <a:pt x="9266453" y="1589697"/>
                  </a:lnTo>
                  <a:lnTo>
                    <a:pt x="9215843" y="1590039"/>
                  </a:lnTo>
                  <a:lnTo>
                    <a:pt x="9165272" y="1590090"/>
                  </a:lnTo>
                  <a:lnTo>
                    <a:pt x="9114751" y="1589836"/>
                  </a:lnTo>
                  <a:lnTo>
                    <a:pt x="9064282" y="1589303"/>
                  </a:lnTo>
                  <a:lnTo>
                    <a:pt x="9013875" y="1588477"/>
                  </a:lnTo>
                  <a:lnTo>
                    <a:pt x="8963533" y="1587347"/>
                  </a:lnTo>
                  <a:lnTo>
                    <a:pt x="8913253" y="1585925"/>
                  </a:lnTo>
                  <a:lnTo>
                    <a:pt x="8863037" y="1584223"/>
                  </a:lnTo>
                  <a:lnTo>
                    <a:pt x="8812911" y="1582229"/>
                  </a:lnTo>
                  <a:lnTo>
                    <a:pt x="8762873" y="1579930"/>
                  </a:lnTo>
                  <a:lnTo>
                    <a:pt x="8712911" y="1577352"/>
                  </a:lnTo>
                  <a:lnTo>
                    <a:pt x="8663038" y="1574482"/>
                  </a:lnTo>
                  <a:lnTo>
                    <a:pt x="8613267" y="1571320"/>
                  </a:lnTo>
                  <a:lnTo>
                    <a:pt x="8563597" y="1567865"/>
                  </a:lnTo>
                  <a:lnTo>
                    <a:pt x="8514041" y="1564131"/>
                  </a:lnTo>
                  <a:lnTo>
                    <a:pt x="8464588" y="1560106"/>
                  </a:lnTo>
                  <a:lnTo>
                    <a:pt x="8415261" y="1555800"/>
                  </a:lnTo>
                  <a:lnTo>
                    <a:pt x="8366048" y="1551203"/>
                  </a:lnTo>
                  <a:lnTo>
                    <a:pt x="8316976" y="1546313"/>
                  </a:lnTo>
                  <a:lnTo>
                    <a:pt x="8268017" y="1541144"/>
                  </a:lnTo>
                  <a:lnTo>
                    <a:pt x="8219211" y="1535696"/>
                  </a:lnTo>
                  <a:lnTo>
                    <a:pt x="8170544" y="1529943"/>
                  </a:lnTo>
                  <a:lnTo>
                    <a:pt x="8122005" y="1523923"/>
                  </a:lnTo>
                  <a:lnTo>
                    <a:pt x="8073644" y="1517624"/>
                  </a:lnTo>
                  <a:lnTo>
                    <a:pt x="8025422" y="1511033"/>
                  </a:lnTo>
                  <a:lnTo>
                    <a:pt x="7977390" y="1504162"/>
                  </a:lnTo>
                  <a:lnTo>
                    <a:pt x="7929498" y="1496999"/>
                  </a:lnTo>
                  <a:lnTo>
                    <a:pt x="7881785" y="1489570"/>
                  </a:lnTo>
                  <a:lnTo>
                    <a:pt x="7834261" y="1481848"/>
                  </a:lnTo>
                  <a:lnTo>
                    <a:pt x="7786903" y="1473860"/>
                  </a:lnTo>
                  <a:lnTo>
                    <a:pt x="7738122" y="1465351"/>
                  </a:lnTo>
                  <a:lnTo>
                    <a:pt x="7640485" y="1447723"/>
                  </a:lnTo>
                  <a:lnTo>
                    <a:pt x="7542745" y="1429270"/>
                  </a:lnTo>
                  <a:lnTo>
                    <a:pt x="7444905" y="1410042"/>
                  </a:lnTo>
                  <a:lnTo>
                    <a:pt x="7346975" y="1390091"/>
                  </a:lnTo>
                  <a:lnTo>
                    <a:pt x="7248944" y="1369415"/>
                  </a:lnTo>
                  <a:lnTo>
                    <a:pt x="7150823" y="1348054"/>
                  </a:lnTo>
                  <a:lnTo>
                    <a:pt x="7052614" y="1326045"/>
                  </a:lnTo>
                  <a:lnTo>
                    <a:pt x="6954342" y="1303426"/>
                  </a:lnTo>
                  <a:lnTo>
                    <a:pt x="6855993" y="1280210"/>
                  </a:lnTo>
                  <a:lnTo>
                    <a:pt x="6757568" y="1256461"/>
                  </a:lnTo>
                  <a:lnTo>
                    <a:pt x="6609803" y="1219860"/>
                  </a:lnTo>
                  <a:lnTo>
                    <a:pt x="6461899" y="1182204"/>
                  </a:lnTo>
                  <a:lnTo>
                    <a:pt x="6313881" y="1143584"/>
                  </a:lnTo>
                  <a:lnTo>
                    <a:pt x="6116358" y="1090802"/>
                  </a:lnTo>
                  <a:lnTo>
                    <a:pt x="5918669" y="1036789"/>
                  </a:lnTo>
                  <a:lnTo>
                    <a:pt x="5671400" y="967905"/>
                  </a:lnTo>
                  <a:lnTo>
                    <a:pt x="4632325" y="673049"/>
                  </a:lnTo>
                  <a:lnTo>
                    <a:pt x="4335741" y="590626"/>
                  </a:lnTo>
                  <a:lnTo>
                    <a:pt x="4138193" y="536981"/>
                  </a:lnTo>
                  <a:lnTo>
                    <a:pt x="3940848" y="484644"/>
                  </a:lnTo>
                  <a:lnTo>
                    <a:pt x="3792969" y="446404"/>
                  </a:lnTo>
                  <a:lnTo>
                    <a:pt x="3645230" y="409181"/>
                  </a:lnTo>
                  <a:lnTo>
                    <a:pt x="3497643" y="373049"/>
                  </a:lnTo>
                  <a:lnTo>
                    <a:pt x="3399358" y="349630"/>
                  </a:lnTo>
                  <a:lnTo>
                    <a:pt x="3301136" y="326796"/>
                  </a:lnTo>
                  <a:lnTo>
                    <a:pt x="3202990" y="304545"/>
                  </a:lnTo>
                  <a:lnTo>
                    <a:pt x="3104946" y="282943"/>
                  </a:lnTo>
                  <a:lnTo>
                    <a:pt x="3006991" y="262000"/>
                  </a:lnTo>
                  <a:lnTo>
                    <a:pt x="2909125" y="241769"/>
                  </a:lnTo>
                  <a:lnTo>
                    <a:pt x="2811373" y="222275"/>
                  </a:lnTo>
                  <a:lnTo>
                    <a:pt x="2713710" y="203530"/>
                  </a:lnTo>
                  <a:lnTo>
                    <a:pt x="2616161" y="185597"/>
                  </a:lnTo>
                  <a:lnTo>
                    <a:pt x="2518727" y="168478"/>
                  </a:lnTo>
                  <a:lnTo>
                    <a:pt x="2421394" y="152234"/>
                  </a:lnTo>
                  <a:lnTo>
                    <a:pt x="2324201" y="136867"/>
                  </a:lnTo>
                  <a:lnTo>
                    <a:pt x="2227135" y="122440"/>
                  </a:lnTo>
                  <a:lnTo>
                    <a:pt x="2130183" y="108953"/>
                  </a:lnTo>
                  <a:lnTo>
                    <a:pt x="2033371" y="96469"/>
                  </a:lnTo>
                  <a:lnTo>
                    <a:pt x="1936711" y="85001"/>
                  </a:lnTo>
                  <a:lnTo>
                    <a:pt x="1840179" y="74587"/>
                  </a:lnTo>
                  <a:lnTo>
                    <a:pt x="1791970" y="69786"/>
                  </a:lnTo>
                  <a:lnTo>
                    <a:pt x="1743798" y="65265"/>
                  </a:lnTo>
                  <a:lnTo>
                    <a:pt x="1695665" y="61010"/>
                  </a:lnTo>
                  <a:lnTo>
                    <a:pt x="1647571" y="57048"/>
                  </a:lnTo>
                  <a:lnTo>
                    <a:pt x="1599514" y="53378"/>
                  </a:lnTo>
                  <a:lnTo>
                    <a:pt x="1551495" y="49987"/>
                  </a:lnTo>
                  <a:lnTo>
                    <a:pt x="1503514" y="46901"/>
                  </a:lnTo>
                  <a:lnTo>
                    <a:pt x="1451724" y="41414"/>
                  </a:lnTo>
                  <a:lnTo>
                    <a:pt x="1400009" y="36245"/>
                  </a:lnTo>
                  <a:lnTo>
                    <a:pt x="1348346" y="31394"/>
                  </a:lnTo>
                  <a:lnTo>
                    <a:pt x="1296733" y="26885"/>
                  </a:lnTo>
                  <a:lnTo>
                    <a:pt x="1245196" y="22682"/>
                  </a:lnTo>
                  <a:lnTo>
                    <a:pt x="1193723" y="18834"/>
                  </a:lnTo>
                  <a:lnTo>
                    <a:pt x="1142314" y="15341"/>
                  </a:lnTo>
                  <a:lnTo>
                    <a:pt x="1090968" y="12166"/>
                  </a:lnTo>
                  <a:lnTo>
                    <a:pt x="1039698" y="9359"/>
                  </a:lnTo>
                  <a:lnTo>
                    <a:pt x="988491" y="6908"/>
                  </a:lnTo>
                  <a:lnTo>
                    <a:pt x="937348" y="4825"/>
                  </a:lnTo>
                  <a:lnTo>
                    <a:pt x="886269" y="3111"/>
                  </a:lnTo>
                  <a:lnTo>
                    <a:pt x="835266" y="1752"/>
                  </a:lnTo>
                  <a:lnTo>
                    <a:pt x="784339" y="787"/>
                  </a:lnTo>
                  <a:lnTo>
                    <a:pt x="733488" y="190"/>
                  </a:lnTo>
                  <a:lnTo>
                    <a:pt x="682688" y="0"/>
                  </a:lnTo>
                  <a:close/>
                </a:path>
              </a:pathLst>
            </a:custGeom>
            <a:solidFill>
              <a:srgbClr val="1C4789"/>
            </a:solidFill>
          </p:spPr>
          <p:txBody>
            <a:bodyPr wrap="square" lIns="0" tIns="0" rIns="0" bIns="0" rtlCol="0"/>
            <a:lstStyle/>
            <a:p>
              <a:endParaRPr/>
            </a:p>
          </p:txBody>
        </p:sp>
        <p:pic>
          <p:nvPicPr>
            <p:cNvPr id="7" name="object 7"/>
            <p:cNvPicPr/>
            <p:nvPr/>
          </p:nvPicPr>
          <p:blipFill>
            <a:blip r:embed="rId3" cstate="print"/>
            <a:stretch>
              <a:fillRect/>
            </a:stretch>
          </p:blipFill>
          <p:spPr>
            <a:xfrm>
              <a:off x="313956" y="5564123"/>
              <a:ext cx="2025383" cy="911351"/>
            </a:xfrm>
            <a:prstGeom prst="rect">
              <a:avLst/>
            </a:prstGeom>
          </p:spPr>
        </p:pic>
      </p:grpSp>
      <p:sp>
        <p:nvSpPr>
          <p:cNvPr id="8" name="object 8"/>
          <p:cNvSpPr txBox="1">
            <a:spLocks noGrp="1"/>
          </p:cNvSpPr>
          <p:nvPr>
            <p:ph type="title"/>
          </p:nvPr>
        </p:nvSpPr>
        <p:spPr>
          <a:xfrm>
            <a:off x="1491035" y="1599510"/>
            <a:ext cx="4784090" cy="1727200"/>
          </a:xfrm>
          <a:prstGeom prst="rect">
            <a:avLst/>
          </a:prstGeom>
        </p:spPr>
        <p:txBody>
          <a:bodyPr vert="horz" wrap="square" lIns="0" tIns="75565" rIns="0" bIns="0" rtlCol="0">
            <a:spAutoFit/>
          </a:bodyPr>
          <a:lstStyle/>
          <a:p>
            <a:pPr marL="12700" marR="5080">
              <a:lnSpc>
                <a:spcPct val="89600"/>
              </a:lnSpc>
              <a:spcBef>
                <a:spcPts val="595"/>
              </a:spcBef>
            </a:pPr>
            <a:r>
              <a:rPr sz="4000" spc="-20" dirty="0">
                <a:solidFill>
                  <a:srgbClr val="444A53"/>
                </a:solidFill>
              </a:rPr>
              <a:t>COVID-19 </a:t>
            </a:r>
            <a:r>
              <a:rPr sz="4000" spc="-5" dirty="0">
                <a:solidFill>
                  <a:srgbClr val="444A53"/>
                </a:solidFill>
              </a:rPr>
              <a:t>Strategies </a:t>
            </a:r>
            <a:r>
              <a:rPr sz="4000" spc="-1100" dirty="0">
                <a:solidFill>
                  <a:srgbClr val="444A53"/>
                </a:solidFill>
              </a:rPr>
              <a:t> </a:t>
            </a:r>
            <a:r>
              <a:rPr sz="4000" spc="-5" dirty="0">
                <a:solidFill>
                  <a:srgbClr val="444A53"/>
                </a:solidFill>
              </a:rPr>
              <a:t>for OB &amp; </a:t>
            </a:r>
            <a:r>
              <a:rPr sz="4000" spc="-20" dirty="0">
                <a:solidFill>
                  <a:srgbClr val="444A53"/>
                </a:solidFill>
              </a:rPr>
              <a:t>Neonatal </a:t>
            </a:r>
            <a:r>
              <a:rPr sz="4000" spc="-15" dirty="0">
                <a:solidFill>
                  <a:srgbClr val="444A53"/>
                </a:solidFill>
              </a:rPr>
              <a:t> </a:t>
            </a:r>
            <a:r>
              <a:rPr sz="4000" spc="-5" dirty="0">
                <a:solidFill>
                  <a:srgbClr val="444A53"/>
                </a:solidFill>
              </a:rPr>
              <a:t>Units</a:t>
            </a:r>
            <a:endParaRPr sz="4000"/>
          </a:p>
        </p:txBody>
      </p:sp>
      <p:sp>
        <p:nvSpPr>
          <p:cNvPr id="9" name="object 9"/>
          <p:cNvSpPr txBox="1"/>
          <p:nvPr/>
        </p:nvSpPr>
        <p:spPr>
          <a:xfrm>
            <a:off x="1491542" y="3659291"/>
            <a:ext cx="2191385" cy="934085"/>
          </a:xfrm>
          <a:prstGeom prst="rect">
            <a:avLst/>
          </a:prstGeom>
        </p:spPr>
        <p:txBody>
          <a:bodyPr vert="horz" wrap="square" lIns="0" tIns="100965" rIns="0" bIns="0" rtlCol="0">
            <a:spAutoFit/>
          </a:bodyPr>
          <a:lstStyle/>
          <a:p>
            <a:pPr marL="12700">
              <a:lnSpc>
                <a:spcPct val="100000"/>
              </a:lnSpc>
              <a:spcBef>
                <a:spcPts val="795"/>
              </a:spcBef>
            </a:pPr>
            <a:r>
              <a:rPr sz="2400" spc="-5" dirty="0">
                <a:solidFill>
                  <a:srgbClr val="444A53"/>
                </a:solidFill>
                <a:latin typeface="Arial"/>
                <a:cs typeface="Arial"/>
              </a:rPr>
              <a:t>October</a:t>
            </a:r>
            <a:r>
              <a:rPr sz="2400" spc="-95" dirty="0">
                <a:solidFill>
                  <a:srgbClr val="444A53"/>
                </a:solidFill>
                <a:latin typeface="Arial"/>
                <a:cs typeface="Arial"/>
              </a:rPr>
              <a:t> </a:t>
            </a:r>
            <a:r>
              <a:rPr sz="2400" spc="-5" dirty="0">
                <a:solidFill>
                  <a:srgbClr val="444A53"/>
                </a:solidFill>
                <a:latin typeface="Arial"/>
                <a:cs typeface="Arial"/>
              </a:rPr>
              <a:t>1,</a:t>
            </a:r>
            <a:r>
              <a:rPr sz="2400" spc="-65" dirty="0">
                <a:solidFill>
                  <a:srgbClr val="444A53"/>
                </a:solidFill>
                <a:latin typeface="Arial"/>
                <a:cs typeface="Arial"/>
              </a:rPr>
              <a:t> </a:t>
            </a:r>
            <a:r>
              <a:rPr sz="2400" spc="-20" dirty="0">
                <a:solidFill>
                  <a:srgbClr val="444A53"/>
                </a:solidFill>
                <a:latin typeface="Arial"/>
                <a:cs typeface="Arial"/>
              </a:rPr>
              <a:t>2021</a:t>
            </a:r>
            <a:endParaRPr sz="2400">
              <a:latin typeface="Arial"/>
              <a:cs typeface="Arial"/>
            </a:endParaRPr>
          </a:p>
          <a:p>
            <a:pPr marL="12700">
              <a:lnSpc>
                <a:spcPct val="100000"/>
              </a:lnSpc>
              <a:spcBef>
                <a:spcPts val="695"/>
              </a:spcBef>
            </a:pPr>
            <a:r>
              <a:rPr sz="2400" spc="-5" dirty="0">
                <a:solidFill>
                  <a:srgbClr val="444A53"/>
                </a:solidFill>
                <a:latin typeface="Arial"/>
                <a:cs typeface="Arial"/>
              </a:rPr>
              <a:t>12:00</a:t>
            </a:r>
            <a:r>
              <a:rPr sz="2400" spc="-90" dirty="0">
                <a:solidFill>
                  <a:srgbClr val="444A53"/>
                </a:solidFill>
                <a:latin typeface="Arial"/>
                <a:cs typeface="Arial"/>
              </a:rPr>
              <a:t> </a:t>
            </a:r>
            <a:r>
              <a:rPr sz="2400" spc="-5" dirty="0">
                <a:solidFill>
                  <a:srgbClr val="444A53"/>
                </a:solidFill>
                <a:latin typeface="Arial"/>
                <a:cs typeface="Arial"/>
              </a:rPr>
              <a:t>–</a:t>
            </a:r>
            <a:r>
              <a:rPr sz="2400" spc="-75" dirty="0">
                <a:solidFill>
                  <a:srgbClr val="444A53"/>
                </a:solidFill>
                <a:latin typeface="Arial"/>
                <a:cs typeface="Arial"/>
              </a:rPr>
              <a:t> </a:t>
            </a:r>
            <a:r>
              <a:rPr sz="2400" spc="-5" dirty="0">
                <a:solidFill>
                  <a:srgbClr val="444A53"/>
                </a:solidFill>
                <a:latin typeface="Arial"/>
                <a:cs typeface="Arial"/>
              </a:rPr>
              <a:t>1:15pm</a:t>
            </a:r>
            <a:endParaRPr sz="2400">
              <a:latin typeface="Arial"/>
              <a:cs typeface="Arial"/>
            </a:endParaRPr>
          </a:p>
        </p:txBody>
      </p:sp>
      <p:pic>
        <p:nvPicPr>
          <p:cNvPr id="10" name="object 10"/>
          <p:cNvPicPr/>
          <p:nvPr/>
        </p:nvPicPr>
        <p:blipFill>
          <a:blip r:embed="rId4" cstate="print"/>
          <a:stretch>
            <a:fillRect/>
          </a:stretch>
        </p:blipFill>
        <p:spPr>
          <a:xfrm>
            <a:off x="7120128" y="368808"/>
            <a:ext cx="5071871" cy="59435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1331975"/>
          </a:xfrm>
          <a:prstGeom prst="rect">
            <a:avLst/>
          </a:prstGeom>
        </p:spPr>
      </p:pic>
      <p:sp>
        <p:nvSpPr>
          <p:cNvPr id="3" name="object 3"/>
          <p:cNvSpPr/>
          <p:nvPr/>
        </p:nvSpPr>
        <p:spPr>
          <a:xfrm>
            <a:off x="11311128" y="6446520"/>
            <a:ext cx="0" cy="268605"/>
          </a:xfrm>
          <a:custGeom>
            <a:avLst/>
            <a:gdLst/>
            <a:ahLst/>
            <a:cxnLst/>
            <a:rect l="l" t="t" r="r" b="b"/>
            <a:pathLst>
              <a:path h="268604">
                <a:moveTo>
                  <a:pt x="0" y="0"/>
                </a:moveTo>
                <a:lnTo>
                  <a:pt x="0" y="268135"/>
                </a:lnTo>
              </a:path>
            </a:pathLst>
          </a:custGeom>
          <a:ln w="6096">
            <a:solidFill>
              <a:srgbClr val="7D7D7D"/>
            </a:solidFill>
          </a:ln>
        </p:spPr>
        <p:txBody>
          <a:bodyPr wrap="square" lIns="0" tIns="0" rIns="0" bIns="0" rtlCol="0"/>
          <a:lstStyle/>
          <a:p>
            <a:endParaRPr/>
          </a:p>
        </p:txBody>
      </p:sp>
      <p:pic>
        <p:nvPicPr>
          <p:cNvPr id="4" name="object 4"/>
          <p:cNvPicPr/>
          <p:nvPr/>
        </p:nvPicPr>
        <p:blipFill>
          <a:blip r:embed="rId3" cstate="print"/>
          <a:stretch>
            <a:fillRect/>
          </a:stretch>
        </p:blipFill>
        <p:spPr>
          <a:xfrm>
            <a:off x="9596628" y="6492240"/>
            <a:ext cx="1606283" cy="228599"/>
          </a:xfrm>
          <a:prstGeom prst="rect">
            <a:avLst/>
          </a:prstGeom>
        </p:spPr>
      </p:pic>
      <p:sp>
        <p:nvSpPr>
          <p:cNvPr id="5" name="object 5"/>
          <p:cNvSpPr txBox="1">
            <a:spLocks noGrp="1"/>
          </p:cNvSpPr>
          <p:nvPr>
            <p:ph type="title"/>
          </p:nvPr>
        </p:nvSpPr>
        <p:spPr>
          <a:xfrm>
            <a:off x="383031" y="436882"/>
            <a:ext cx="3996054" cy="513715"/>
          </a:xfrm>
          <a:prstGeom prst="rect">
            <a:avLst/>
          </a:prstGeom>
        </p:spPr>
        <p:txBody>
          <a:bodyPr vert="horz" wrap="square" lIns="0" tIns="13335" rIns="0" bIns="0" rtlCol="0">
            <a:spAutoFit/>
          </a:bodyPr>
          <a:lstStyle/>
          <a:p>
            <a:pPr marL="12700">
              <a:lnSpc>
                <a:spcPct val="100000"/>
              </a:lnSpc>
              <a:spcBef>
                <a:spcPts val="105"/>
              </a:spcBef>
            </a:pPr>
            <a:r>
              <a:rPr sz="3200" b="1" spc="-5" dirty="0">
                <a:solidFill>
                  <a:srgbClr val="FFFFFF"/>
                </a:solidFill>
                <a:latin typeface="Arial"/>
                <a:cs typeface="Arial"/>
              </a:rPr>
              <a:t>Illinois</a:t>
            </a:r>
            <a:r>
              <a:rPr sz="3200" b="1" spc="-125" dirty="0">
                <a:solidFill>
                  <a:srgbClr val="FFFFFF"/>
                </a:solidFill>
                <a:latin typeface="Arial"/>
                <a:cs typeface="Arial"/>
              </a:rPr>
              <a:t> </a:t>
            </a:r>
            <a:r>
              <a:rPr sz="3200" b="1" spc="-5" dirty="0">
                <a:solidFill>
                  <a:srgbClr val="FFFFFF"/>
                </a:solidFill>
                <a:latin typeface="Arial"/>
                <a:cs typeface="Arial"/>
              </a:rPr>
              <a:t>Covid</a:t>
            </a:r>
            <a:r>
              <a:rPr sz="3200" b="1" spc="-135" dirty="0">
                <a:solidFill>
                  <a:srgbClr val="FFFFFF"/>
                </a:solidFill>
                <a:latin typeface="Arial"/>
                <a:cs typeface="Arial"/>
              </a:rPr>
              <a:t> </a:t>
            </a:r>
            <a:r>
              <a:rPr sz="3200" b="1" spc="-5" dirty="0">
                <a:solidFill>
                  <a:srgbClr val="FFFFFF"/>
                </a:solidFill>
                <a:latin typeface="Arial"/>
                <a:cs typeface="Arial"/>
              </a:rPr>
              <a:t>Deaths</a:t>
            </a:r>
            <a:endParaRPr sz="3200">
              <a:latin typeface="Arial"/>
              <a:cs typeface="Arial"/>
            </a:endParaRPr>
          </a:p>
        </p:txBody>
      </p:sp>
      <p:sp>
        <p:nvSpPr>
          <p:cNvPr id="6" name="object 6"/>
          <p:cNvSpPr txBox="1"/>
          <p:nvPr/>
        </p:nvSpPr>
        <p:spPr>
          <a:xfrm>
            <a:off x="413461" y="1431081"/>
            <a:ext cx="2023110" cy="239395"/>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444A53"/>
                </a:solidFill>
                <a:latin typeface="Arial"/>
                <a:cs typeface="Arial"/>
              </a:rPr>
              <a:t>IDPH</a:t>
            </a:r>
            <a:r>
              <a:rPr sz="1400" spc="-65" dirty="0">
                <a:solidFill>
                  <a:srgbClr val="444A53"/>
                </a:solidFill>
                <a:latin typeface="Arial"/>
                <a:cs typeface="Arial"/>
              </a:rPr>
              <a:t> </a:t>
            </a:r>
            <a:r>
              <a:rPr sz="1400" spc="-5" dirty="0">
                <a:solidFill>
                  <a:srgbClr val="444A53"/>
                </a:solidFill>
                <a:latin typeface="Arial"/>
                <a:cs typeface="Arial"/>
              </a:rPr>
              <a:t>daily</a:t>
            </a:r>
            <a:r>
              <a:rPr sz="1400" spc="-85" dirty="0">
                <a:solidFill>
                  <a:srgbClr val="444A53"/>
                </a:solidFill>
                <a:latin typeface="Arial"/>
                <a:cs typeface="Arial"/>
              </a:rPr>
              <a:t> </a:t>
            </a:r>
            <a:r>
              <a:rPr sz="1400" dirty="0">
                <a:solidFill>
                  <a:srgbClr val="444A53"/>
                </a:solidFill>
                <a:latin typeface="Arial"/>
                <a:cs typeface="Arial"/>
              </a:rPr>
              <a:t>data</a:t>
            </a:r>
            <a:r>
              <a:rPr sz="1400" spc="-65" dirty="0">
                <a:solidFill>
                  <a:srgbClr val="444A53"/>
                </a:solidFill>
                <a:latin typeface="Arial"/>
                <a:cs typeface="Arial"/>
              </a:rPr>
              <a:t> </a:t>
            </a:r>
            <a:r>
              <a:rPr sz="1400" spc="-5" dirty="0">
                <a:solidFill>
                  <a:srgbClr val="444A53"/>
                </a:solidFill>
                <a:latin typeface="Arial"/>
                <a:cs typeface="Arial"/>
              </a:rPr>
              <a:t>summary</a:t>
            </a:r>
            <a:endParaRPr sz="1400">
              <a:latin typeface="Arial"/>
              <a:cs typeface="Arial"/>
            </a:endParaRPr>
          </a:p>
        </p:txBody>
      </p:sp>
      <p:pic>
        <p:nvPicPr>
          <p:cNvPr id="7" name="object 7"/>
          <p:cNvPicPr/>
          <p:nvPr/>
        </p:nvPicPr>
        <p:blipFill>
          <a:blip r:embed="rId4" cstate="print"/>
          <a:stretch>
            <a:fillRect/>
          </a:stretch>
        </p:blipFill>
        <p:spPr>
          <a:xfrm>
            <a:off x="881005" y="1876044"/>
            <a:ext cx="10699077" cy="4549139"/>
          </a:xfrm>
          <a:prstGeom prst="rect">
            <a:avLst/>
          </a:prstGeom>
        </p:spPr>
      </p:pic>
      <p:sp>
        <p:nvSpPr>
          <p:cNvPr id="8" name="object 8"/>
          <p:cNvSpPr txBox="1"/>
          <p:nvPr/>
        </p:nvSpPr>
        <p:spPr>
          <a:xfrm>
            <a:off x="11492155" y="6530388"/>
            <a:ext cx="229235" cy="167005"/>
          </a:xfrm>
          <a:prstGeom prst="rect">
            <a:avLst/>
          </a:prstGeom>
        </p:spPr>
        <p:txBody>
          <a:bodyPr vert="horz" wrap="square" lIns="0" tIns="0" rIns="0" bIns="0" rtlCol="0">
            <a:spAutoFit/>
          </a:bodyPr>
          <a:lstStyle/>
          <a:p>
            <a:pPr marL="38100">
              <a:lnSpc>
                <a:spcPct val="100000"/>
              </a:lnSpc>
            </a:pPr>
            <a:fld id="{81D60167-4931-47E6-BA6A-407CBD079E47}" type="slidenum">
              <a:rPr sz="1000" spc="-5" dirty="0">
                <a:solidFill>
                  <a:srgbClr val="7D7D7D"/>
                </a:solidFill>
                <a:latin typeface="Arial"/>
                <a:cs typeface="Arial"/>
              </a:rPr>
              <a:t>10</a:t>
            </a:fld>
            <a:endParaRPr sz="10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txBox="1">
            <a:spLocks noGrp="1"/>
          </p:cNvSpPr>
          <p:nvPr>
            <p:ph type="title"/>
          </p:nvPr>
        </p:nvSpPr>
        <p:spPr>
          <a:xfrm>
            <a:off x="449706" y="196505"/>
            <a:ext cx="7048500" cy="635000"/>
          </a:xfrm>
          <a:prstGeom prst="rect">
            <a:avLst/>
          </a:prstGeom>
        </p:spPr>
        <p:txBody>
          <a:bodyPr vert="horz" wrap="square" lIns="0" tIns="12065" rIns="0" bIns="0" rtlCol="0">
            <a:spAutoFit/>
          </a:bodyPr>
          <a:lstStyle/>
          <a:p>
            <a:pPr marL="12700">
              <a:lnSpc>
                <a:spcPct val="100000"/>
              </a:lnSpc>
              <a:spcBef>
                <a:spcPts val="95"/>
              </a:spcBef>
              <a:tabLst>
                <a:tab pos="6302375" algn="l"/>
              </a:tabLst>
            </a:pPr>
            <a:r>
              <a:rPr sz="4000" b="1" dirty="0">
                <a:solidFill>
                  <a:srgbClr val="F58466"/>
                </a:solidFill>
                <a:latin typeface="Arial"/>
                <a:cs typeface="Arial"/>
              </a:rPr>
              <a:t>I</a:t>
            </a:r>
            <a:r>
              <a:rPr sz="4000" b="1" spc="-10" dirty="0">
                <a:solidFill>
                  <a:srgbClr val="F58466"/>
                </a:solidFill>
                <a:latin typeface="Arial"/>
                <a:cs typeface="Arial"/>
              </a:rPr>
              <a:t>DP</a:t>
            </a:r>
            <a:r>
              <a:rPr sz="4000" b="1" spc="-5" dirty="0">
                <a:solidFill>
                  <a:srgbClr val="F58466"/>
                </a:solidFill>
                <a:latin typeface="Arial"/>
                <a:cs typeface="Arial"/>
              </a:rPr>
              <a:t>H</a:t>
            </a:r>
            <a:r>
              <a:rPr sz="4000" b="1" spc="-25" dirty="0">
                <a:solidFill>
                  <a:srgbClr val="F58466"/>
                </a:solidFill>
                <a:latin typeface="Arial"/>
                <a:cs typeface="Arial"/>
              </a:rPr>
              <a:t> </a:t>
            </a:r>
            <a:r>
              <a:rPr sz="4000" b="1" spc="-204" dirty="0">
                <a:solidFill>
                  <a:srgbClr val="F58466"/>
                </a:solidFill>
                <a:latin typeface="Arial"/>
                <a:cs typeface="Arial"/>
              </a:rPr>
              <a:t>Coun</a:t>
            </a:r>
            <a:r>
              <a:rPr sz="4000" b="1" spc="-200" dirty="0">
                <a:solidFill>
                  <a:srgbClr val="F58466"/>
                </a:solidFill>
                <a:latin typeface="Arial"/>
                <a:cs typeface="Arial"/>
              </a:rPr>
              <a:t>t</a:t>
            </a:r>
            <a:r>
              <a:rPr sz="4000" b="1" spc="-5" dirty="0">
                <a:solidFill>
                  <a:srgbClr val="F58466"/>
                </a:solidFill>
                <a:latin typeface="Arial"/>
                <a:cs typeface="Arial"/>
              </a:rPr>
              <a:t>y</a:t>
            </a:r>
            <a:r>
              <a:rPr sz="4000" b="1" spc="-160" dirty="0">
                <a:solidFill>
                  <a:srgbClr val="F58466"/>
                </a:solidFill>
                <a:latin typeface="Arial"/>
                <a:cs typeface="Arial"/>
              </a:rPr>
              <a:t> </a:t>
            </a:r>
            <a:r>
              <a:rPr sz="4000" b="1" spc="-155" dirty="0">
                <a:solidFill>
                  <a:srgbClr val="F58466"/>
                </a:solidFill>
                <a:latin typeface="Arial"/>
                <a:cs typeface="Arial"/>
              </a:rPr>
              <a:t>Leve</a:t>
            </a:r>
            <a:r>
              <a:rPr sz="4000" b="1" spc="-5" dirty="0">
                <a:solidFill>
                  <a:srgbClr val="F58466"/>
                </a:solidFill>
                <a:latin typeface="Arial"/>
                <a:cs typeface="Arial"/>
              </a:rPr>
              <a:t>l</a:t>
            </a:r>
            <a:r>
              <a:rPr sz="4000" b="1" spc="-105" dirty="0">
                <a:solidFill>
                  <a:srgbClr val="F58466"/>
                </a:solidFill>
                <a:latin typeface="Arial"/>
                <a:cs typeface="Arial"/>
              </a:rPr>
              <a:t> </a:t>
            </a:r>
            <a:r>
              <a:rPr sz="4000" b="1" spc="-15" dirty="0">
                <a:solidFill>
                  <a:srgbClr val="F58466"/>
                </a:solidFill>
                <a:latin typeface="Arial"/>
                <a:cs typeface="Arial"/>
              </a:rPr>
              <a:t>C</a:t>
            </a:r>
            <a:r>
              <a:rPr sz="4000" b="1" spc="-5" dirty="0">
                <a:solidFill>
                  <a:srgbClr val="F58466"/>
                </a:solidFill>
                <a:latin typeface="Arial"/>
                <a:cs typeface="Arial"/>
              </a:rPr>
              <a:t>OVID</a:t>
            </a:r>
            <a:r>
              <a:rPr sz="4000" b="1" dirty="0">
                <a:solidFill>
                  <a:srgbClr val="F58466"/>
                </a:solidFill>
                <a:latin typeface="Arial"/>
                <a:cs typeface="Arial"/>
              </a:rPr>
              <a:t>	</a:t>
            </a:r>
            <a:r>
              <a:rPr sz="4000" b="1" spc="-5" dirty="0">
                <a:solidFill>
                  <a:srgbClr val="F58466"/>
                </a:solidFill>
                <a:latin typeface="Arial"/>
                <a:cs typeface="Arial"/>
              </a:rPr>
              <a:t>-</a:t>
            </a:r>
            <a:r>
              <a:rPr sz="4000" b="1" spc="-10" dirty="0">
                <a:solidFill>
                  <a:srgbClr val="F58466"/>
                </a:solidFill>
                <a:latin typeface="Arial"/>
                <a:cs typeface="Arial"/>
              </a:rPr>
              <a:t>1</a:t>
            </a:r>
            <a:r>
              <a:rPr sz="4000" b="1" spc="-5" dirty="0">
                <a:solidFill>
                  <a:srgbClr val="F58466"/>
                </a:solidFill>
                <a:latin typeface="Arial"/>
                <a:cs typeface="Arial"/>
              </a:rPr>
              <a:t>9</a:t>
            </a:r>
            <a:endParaRPr sz="4000">
              <a:latin typeface="Arial"/>
              <a:cs typeface="Arial"/>
            </a:endParaRPr>
          </a:p>
        </p:txBody>
      </p:sp>
      <p:sp>
        <p:nvSpPr>
          <p:cNvPr id="8" name="object 8"/>
          <p:cNvSpPr txBox="1"/>
          <p:nvPr/>
        </p:nvSpPr>
        <p:spPr>
          <a:xfrm>
            <a:off x="449706" y="745144"/>
            <a:ext cx="2882900" cy="635000"/>
          </a:xfrm>
          <a:prstGeom prst="rect">
            <a:avLst/>
          </a:prstGeom>
        </p:spPr>
        <p:txBody>
          <a:bodyPr vert="horz" wrap="square" lIns="0" tIns="12065" rIns="0" bIns="0" rtlCol="0">
            <a:spAutoFit/>
          </a:bodyPr>
          <a:lstStyle/>
          <a:p>
            <a:pPr marL="12700">
              <a:lnSpc>
                <a:spcPct val="100000"/>
              </a:lnSpc>
              <a:spcBef>
                <a:spcPts val="95"/>
              </a:spcBef>
            </a:pPr>
            <a:r>
              <a:rPr sz="4000" b="1" spc="-120" dirty="0">
                <a:solidFill>
                  <a:srgbClr val="F58466"/>
                </a:solidFill>
                <a:latin typeface="Arial"/>
                <a:cs typeface="Arial"/>
              </a:rPr>
              <a:t>R</a:t>
            </a:r>
            <a:r>
              <a:rPr sz="4000" b="1" u="sng" spc="-120" dirty="0">
                <a:solidFill>
                  <a:srgbClr val="F58466"/>
                </a:solidFill>
                <a:uFill>
                  <a:solidFill>
                    <a:srgbClr val="F58366"/>
                  </a:solidFill>
                </a:uFill>
                <a:latin typeface="Arial"/>
                <a:cs typeface="Arial"/>
              </a:rPr>
              <a:t>isk</a:t>
            </a:r>
            <a:r>
              <a:rPr sz="4000" b="1" u="sng" spc="405" dirty="0">
                <a:solidFill>
                  <a:srgbClr val="F58466"/>
                </a:solidFill>
                <a:uFill>
                  <a:solidFill>
                    <a:srgbClr val="F58366"/>
                  </a:solidFill>
                </a:uFill>
                <a:latin typeface="Arial"/>
                <a:cs typeface="Arial"/>
              </a:rPr>
              <a:t> </a:t>
            </a:r>
            <a:r>
              <a:rPr sz="4000" b="1" u="sng" spc="-175" dirty="0">
                <a:solidFill>
                  <a:srgbClr val="F58466"/>
                </a:solidFill>
                <a:uFill>
                  <a:solidFill>
                    <a:srgbClr val="F58366"/>
                  </a:solidFill>
                </a:uFill>
                <a:latin typeface="Arial"/>
                <a:cs typeface="Arial"/>
              </a:rPr>
              <a:t>M</a:t>
            </a:r>
            <a:r>
              <a:rPr sz="4000" b="1" spc="-175" dirty="0">
                <a:solidFill>
                  <a:srgbClr val="F58466"/>
                </a:solidFill>
                <a:latin typeface="Arial"/>
                <a:cs typeface="Arial"/>
              </a:rPr>
              <a:t>etrics</a:t>
            </a:r>
            <a:endParaRPr sz="4000">
              <a:latin typeface="Arial"/>
              <a:cs typeface="Arial"/>
            </a:endParaRPr>
          </a:p>
        </p:txBody>
      </p:sp>
      <p:sp>
        <p:nvSpPr>
          <p:cNvPr id="9" name="object 9"/>
          <p:cNvSpPr txBox="1">
            <a:spLocks noGrp="1"/>
          </p:cNvSpPr>
          <p:nvPr>
            <p:ph sz="half" idx="3"/>
          </p:nvPr>
        </p:nvSpPr>
        <p:spPr>
          <a:prstGeom prst="rect">
            <a:avLst/>
          </a:prstGeom>
        </p:spPr>
        <p:txBody>
          <a:bodyPr vert="horz" wrap="square" lIns="0" tIns="9525" rIns="0" bIns="0" rtlCol="0">
            <a:spAutoFit/>
          </a:bodyPr>
          <a:lstStyle/>
          <a:p>
            <a:pPr marL="12700" marR="800100">
              <a:lnSpc>
                <a:spcPct val="100800"/>
              </a:lnSpc>
              <a:spcBef>
                <a:spcPts val="75"/>
              </a:spcBef>
            </a:pPr>
            <a:r>
              <a:rPr spc="-35" dirty="0"/>
              <a:t>Week </a:t>
            </a:r>
            <a:r>
              <a:rPr spc="-25" dirty="0"/>
              <a:t>37: </a:t>
            </a:r>
            <a:r>
              <a:rPr spc="-30" dirty="0"/>
              <a:t>9/12/2021 </a:t>
            </a:r>
            <a:r>
              <a:rPr spc="-660" dirty="0"/>
              <a:t> </a:t>
            </a:r>
            <a:r>
              <a:rPr spc="-25" dirty="0"/>
              <a:t>Through</a:t>
            </a:r>
            <a:r>
              <a:rPr spc="-75" dirty="0"/>
              <a:t> </a:t>
            </a:r>
            <a:r>
              <a:rPr spc="-30" dirty="0"/>
              <a:t>9/18/2021</a:t>
            </a:r>
          </a:p>
          <a:p>
            <a:pPr>
              <a:lnSpc>
                <a:spcPct val="100000"/>
              </a:lnSpc>
              <a:spcBef>
                <a:spcPts val="15"/>
              </a:spcBef>
            </a:pPr>
            <a:endParaRPr sz="2700"/>
          </a:p>
          <a:p>
            <a:pPr marL="12700" marR="226060">
              <a:lnSpc>
                <a:spcPct val="100800"/>
              </a:lnSpc>
              <a:tabLst>
                <a:tab pos="1543685" algn="l"/>
                <a:tab pos="2663825" algn="l"/>
              </a:tabLst>
            </a:pPr>
            <a:r>
              <a:rPr b="0" spc="-5" dirty="0">
                <a:solidFill>
                  <a:srgbClr val="004790"/>
                </a:solidFill>
                <a:latin typeface="Arial"/>
                <a:cs typeface="Arial"/>
              </a:rPr>
              <a:t>Blue indicates that	the </a:t>
            </a:r>
            <a:r>
              <a:rPr b="0" dirty="0">
                <a:solidFill>
                  <a:srgbClr val="004790"/>
                </a:solidFill>
                <a:latin typeface="Arial"/>
                <a:cs typeface="Arial"/>
              </a:rPr>
              <a:t> </a:t>
            </a:r>
            <a:r>
              <a:rPr sz="2800" b="0" dirty="0">
                <a:solidFill>
                  <a:srgbClr val="004790"/>
                </a:solidFill>
                <a:latin typeface="Arial"/>
                <a:cs typeface="Arial"/>
              </a:rPr>
              <a:t>county </a:t>
            </a:r>
            <a:r>
              <a:rPr b="0" spc="-15" dirty="0">
                <a:solidFill>
                  <a:srgbClr val="004790"/>
                </a:solidFill>
                <a:latin typeface="Arial"/>
                <a:cs typeface="Arial"/>
              </a:rPr>
              <a:t>is	</a:t>
            </a:r>
            <a:r>
              <a:rPr b="0" spc="-10" dirty="0">
                <a:solidFill>
                  <a:srgbClr val="004790"/>
                </a:solidFill>
                <a:latin typeface="Arial"/>
                <a:cs typeface="Arial"/>
              </a:rPr>
              <a:t>experiencing </a:t>
            </a:r>
            <a:r>
              <a:rPr b="0" spc="-655" dirty="0">
                <a:solidFill>
                  <a:srgbClr val="004790"/>
                </a:solidFill>
                <a:latin typeface="Arial"/>
                <a:cs typeface="Arial"/>
              </a:rPr>
              <a:t> </a:t>
            </a:r>
            <a:r>
              <a:rPr b="0" spc="-5" dirty="0">
                <a:solidFill>
                  <a:srgbClr val="004790"/>
                </a:solidFill>
                <a:latin typeface="Arial"/>
                <a:cs typeface="Arial"/>
              </a:rPr>
              <a:t>overall</a:t>
            </a:r>
            <a:r>
              <a:rPr b="0" spc="-30" dirty="0">
                <a:solidFill>
                  <a:srgbClr val="004790"/>
                </a:solidFill>
                <a:latin typeface="Arial"/>
                <a:cs typeface="Arial"/>
              </a:rPr>
              <a:t> </a:t>
            </a:r>
            <a:r>
              <a:rPr b="0" spc="-5" dirty="0">
                <a:solidFill>
                  <a:srgbClr val="004790"/>
                </a:solidFill>
                <a:latin typeface="Arial"/>
                <a:cs typeface="Arial"/>
              </a:rPr>
              <a:t>stable</a:t>
            </a:r>
            <a:r>
              <a:rPr b="0" spc="-65" dirty="0">
                <a:solidFill>
                  <a:srgbClr val="004790"/>
                </a:solidFill>
                <a:latin typeface="Arial"/>
                <a:cs typeface="Arial"/>
              </a:rPr>
              <a:t> </a:t>
            </a:r>
            <a:r>
              <a:rPr b="0" spc="-5" dirty="0">
                <a:solidFill>
                  <a:srgbClr val="004790"/>
                </a:solidFill>
                <a:latin typeface="Arial"/>
                <a:cs typeface="Arial"/>
              </a:rPr>
              <a:t>COVID-19 </a:t>
            </a:r>
            <a:r>
              <a:rPr b="0" spc="-650" dirty="0">
                <a:solidFill>
                  <a:srgbClr val="004790"/>
                </a:solidFill>
                <a:latin typeface="Arial"/>
                <a:cs typeface="Arial"/>
              </a:rPr>
              <a:t> </a:t>
            </a:r>
            <a:r>
              <a:rPr b="0" spc="-5" dirty="0">
                <a:solidFill>
                  <a:srgbClr val="004790"/>
                </a:solidFill>
                <a:latin typeface="Arial"/>
                <a:cs typeface="Arial"/>
              </a:rPr>
              <a:t>metrics.</a:t>
            </a:r>
            <a:endParaRPr sz="2800">
              <a:latin typeface="Arial"/>
              <a:cs typeface="Arial"/>
            </a:endParaRPr>
          </a:p>
          <a:p>
            <a:pPr>
              <a:lnSpc>
                <a:spcPct val="100000"/>
              </a:lnSpc>
              <a:spcBef>
                <a:spcPts val="20"/>
              </a:spcBef>
            </a:pPr>
            <a:endParaRPr sz="2750">
              <a:latin typeface="Arial"/>
              <a:cs typeface="Arial"/>
            </a:endParaRPr>
          </a:p>
          <a:p>
            <a:pPr marL="68580" marR="5080">
              <a:lnSpc>
                <a:spcPct val="100000"/>
              </a:lnSpc>
              <a:tabLst>
                <a:tab pos="1556385" algn="l"/>
                <a:tab pos="1825625" algn="l"/>
                <a:tab pos="2534285" algn="l"/>
              </a:tabLst>
            </a:pPr>
            <a:r>
              <a:rPr b="0" spc="-5" dirty="0">
                <a:solidFill>
                  <a:srgbClr val="F79949"/>
                </a:solidFill>
                <a:latin typeface="Arial"/>
                <a:cs typeface="Arial"/>
              </a:rPr>
              <a:t>Orange</a:t>
            </a:r>
            <a:r>
              <a:rPr b="0" spc="-30" dirty="0">
                <a:solidFill>
                  <a:srgbClr val="F79949"/>
                </a:solidFill>
                <a:latin typeface="Arial"/>
                <a:cs typeface="Arial"/>
              </a:rPr>
              <a:t> </a:t>
            </a:r>
            <a:r>
              <a:rPr b="0" spc="-5" dirty="0">
                <a:solidFill>
                  <a:srgbClr val="F79949"/>
                </a:solidFill>
                <a:latin typeface="Arial"/>
                <a:cs typeface="Arial"/>
              </a:rPr>
              <a:t>indicates	there </a:t>
            </a:r>
            <a:r>
              <a:rPr b="0" dirty="0">
                <a:solidFill>
                  <a:srgbClr val="F79949"/>
                </a:solidFill>
                <a:latin typeface="Arial"/>
                <a:cs typeface="Arial"/>
              </a:rPr>
              <a:t> </a:t>
            </a:r>
            <a:r>
              <a:rPr b="0" spc="-5" dirty="0">
                <a:solidFill>
                  <a:srgbClr val="F79949"/>
                </a:solidFill>
                <a:latin typeface="Arial"/>
                <a:cs typeface="Arial"/>
              </a:rPr>
              <a:t>are</a:t>
            </a:r>
            <a:r>
              <a:rPr b="0" spc="-20" dirty="0">
                <a:solidFill>
                  <a:srgbClr val="F79949"/>
                </a:solidFill>
                <a:latin typeface="Arial"/>
                <a:cs typeface="Arial"/>
              </a:rPr>
              <a:t> </a:t>
            </a:r>
            <a:r>
              <a:rPr b="0" spc="-5" dirty="0">
                <a:solidFill>
                  <a:srgbClr val="F79949"/>
                </a:solidFill>
                <a:latin typeface="Arial"/>
                <a:cs typeface="Arial"/>
              </a:rPr>
              <a:t>warning	signs of </a:t>
            </a:r>
            <a:r>
              <a:rPr b="0" dirty="0">
                <a:solidFill>
                  <a:srgbClr val="F79949"/>
                </a:solidFill>
                <a:latin typeface="Arial"/>
                <a:cs typeface="Arial"/>
              </a:rPr>
              <a:t> </a:t>
            </a:r>
            <a:r>
              <a:rPr b="0" spc="-5" dirty="0">
                <a:solidFill>
                  <a:srgbClr val="F79949"/>
                </a:solidFill>
                <a:latin typeface="Arial"/>
                <a:cs typeface="Arial"/>
              </a:rPr>
              <a:t>increased	COVID-19</a:t>
            </a:r>
            <a:r>
              <a:rPr b="0" spc="-125" dirty="0">
                <a:solidFill>
                  <a:srgbClr val="F79949"/>
                </a:solidFill>
                <a:latin typeface="Arial"/>
                <a:cs typeface="Arial"/>
              </a:rPr>
              <a:t> </a:t>
            </a:r>
            <a:r>
              <a:rPr b="0" spc="-5" dirty="0">
                <a:solidFill>
                  <a:srgbClr val="F79949"/>
                </a:solidFill>
                <a:latin typeface="Arial"/>
                <a:cs typeface="Arial"/>
              </a:rPr>
              <a:t>risk </a:t>
            </a:r>
            <a:r>
              <a:rPr b="0" spc="-650" dirty="0">
                <a:solidFill>
                  <a:srgbClr val="F79949"/>
                </a:solidFill>
                <a:latin typeface="Arial"/>
                <a:cs typeface="Arial"/>
              </a:rPr>
              <a:t> </a:t>
            </a:r>
            <a:r>
              <a:rPr b="0" spc="-5" dirty="0">
                <a:solidFill>
                  <a:srgbClr val="F79949"/>
                </a:solidFill>
                <a:latin typeface="Arial"/>
                <a:cs typeface="Arial"/>
              </a:rPr>
              <a:t>in</a:t>
            </a:r>
            <a:r>
              <a:rPr b="0" spc="-15" dirty="0">
                <a:solidFill>
                  <a:srgbClr val="F79949"/>
                </a:solidFill>
                <a:latin typeface="Arial"/>
                <a:cs typeface="Arial"/>
              </a:rPr>
              <a:t> </a:t>
            </a:r>
            <a:r>
              <a:rPr b="0" spc="-5" dirty="0">
                <a:solidFill>
                  <a:srgbClr val="F79949"/>
                </a:solidFill>
                <a:latin typeface="Arial"/>
                <a:cs typeface="Arial"/>
              </a:rPr>
              <a:t>the</a:t>
            </a:r>
            <a:r>
              <a:rPr b="0" spc="-15" dirty="0">
                <a:solidFill>
                  <a:srgbClr val="F79949"/>
                </a:solidFill>
                <a:latin typeface="Arial"/>
                <a:cs typeface="Arial"/>
              </a:rPr>
              <a:t> </a:t>
            </a:r>
            <a:r>
              <a:rPr b="0" spc="-60" dirty="0">
                <a:solidFill>
                  <a:srgbClr val="F79949"/>
                </a:solidFill>
                <a:latin typeface="Arial"/>
                <a:cs typeface="Arial"/>
              </a:rPr>
              <a:t>county.</a:t>
            </a:r>
          </a:p>
        </p:txBody>
      </p:sp>
      <p:grpSp>
        <p:nvGrpSpPr>
          <p:cNvPr id="10" name="object 10"/>
          <p:cNvGrpSpPr/>
          <p:nvPr/>
        </p:nvGrpSpPr>
        <p:grpSpPr>
          <a:xfrm>
            <a:off x="3404615" y="867155"/>
            <a:ext cx="4297680" cy="5991225"/>
            <a:chOff x="3404615" y="867155"/>
            <a:chExt cx="4297680" cy="5991225"/>
          </a:xfrm>
        </p:grpSpPr>
        <p:pic>
          <p:nvPicPr>
            <p:cNvPr id="11" name="object 11"/>
            <p:cNvPicPr/>
            <p:nvPr/>
          </p:nvPicPr>
          <p:blipFill>
            <a:blip r:embed="rId4" cstate="print"/>
            <a:stretch>
              <a:fillRect/>
            </a:stretch>
          </p:blipFill>
          <p:spPr>
            <a:xfrm>
              <a:off x="3404615" y="867155"/>
              <a:ext cx="4297679" cy="5990844"/>
            </a:xfrm>
            <a:prstGeom prst="rect">
              <a:avLst/>
            </a:prstGeom>
          </p:spPr>
        </p:pic>
        <p:pic>
          <p:nvPicPr>
            <p:cNvPr id="12" name="object 12"/>
            <p:cNvPicPr/>
            <p:nvPr/>
          </p:nvPicPr>
          <p:blipFill>
            <a:blip r:embed="rId5" cstate="print"/>
            <a:stretch>
              <a:fillRect/>
            </a:stretch>
          </p:blipFill>
          <p:spPr>
            <a:xfrm>
              <a:off x="3468624" y="931163"/>
              <a:ext cx="4114799" cy="5835383"/>
            </a:xfrm>
            <a:prstGeom prst="rect">
              <a:avLst/>
            </a:prstGeom>
          </p:spPr>
        </p:pic>
        <p:sp>
          <p:nvSpPr>
            <p:cNvPr id="13" name="object 13"/>
            <p:cNvSpPr/>
            <p:nvPr/>
          </p:nvSpPr>
          <p:spPr>
            <a:xfrm>
              <a:off x="3449573" y="912113"/>
              <a:ext cx="4152900" cy="5873750"/>
            </a:xfrm>
            <a:custGeom>
              <a:avLst/>
              <a:gdLst/>
              <a:ahLst/>
              <a:cxnLst/>
              <a:rect l="l" t="t" r="r" b="b"/>
              <a:pathLst>
                <a:path w="4152900" h="5873750">
                  <a:moveTo>
                    <a:pt x="0" y="0"/>
                  </a:moveTo>
                  <a:lnTo>
                    <a:pt x="4152900" y="0"/>
                  </a:lnTo>
                  <a:lnTo>
                    <a:pt x="4152900" y="5873496"/>
                  </a:lnTo>
                  <a:lnTo>
                    <a:pt x="0" y="5873496"/>
                  </a:lnTo>
                  <a:lnTo>
                    <a:pt x="0" y="0"/>
                  </a:lnTo>
                  <a:close/>
                </a:path>
              </a:pathLst>
            </a:custGeom>
            <a:ln w="38100">
              <a:solidFill>
                <a:srgbClr val="000000"/>
              </a:solidFill>
            </a:ln>
          </p:spPr>
          <p:txBody>
            <a:bodyPr wrap="square" lIns="0" tIns="0" rIns="0" bIns="0" rtlCol="0"/>
            <a:lstStyle/>
            <a:p>
              <a:endParaRPr/>
            </a:p>
          </p:txBody>
        </p:sp>
      </p:grpSp>
      <p:sp>
        <p:nvSpPr>
          <p:cNvPr id="14" name="object 14"/>
          <p:cNvSpPr txBox="1"/>
          <p:nvPr/>
        </p:nvSpPr>
        <p:spPr>
          <a:xfrm>
            <a:off x="11306047" y="6437227"/>
            <a:ext cx="175260" cy="196215"/>
          </a:xfrm>
          <a:prstGeom prst="rect">
            <a:avLst/>
          </a:prstGeom>
        </p:spPr>
        <p:txBody>
          <a:bodyPr vert="horz" wrap="square" lIns="0" tIns="0" rIns="0" bIns="0" rtlCol="0">
            <a:spAutoFit/>
          </a:bodyPr>
          <a:lstStyle/>
          <a:p>
            <a:pPr marL="12700">
              <a:lnSpc>
                <a:spcPts val="1425"/>
              </a:lnSpc>
            </a:pPr>
            <a:r>
              <a:rPr sz="1200" spc="-85" dirty="0">
                <a:solidFill>
                  <a:srgbClr val="929499"/>
                </a:solidFill>
                <a:latin typeface="Arial"/>
                <a:cs typeface="Arial"/>
              </a:rPr>
              <a:t>11</a:t>
            </a:r>
            <a:endParaRPr sz="12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621156" y="110261"/>
            <a:ext cx="5435600" cy="1214120"/>
          </a:xfrm>
          <a:prstGeom prst="rect">
            <a:avLst/>
          </a:prstGeom>
        </p:spPr>
        <p:txBody>
          <a:bodyPr vert="horz" wrap="square" lIns="0" tIns="62865" rIns="0" bIns="0" rtlCol="0">
            <a:spAutoFit/>
          </a:bodyPr>
          <a:lstStyle/>
          <a:p>
            <a:pPr marL="12700" marR="5080">
              <a:lnSpc>
                <a:spcPts val="3000"/>
              </a:lnSpc>
              <a:spcBef>
                <a:spcPts val="495"/>
              </a:spcBef>
              <a:tabLst>
                <a:tab pos="4451985" algn="l"/>
              </a:tabLst>
            </a:pPr>
            <a:r>
              <a:rPr spc="-5" dirty="0">
                <a:solidFill>
                  <a:srgbClr val="444A53"/>
                </a:solidFill>
              </a:rPr>
              <a:t>Data</a:t>
            </a:r>
            <a:r>
              <a:rPr spc="-30" dirty="0">
                <a:solidFill>
                  <a:srgbClr val="444A53"/>
                </a:solidFill>
              </a:rPr>
              <a:t> </a:t>
            </a:r>
            <a:r>
              <a:rPr spc="-5" dirty="0">
                <a:solidFill>
                  <a:srgbClr val="444A53"/>
                </a:solidFill>
              </a:rPr>
              <a:t>Update</a:t>
            </a:r>
            <a:r>
              <a:rPr spc="-25" dirty="0">
                <a:solidFill>
                  <a:srgbClr val="444A53"/>
                </a:solidFill>
              </a:rPr>
              <a:t> </a:t>
            </a:r>
            <a:r>
              <a:rPr b="1" spc="-5" dirty="0">
                <a:solidFill>
                  <a:srgbClr val="C00000"/>
                </a:solidFill>
                <a:latin typeface="Arial"/>
                <a:cs typeface="Arial"/>
              </a:rPr>
              <a:t>September</a:t>
            </a:r>
            <a:r>
              <a:rPr b="1" spc="5" dirty="0">
                <a:solidFill>
                  <a:srgbClr val="C00000"/>
                </a:solidFill>
                <a:latin typeface="Arial"/>
                <a:cs typeface="Arial"/>
              </a:rPr>
              <a:t> </a:t>
            </a:r>
            <a:r>
              <a:rPr b="1" dirty="0">
                <a:solidFill>
                  <a:srgbClr val="C00000"/>
                </a:solidFill>
                <a:latin typeface="Arial"/>
                <a:cs typeface="Arial"/>
              </a:rPr>
              <a:t>30,</a:t>
            </a:r>
            <a:r>
              <a:rPr b="1" spc="-40" dirty="0">
                <a:solidFill>
                  <a:srgbClr val="C00000"/>
                </a:solidFill>
                <a:latin typeface="Arial"/>
                <a:cs typeface="Arial"/>
              </a:rPr>
              <a:t> </a:t>
            </a:r>
            <a:r>
              <a:rPr b="1" dirty="0">
                <a:solidFill>
                  <a:srgbClr val="C00000"/>
                </a:solidFill>
                <a:latin typeface="Arial"/>
                <a:cs typeface="Arial"/>
              </a:rPr>
              <a:t>2021 </a:t>
            </a:r>
            <a:r>
              <a:rPr b="1" spc="-765" dirty="0">
                <a:solidFill>
                  <a:srgbClr val="C00000"/>
                </a:solidFill>
                <a:latin typeface="Arial"/>
                <a:cs typeface="Arial"/>
              </a:rPr>
              <a:t> </a:t>
            </a:r>
            <a:r>
              <a:rPr spc="-15" dirty="0">
                <a:solidFill>
                  <a:srgbClr val="444A53"/>
                </a:solidFill>
              </a:rPr>
              <a:t>IDPH:</a:t>
            </a:r>
            <a:r>
              <a:rPr spc="-10" dirty="0">
                <a:solidFill>
                  <a:srgbClr val="444A53"/>
                </a:solidFill>
              </a:rPr>
              <a:t> </a:t>
            </a:r>
            <a:r>
              <a:rPr spc="-5" dirty="0">
                <a:solidFill>
                  <a:srgbClr val="444A53"/>
                </a:solidFill>
              </a:rPr>
              <a:t>COVID-19</a:t>
            </a:r>
            <a:r>
              <a:rPr spc="10" dirty="0">
                <a:solidFill>
                  <a:srgbClr val="444A53"/>
                </a:solidFill>
              </a:rPr>
              <a:t> </a:t>
            </a:r>
            <a:r>
              <a:rPr dirty="0">
                <a:solidFill>
                  <a:srgbClr val="444A53"/>
                </a:solidFill>
              </a:rPr>
              <a:t>Outbreak	</a:t>
            </a:r>
            <a:r>
              <a:rPr spc="-5" dirty="0">
                <a:solidFill>
                  <a:srgbClr val="444A53"/>
                </a:solidFill>
              </a:rPr>
              <a:t>Race </a:t>
            </a:r>
            <a:r>
              <a:rPr dirty="0">
                <a:solidFill>
                  <a:srgbClr val="444A53"/>
                </a:solidFill>
              </a:rPr>
              <a:t> Demographics</a:t>
            </a:r>
          </a:p>
        </p:txBody>
      </p:sp>
      <p:sp>
        <p:nvSpPr>
          <p:cNvPr id="9" name="object 9"/>
          <p:cNvSpPr txBox="1"/>
          <p:nvPr/>
        </p:nvSpPr>
        <p:spPr>
          <a:xfrm>
            <a:off x="4064402" y="1273026"/>
            <a:ext cx="3554095"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444A53"/>
                </a:solidFill>
                <a:latin typeface="Arial"/>
                <a:cs typeface="Arial"/>
              </a:rPr>
              <a:t>https://</a:t>
            </a:r>
            <a:r>
              <a:rPr sz="1800" u="sng" spc="-20" dirty="0">
                <a:solidFill>
                  <a:srgbClr val="0000FF"/>
                </a:solidFill>
                <a:uFill>
                  <a:solidFill>
                    <a:srgbClr val="0000FF"/>
                  </a:solidFill>
                </a:uFill>
                <a:latin typeface="Arial"/>
                <a:cs typeface="Arial"/>
                <a:hlinkClick r:id="rId4"/>
              </a:rPr>
              <a:t>www.dph.illinois.gov/covid19</a:t>
            </a:r>
            <a:endParaRPr sz="1800">
              <a:latin typeface="Arial"/>
              <a:cs typeface="Arial"/>
            </a:endParaRPr>
          </a:p>
        </p:txBody>
      </p:sp>
      <p:sp>
        <p:nvSpPr>
          <p:cNvPr id="10" name="object 10"/>
          <p:cNvSpPr txBox="1"/>
          <p:nvPr/>
        </p:nvSpPr>
        <p:spPr>
          <a:xfrm>
            <a:off x="1629976" y="1688321"/>
            <a:ext cx="236601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444A53"/>
                </a:solidFill>
                <a:latin typeface="Arial"/>
                <a:cs typeface="Arial"/>
              </a:rPr>
              <a:t>Confirmed</a:t>
            </a:r>
            <a:r>
              <a:rPr sz="2400" spc="-160" dirty="0">
                <a:solidFill>
                  <a:srgbClr val="444A53"/>
                </a:solidFill>
                <a:latin typeface="Arial"/>
                <a:cs typeface="Arial"/>
              </a:rPr>
              <a:t> </a:t>
            </a:r>
            <a:r>
              <a:rPr sz="2400" spc="-5" dirty="0">
                <a:solidFill>
                  <a:srgbClr val="444A53"/>
                </a:solidFill>
                <a:latin typeface="Arial"/>
                <a:cs typeface="Arial"/>
              </a:rPr>
              <a:t>Cases</a:t>
            </a:r>
            <a:endParaRPr sz="2400">
              <a:latin typeface="Arial"/>
              <a:cs typeface="Arial"/>
            </a:endParaRPr>
          </a:p>
        </p:txBody>
      </p:sp>
      <p:sp>
        <p:nvSpPr>
          <p:cNvPr id="11" name="object 11"/>
          <p:cNvSpPr txBox="1"/>
          <p:nvPr/>
        </p:nvSpPr>
        <p:spPr>
          <a:xfrm>
            <a:off x="8360005" y="1688302"/>
            <a:ext cx="1151890" cy="452120"/>
          </a:xfrm>
          <a:prstGeom prst="rect">
            <a:avLst/>
          </a:prstGeom>
        </p:spPr>
        <p:txBody>
          <a:bodyPr vert="horz" wrap="square" lIns="0" tIns="12065" rIns="0" bIns="0" rtlCol="0">
            <a:spAutoFit/>
          </a:bodyPr>
          <a:lstStyle/>
          <a:p>
            <a:pPr marL="12700">
              <a:lnSpc>
                <a:spcPct val="100000"/>
              </a:lnSpc>
              <a:spcBef>
                <a:spcPts val="95"/>
              </a:spcBef>
            </a:pPr>
            <a:r>
              <a:rPr sz="2800" spc="-20" dirty="0">
                <a:solidFill>
                  <a:srgbClr val="444A53"/>
                </a:solidFill>
                <a:latin typeface="Arial"/>
                <a:cs typeface="Arial"/>
              </a:rPr>
              <a:t>D</a:t>
            </a:r>
            <a:r>
              <a:rPr sz="2800" dirty="0">
                <a:solidFill>
                  <a:srgbClr val="444A53"/>
                </a:solidFill>
                <a:latin typeface="Arial"/>
                <a:cs typeface="Arial"/>
              </a:rPr>
              <a:t>ea</a:t>
            </a:r>
            <a:r>
              <a:rPr sz="2800" spc="-5" dirty="0">
                <a:solidFill>
                  <a:srgbClr val="444A53"/>
                </a:solidFill>
                <a:latin typeface="Arial"/>
                <a:cs typeface="Arial"/>
              </a:rPr>
              <a:t>t</a:t>
            </a:r>
            <a:r>
              <a:rPr sz="2800" dirty="0">
                <a:solidFill>
                  <a:srgbClr val="444A53"/>
                </a:solidFill>
                <a:latin typeface="Arial"/>
                <a:cs typeface="Arial"/>
              </a:rPr>
              <a:t>hs</a:t>
            </a:r>
            <a:endParaRPr sz="2800">
              <a:latin typeface="Arial"/>
              <a:cs typeface="Arial"/>
            </a:endParaRPr>
          </a:p>
        </p:txBody>
      </p:sp>
      <p:pic>
        <p:nvPicPr>
          <p:cNvPr id="12" name="object 12"/>
          <p:cNvPicPr/>
          <p:nvPr/>
        </p:nvPicPr>
        <p:blipFill>
          <a:blip r:embed="rId5" cstate="print"/>
          <a:stretch>
            <a:fillRect/>
          </a:stretch>
        </p:blipFill>
        <p:spPr>
          <a:xfrm>
            <a:off x="838200" y="2086356"/>
            <a:ext cx="4443984" cy="4530838"/>
          </a:xfrm>
          <a:prstGeom prst="rect">
            <a:avLst/>
          </a:prstGeom>
        </p:spPr>
      </p:pic>
      <p:pic>
        <p:nvPicPr>
          <p:cNvPr id="13" name="object 13"/>
          <p:cNvPicPr/>
          <p:nvPr/>
        </p:nvPicPr>
        <p:blipFill>
          <a:blip r:embed="rId6" cstate="print"/>
          <a:stretch>
            <a:fillRect/>
          </a:stretch>
        </p:blipFill>
        <p:spPr>
          <a:xfrm>
            <a:off x="6967728" y="2101596"/>
            <a:ext cx="4322063" cy="4200131"/>
          </a:xfrm>
          <a:prstGeom prst="rect">
            <a:avLst/>
          </a:prstGeom>
        </p:spPr>
      </p:pic>
      <p:sp>
        <p:nvSpPr>
          <p:cNvPr id="14" name="object 14"/>
          <p:cNvSpPr txBox="1"/>
          <p:nvPr/>
        </p:nvSpPr>
        <p:spPr>
          <a:xfrm>
            <a:off x="11608995" y="6450766"/>
            <a:ext cx="165735" cy="167005"/>
          </a:xfrm>
          <a:prstGeom prst="rect">
            <a:avLst/>
          </a:prstGeom>
        </p:spPr>
        <p:txBody>
          <a:bodyPr vert="horz" wrap="square" lIns="0" tIns="0" rIns="0" bIns="0" rtlCol="0">
            <a:spAutoFit/>
          </a:bodyPr>
          <a:lstStyle/>
          <a:p>
            <a:pPr marL="12700">
              <a:lnSpc>
                <a:spcPct val="100000"/>
              </a:lnSpc>
            </a:pPr>
            <a:r>
              <a:rPr sz="1000" spc="-10" dirty="0">
                <a:solidFill>
                  <a:srgbClr val="7E7E7E"/>
                </a:solidFill>
                <a:latin typeface="Arial"/>
                <a:cs typeface="Arial"/>
              </a:rPr>
              <a:t>13</a:t>
            </a:r>
            <a:endParaRPr sz="10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1331947"/>
          </a:xfrm>
          <a:prstGeom prst="rect">
            <a:avLst/>
          </a:prstGeom>
        </p:spPr>
      </p:pic>
      <p:sp>
        <p:nvSpPr>
          <p:cNvPr id="3" name="object 3"/>
          <p:cNvSpPr/>
          <p:nvPr/>
        </p:nvSpPr>
        <p:spPr>
          <a:xfrm>
            <a:off x="11311128" y="6446520"/>
            <a:ext cx="0" cy="267970"/>
          </a:xfrm>
          <a:custGeom>
            <a:avLst/>
            <a:gdLst/>
            <a:ahLst/>
            <a:cxnLst/>
            <a:rect l="l" t="t" r="r" b="b"/>
            <a:pathLst>
              <a:path h="267970">
                <a:moveTo>
                  <a:pt x="0" y="0"/>
                </a:moveTo>
                <a:lnTo>
                  <a:pt x="0" y="267881"/>
                </a:lnTo>
              </a:path>
            </a:pathLst>
          </a:custGeom>
          <a:ln w="9144">
            <a:solidFill>
              <a:srgbClr val="7E7E7E"/>
            </a:solidFill>
          </a:ln>
        </p:spPr>
        <p:txBody>
          <a:bodyPr wrap="square" lIns="0" tIns="0" rIns="0" bIns="0" rtlCol="0"/>
          <a:lstStyle/>
          <a:p>
            <a:endParaRPr/>
          </a:p>
        </p:txBody>
      </p:sp>
      <p:pic>
        <p:nvPicPr>
          <p:cNvPr id="4" name="object 4"/>
          <p:cNvPicPr/>
          <p:nvPr/>
        </p:nvPicPr>
        <p:blipFill>
          <a:blip r:embed="rId3" cstate="print"/>
          <a:stretch>
            <a:fillRect/>
          </a:stretch>
        </p:blipFill>
        <p:spPr>
          <a:xfrm>
            <a:off x="9596628" y="6492240"/>
            <a:ext cx="1606283" cy="228599"/>
          </a:xfrm>
          <a:prstGeom prst="rect">
            <a:avLst/>
          </a:prstGeom>
        </p:spPr>
      </p:pic>
      <p:sp>
        <p:nvSpPr>
          <p:cNvPr id="5" name="object 5"/>
          <p:cNvSpPr txBox="1">
            <a:spLocks noGrp="1"/>
          </p:cNvSpPr>
          <p:nvPr>
            <p:ph type="title"/>
          </p:nvPr>
        </p:nvSpPr>
        <p:spPr>
          <a:xfrm>
            <a:off x="292100" y="472823"/>
            <a:ext cx="6833870" cy="513715"/>
          </a:xfrm>
          <a:prstGeom prst="rect">
            <a:avLst/>
          </a:prstGeom>
        </p:spPr>
        <p:txBody>
          <a:bodyPr vert="horz" wrap="square" lIns="0" tIns="13335" rIns="0" bIns="0" rtlCol="0">
            <a:spAutoFit/>
          </a:bodyPr>
          <a:lstStyle/>
          <a:p>
            <a:pPr marL="12700">
              <a:lnSpc>
                <a:spcPct val="100000"/>
              </a:lnSpc>
              <a:spcBef>
                <a:spcPts val="105"/>
              </a:spcBef>
            </a:pPr>
            <a:r>
              <a:rPr sz="3200" b="1" spc="-5" dirty="0">
                <a:solidFill>
                  <a:srgbClr val="FFFFFF"/>
                </a:solidFill>
                <a:latin typeface="Arial"/>
                <a:cs typeface="Arial"/>
              </a:rPr>
              <a:t>Illinois</a:t>
            </a:r>
            <a:r>
              <a:rPr sz="3200" b="1" spc="-30" dirty="0">
                <a:solidFill>
                  <a:srgbClr val="FFFFFF"/>
                </a:solidFill>
                <a:latin typeface="Arial"/>
                <a:cs typeface="Arial"/>
              </a:rPr>
              <a:t> </a:t>
            </a:r>
            <a:r>
              <a:rPr sz="3200" b="1" spc="-5" dirty="0">
                <a:solidFill>
                  <a:srgbClr val="FFFFFF"/>
                </a:solidFill>
                <a:latin typeface="Arial"/>
                <a:cs typeface="Arial"/>
              </a:rPr>
              <a:t>Population</a:t>
            </a:r>
            <a:r>
              <a:rPr sz="3200" b="1" spc="-45" dirty="0">
                <a:solidFill>
                  <a:srgbClr val="FFFFFF"/>
                </a:solidFill>
                <a:latin typeface="Arial"/>
                <a:cs typeface="Arial"/>
              </a:rPr>
              <a:t> </a:t>
            </a:r>
            <a:r>
              <a:rPr sz="3200" b="1" spc="-5" dirty="0">
                <a:solidFill>
                  <a:srgbClr val="FFFFFF"/>
                </a:solidFill>
                <a:latin typeface="Arial"/>
                <a:cs typeface="Arial"/>
              </a:rPr>
              <a:t>Vaccinated</a:t>
            </a:r>
            <a:r>
              <a:rPr sz="3200" b="1" spc="-35" dirty="0">
                <a:solidFill>
                  <a:srgbClr val="FFFFFF"/>
                </a:solidFill>
                <a:latin typeface="Arial"/>
                <a:cs typeface="Arial"/>
              </a:rPr>
              <a:t> </a:t>
            </a:r>
            <a:r>
              <a:rPr sz="3200" b="1" spc="-5" dirty="0">
                <a:solidFill>
                  <a:srgbClr val="FFFFFF"/>
                </a:solidFill>
                <a:latin typeface="Arial"/>
                <a:cs typeface="Arial"/>
              </a:rPr>
              <a:t>Fully</a:t>
            </a:r>
            <a:endParaRPr sz="3200">
              <a:latin typeface="Arial"/>
              <a:cs typeface="Arial"/>
            </a:endParaRPr>
          </a:p>
        </p:txBody>
      </p:sp>
      <p:pic>
        <p:nvPicPr>
          <p:cNvPr id="6" name="object 6"/>
          <p:cNvPicPr/>
          <p:nvPr/>
        </p:nvPicPr>
        <p:blipFill>
          <a:blip r:embed="rId4" cstate="print"/>
          <a:stretch>
            <a:fillRect/>
          </a:stretch>
        </p:blipFill>
        <p:spPr>
          <a:xfrm>
            <a:off x="897012" y="1905000"/>
            <a:ext cx="10837786" cy="4364722"/>
          </a:xfrm>
          <a:prstGeom prst="rect">
            <a:avLst/>
          </a:prstGeom>
        </p:spPr>
      </p:pic>
      <p:sp>
        <p:nvSpPr>
          <p:cNvPr id="7" name="object 7"/>
          <p:cNvSpPr txBox="1"/>
          <p:nvPr/>
        </p:nvSpPr>
        <p:spPr>
          <a:xfrm>
            <a:off x="11608995" y="6450766"/>
            <a:ext cx="165735" cy="167005"/>
          </a:xfrm>
          <a:prstGeom prst="rect">
            <a:avLst/>
          </a:prstGeom>
        </p:spPr>
        <p:txBody>
          <a:bodyPr vert="horz" wrap="square" lIns="0" tIns="0" rIns="0" bIns="0" rtlCol="0">
            <a:spAutoFit/>
          </a:bodyPr>
          <a:lstStyle/>
          <a:p>
            <a:pPr marL="12700">
              <a:lnSpc>
                <a:spcPct val="100000"/>
              </a:lnSpc>
            </a:pPr>
            <a:r>
              <a:rPr sz="1000" spc="-10" dirty="0">
                <a:solidFill>
                  <a:srgbClr val="7E7E7E"/>
                </a:solidFill>
                <a:latin typeface="Arial"/>
                <a:cs typeface="Arial"/>
              </a:rPr>
              <a:t>13</a:t>
            </a:r>
            <a:endParaRPr sz="10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9486" y="948689"/>
            <a:ext cx="2349500" cy="0"/>
          </a:xfrm>
          <a:custGeom>
            <a:avLst/>
            <a:gdLst/>
            <a:ahLst/>
            <a:cxnLst/>
            <a:rect l="l" t="t" r="r" b="b"/>
            <a:pathLst>
              <a:path w="2349500">
                <a:moveTo>
                  <a:pt x="0" y="0"/>
                </a:moveTo>
                <a:lnTo>
                  <a:pt x="2349411" y="0"/>
                </a:lnTo>
              </a:path>
            </a:pathLst>
          </a:custGeom>
          <a:ln w="32004">
            <a:solidFill>
              <a:srgbClr val="F58366"/>
            </a:solidFill>
          </a:ln>
        </p:spPr>
        <p:txBody>
          <a:bodyPr wrap="square" lIns="0" tIns="0" rIns="0" bIns="0" rtlCol="0"/>
          <a:lstStyle/>
          <a:p>
            <a:endParaRPr/>
          </a:p>
        </p:txBody>
      </p:sp>
      <p:grpSp>
        <p:nvGrpSpPr>
          <p:cNvPr id="3" name="object 3"/>
          <p:cNvGrpSpPr/>
          <p:nvPr/>
        </p:nvGrpSpPr>
        <p:grpSpPr>
          <a:xfrm>
            <a:off x="0" y="5379717"/>
            <a:ext cx="2807335" cy="753110"/>
            <a:chOff x="0" y="5379717"/>
            <a:chExt cx="2807335" cy="753110"/>
          </a:xfrm>
        </p:grpSpPr>
        <p:pic>
          <p:nvPicPr>
            <p:cNvPr id="4" name="object 4"/>
            <p:cNvPicPr/>
            <p:nvPr/>
          </p:nvPicPr>
          <p:blipFill>
            <a:blip r:embed="rId2" cstate="print"/>
            <a:stretch>
              <a:fillRect/>
            </a:stretch>
          </p:blipFill>
          <p:spPr>
            <a:xfrm>
              <a:off x="0" y="5532119"/>
              <a:ext cx="2807207" cy="600455"/>
            </a:xfrm>
            <a:prstGeom prst="rect">
              <a:avLst/>
            </a:prstGeom>
          </p:spPr>
        </p:pic>
        <p:sp>
          <p:nvSpPr>
            <p:cNvPr id="5" name="object 5"/>
            <p:cNvSpPr/>
            <p:nvPr/>
          </p:nvSpPr>
          <p:spPr>
            <a:xfrm>
              <a:off x="0" y="5379717"/>
              <a:ext cx="2807335" cy="648970"/>
            </a:xfrm>
            <a:custGeom>
              <a:avLst/>
              <a:gdLst/>
              <a:ahLst/>
              <a:cxnLst/>
              <a:rect l="l" t="t" r="r" b="b"/>
              <a:pathLst>
                <a:path w="2807335" h="648970">
                  <a:moveTo>
                    <a:pt x="0" y="0"/>
                  </a:moveTo>
                  <a:lnTo>
                    <a:pt x="0" y="271525"/>
                  </a:lnTo>
                  <a:lnTo>
                    <a:pt x="105613" y="305434"/>
                  </a:lnTo>
                  <a:lnTo>
                    <a:pt x="152869" y="319925"/>
                  </a:lnTo>
                  <a:lnTo>
                    <a:pt x="247421" y="348259"/>
                  </a:lnTo>
                  <a:lnTo>
                    <a:pt x="342099" y="375691"/>
                  </a:lnTo>
                  <a:lnTo>
                    <a:pt x="436918" y="402170"/>
                  </a:lnTo>
                  <a:lnTo>
                    <a:pt x="484403" y="415023"/>
                  </a:lnTo>
                  <a:lnTo>
                    <a:pt x="531939" y="427621"/>
                  </a:lnTo>
                  <a:lnTo>
                    <a:pt x="579539" y="439953"/>
                  </a:lnTo>
                  <a:lnTo>
                    <a:pt x="627202" y="452018"/>
                  </a:lnTo>
                  <a:lnTo>
                    <a:pt x="674941" y="463778"/>
                  </a:lnTo>
                  <a:lnTo>
                    <a:pt x="722769" y="475259"/>
                  </a:lnTo>
                  <a:lnTo>
                    <a:pt x="770661" y="486448"/>
                  </a:lnTo>
                  <a:lnTo>
                    <a:pt x="818667" y="497319"/>
                  </a:lnTo>
                  <a:lnTo>
                    <a:pt x="866762" y="507885"/>
                  </a:lnTo>
                  <a:lnTo>
                    <a:pt x="914946" y="518121"/>
                  </a:lnTo>
                  <a:lnTo>
                    <a:pt x="963269" y="528040"/>
                  </a:lnTo>
                  <a:lnTo>
                    <a:pt x="1011682" y="537616"/>
                  </a:lnTo>
                  <a:lnTo>
                    <a:pt x="1060221" y="546861"/>
                  </a:lnTo>
                  <a:lnTo>
                    <a:pt x="1108887" y="555739"/>
                  </a:lnTo>
                  <a:lnTo>
                    <a:pt x="1157693" y="564286"/>
                  </a:lnTo>
                  <a:lnTo>
                    <a:pt x="1206639" y="572439"/>
                  </a:lnTo>
                  <a:lnTo>
                    <a:pt x="1255725" y="580237"/>
                  </a:lnTo>
                  <a:lnTo>
                    <a:pt x="1304963" y="587654"/>
                  </a:lnTo>
                  <a:lnTo>
                    <a:pt x="1354366" y="594690"/>
                  </a:lnTo>
                  <a:lnTo>
                    <a:pt x="1403921" y="601332"/>
                  </a:lnTo>
                  <a:lnTo>
                    <a:pt x="1453642" y="607567"/>
                  </a:lnTo>
                  <a:lnTo>
                    <a:pt x="1503553" y="613397"/>
                  </a:lnTo>
                  <a:lnTo>
                    <a:pt x="1553629" y="618807"/>
                  </a:lnTo>
                  <a:lnTo>
                    <a:pt x="1603908" y="623798"/>
                  </a:lnTo>
                  <a:lnTo>
                    <a:pt x="1654365" y="628357"/>
                  </a:lnTo>
                  <a:lnTo>
                    <a:pt x="1705025" y="632485"/>
                  </a:lnTo>
                  <a:lnTo>
                    <a:pt x="1755889" y="636155"/>
                  </a:lnTo>
                  <a:lnTo>
                    <a:pt x="1806968" y="639394"/>
                  </a:lnTo>
                  <a:lnTo>
                    <a:pt x="1858251" y="642150"/>
                  </a:lnTo>
                  <a:lnTo>
                    <a:pt x="1909775" y="644448"/>
                  </a:lnTo>
                  <a:lnTo>
                    <a:pt x="1961514" y="646277"/>
                  </a:lnTo>
                  <a:lnTo>
                    <a:pt x="2013483" y="647623"/>
                  </a:lnTo>
                  <a:lnTo>
                    <a:pt x="2065705" y="648474"/>
                  </a:lnTo>
                  <a:lnTo>
                    <a:pt x="2118169" y="648842"/>
                  </a:lnTo>
                  <a:lnTo>
                    <a:pt x="2170887" y="648690"/>
                  </a:lnTo>
                  <a:lnTo>
                    <a:pt x="2223871" y="648042"/>
                  </a:lnTo>
                  <a:lnTo>
                    <a:pt x="2277110" y="646861"/>
                  </a:lnTo>
                  <a:lnTo>
                    <a:pt x="2330615" y="645159"/>
                  </a:lnTo>
                  <a:lnTo>
                    <a:pt x="2384399" y="642937"/>
                  </a:lnTo>
                  <a:lnTo>
                    <a:pt x="2438463" y="640168"/>
                  </a:lnTo>
                  <a:lnTo>
                    <a:pt x="2492819" y="636854"/>
                  </a:lnTo>
                  <a:lnTo>
                    <a:pt x="2547467" y="632980"/>
                  </a:lnTo>
                  <a:lnTo>
                    <a:pt x="2602420" y="628535"/>
                  </a:lnTo>
                  <a:lnTo>
                    <a:pt x="2807081" y="604659"/>
                  </a:lnTo>
                  <a:lnTo>
                    <a:pt x="2807081" y="67157"/>
                  </a:lnTo>
                  <a:lnTo>
                    <a:pt x="2706204" y="96253"/>
                  </a:lnTo>
                  <a:lnTo>
                    <a:pt x="2656954" y="108076"/>
                  </a:lnTo>
                  <a:lnTo>
                    <a:pt x="2607462" y="119329"/>
                  </a:lnTo>
                  <a:lnTo>
                    <a:pt x="2557741" y="130047"/>
                  </a:lnTo>
                  <a:lnTo>
                    <a:pt x="2507792" y="140207"/>
                  </a:lnTo>
                  <a:lnTo>
                    <a:pt x="2457640" y="149821"/>
                  </a:lnTo>
                  <a:lnTo>
                    <a:pt x="2407323" y="158889"/>
                  </a:lnTo>
                  <a:lnTo>
                    <a:pt x="2356815" y="167436"/>
                  </a:lnTo>
                  <a:lnTo>
                    <a:pt x="2306154" y="175425"/>
                  </a:lnTo>
                  <a:lnTo>
                    <a:pt x="2255354" y="182867"/>
                  </a:lnTo>
                  <a:lnTo>
                    <a:pt x="2204440" y="189776"/>
                  </a:lnTo>
                  <a:lnTo>
                    <a:pt x="2153399" y="196151"/>
                  </a:lnTo>
                  <a:lnTo>
                    <a:pt x="2102269" y="201993"/>
                  </a:lnTo>
                  <a:lnTo>
                    <a:pt x="2051062" y="207314"/>
                  </a:lnTo>
                  <a:lnTo>
                    <a:pt x="1999767" y="212089"/>
                  </a:lnTo>
                  <a:lnTo>
                    <a:pt x="1948446" y="216344"/>
                  </a:lnTo>
                  <a:lnTo>
                    <a:pt x="1897087" y="220052"/>
                  </a:lnTo>
                  <a:lnTo>
                    <a:pt x="1845691" y="223253"/>
                  </a:lnTo>
                  <a:lnTo>
                    <a:pt x="1794306" y="225920"/>
                  </a:lnTo>
                  <a:lnTo>
                    <a:pt x="1742922" y="228066"/>
                  </a:lnTo>
                  <a:lnTo>
                    <a:pt x="1691576" y="229692"/>
                  </a:lnTo>
                  <a:lnTo>
                    <a:pt x="1640255" y="230784"/>
                  </a:lnTo>
                  <a:lnTo>
                    <a:pt x="1589011" y="231381"/>
                  </a:lnTo>
                  <a:lnTo>
                    <a:pt x="1537817" y="231457"/>
                  </a:lnTo>
                  <a:lnTo>
                    <a:pt x="1486725" y="231000"/>
                  </a:lnTo>
                  <a:lnTo>
                    <a:pt x="1435722" y="230047"/>
                  </a:lnTo>
                  <a:lnTo>
                    <a:pt x="1384833" y="228574"/>
                  </a:lnTo>
                  <a:lnTo>
                    <a:pt x="1334084" y="226593"/>
                  </a:lnTo>
                  <a:lnTo>
                    <a:pt x="1283474" y="224104"/>
                  </a:lnTo>
                  <a:lnTo>
                    <a:pt x="1233030" y="221094"/>
                  </a:lnTo>
                  <a:lnTo>
                    <a:pt x="1182763" y="217601"/>
                  </a:lnTo>
                  <a:lnTo>
                    <a:pt x="1132687" y="213588"/>
                  </a:lnTo>
                  <a:lnTo>
                    <a:pt x="1082827" y="209080"/>
                  </a:lnTo>
                  <a:lnTo>
                    <a:pt x="1033183" y="204063"/>
                  </a:lnTo>
                  <a:lnTo>
                    <a:pt x="983767" y="198551"/>
                  </a:lnTo>
                  <a:lnTo>
                    <a:pt x="934605" y="192557"/>
                  </a:lnTo>
                  <a:lnTo>
                    <a:pt x="885723" y="186054"/>
                  </a:lnTo>
                  <a:lnTo>
                    <a:pt x="837107" y="179057"/>
                  </a:lnTo>
                  <a:lnTo>
                    <a:pt x="788809" y="171564"/>
                  </a:lnTo>
                  <a:lnTo>
                    <a:pt x="740816" y="163575"/>
                  </a:lnTo>
                  <a:lnTo>
                    <a:pt x="690079" y="154660"/>
                  </a:lnTo>
                  <a:lnTo>
                    <a:pt x="639305" y="145376"/>
                  </a:lnTo>
                  <a:lnTo>
                    <a:pt x="588479" y="135699"/>
                  </a:lnTo>
                  <a:lnTo>
                    <a:pt x="537616" y="125679"/>
                  </a:lnTo>
                  <a:lnTo>
                    <a:pt x="486702" y="115328"/>
                  </a:lnTo>
                  <a:lnTo>
                    <a:pt x="435749" y="104622"/>
                  </a:lnTo>
                  <a:lnTo>
                    <a:pt x="384759" y="93624"/>
                  </a:lnTo>
                  <a:lnTo>
                    <a:pt x="333717" y="82295"/>
                  </a:lnTo>
                  <a:lnTo>
                    <a:pt x="282651" y="70700"/>
                  </a:lnTo>
                  <a:lnTo>
                    <a:pt x="0" y="0"/>
                  </a:lnTo>
                  <a:close/>
                </a:path>
              </a:pathLst>
            </a:custGeom>
            <a:solidFill>
              <a:srgbClr val="1C4789"/>
            </a:solidFill>
          </p:spPr>
          <p:txBody>
            <a:bodyPr wrap="square" lIns="0" tIns="0" rIns="0" bIns="0" rtlCol="0"/>
            <a:lstStyle/>
            <a:p>
              <a:endParaRPr/>
            </a:p>
          </p:txBody>
        </p:sp>
      </p:grpSp>
      <p:pic>
        <p:nvPicPr>
          <p:cNvPr id="6" name="object 6"/>
          <p:cNvPicPr/>
          <p:nvPr/>
        </p:nvPicPr>
        <p:blipFill>
          <a:blip r:embed="rId3" cstate="print"/>
          <a:stretch>
            <a:fillRect/>
          </a:stretch>
        </p:blipFill>
        <p:spPr>
          <a:xfrm>
            <a:off x="513587" y="4386071"/>
            <a:ext cx="2025395" cy="911351"/>
          </a:xfrm>
          <a:prstGeom prst="rect">
            <a:avLst/>
          </a:prstGeom>
        </p:spPr>
      </p:pic>
      <p:sp>
        <p:nvSpPr>
          <p:cNvPr id="7" name="object 7"/>
          <p:cNvSpPr txBox="1">
            <a:spLocks noGrp="1"/>
          </p:cNvSpPr>
          <p:nvPr>
            <p:ph type="title"/>
          </p:nvPr>
        </p:nvSpPr>
        <p:spPr>
          <a:xfrm>
            <a:off x="429721" y="1023113"/>
            <a:ext cx="2360295" cy="1595120"/>
          </a:xfrm>
          <a:prstGeom prst="rect">
            <a:avLst/>
          </a:prstGeom>
        </p:spPr>
        <p:txBody>
          <a:bodyPr vert="horz" wrap="square" lIns="0" tIns="62865" rIns="0" bIns="0" rtlCol="0">
            <a:spAutoFit/>
          </a:bodyPr>
          <a:lstStyle/>
          <a:p>
            <a:pPr marL="12700" marR="5080">
              <a:lnSpc>
                <a:spcPts val="3000"/>
              </a:lnSpc>
              <a:spcBef>
                <a:spcPts val="495"/>
              </a:spcBef>
            </a:pPr>
            <a:r>
              <a:rPr spc="-5" dirty="0">
                <a:solidFill>
                  <a:srgbClr val="444A53"/>
                </a:solidFill>
              </a:rPr>
              <a:t>Illinois Daily </a:t>
            </a:r>
            <a:r>
              <a:rPr dirty="0">
                <a:solidFill>
                  <a:srgbClr val="444A53"/>
                </a:solidFill>
              </a:rPr>
              <a:t> Reported </a:t>
            </a:r>
            <a:r>
              <a:rPr spc="5" dirty="0">
                <a:solidFill>
                  <a:srgbClr val="444A53"/>
                </a:solidFill>
              </a:rPr>
              <a:t> </a:t>
            </a:r>
            <a:r>
              <a:rPr spc="-5" dirty="0">
                <a:solidFill>
                  <a:srgbClr val="444A53"/>
                </a:solidFill>
              </a:rPr>
              <a:t>Administered </a:t>
            </a:r>
            <a:r>
              <a:rPr dirty="0">
                <a:solidFill>
                  <a:srgbClr val="444A53"/>
                </a:solidFill>
              </a:rPr>
              <a:t> </a:t>
            </a:r>
            <a:r>
              <a:rPr spc="-35" dirty="0">
                <a:solidFill>
                  <a:srgbClr val="444A53"/>
                </a:solidFill>
              </a:rPr>
              <a:t>V</a:t>
            </a:r>
            <a:r>
              <a:rPr spc="-25" dirty="0">
                <a:solidFill>
                  <a:srgbClr val="444A53"/>
                </a:solidFill>
              </a:rPr>
              <a:t>acc</a:t>
            </a:r>
            <a:r>
              <a:rPr spc="-30" dirty="0">
                <a:solidFill>
                  <a:srgbClr val="444A53"/>
                </a:solidFill>
              </a:rPr>
              <a:t>i</a:t>
            </a:r>
            <a:r>
              <a:rPr spc="-25" dirty="0">
                <a:solidFill>
                  <a:srgbClr val="444A53"/>
                </a:solidFill>
              </a:rPr>
              <a:t>n</a:t>
            </a:r>
            <a:r>
              <a:rPr spc="-5" dirty="0">
                <a:solidFill>
                  <a:srgbClr val="444A53"/>
                </a:solidFill>
              </a:rPr>
              <a:t>e</a:t>
            </a:r>
            <a:r>
              <a:rPr spc="-160" dirty="0">
                <a:solidFill>
                  <a:srgbClr val="444A53"/>
                </a:solidFill>
              </a:rPr>
              <a:t> </a:t>
            </a:r>
            <a:r>
              <a:rPr spc="-10" dirty="0">
                <a:solidFill>
                  <a:srgbClr val="444A53"/>
                </a:solidFill>
              </a:rPr>
              <a:t>D</a:t>
            </a:r>
            <a:r>
              <a:rPr dirty="0">
                <a:solidFill>
                  <a:srgbClr val="444A53"/>
                </a:solidFill>
              </a:rPr>
              <a:t>oses</a:t>
            </a:r>
          </a:p>
        </p:txBody>
      </p:sp>
      <p:sp>
        <p:nvSpPr>
          <p:cNvPr id="8" name="object 8"/>
          <p:cNvSpPr txBox="1"/>
          <p:nvPr/>
        </p:nvSpPr>
        <p:spPr>
          <a:xfrm>
            <a:off x="583120" y="2716191"/>
            <a:ext cx="2073910" cy="833119"/>
          </a:xfrm>
          <a:prstGeom prst="rect">
            <a:avLst/>
          </a:prstGeom>
        </p:spPr>
        <p:txBody>
          <a:bodyPr vert="horz" wrap="square" lIns="0" tIns="62865" rIns="0" bIns="0" rtlCol="0">
            <a:spAutoFit/>
          </a:bodyPr>
          <a:lstStyle/>
          <a:p>
            <a:pPr marL="12700" marR="5080">
              <a:lnSpc>
                <a:spcPts val="3000"/>
              </a:lnSpc>
              <a:spcBef>
                <a:spcPts val="495"/>
              </a:spcBef>
            </a:pPr>
            <a:r>
              <a:rPr sz="2800" dirty="0">
                <a:solidFill>
                  <a:srgbClr val="444A53"/>
                </a:solidFill>
                <a:latin typeface="Arial"/>
                <a:cs typeface="Arial"/>
              </a:rPr>
              <a:t>Last</a:t>
            </a:r>
            <a:r>
              <a:rPr sz="2800" spc="-175" dirty="0">
                <a:solidFill>
                  <a:srgbClr val="444A53"/>
                </a:solidFill>
                <a:latin typeface="Arial"/>
                <a:cs typeface="Arial"/>
              </a:rPr>
              <a:t> </a:t>
            </a:r>
            <a:r>
              <a:rPr sz="2800" dirty="0">
                <a:solidFill>
                  <a:srgbClr val="444A53"/>
                </a:solidFill>
                <a:latin typeface="Arial"/>
                <a:cs typeface="Arial"/>
              </a:rPr>
              <a:t>updated </a:t>
            </a:r>
            <a:r>
              <a:rPr sz="2800" spc="-760" dirty="0">
                <a:solidFill>
                  <a:srgbClr val="444A53"/>
                </a:solidFill>
                <a:latin typeface="Arial"/>
                <a:cs typeface="Arial"/>
              </a:rPr>
              <a:t> </a:t>
            </a:r>
            <a:r>
              <a:rPr sz="2800" dirty="0">
                <a:solidFill>
                  <a:srgbClr val="444A53"/>
                </a:solidFill>
                <a:latin typeface="Arial"/>
                <a:cs typeface="Arial"/>
              </a:rPr>
              <a:t>9/30/2021</a:t>
            </a:r>
            <a:endParaRPr sz="2800">
              <a:latin typeface="Arial"/>
              <a:cs typeface="Arial"/>
            </a:endParaRPr>
          </a:p>
        </p:txBody>
      </p:sp>
      <p:grpSp>
        <p:nvGrpSpPr>
          <p:cNvPr id="9" name="object 9"/>
          <p:cNvGrpSpPr/>
          <p:nvPr/>
        </p:nvGrpSpPr>
        <p:grpSpPr>
          <a:xfrm>
            <a:off x="4126991" y="0"/>
            <a:ext cx="6202680" cy="6876415"/>
            <a:chOff x="4126991" y="0"/>
            <a:chExt cx="6202680" cy="6876415"/>
          </a:xfrm>
        </p:grpSpPr>
        <p:pic>
          <p:nvPicPr>
            <p:cNvPr id="10" name="object 10"/>
            <p:cNvPicPr/>
            <p:nvPr/>
          </p:nvPicPr>
          <p:blipFill>
            <a:blip r:embed="rId4" cstate="print"/>
            <a:stretch>
              <a:fillRect/>
            </a:stretch>
          </p:blipFill>
          <p:spPr>
            <a:xfrm>
              <a:off x="4126991" y="0"/>
              <a:ext cx="6202679" cy="6858000"/>
            </a:xfrm>
            <a:prstGeom prst="rect">
              <a:avLst/>
            </a:prstGeom>
          </p:spPr>
        </p:pic>
        <p:pic>
          <p:nvPicPr>
            <p:cNvPr id="11" name="object 11"/>
            <p:cNvPicPr/>
            <p:nvPr/>
          </p:nvPicPr>
          <p:blipFill>
            <a:blip r:embed="rId5" cstate="print"/>
            <a:stretch>
              <a:fillRect/>
            </a:stretch>
          </p:blipFill>
          <p:spPr>
            <a:xfrm>
              <a:off x="4190999" y="0"/>
              <a:ext cx="6019799" cy="6815327"/>
            </a:xfrm>
            <a:prstGeom prst="rect">
              <a:avLst/>
            </a:prstGeom>
          </p:spPr>
        </p:pic>
        <p:sp>
          <p:nvSpPr>
            <p:cNvPr id="12" name="object 12"/>
            <p:cNvSpPr/>
            <p:nvPr/>
          </p:nvSpPr>
          <p:spPr>
            <a:xfrm>
              <a:off x="4171949" y="761"/>
              <a:ext cx="6057900" cy="6833870"/>
            </a:xfrm>
            <a:custGeom>
              <a:avLst/>
              <a:gdLst/>
              <a:ahLst/>
              <a:cxnLst/>
              <a:rect l="l" t="t" r="r" b="b"/>
              <a:pathLst>
                <a:path w="6057900" h="6833870">
                  <a:moveTo>
                    <a:pt x="6057900" y="0"/>
                  </a:moveTo>
                  <a:lnTo>
                    <a:pt x="6057900" y="6833616"/>
                  </a:lnTo>
                  <a:lnTo>
                    <a:pt x="0" y="6833616"/>
                  </a:lnTo>
                  <a:lnTo>
                    <a:pt x="0" y="0"/>
                  </a:lnTo>
                </a:path>
              </a:pathLst>
            </a:custGeom>
            <a:ln w="38100">
              <a:solidFill>
                <a:srgbClr val="000000"/>
              </a:solidFill>
            </a:ln>
          </p:spPr>
          <p:txBody>
            <a:bodyPr wrap="square" lIns="0" tIns="0" rIns="0" bIns="0" rtlCol="0"/>
            <a:lstStyle/>
            <a:p>
              <a:endParaRPr/>
            </a:p>
          </p:txBody>
        </p:sp>
      </p:grpSp>
      <p:sp>
        <p:nvSpPr>
          <p:cNvPr id="13" name="object 13"/>
          <p:cNvSpPr txBox="1"/>
          <p:nvPr/>
        </p:nvSpPr>
        <p:spPr>
          <a:xfrm>
            <a:off x="78230" y="6437227"/>
            <a:ext cx="2501900" cy="196215"/>
          </a:xfrm>
          <a:prstGeom prst="rect">
            <a:avLst/>
          </a:prstGeom>
        </p:spPr>
        <p:txBody>
          <a:bodyPr vert="horz" wrap="square" lIns="0" tIns="0" rIns="0" bIns="0" rtlCol="0">
            <a:spAutoFit/>
          </a:bodyPr>
          <a:lstStyle/>
          <a:p>
            <a:pPr marL="12700">
              <a:lnSpc>
                <a:spcPts val="1425"/>
              </a:lnSpc>
            </a:pPr>
            <a:r>
              <a:rPr sz="1200" dirty="0">
                <a:solidFill>
                  <a:srgbClr val="929499"/>
                </a:solidFill>
                <a:latin typeface="Arial"/>
                <a:cs typeface="Arial"/>
              </a:rPr>
              <a:t>I</a:t>
            </a:r>
            <a:r>
              <a:rPr sz="1200" spc="-10" dirty="0">
                <a:solidFill>
                  <a:srgbClr val="929499"/>
                </a:solidFill>
                <a:latin typeface="Arial"/>
                <a:cs typeface="Arial"/>
              </a:rPr>
              <a:t>lli</a:t>
            </a:r>
            <a:r>
              <a:rPr sz="1200" spc="-5" dirty="0">
                <a:solidFill>
                  <a:srgbClr val="929499"/>
                </a:solidFill>
                <a:latin typeface="Arial"/>
                <a:cs typeface="Arial"/>
              </a:rPr>
              <a:t>n</a:t>
            </a:r>
            <a:r>
              <a:rPr sz="1200" spc="-15" dirty="0">
                <a:solidFill>
                  <a:srgbClr val="929499"/>
                </a:solidFill>
                <a:latin typeface="Arial"/>
                <a:cs typeface="Arial"/>
              </a:rPr>
              <a:t>o</a:t>
            </a:r>
            <a:r>
              <a:rPr sz="1200" spc="-20" dirty="0">
                <a:solidFill>
                  <a:srgbClr val="929499"/>
                </a:solidFill>
                <a:latin typeface="Arial"/>
                <a:cs typeface="Arial"/>
              </a:rPr>
              <a:t>i</a:t>
            </a:r>
            <a:r>
              <a:rPr sz="1200" dirty="0">
                <a:solidFill>
                  <a:srgbClr val="929499"/>
                </a:solidFill>
                <a:latin typeface="Arial"/>
                <a:cs typeface="Arial"/>
              </a:rPr>
              <a:t>s</a:t>
            </a:r>
            <a:r>
              <a:rPr sz="1200" spc="-70" dirty="0">
                <a:solidFill>
                  <a:srgbClr val="929499"/>
                </a:solidFill>
                <a:latin typeface="Arial"/>
                <a:cs typeface="Arial"/>
              </a:rPr>
              <a:t> </a:t>
            </a:r>
            <a:r>
              <a:rPr sz="1200" dirty="0">
                <a:solidFill>
                  <a:srgbClr val="929499"/>
                </a:solidFill>
                <a:latin typeface="Arial"/>
                <a:cs typeface="Arial"/>
              </a:rPr>
              <a:t>P</a:t>
            </a:r>
            <a:r>
              <a:rPr sz="1200" spc="-5" dirty="0">
                <a:solidFill>
                  <a:srgbClr val="929499"/>
                </a:solidFill>
                <a:latin typeface="Arial"/>
                <a:cs typeface="Arial"/>
              </a:rPr>
              <a:t>er</a:t>
            </a:r>
            <a:r>
              <a:rPr sz="1200" spc="-10" dirty="0">
                <a:solidFill>
                  <a:srgbClr val="929499"/>
                </a:solidFill>
                <a:latin typeface="Arial"/>
                <a:cs typeface="Arial"/>
              </a:rPr>
              <a:t>i</a:t>
            </a:r>
            <a:r>
              <a:rPr sz="1200" spc="-15" dirty="0">
                <a:solidFill>
                  <a:srgbClr val="929499"/>
                </a:solidFill>
                <a:latin typeface="Arial"/>
                <a:cs typeface="Arial"/>
              </a:rPr>
              <a:t>na</a:t>
            </a:r>
            <a:r>
              <a:rPr sz="1200" dirty="0">
                <a:solidFill>
                  <a:srgbClr val="929499"/>
                </a:solidFill>
                <a:latin typeface="Arial"/>
                <a:cs typeface="Arial"/>
              </a:rPr>
              <a:t>t</a:t>
            </a:r>
            <a:r>
              <a:rPr sz="1200" spc="-15" dirty="0">
                <a:solidFill>
                  <a:srgbClr val="929499"/>
                </a:solidFill>
                <a:latin typeface="Arial"/>
                <a:cs typeface="Arial"/>
              </a:rPr>
              <a:t>a</a:t>
            </a:r>
            <a:r>
              <a:rPr sz="1200" spc="-5" dirty="0">
                <a:solidFill>
                  <a:srgbClr val="929499"/>
                </a:solidFill>
                <a:latin typeface="Arial"/>
                <a:cs typeface="Arial"/>
              </a:rPr>
              <a:t>l</a:t>
            </a:r>
            <a:r>
              <a:rPr sz="1200" spc="-85" dirty="0">
                <a:solidFill>
                  <a:srgbClr val="929499"/>
                </a:solidFill>
                <a:latin typeface="Arial"/>
                <a:cs typeface="Arial"/>
              </a:rPr>
              <a:t> </a:t>
            </a:r>
            <a:r>
              <a:rPr sz="1200" dirty="0">
                <a:solidFill>
                  <a:srgbClr val="929499"/>
                </a:solidFill>
                <a:latin typeface="Arial"/>
                <a:cs typeface="Arial"/>
              </a:rPr>
              <a:t>Qu</a:t>
            </a:r>
            <a:r>
              <a:rPr sz="1200" spc="-5" dirty="0">
                <a:solidFill>
                  <a:srgbClr val="929499"/>
                </a:solidFill>
                <a:latin typeface="Arial"/>
                <a:cs typeface="Arial"/>
              </a:rPr>
              <a:t>a</a:t>
            </a:r>
            <a:r>
              <a:rPr sz="1200" spc="-10" dirty="0">
                <a:solidFill>
                  <a:srgbClr val="929499"/>
                </a:solidFill>
                <a:latin typeface="Arial"/>
                <a:cs typeface="Arial"/>
              </a:rPr>
              <a:t>l</a:t>
            </a:r>
            <a:r>
              <a:rPr sz="1200" spc="-20" dirty="0">
                <a:solidFill>
                  <a:srgbClr val="929499"/>
                </a:solidFill>
                <a:latin typeface="Arial"/>
                <a:cs typeface="Arial"/>
              </a:rPr>
              <a:t>i</a:t>
            </a:r>
            <a:r>
              <a:rPr sz="1200" dirty="0">
                <a:solidFill>
                  <a:srgbClr val="929499"/>
                </a:solidFill>
                <a:latin typeface="Arial"/>
                <a:cs typeface="Arial"/>
              </a:rPr>
              <a:t>ty</a:t>
            </a:r>
            <a:r>
              <a:rPr sz="1200" spc="-60" dirty="0">
                <a:solidFill>
                  <a:srgbClr val="929499"/>
                </a:solidFill>
                <a:latin typeface="Arial"/>
                <a:cs typeface="Arial"/>
              </a:rPr>
              <a:t> </a:t>
            </a:r>
            <a:r>
              <a:rPr sz="1200" spc="-10" dirty="0">
                <a:solidFill>
                  <a:srgbClr val="929499"/>
                </a:solidFill>
                <a:latin typeface="Arial"/>
                <a:cs typeface="Arial"/>
              </a:rPr>
              <a:t>C</a:t>
            </a:r>
            <a:r>
              <a:rPr sz="1200" spc="-5" dirty="0">
                <a:solidFill>
                  <a:srgbClr val="929499"/>
                </a:solidFill>
                <a:latin typeface="Arial"/>
                <a:cs typeface="Arial"/>
              </a:rPr>
              <a:t>o</a:t>
            </a:r>
            <a:r>
              <a:rPr sz="1200" spc="-10" dirty="0">
                <a:solidFill>
                  <a:srgbClr val="929499"/>
                </a:solidFill>
                <a:latin typeface="Arial"/>
                <a:cs typeface="Arial"/>
              </a:rPr>
              <a:t>ll</a:t>
            </a:r>
            <a:r>
              <a:rPr sz="1200" spc="-15" dirty="0">
                <a:solidFill>
                  <a:srgbClr val="929499"/>
                </a:solidFill>
                <a:latin typeface="Arial"/>
                <a:cs typeface="Arial"/>
              </a:rPr>
              <a:t>abo</a:t>
            </a:r>
            <a:r>
              <a:rPr sz="1200" spc="-10" dirty="0">
                <a:solidFill>
                  <a:srgbClr val="929499"/>
                </a:solidFill>
                <a:latin typeface="Arial"/>
                <a:cs typeface="Arial"/>
              </a:rPr>
              <a:t>rati</a:t>
            </a:r>
            <a:r>
              <a:rPr sz="1200" spc="-15" dirty="0">
                <a:solidFill>
                  <a:srgbClr val="929499"/>
                </a:solidFill>
                <a:latin typeface="Arial"/>
                <a:cs typeface="Arial"/>
              </a:rPr>
              <a:t>v</a:t>
            </a:r>
            <a:r>
              <a:rPr sz="1200" spc="-5" dirty="0">
                <a:solidFill>
                  <a:srgbClr val="929499"/>
                </a:solidFill>
                <a:latin typeface="Arial"/>
                <a:cs typeface="Arial"/>
              </a:rPr>
              <a:t>e</a:t>
            </a:r>
            <a:endParaRPr sz="1200">
              <a:latin typeface="Arial"/>
              <a:cs typeface="Arial"/>
            </a:endParaRPr>
          </a:p>
        </p:txBody>
      </p:sp>
      <p:sp>
        <p:nvSpPr>
          <p:cNvPr id="14" name="object 14"/>
          <p:cNvSpPr txBox="1"/>
          <p:nvPr/>
        </p:nvSpPr>
        <p:spPr>
          <a:xfrm>
            <a:off x="11915138" y="6437227"/>
            <a:ext cx="196215" cy="196215"/>
          </a:xfrm>
          <a:prstGeom prst="rect">
            <a:avLst/>
          </a:prstGeom>
        </p:spPr>
        <p:txBody>
          <a:bodyPr vert="horz" wrap="square" lIns="0" tIns="0" rIns="0" bIns="0" rtlCol="0">
            <a:spAutoFit/>
          </a:bodyPr>
          <a:lstStyle/>
          <a:p>
            <a:pPr marL="12700">
              <a:lnSpc>
                <a:spcPts val="1425"/>
              </a:lnSpc>
            </a:pPr>
            <a:r>
              <a:rPr sz="1200" spc="-5" dirty="0">
                <a:solidFill>
                  <a:srgbClr val="929499"/>
                </a:solidFill>
                <a:latin typeface="Arial"/>
                <a:cs typeface="Arial"/>
              </a:rPr>
              <a:t>14</a:t>
            </a:r>
            <a:endParaRPr sz="12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 name="object 3"/>
          <p:cNvSpPr/>
          <p:nvPr/>
        </p:nvSpPr>
        <p:spPr>
          <a:xfrm>
            <a:off x="459486" y="948689"/>
            <a:ext cx="2349500" cy="0"/>
          </a:xfrm>
          <a:custGeom>
            <a:avLst/>
            <a:gdLst/>
            <a:ahLst/>
            <a:cxnLst/>
            <a:rect l="l" t="t" r="r" b="b"/>
            <a:pathLst>
              <a:path w="2349500">
                <a:moveTo>
                  <a:pt x="0" y="0"/>
                </a:moveTo>
                <a:lnTo>
                  <a:pt x="2349411" y="0"/>
                </a:lnTo>
              </a:path>
            </a:pathLst>
          </a:custGeom>
          <a:ln w="32004">
            <a:solidFill>
              <a:srgbClr val="F58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grpSp>
        <p:nvGrpSpPr>
          <p:cNvPr id="4" name="object 4"/>
          <p:cNvGrpSpPr/>
          <p:nvPr/>
        </p:nvGrpSpPr>
        <p:grpSpPr>
          <a:xfrm>
            <a:off x="0" y="5379717"/>
            <a:ext cx="2807335" cy="753110"/>
            <a:chOff x="0" y="5379717"/>
            <a:chExt cx="2807335" cy="753110"/>
          </a:xfrm>
        </p:grpSpPr>
        <p:pic>
          <p:nvPicPr>
            <p:cNvPr id="5" name="object 5"/>
            <p:cNvPicPr/>
            <p:nvPr/>
          </p:nvPicPr>
          <p:blipFill>
            <a:blip r:embed="rId3" cstate="print"/>
            <a:stretch>
              <a:fillRect/>
            </a:stretch>
          </p:blipFill>
          <p:spPr>
            <a:xfrm>
              <a:off x="0" y="5532119"/>
              <a:ext cx="2807207" cy="600455"/>
            </a:xfrm>
            <a:prstGeom prst="rect">
              <a:avLst/>
            </a:prstGeom>
          </p:spPr>
        </p:pic>
        <p:sp>
          <p:nvSpPr>
            <p:cNvPr id="6" name="object 6"/>
            <p:cNvSpPr/>
            <p:nvPr/>
          </p:nvSpPr>
          <p:spPr>
            <a:xfrm>
              <a:off x="0" y="5379717"/>
              <a:ext cx="2807335" cy="648970"/>
            </a:xfrm>
            <a:custGeom>
              <a:avLst/>
              <a:gdLst/>
              <a:ahLst/>
              <a:cxnLst/>
              <a:rect l="l" t="t" r="r" b="b"/>
              <a:pathLst>
                <a:path w="2807335" h="648970">
                  <a:moveTo>
                    <a:pt x="0" y="0"/>
                  </a:moveTo>
                  <a:lnTo>
                    <a:pt x="0" y="271525"/>
                  </a:lnTo>
                  <a:lnTo>
                    <a:pt x="105613" y="305434"/>
                  </a:lnTo>
                  <a:lnTo>
                    <a:pt x="152869" y="319925"/>
                  </a:lnTo>
                  <a:lnTo>
                    <a:pt x="247421" y="348259"/>
                  </a:lnTo>
                  <a:lnTo>
                    <a:pt x="342099" y="375691"/>
                  </a:lnTo>
                  <a:lnTo>
                    <a:pt x="436918" y="402170"/>
                  </a:lnTo>
                  <a:lnTo>
                    <a:pt x="484403" y="415023"/>
                  </a:lnTo>
                  <a:lnTo>
                    <a:pt x="531939" y="427621"/>
                  </a:lnTo>
                  <a:lnTo>
                    <a:pt x="579539" y="439953"/>
                  </a:lnTo>
                  <a:lnTo>
                    <a:pt x="627202" y="452018"/>
                  </a:lnTo>
                  <a:lnTo>
                    <a:pt x="674941" y="463778"/>
                  </a:lnTo>
                  <a:lnTo>
                    <a:pt x="722769" y="475259"/>
                  </a:lnTo>
                  <a:lnTo>
                    <a:pt x="770661" y="486448"/>
                  </a:lnTo>
                  <a:lnTo>
                    <a:pt x="818667" y="497319"/>
                  </a:lnTo>
                  <a:lnTo>
                    <a:pt x="866762" y="507885"/>
                  </a:lnTo>
                  <a:lnTo>
                    <a:pt x="914946" y="518121"/>
                  </a:lnTo>
                  <a:lnTo>
                    <a:pt x="963269" y="528040"/>
                  </a:lnTo>
                  <a:lnTo>
                    <a:pt x="1011682" y="537616"/>
                  </a:lnTo>
                  <a:lnTo>
                    <a:pt x="1060221" y="546861"/>
                  </a:lnTo>
                  <a:lnTo>
                    <a:pt x="1108887" y="555739"/>
                  </a:lnTo>
                  <a:lnTo>
                    <a:pt x="1157693" y="564286"/>
                  </a:lnTo>
                  <a:lnTo>
                    <a:pt x="1206639" y="572439"/>
                  </a:lnTo>
                  <a:lnTo>
                    <a:pt x="1255725" y="580237"/>
                  </a:lnTo>
                  <a:lnTo>
                    <a:pt x="1304963" y="587654"/>
                  </a:lnTo>
                  <a:lnTo>
                    <a:pt x="1354366" y="594690"/>
                  </a:lnTo>
                  <a:lnTo>
                    <a:pt x="1403921" y="601332"/>
                  </a:lnTo>
                  <a:lnTo>
                    <a:pt x="1453642" y="607567"/>
                  </a:lnTo>
                  <a:lnTo>
                    <a:pt x="1503553" y="613397"/>
                  </a:lnTo>
                  <a:lnTo>
                    <a:pt x="1553629" y="618807"/>
                  </a:lnTo>
                  <a:lnTo>
                    <a:pt x="1603908" y="623798"/>
                  </a:lnTo>
                  <a:lnTo>
                    <a:pt x="1654365" y="628357"/>
                  </a:lnTo>
                  <a:lnTo>
                    <a:pt x="1705025" y="632485"/>
                  </a:lnTo>
                  <a:lnTo>
                    <a:pt x="1755889" y="636155"/>
                  </a:lnTo>
                  <a:lnTo>
                    <a:pt x="1806968" y="639394"/>
                  </a:lnTo>
                  <a:lnTo>
                    <a:pt x="1858251" y="642150"/>
                  </a:lnTo>
                  <a:lnTo>
                    <a:pt x="1909775" y="644448"/>
                  </a:lnTo>
                  <a:lnTo>
                    <a:pt x="1961514" y="646277"/>
                  </a:lnTo>
                  <a:lnTo>
                    <a:pt x="2013483" y="647623"/>
                  </a:lnTo>
                  <a:lnTo>
                    <a:pt x="2065705" y="648474"/>
                  </a:lnTo>
                  <a:lnTo>
                    <a:pt x="2118169" y="648842"/>
                  </a:lnTo>
                  <a:lnTo>
                    <a:pt x="2170887" y="648690"/>
                  </a:lnTo>
                  <a:lnTo>
                    <a:pt x="2223871" y="648042"/>
                  </a:lnTo>
                  <a:lnTo>
                    <a:pt x="2277110" y="646861"/>
                  </a:lnTo>
                  <a:lnTo>
                    <a:pt x="2330615" y="645159"/>
                  </a:lnTo>
                  <a:lnTo>
                    <a:pt x="2384399" y="642937"/>
                  </a:lnTo>
                  <a:lnTo>
                    <a:pt x="2438463" y="640168"/>
                  </a:lnTo>
                  <a:lnTo>
                    <a:pt x="2492819" y="636854"/>
                  </a:lnTo>
                  <a:lnTo>
                    <a:pt x="2547467" y="632980"/>
                  </a:lnTo>
                  <a:lnTo>
                    <a:pt x="2602420" y="628535"/>
                  </a:lnTo>
                  <a:lnTo>
                    <a:pt x="2807081" y="604659"/>
                  </a:lnTo>
                  <a:lnTo>
                    <a:pt x="2807081" y="67157"/>
                  </a:lnTo>
                  <a:lnTo>
                    <a:pt x="2706204" y="96253"/>
                  </a:lnTo>
                  <a:lnTo>
                    <a:pt x="2656954" y="108076"/>
                  </a:lnTo>
                  <a:lnTo>
                    <a:pt x="2607462" y="119329"/>
                  </a:lnTo>
                  <a:lnTo>
                    <a:pt x="2557741" y="130047"/>
                  </a:lnTo>
                  <a:lnTo>
                    <a:pt x="2507792" y="140207"/>
                  </a:lnTo>
                  <a:lnTo>
                    <a:pt x="2457640" y="149821"/>
                  </a:lnTo>
                  <a:lnTo>
                    <a:pt x="2407323" y="158889"/>
                  </a:lnTo>
                  <a:lnTo>
                    <a:pt x="2356815" y="167436"/>
                  </a:lnTo>
                  <a:lnTo>
                    <a:pt x="2306154" y="175425"/>
                  </a:lnTo>
                  <a:lnTo>
                    <a:pt x="2255354" y="182867"/>
                  </a:lnTo>
                  <a:lnTo>
                    <a:pt x="2204440" y="189776"/>
                  </a:lnTo>
                  <a:lnTo>
                    <a:pt x="2153399" y="196151"/>
                  </a:lnTo>
                  <a:lnTo>
                    <a:pt x="2102269" y="201993"/>
                  </a:lnTo>
                  <a:lnTo>
                    <a:pt x="2051062" y="207314"/>
                  </a:lnTo>
                  <a:lnTo>
                    <a:pt x="1999767" y="212089"/>
                  </a:lnTo>
                  <a:lnTo>
                    <a:pt x="1948446" y="216344"/>
                  </a:lnTo>
                  <a:lnTo>
                    <a:pt x="1897087" y="220052"/>
                  </a:lnTo>
                  <a:lnTo>
                    <a:pt x="1845691" y="223253"/>
                  </a:lnTo>
                  <a:lnTo>
                    <a:pt x="1794306" y="225920"/>
                  </a:lnTo>
                  <a:lnTo>
                    <a:pt x="1742922" y="228066"/>
                  </a:lnTo>
                  <a:lnTo>
                    <a:pt x="1691576" y="229692"/>
                  </a:lnTo>
                  <a:lnTo>
                    <a:pt x="1640255" y="230784"/>
                  </a:lnTo>
                  <a:lnTo>
                    <a:pt x="1589011" y="231381"/>
                  </a:lnTo>
                  <a:lnTo>
                    <a:pt x="1537817" y="231457"/>
                  </a:lnTo>
                  <a:lnTo>
                    <a:pt x="1486725" y="231000"/>
                  </a:lnTo>
                  <a:lnTo>
                    <a:pt x="1435722" y="230047"/>
                  </a:lnTo>
                  <a:lnTo>
                    <a:pt x="1384833" y="228574"/>
                  </a:lnTo>
                  <a:lnTo>
                    <a:pt x="1334084" y="226593"/>
                  </a:lnTo>
                  <a:lnTo>
                    <a:pt x="1283474" y="224104"/>
                  </a:lnTo>
                  <a:lnTo>
                    <a:pt x="1233030" y="221094"/>
                  </a:lnTo>
                  <a:lnTo>
                    <a:pt x="1182763" y="217601"/>
                  </a:lnTo>
                  <a:lnTo>
                    <a:pt x="1132687" y="213588"/>
                  </a:lnTo>
                  <a:lnTo>
                    <a:pt x="1082827" y="209080"/>
                  </a:lnTo>
                  <a:lnTo>
                    <a:pt x="1033183" y="204063"/>
                  </a:lnTo>
                  <a:lnTo>
                    <a:pt x="983767" y="198551"/>
                  </a:lnTo>
                  <a:lnTo>
                    <a:pt x="934605" y="192557"/>
                  </a:lnTo>
                  <a:lnTo>
                    <a:pt x="885723" y="186054"/>
                  </a:lnTo>
                  <a:lnTo>
                    <a:pt x="837107" y="179057"/>
                  </a:lnTo>
                  <a:lnTo>
                    <a:pt x="788809" y="171564"/>
                  </a:lnTo>
                  <a:lnTo>
                    <a:pt x="740816" y="163575"/>
                  </a:lnTo>
                  <a:lnTo>
                    <a:pt x="690079" y="154660"/>
                  </a:lnTo>
                  <a:lnTo>
                    <a:pt x="639305" y="145376"/>
                  </a:lnTo>
                  <a:lnTo>
                    <a:pt x="588479" y="135699"/>
                  </a:lnTo>
                  <a:lnTo>
                    <a:pt x="537616" y="125679"/>
                  </a:lnTo>
                  <a:lnTo>
                    <a:pt x="486702" y="115328"/>
                  </a:lnTo>
                  <a:lnTo>
                    <a:pt x="435749" y="104622"/>
                  </a:lnTo>
                  <a:lnTo>
                    <a:pt x="384759" y="93624"/>
                  </a:lnTo>
                  <a:lnTo>
                    <a:pt x="333717" y="82295"/>
                  </a:lnTo>
                  <a:lnTo>
                    <a:pt x="282651" y="70700"/>
                  </a:lnTo>
                  <a:lnTo>
                    <a:pt x="0" y="0"/>
                  </a:lnTo>
                  <a:close/>
                </a:path>
              </a:pathLst>
            </a:custGeom>
            <a:solidFill>
              <a:srgbClr val="1C478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grpSp>
      <p:sp>
        <p:nvSpPr>
          <p:cNvPr id="10" name="object 10"/>
          <p:cNvSpPr txBox="1">
            <a:spLocks noGrp="1"/>
          </p:cNvSpPr>
          <p:nvPr>
            <p:ph type="title"/>
          </p:nvPr>
        </p:nvSpPr>
        <p:spPr>
          <a:xfrm>
            <a:off x="69162" y="129531"/>
            <a:ext cx="12025630" cy="721995"/>
          </a:xfrm>
          <a:prstGeom prst="rect">
            <a:avLst/>
          </a:prstGeom>
        </p:spPr>
        <p:txBody>
          <a:bodyPr vert="horz" wrap="square" lIns="0" tIns="53340" rIns="0" bIns="0" rtlCol="0">
            <a:spAutoFit/>
          </a:bodyPr>
          <a:lstStyle/>
          <a:p>
            <a:pPr marL="12700" marR="5080">
              <a:lnSpc>
                <a:spcPts val="2600"/>
              </a:lnSpc>
              <a:spcBef>
                <a:spcPts val="420"/>
              </a:spcBef>
            </a:pPr>
            <a:r>
              <a:rPr sz="2400" spc="-5" dirty="0">
                <a:solidFill>
                  <a:srgbClr val="000000"/>
                </a:solidFill>
              </a:rPr>
              <a:t>Percent</a:t>
            </a:r>
            <a:r>
              <a:rPr sz="2400" spc="10" dirty="0">
                <a:solidFill>
                  <a:srgbClr val="000000"/>
                </a:solidFill>
              </a:rPr>
              <a:t> </a:t>
            </a:r>
            <a:r>
              <a:rPr sz="2400" spc="-5" dirty="0">
                <a:solidFill>
                  <a:srgbClr val="000000"/>
                </a:solidFill>
              </a:rPr>
              <a:t>of Pregnant</a:t>
            </a:r>
            <a:r>
              <a:rPr sz="2400" spc="15" dirty="0">
                <a:solidFill>
                  <a:srgbClr val="000000"/>
                </a:solidFill>
              </a:rPr>
              <a:t> </a:t>
            </a:r>
            <a:r>
              <a:rPr sz="2400" spc="-5" dirty="0">
                <a:solidFill>
                  <a:srgbClr val="000000"/>
                </a:solidFill>
              </a:rPr>
              <a:t>People</a:t>
            </a:r>
            <a:r>
              <a:rPr sz="2400" spc="35" dirty="0">
                <a:solidFill>
                  <a:srgbClr val="000000"/>
                </a:solidFill>
              </a:rPr>
              <a:t> </a:t>
            </a:r>
            <a:r>
              <a:rPr sz="2400" spc="-5" dirty="0">
                <a:solidFill>
                  <a:srgbClr val="000000"/>
                </a:solidFill>
              </a:rPr>
              <a:t>aged</a:t>
            </a:r>
            <a:r>
              <a:rPr sz="2400" spc="10" dirty="0">
                <a:solidFill>
                  <a:srgbClr val="000000"/>
                </a:solidFill>
              </a:rPr>
              <a:t> </a:t>
            </a:r>
            <a:r>
              <a:rPr sz="2400" spc="-5" dirty="0">
                <a:solidFill>
                  <a:srgbClr val="000000"/>
                </a:solidFill>
              </a:rPr>
              <a:t>18-49</a:t>
            </a:r>
            <a:r>
              <a:rPr sz="2400" spc="5" dirty="0">
                <a:solidFill>
                  <a:srgbClr val="000000"/>
                </a:solidFill>
              </a:rPr>
              <a:t> </a:t>
            </a:r>
            <a:r>
              <a:rPr sz="2400" spc="-5" dirty="0">
                <a:solidFill>
                  <a:srgbClr val="000000"/>
                </a:solidFill>
              </a:rPr>
              <a:t>years</a:t>
            </a:r>
            <a:r>
              <a:rPr sz="2400" spc="5" dirty="0">
                <a:solidFill>
                  <a:srgbClr val="000000"/>
                </a:solidFill>
              </a:rPr>
              <a:t> </a:t>
            </a:r>
            <a:r>
              <a:rPr sz="2400" spc="-5" dirty="0">
                <a:solidFill>
                  <a:srgbClr val="000000"/>
                </a:solidFill>
              </a:rPr>
              <a:t>receiving</a:t>
            </a:r>
            <a:r>
              <a:rPr sz="2400" spc="30" dirty="0">
                <a:solidFill>
                  <a:srgbClr val="000000"/>
                </a:solidFill>
              </a:rPr>
              <a:t> </a:t>
            </a:r>
            <a:r>
              <a:rPr sz="2400" spc="-5" dirty="0">
                <a:solidFill>
                  <a:srgbClr val="000000"/>
                </a:solidFill>
              </a:rPr>
              <a:t>at least</a:t>
            </a:r>
            <a:r>
              <a:rPr sz="2400" spc="10" dirty="0">
                <a:solidFill>
                  <a:srgbClr val="000000"/>
                </a:solidFill>
              </a:rPr>
              <a:t> </a:t>
            </a:r>
            <a:r>
              <a:rPr sz="2400" spc="-5" dirty="0">
                <a:solidFill>
                  <a:srgbClr val="000000"/>
                </a:solidFill>
              </a:rPr>
              <a:t>one</a:t>
            </a:r>
            <a:r>
              <a:rPr sz="2400" spc="15" dirty="0">
                <a:solidFill>
                  <a:srgbClr val="000000"/>
                </a:solidFill>
              </a:rPr>
              <a:t> </a:t>
            </a:r>
            <a:r>
              <a:rPr sz="2400" spc="-5" dirty="0">
                <a:solidFill>
                  <a:srgbClr val="000000"/>
                </a:solidFill>
              </a:rPr>
              <a:t>dose</a:t>
            </a:r>
            <a:r>
              <a:rPr sz="2400" spc="10" dirty="0">
                <a:solidFill>
                  <a:srgbClr val="000000"/>
                </a:solidFill>
              </a:rPr>
              <a:t> </a:t>
            </a:r>
            <a:r>
              <a:rPr sz="2400" spc="-5" dirty="0">
                <a:solidFill>
                  <a:srgbClr val="000000"/>
                </a:solidFill>
              </a:rPr>
              <a:t>of</a:t>
            </a:r>
            <a:r>
              <a:rPr sz="2400" spc="-15" dirty="0">
                <a:solidFill>
                  <a:srgbClr val="000000"/>
                </a:solidFill>
              </a:rPr>
              <a:t> </a:t>
            </a:r>
            <a:r>
              <a:rPr sz="2400" spc="-5" dirty="0">
                <a:solidFill>
                  <a:srgbClr val="000000"/>
                </a:solidFill>
              </a:rPr>
              <a:t>a</a:t>
            </a:r>
            <a:r>
              <a:rPr sz="2400" spc="5" dirty="0">
                <a:solidFill>
                  <a:srgbClr val="000000"/>
                </a:solidFill>
              </a:rPr>
              <a:t> </a:t>
            </a:r>
            <a:r>
              <a:rPr sz="2400" spc="-5" dirty="0">
                <a:solidFill>
                  <a:srgbClr val="000000"/>
                </a:solidFill>
              </a:rPr>
              <a:t>COVID-19 </a:t>
            </a:r>
            <a:r>
              <a:rPr sz="2400" spc="-655" dirty="0">
                <a:solidFill>
                  <a:srgbClr val="000000"/>
                </a:solidFill>
              </a:rPr>
              <a:t> </a:t>
            </a:r>
            <a:r>
              <a:rPr sz="2400" spc="-5" dirty="0">
                <a:solidFill>
                  <a:srgbClr val="000000"/>
                </a:solidFill>
              </a:rPr>
              <a:t>vaccine</a:t>
            </a:r>
            <a:r>
              <a:rPr sz="2400" spc="10" dirty="0">
                <a:solidFill>
                  <a:srgbClr val="000000"/>
                </a:solidFill>
              </a:rPr>
              <a:t> </a:t>
            </a:r>
            <a:r>
              <a:rPr sz="2400" spc="-5" dirty="0">
                <a:solidFill>
                  <a:srgbClr val="000000"/>
                </a:solidFill>
              </a:rPr>
              <a:t>during</a:t>
            </a:r>
            <a:r>
              <a:rPr sz="2400" spc="25" dirty="0">
                <a:solidFill>
                  <a:srgbClr val="000000"/>
                </a:solidFill>
              </a:rPr>
              <a:t> </a:t>
            </a:r>
            <a:r>
              <a:rPr sz="2400" spc="-5" dirty="0">
                <a:solidFill>
                  <a:srgbClr val="000000"/>
                </a:solidFill>
              </a:rPr>
              <a:t>pregnancy</a:t>
            </a:r>
            <a:r>
              <a:rPr sz="2400" spc="25" dirty="0">
                <a:solidFill>
                  <a:srgbClr val="000000"/>
                </a:solidFill>
              </a:rPr>
              <a:t> </a:t>
            </a:r>
            <a:r>
              <a:rPr sz="2400" spc="-5" dirty="0">
                <a:solidFill>
                  <a:srgbClr val="000000"/>
                </a:solidFill>
              </a:rPr>
              <a:t>overall,</a:t>
            </a:r>
            <a:r>
              <a:rPr sz="2400" spc="25" dirty="0">
                <a:solidFill>
                  <a:srgbClr val="000000"/>
                </a:solidFill>
              </a:rPr>
              <a:t> </a:t>
            </a:r>
            <a:r>
              <a:rPr sz="2400" spc="-5" dirty="0">
                <a:solidFill>
                  <a:srgbClr val="000000"/>
                </a:solidFill>
              </a:rPr>
              <a:t>by</a:t>
            </a:r>
            <a:r>
              <a:rPr sz="2400" spc="-10" dirty="0">
                <a:solidFill>
                  <a:srgbClr val="000000"/>
                </a:solidFill>
              </a:rPr>
              <a:t> </a:t>
            </a:r>
            <a:r>
              <a:rPr sz="2400" spc="-15" dirty="0">
                <a:solidFill>
                  <a:srgbClr val="000000"/>
                </a:solidFill>
              </a:rPr>
              <a:t>race/ethnicity,</a:t>
            </a:r>
            <a:r>
              <a:rPr sz="2400" spc="10" dirty="0">
                <a:solidFill>
                  <a:srgbClr val="000000"/>
                </a:solidFill>
              </a:rPr>
              <a:t> </a:t>
            </a:r>
            <a:r>
              <a:rPr sz="2400" spc="-5" dirty="0">
                <a:solidFill>
                  <a:srgbClr val="000000"/>
                </a:solidFill>
              </a:rPr>
              <a:t>and</a:t>
            </a:r>
            <a:r>
              <a:rPr sz="2400" spc="10" dirty="0">
                <a:solidFill>
                  <a:srgbClr val="000000"/>
                </a:solidFill>
              </a:rPr>
              <a:t> </a:t>
            </a:r>
            <a:r>
              <a:rPr sz="2400" spc="-5" dirty="0">
                <a:solidFill>
                  <a:srgbClr val="000000"/>
                </a:solidFill>
              </a:rPr>
              <a:t>date reported</a:t>
            </a:r>
            <a:r>
              <a:rPr sz="2400" dirty="0">
                <a:solidFill>
                  <a:srgbClr val="000000"/>
                </a:solidFill>
              </a:rPr>
              <a:t> to</a:t>
            </a:r>
            <a:r>
              <a:rPr sz="2400" spc="-10" dirty="0">
                <a:solidFill>
                  <a:srgbClr val="000000"/>
                </a:solidFill>
              </a:rPr>
              <a:t> </a:t>
            </a:r>
            <a:r>
              <a:rPr sz="2400" spc="-5" dirty="0">
                <a:solidFill>
                  <a:srgbClr val="000000"/>
                </a:solidFill>
              </a:rPr>
              <a:t>CDC</a:t>
            </a:r>
            <a:r>
              <a:rPr sz="2400" spc="25" dirty="0">
                <a:solidFill>
                  <a:srgbClr val="000000"/>
                </a:solidFill>
              </a:rPr>
              <a:t> </a:t>
            </a:r>
            <a:r>
              <a:rPr sz="2400" spc="-5" dirty="0">
                <a:solidFill>
                  <a:srgbClr val="000000"/>
                </a:solidFill>
              </a:rPr>
              <a:t>(</a:t>
            </a:r>
            <a:r>
              <a:rPr sz="2400" spc="-5" dirty="0" smtClean="0">
                <a:solidFill>
                  <a:srgbClr val="000000"/>
                </a:solidFill>
              </a:rPr>
              <a:t>9/</a:t>
            </a:r>
            <a:r>
              <a:rPr lang="en-US" sz="2400" spc="-5" dirty="0" smtClean="0">
                <a:solidFill>
                  <a:srgbClr val="000000"/>
                </a:solidFill>
              </a:rPr>
              <a:t>25</a:t>
            </a:r>
            <a:r>
              <a:rPr sz="2400" spc="-5" dirty="0" smtClean="0">
                <a:solidFill>
                  <a:srgbClr val="000000"/>
                </a:solidFill>
              </a:rPr>
              <a:t>/21</a:t>
            </a:r>
            <a:r>
              <a:rPr sz="2400" spc="-5" dirty="0">
                <a:solidFill>
                  <a:srgbClr val="000000"/>
                </a:solidFill>
              </a:rPr>
              <a:t>)</a:t>
            </a:r>
            <a:endParaRPr sz="2400" dirty="0"/>
          </a:p>
        </p:txBody>
      </p:sp>
      <p:pic>
        <p:nvPicPr>
          <p:cNvPr id="11" name="Picture 10"/>
          <p:cNvPicPr>
            <a:picLocks noChangeAspect="1"/>
          </p:cNvPicPr>
          <p:nvPr/>
        </p:nvPicPr>
        <p:blipFill rotWithShape="1">
          <a:blip r:embed="rId4"/>
          <a:srcRect l="1718" t="1968" r="652"/>
          <a:stretch/>
        </p:blipFill>
        <p:spPr>
          <a:xfrm>
            <a:off x="520446" y="1022101"/>
            <a:ext cx="11092705" cy="5207636"/>
          </a:xfrm>
          <a:prstGeom prst="rect">
            <a:avLst/>
          </a:prstGeom>
        </p:spPr>
      </p:pic>
    </p:spTree>
    <p:extLst>
      <p:ext uri="{BB962C8B-B14F-4D97-AF65-F5344CB8AC3E}">
        <p14:creationId xmlns:p14="http://schemas.microsoft.com/office/powerpoint/2010/main" val="2709105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133078" y="2275332"/>
            <a:ext cx="3632170" cy="3559672"/>
          </a:xfrm>
          <a:prstGeom prst="rect">
            <a:avLst/>
          </a:prstGeom>
        </p:spPr>
      </p:pic>
      <p:pic>
        <p:nvPicPr>
          <p:cNvPr id="3" name="object 3"/>
          <p:cNvPicPr/>
          <p:nvPr/>
        </p:nvPicPr>
        <p:blipFill>
          <a:blip r:embed="rId3" cstate="print"/>
          <a:stretch>
            <a:fillRect/>
          </a:stretch>
        </p:blipFill>
        <p:spPr>
          <a:xfrm>
            <a:off x="419100" y="0"/>
            <a:ext cx="11772900" cy="1194815"/>
          </a:xfrm>
          <a:prstGeom prst="rect">
            <a:avLst/>
          </a:prstGeom>
        </p:spPr>
      </p:pic>
      <p:pic>
        <p:nvPicPr>
          <p:cNvPr id="4" name="object 4"/>
          <p:cNvPicPr/>
          <p:nvPr/>
        </p:nvPicPr>
        <p:blipFill>
          <a:blip r:embed="rId4" cstate="print"/>
          <a:stretch>
            <a:fillRect/>
          </a:stretch>
        </p:blipFill>
        <p:spPr>
          <a:xfrm>
            <a:off x="217931" y="5707379"/>
            <a:ext cx="1673351" cy="958595"/>
          </a:xfrm>
          <a:prstGeom prst="rect">
            <a:avLst/>
          </a:prstGeom>
        </p:spPr>
      </p:pic>
      <p:grpSp>
        <p:nvGrpSpPr>
          <p:cNvPr id="5" name="object 5"/>
          <p:cNvGrpSpPr/>
          <p:nvPr/>
        </p:nvGrpSpPr>
        <p:grpSpPr>
          <a:xfrm>
            <a:off x="0" y="0"/>
            <a:ext cx="356870" cy="1195070"/>
            <a:chOff x="0" y="0"/>
            <a:chExt cx="356870" cy="1195070"/>
          </a:xfrm>
        </p:grpSpPr>
        <p:sp>
          <p:nvSpPr>
            <p:cNvPr id="6" name="object 6"/>
            <p:cNvSpPr/>
            <p:nvPr/>
          </p:nvSpPr>
          <p:spPr>
            <a:xfrm>
              <a:off x="0" y="0"/>
              <a:ext cx="356870" cy="1085215"/>
            </a:xfrm>
            <a:custGeom>
              <a:avLst/>
              <a:gdLst/>
              <a:ahLst/>
              <a:cxnLst/>
              <a:rect l="l" t="t" r="r" b="b"/>
              <a:pathLst>
                <a:path w="356870" h="1085215">
                  <a:moveTo>
                    <a:pt x="356616" y="0"/>
                  </a:moveTo>
                  <a:lnTo>
                    <a:pt x="0" y="0"/>
                  </a:lnTo>
                  <a:lnTo>
                    <a:pt x="0" y="1085088"/>
                  </a:lnTo>
                  <a:lnTo>
                    <a:pt x="356616" y="1085088"/>
                  </a:lnTo>
                  <a:lnTo>
                    <a:pt x="356616" y="0"/>
                  </a:lnTo>
                  <a:close/>
                </a:path>
              </a:pathLst>
            </a:custGeom>
            <a:solidFill>
              <a:srgbClr val="2D2C2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7" name="object 7"/>
            <p:cNvSpPr/>
            <p:nvPr/>
          </p:nvSpPr>
          <p:spPr>
            <a:xfrm>
              <a:off x="0" y="1085088"/>
              <a:ext cx="356870" cy="109855"/>
            </a:xfrm>
            <a:custGeom>
              <a:avLst/>
              <a:gdLst/>
              <a:ahLst/>
              <a:cxnLst/>
              <a:rect l="l" t="t" r="r" b="b"/>
              <a:pathLst>
                <a:path w="356870" h="109855">
                  <a:moveTo>
                    <a:pt x="356616" y="0"/>
                  </a:moveTo>
                  <a:lnTo>
                    <a:pt x="0" y="0"/>
                  </a:lnTo>
                  <a:lnTo>
                    <a:pt x="0" y="109727"/>
                  </a:lnTo>
                  <a:lnTo>
                    <a:pt x="356616" y="109727"/>
                  </a:lnTo>
                  <a:lnTo>
                    <a:pt x="356616" y="0"/>
                  </a:lnTo>
                  <a:close/>
                </a:path>
              </a:pathLst>
            </a:custGeom>
            <a:solidFill>
              <a:srgbClr val="F0A82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grpSp>
      <p:sp>
        <p:nvSpPr>
          <p:cNvPr id="8" name="object 8"/>
          <p:cNvSpPr/>
          <p:nvPr/>
        </p:nvSpPr>
        <p:spPr>
          <a:xfrm>
            <a:off x="6615683" y="6013703"/>
            <a:ext cx="5576570" cy="502920"/>
          </a:xfrm>
          <a:custGeom>
            <a:avLst/>
            <a:gdLst/>
            <a:ahLst/>
            <a:cxnLst/>
            <a:rect l="l" t="t" r="r" b="b"/>
            <a:pathLst>
              <a:path w="5576570" h="502920">
                <a:moveTo>
                  <a:pt x="5576316" y="0"/>
                </a:moveTo>
                <a:lnTo>
                  <a:pt x="0" y="0"/>
                </a:lnTo>
                <a:lnTo>
                  <a:pt x="0" y="502920"/>
                </a:lnTo>
                <a:lnTo>
                  <a:pt x="5576316" y="502920"/>
                </a:lnTo>
                <a:lnTo>
                  <a:pt x="5576316" y="0"/>
                </a:lnTo>
                <a:close/>
              </a:path>
            </a:pathLst>
          </a:custGeom>
          <a:solidFill>
            <a:srgbClr val="FBAB1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9" name="object 9"/>
          <p:cNvSpPr txBox="1"/>
          <p:nvPr/>
        </p:nvSpPr>
        <p:spPr>
          <a:xfrm>
            <a:off x="535940" y="3054921"/>
            <a:ext cx="9402445" cy="3402329"/>
          </a:xfrm>
          <a:prstGeom prst="rect">
            <a:avLst/>
          </a:prstGeom>
        </p:spPr>
        <p:txBody>
          <a:bodyPr vert="horz" wrap="square" lIns="0" tIns="13335" rIns="0" bIns="0" rtlCol="0">
            <a:spAutoFit/>
          </a:bodyPr>
          <a:lstStyle/>
          <a:p>
            <a:pPr marL="12700" marR="3813810" lvl="0" indent="0" algn="l" defTabSz="914400" rtl="0" eaLnBrk="1" fontAlgn="auto" latinLnBrk="0" hangingPunct="1">
              <a:lnSpc>
                <a:spcPct val="100000"/>
              </a:lnSpc>
              <a:spcBef>
                <a:spcPts val="105"/>
              </a:spcBef>
              <a:spcAft>
                <a:spcPts val="0"/>
              </a:spcAft>
              <a:buClrTx/>
              <a:buSzTx/>
              <a:buFontTx/>
              <a:buNone/>
              <a:tabLst/>
              <a:defRPr/>
            </a:pPr>
            <a:r>
              <a:rPr kumimoji="0" sz="2600" b="1" i="0" u="none" strike="noStrike" kern="1200" cap="none" spc="-5" normalizeH="0" baseline="0" noProof="0" dirty="0">
                <a:ln>
                  <a:noFill/>
                </a:ln>
                <a:solidFill>
                  <a:srgbClr val="00788A"/>
                </a:solidFill>
                <a:effectLst/>
                <a:uLnTx/>
                <a:uFillTx/>
                <a:latin typeface="Calibri"/>
                <a:ea typeface="+mn-ea"/>
                <a:cs typeface="Calibri"/>
              </a:rPr>
              <a:t>Dana Meaney-Delman, </a:t>
            </a:r>
            <a:r>
              <a:rPr kumimoji="0" sz="2600" b="1" i="0" u="none" strike="noStrike" kern="1200" cap="none" spc="-20" normalizeH="0" baseline="0" noProof="0" dirty="0">
                <a:ln>
                  <a:noFill/>
                </a:ln>
                <a:solidFill>
                  <a:srgbClr val="00788A"/>
                </a:solidFill>
                <a:effectLst/>
                <a:uLnTx/>
                <a:uFillTx/>
                <a:latin typeface="Calibri"/>
                <a:ea typeface="+mn-ea"/>
                <a:cs typeface="Calibri"/>
              </a:rPr>
              <a:t>MD, </a:t>
            </a:r>
            <a:r>
              <a:rPr kumimoji="0" sz="2600" b="1" i="0" u="none" strike="noStrike" kern="1200" cap="none" spc="5" normalizeH="0" baseline="0" noProof="0" dirty="0">
                <a:ln>
                  <a:noFill/>
                </a:ln>
                <a:solidFill>
                  <a:srgbClr val="00788A"/>
                </a:solidFill>
                <a:effectLst/>
                <a:uLnTx/>
                <a:uFillTx/>
                <a:latin typeface="Calibri"/>
                <a:ea typeface="+mn-ea"/>
                <a:cs typeface="Calibri"/>
              </a:rPr>
              <a:t>MPH </a:t>
            </a:r>
            <a:r>
              <a:rPr kumimoji="0" sz="2600" b="1" i="0" u="none" strike="noStrike" kern="1200" cap="none" spc="-40" normalizeH="0" baseline="0" noProof="0" dirty="0">
                <a:ln>
                  <a:noFill/>
                </a:ln>
                <a:solidFill>
                  <a:srgbClr val="00788A"/>
                </a:solidFill>
                <a:effectLst/>
                <a:uLnTx/>
                <a:uFillTx/>
                <a:latin typeface="Calibri"/>
                <a:ea typeface="+mn-ea"/>
                <a:cs typeface="Calibri"/>
              </a:rPr>
              <a:t>FACOG </a:t>
            </a:r>
            <a:r>
              <a:rPr kumimoji="0" sz="2600" b="1" i="0" u="none" strike="noStrike" kern="1200" cap="none" spc="-575" normalizeH="0" baseline="0" noProof="0" dirty="0">
                <a:ln>
                  <a:noFill/>
                </a:ln>
                <a:solidFill>
                  <a:srgbClr val="00788A"/>
                </a:solidFill>
                <a:effectLst/>
                <a:uLnTx/>
                <a:uFillTx/>
                <a:latin typeface="Calibri"/>
                <a:ea typeface="+mn-ea"/>
                <a:cs typeface="Calibri"/>
              </a:rPr>
              <a:t> </a:t>
            </a:r>
            <a:r>
              <a:rPr kumimoji="0" sz="2600" b="1" i="0" u="none" strike="noStrike" kern="1200" cap="none" spc="-5" normalizeH="0" baseline="0" noProof="0" dirty="0">
                <a:ln>
                  <a:noFill/>
                </a:ln>
                <a:solidFill>
                  <a:srgbClr val="00788A"/>
                </a:solidFill>
                <a:effectLst/>
                <a:uLnTx/>
                <a:uFillTx/>
                <a:latin typeface="Calibri"/>
                <a:ea typeface="+mn-ea"/>
                <a:cs typeface="Calibri"/>
              </a:rPr>
              <a:t>Lead,</a:t>
            </a:r>
            <a:r>
              <a:rPr kumimoji="0" sz="2600" b="1" i="0" u="none" strike="noStrike" kern="1200" cap="none" spc="5" normalizeH="0" baseline="0" noProof="0" dirty="0">
                <a:ln>
                  <a:noFill/>
                </a:ln>
                <a:solidFill>
                  <a:srgbClr val="00788A"/>
                </a:solidFill>
                <a:effectLst/>
                <a:uLnTx/>
                <a:uFillTx/>
                <a:latin typeface="Calibri"/>
                <a:ea typeface="+mn-ea"/>
                <a:cs typeface="Calibri"/>
              </a:rPr>
              <a:t> </a:t>
            </a:r>
            <a:r>
              <a:rPr kumimoji="0" sz="2600" b="1" i="0" u="none" strike="noStrike" kern="1200" cap="none" spc="-10" normalizeH="0" baseline="0" noProof="0" dirty="0">
                <a:ln>
                  <a:noFill/>
                </a:ln>
                <a:solidFill>
                  <a:srgbClr val="00788A"/>
                </a:solidFill>
                <a:effectLst/>
                <a:uLnTx/>
                <a:uFillTx/>
                <a:latin typeface="Calibri"/>
                <a:ea typeface="+mn-ea"/>
                <a:cs typeface="Calibri"/>
              </a:rPr>
              <a:t>Maternal</a:t>
            </a:r>
            <a:r>
              <a:rPr kumimoji="0" sz="2600" b="1" i="0" u="none" strike="noStrike" kern="1200" cap="none" spc="20" normalizeH="0" baseline="0" noProof="0" dirty="0">
                <a:ln>
                  <a:noFill/>
                </a:ln>
                <a:solidFill>
                  <a:srgbClr val="00788A"/>
                </a:solidFill>
                <a:effectLst/>
                <a:uLnTx/>
                <a:uFillTx/>
                <a:latin typeface="Calibri"/>
                <a:ea typeface="+mn-ea"/>
                <a:cs typeface="Calibri"/>
              </a:rPr>
              <a:t> </a:t>
            </a:r>
            <a:r>
              <a:rPr kumimoji="0" sz="2600" b="1" i="0" u="none" strike="noStrike" kern="1200" cap="none" spc="-10" normalizeH="0" baseline="0" noProof="0" dirty="0">
                <a:ln>
                  <a:noFill/>
                </a:ln>
                <a:solidFill>
                  <a:srgbClr val="00788A"/>
                </a:solidFill>
                <a:effectLst/>
                <a:uLnTx/>
                <a:uFillTx/>
                <a:latin typeface="Calibri"/>
                <a:ea typeface="+mn-ea"/>
                <a:cs typeface="Calibri"/>
              </a:rPr>
              <a:t>Immunization</a:t>
            </a:r>
            <a:endParaRPr kumimoji="0" sz="26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6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20"/>
              </a:spcBef>
              <a:spcAft>
                <a:spcPts val="0"/>
              </a:spcAft>
              <a:buClrTx/>
              <a:buSzTx/>
              <a:buFontTx/>
              <a:buNone/>
              <a:tabLst/>
              <a:defRPr/>
            </a:pPr>
            <a:endParaRPr kumimoji="0" sz="2100" b="0" i="0" u="none" strike="noStrike" kern="1200" cap="none" spc="0" normalizeH="0" baseline="0" noProof="0">
              <a:ln>
                <a:noFill/>
              </a:ln>
              <a:solidFill>
                <a:prstClr val="black"/>
              </a:solidFill>
              <a:effectLst/>
              <a:uLnTx/>
              <a:uFillTx/>
              <a:latin typeface="Calibri"/>
              <a:ea typeface="+mn-ea"/>
              <a:cs typeface="Calibri"/>
            </a:endParaRPr>
          </a:p>
          <a:p>
            <a:pPr marL="12700" marR="6671945" lvl="0" indent="0" algn="l" defTabSz="914400" rtl="0" eaLnBrk="1" fontAlgn="auto" latinLnBrk="0" hangingPunct="1">
              <a:lnSpc>
                <a:spcPct val="100000"/>
              </a:lnSpc>
              <a:spcBef>
                <a:spcPts val="0"/>
              </a:spcBef>
              <a:spcAft>
                <a:spcPts val="0"/>
              </a:spcAft>
              <a:buClrTx/>
              <a:buSzTx/>
              <a:buFontTx/>
              <a:buNone/>
              <a:tabLst/>
              <a:defRPr/>
            </a:pPr>
            <a:r>
              <a:rPr kumimoji="0" sz="2600" b="0" i="0" u="none" strike="noStrike" kern="1200" cap="none" spc="-5" normalizeH="0" baseline="0" noProof="0" dirty="0">
                <a:ln>
                  <a:noFill/>
                </a:ln>
                <a:solidFill>
                  <a:srgbClr val="00788A"/>
                </a:solidFill>
                <a:effectLst/>
                <a:uLnTx/>
                <a:uFillTx/>
                <a:latin typeface="Calibri"/>
                <a:ea typeface="+mn-ea"/>
                <a:cs typeface="Calibri"/>
              </a:rPr>
              <a:t>ACIP Meeting </a:t>
            </a:r>
            <a:r>
              <a:rPr kumimoji="0" sz="2600" b="0" i="0" u="none" strike="noStrike" kern="1200" cap="none" spc="0" normalizeH="0" baseline="0" noProof="0" dirty="0">
                <a:ln>
                  <a:noFill/>
                </a:ln>
                <a:solidFill>
                  <a:srgbClr val="00788A"/>
                </a:solidFill>
                <a:effectLst/>
                <a:uLnTx/>
                <a:uFillTx/>
                <a:latin typeface="Calibri"/>
                <a:ea typeface="+mn-ea"/>
                <a:cs typeface="Calibri"/>
              </a:rPr>
              <a:t> </a:t>
            </a:r>
            <a:r>
              <a:rPr kumimoji="0" sz="2600" b="0" i="0" u="none" strike="noStrike" kern="1200" cap="none" spc="-5" normalizeH="0" baseline="0" noProof="0" dirty="0">
                <a:ln>
                  <a:noFill/>
                </a:ln>
                <a:solidFill>
                  <a:srgbClr val="00788A"/>
                </a:solidFill>
                <a:effectLst/>
                <a:uLnTx/>
                <a:uFillTx/>
                <a:latin typeface="Calibri"/>
                <a:ea typeface="+mn-ea"/>
                <a:cs typeface="Calibri"/>
              </a:rPr>
              <a:t>September</a:t>
            </a:r>
            <a:r>
              <a:rPr kumimoji="0" sz="2600" b="0" i="0" u="none" strike="noStrike" kern="1200" cap="none" spc="-75" normalizeH="0" baseline="0" noProof="0" dirty="0">
                <a:ln>
                  <a:noFill/>
                </a:ln>
                <a:solidFill>
                  <a:srgbClr val="00788A"/>
                </a:solidFill>
                <a:effectLst/>
                <a:uLnTx/>
                <a:uFillTx/>
                <a:latin typeface="Calibri"/>
                <a:ea typeface="+mn-ea"/>
                <a:cs typeface="Calibri"/>
              </a:rPr>
              <a:t> </a:t>
            </a:r>
            <a:r>
              <a:rPr kumimoji="0" sz="2600" b="0" i="0" u="none" strike="noStrike" kern="1200" cap="none" spc="0" normalizeH="0" baseline="0" noProof="0" dirty="0">
                <a:ln>
                  <a:noFill/>
                </a:ln>
                <a:solidFill>
                  <a:srgbClr val="00788A"/>
                </a:solidFill>
                <a:effectLst/>
                <a:uLnTx/>
                <a:uFillTx/>
                <a:latin typeface="Calibri"/>
                <a:ea typeface="+mn-ea"/>
                <a:cs typeface="Calibri"/>
              </a:rPr>
              <a:t>22,</a:t>
            </a:r>
            <a:r>
              <a:rPr kumimoji="0" sz="2600" b="0" i="0" u="none" strike="noStrike" kern="1200" cap="none" spc="-60" normalizeH="0" baseline="0" noProof="0" dirty="0">
                <a:ln>
                  <a:noFill/>
                </a:ln>
                <a:solidFill>
                  <a:srgbClr val="00788A"/>
                </a:solidFill>
                <a:effectLst/>
                <a:uLnTx/>
                <a:uFillTx/>
                <a:latin typeface="Calibri"/>
                <a:ea typeface="+mn-ea"/>
                <a:cs typeface="Calibri"/>
              </a:rPr>
              <a:t> </a:t>
            </a:r>
            <a:r>
              <a:rPr kumimoji="0" sz="2600" b="0" i="0" u="none" strike="noStrike" kern="1200" cap="none" spc="0" normalizeH="0" baseline="0" noProof="0" dirty="0">
                <a:ln>
                  <a:noFill/>
                </a:ln>
                <a:solidFill>
                  <a:srgbClr val="00788A"/>
                </a:solidFill>
                <a:effectLst/>
                <a:uLnTx/>
                <a:uFillTx/>
                <a:latin typeface="Calibri"/>
                <a:ea typeface="+mn-ea"/>
                <a:cs typeface="Calibri"/>
              </a:rPr>
              <a:t>2021</a:t>
            </a:r>
            <a:endParaRPr kumimoji="0" sz="26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600" b="0" i="0" u="none" strike="noStrike" kern="1200" cap="none" spc="0" normalizeH="0" baseline="0" noProof="0">
              <a:ln>
                <a:noFill/>
              </a:ln>
              <a:solidFill>
                <a:prstClr val="black"/>
              </a:solidFill>
              <a:effectLst/>
              <a:uLnTx/>
              <a:uFillTx/>
              <a:latin typeface="Calibri"/>
              <a:ea typeface="+mn-ea"/>
              <a:cs typeface="Calibri"/>
            </a:endParaRPr>
          </a:p>
          <a:p>
            <a:pPr marL="0" marR="5080" lvl="0" indent="0" algn="r" defTabSz="914400" rtl="0" eaLnBrk="1" fontAlgn="auto" latinLnBrk="0" hangingPunct="1">
              <a:lnSpc>
                <a:spcPct val="100000"/>
              </a:lnSpc>
              <a:spcBef>
                <a:spcPts val="1989"/>
              </a:spcBef>
              <a:spcAft>
                <a:spcPts val="0"/>
              </a:spcAft>
              <a:buClrTx/>
              <a:buSzTx/>
              <a:buFontTx/>
              <a:buNone/>
              <a:tabLst/>
              <a:defRPr/>
            </a:pPr>
            <a:r>
              <a:rPr kumimoji="0" sz="2650" b="1" i="0" u="none" strike="noStrike" kern="1200" cap="none" spc="-5" normalizeH="0" baseline="0" noProof="0" dirty="0">
                <a:ln>
                  <a:noFill/>
                </a:ln>
                <a:solidFill>
                  <a:srgbClr val="292929"/>
                </a:solidFill>
                <a:effectLst/>
                <a:uLnTx/>
                <a:uFillTx/>
                <a:latin typeface="Calibri"/>
                <a:ea typeface="+mn-ea"/>
                <a:cs typeface="Calibri"/>
              </a:rPr>
              <a:t>cdc.gov/coronavirus</a:t>
            </a:r>
            <a:endParaRPr kumimoji="0" sz="2650" b="0" i="0" u="none" strike="noStrike" kern="1200" cap="none" spc="0" normalizeH="0" baseline="0" noProof="0">
              <a:ln>
                <a:noFill/>
              </a:ln>
              <a:solidFill>
                <a:prstClr val="black"/>
              </a:solidFill>
              <a:effectLst/>
              <a:uLnTx/>
              <a:uFillTx/>
              <a:latin typeface="Calibri"/>
              <a:ea typeface="+mn-ea"/>
              <a:cs typeface="Calibri"/>
            </a:endParaRPr>
          </a:p>
        </p:txBody>
      </p:sp>
      <p:sp>
        <p:nvSpPr>
          <p:cNvPr id="10" name="object 10"/>
          <p:cNvSpPr txBox="1"/>
          <p:nvPr/>
        </p:nvSpPr>
        <p:spPr>
          <a:xfrm>
            <a:off x="535940" y="1871837"/>
            <a:ext cx="7790815" cy="6350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4000" b="1" i="0" u="none" strike="noStrike" kern="1200" cap="none" spc="-20" normalizeH="0" baseline="0" noProof="0" dirty="0">
                <a:ln>
                  <a:noFill/>
                </a:ln>
                <a:solidFill>
                  <a:srgbClr val="00788A"/>
                </a:solidFill>
                <a:effectLst/>
                <a:uLnTx/>
                <a:uFillTx/>
                <a:latin typeface="Calibri"/>
                <a:ea typeface="+mn-ea"/>
                <a:cs typeface="Calibri"/>
              </a:rPr>
              <a:t>Updates</a:t>
            </a:r>
            <a:r>
              <a:rPr kumimoji="0" sz="4000" b="1" i="0" u="none" strike="noStrike" kern="1200" cap="none" spc="5" normalizeH="0" baseline="0" noProof="0" dirty="0">
                <a:ln>
                  <a:noFill/>
                </a:ln>
                <a:solidFill>
                  <a:srgbClr val="00788A"/>
                </a:solidFill>
                <a:effectLst/>
                <a:uLnTx/>
                <a:uFillTx/>
                <a:latin typeface="Calibri"/>
                <a:ea typeface="+mn-ea"/>
                <a:cs typeface="Calibri"/>
              </a:rPr>
              <a:t> </a:t>
            </a:r>
            <a:r>
              <a:rPr kumimoji="0" sz="4000" b="1" i="0" u="none" strike="noStrike" kern="1200" cap="none" spc="-5" normalizeH="0" baseline="0" noProof="0" dirty="0">
                <a:ln>
                  <a:noFill/>
                </a:ln>
                <a:solidFill>
                  <a:srgbClr val="00788A"/>
                </a:solidFill>
                <a:effectLst/>
                <a:uLnTx/>
                <a:uFillTx/>
                <a:latin typeface="Calibri"/>
                <a:ea typeface="+mn-ea"/>
                <a:cs typeface="Calibri"/>
              </a:rPr>
              <a:t>on</a:t>
            </a:r>
            <a:r>
              <a:rPr kumimoji="0" sz="4000" b="1" i="0" u="none" strike="noStrike" kern="1200" cap="none" spc="-15" normalizeH="0" baseline="0" noProof="0" dirty="0">
                <a:ln>
                  <a:noFill/>
                </a:ln>
                <a:solidFill>
                  <a:srgbClr val="00788A"/>
                </a:solidFill>
                <a:effectLst/>
                <a:uLnTx/>
                <a:uFillTx/>
                <a:latin typeface="Calibri"/>
                <a:ea typeface="+mn-ea"/>
                <a:cs typeface="Calibri"/>
              </a:rPr>
              <a:t> </a:t>
            </a:r>
            <a:r>
              <a:rPr kumimoji="0" sz="4000" b="1" i="0" u="none" strike="noStrike" kern="1200" cap="none" spc="-20" normalizeH="0" baseline="0" noProof="0" dirty="0">
                <a:ln>
                  <a:noFill/>
                </a:ln>
                <a:solidFill>
                  <a:srgbClr val="00788A"/>
                </a:solidFill>
                <a:effectLst/>
                <a:uLnTx/>
                <a:uFillTx/>
                <a:latin typeface="Calibri"/>
                <a:ea typeface="+mn-ea"/>
                <a:cs typeface="Calibri"/>
              </a:rPr>
              <a:t>COVID-19</a:t>
            </a:r>
            <a:r>
              <a:rPr kumimoji="0" sz="4000" b="1" i="0" u="none" strike="noStrike" kern="1200" cap="none" spc="-5" normalizeH="0" baseline="0" noProof="0" dirty="0">
                <a:ln>
                  <a:noFill/>
                </a:ln>
                <a:solidFill>
                  <a:srgbClr val="00788A"/>
                </a:solidFill>
                <a:effectLst/>
                <a:uLnTx/>
                <a:uFillTx/>
                <a:latin typeface="Calibri"/>
                <a:ea typeface="+mn-ea"/>
                <a:cs typeface="Calibri"/>
              </a:rPr>
              <a:t> and</a:t>
            </a:r>
            <a:r>
              <a:rPr kumimoji="0" sz="4000" b="1" i="0" u="none" strike="noStrike" kern="1200" cap="none" spc="0" normalizeH="0" baseline="0" noProof="0" dirty="0">
                <a:ln>
                  <a:noFill/>
                </a:ln>
                <a:solidFill>
                  <a:srgbClr val="00788A"/>
                </a:solidFill>
                <a:effectLst/>
                <a:uLnTx/>
                <a:uFillTx/>
                <a:latin typeface="Calibri"/>
                <a:ea typeface="+mn-ea"/>
                <a:cs typeface="Calibri"/>
              </a:rPr>
              <a:t> </a:t>
            </a:r>
            <a:r>
              <a:rPr kumimoji="0" sz="4000" b="1" i="0" u="none" strike="noStrike" kern="1200" cap="none" spc="-10" normalizeH="0" baseline="0" noProof="0" dirty="0">
                <a:ln>
                  <a:noFill/>
                </a:ln>
                <a:solidFill>
                  <a:srgbClr val="00788A"/>
                </a:solidFill>
                <a:effectLst/>
                <a:uLnTx/>
                <a:uFillTx/>
                <a:latin typeface="Calibri"/>
                <a:ea typeface="+mn-ea"/>
                <a:cs typeface="Calibri"/>
              </a:rPr>
              <a:t>Pregnancy</a:t>
            </a:r>
            <a:endParaRPr kumimoji="0" sz="4000" b="0" i="0" u="none" strike="noStrike" kern="1200" cap="none" spc="0" normalizeH="0" baseline="0" noProof="0">
              <a:ln>
                <a:noFill/>
              </a:ln>
              <a:solidFill>
                <a:prstClr val="black"/>
              </a:solidFill>
              <a:effectLst/>
              <a:uLnTx/>
              <a:uFillTx/>
              <a:latin typeface="Calibri"/>
              <a:ea typeface="+mn-ea"/>
              <a:cs typeface="Calibri"/>
            </a:endParaRPr>
          </a:p>
        </p:txBody>
      </p:sp>
      <p:sp>
        <p:nvSpPr>
          <p:cNvPr id="11" name="object 11"/>
          <p:cNvSpPr txBox="1">
            <a:spLocks noGrp="1"/>
          </p:cNvSpPr>
          <p:nvPr>
            <p:ph type="title"/>
          </p:nvPr>
        </p:nvSpPr>
        <p:spPr>
          <a:xfrm>
            <a:off x="775476" y="251923"/>
            <a:ext cx="8522970" cy="635000"/>
          </a:xfrm>
          <a:prstGeom prst="rect">
            <a:avLst/>
          </a:prstGeom>
        </p:spPr>
        <p:txBody>
          <a:bodyPr vert="horz" wrap="square" lIns="0" tIns="12065" rIns="0" bIns="0" rtlCol="0">
            <a:spAutoFit/>
          </a:bodyPr>
          <a:lstStyle/>
          <a:p>
            <a:pPr marL="12700">
              <a:lnSpc>
                <a:spcPct val="100000"/>
              </a:lnSpc>
              <a:spcBef>
                <a:spcPts val="95"/>
              </a:spcBef>
            </a:pPr>
            <a:r>
              <a:rPr sz="4000" spc="-5" dirty="0">
                <a:solidFill>
                  <a:srgbClr val="FFFFFF"/>
                </a:solidFill>
              </a:rPr>
              <a:t>CDC</a:t>
            </a:r>
            <a:r>
              <a:rPr sz="4000" spc="-25" dirty="0">
                <a:solidFill>
                  <a:srgbClr val="FFFFFF"/>
                </a:solidFill>
              </a:rPr>
              <a:t> </a:t>
            </a:r>
            <a:r>
              <a:rPr sz="4000" spc="-15" dirty="0">
                <a:solidFill>
                  <a:srgbClr val="FFFFFF"/>
                </a:solidFill>
              </a:rPr>
              <a:t>Coronavirus</a:t>
            </a:r>
            <a:r>
              <a:rPr sz="4000" spc="20" dirty="0">
                <a:solidFill>
                  <a:srgbClr val="FFFFFF"/>
                </a:solidFill>
              </a:rPr>
              <a:t> </a:t>
            </a:r>
            <a:r>
              <a:rPr sz="4000" spc="-5" dirty="0">
                <a:solidFill>
                  <a:srgbClr val="FFFFFF"/>
                </a:solidFill>
              </a:rPr>
              <a:t>Disease</a:t>
            </a:r>
            <a:r>
              <a:rPr sz="4000" spc="10" dirty="0">
                <a:solidFill>
                  <a:srgbClr val="FFFFFF"/>
                </a:solidFill>
              </a:rPr>
              <a:t> </a:t>
            </a:r>
            <a:r>
              <a:rPr sz="4000" spc="-5" dirty="0">
                <a:solidFill>
                  <a:srgbClr val="FFFFFF"/>
                </a:solidFill>
              </a:rPr>
              <a:t>2019</a:t>
            </a:r>
            <a:r>
              <a:rPr sz="4000" spc="-25" dirty="0">
                <a:solidFill>
                  <a:srgbClr val="FFFFFF"/>
                </a:solidFill>
              </a:rPr>
              <a:t> </a:t>
            </a:r>
            <a:r>
              <a:rPr sz="4000" spc="-15" dirty="0">
                <a:solidFill>
                  <a:srgbClr val="FFFFFF"/>
                </a:solidFill>
              </a:rPr>
              <a:t>Response</a:t>
            </a:r>
            <a:endParaRPr sz="4000"/>
          </a:p>
        </p:txBody>
      </p:sp>
    </p:spTree>
    <p:extLst>
      <p:ext uri="{BB962C8B-B14F-4D97-AF65-F5344CB8AC3E}">
        <p14:creationId xmlns:p14="http://schemas.microsoft.com/office/powerpoint/2010/main" val="301983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340" y="45529"/>
            <a:ext cx="11151870" cy="1092200"/>
          </a:xfrm>
          <a:prstGeom prst="rect">
            <a:avLst/>
          </a:prstGeom>
        </p:spPr>
        <p:txBody>
          <a:bodyPr vert="horz" wrap="square" lIns="0" tIns="94615" rIns="0" bIns="0" rtlCol="0">
            <a:spAutoFit/>
          </a:bodyPr>
          <a:lstStyle/>
          <a:p>
            <a:pPr marL="12700">
              <a:lnSpc>
                <a:spcPct val="100000"/>
              </a:lnSpc>
              <a:spcBef>
                <a:spcPts val="745"/>
              </a:spcBef>
            </a:pPr>
            <a:r>
              <a:rPr spc="-15" dirty="0">
                <a:solidFill>
                  <a:srgbClr val="006A71"/>
                </a:solidFill>
              </a:rPr>
              <a:t>COVID-19</a:t>
            </a:r>
            <a:r>
              <a:rPr spc="-10" dirty="0">
                <a:solidFill>
                  <a:srgbClr val="006A71"/>
                </a:solidFill>
              </a:rPr>
              <a:t> </a:t>
            </a:r>
            <a:r>
              <a:rPr spc="-5" dirty="0">
                <a:solidFill>
                  <a:srgbClr val="006A71"/>
                </a:solidFill>
              </a:rPr>
              <a:t>cases,</a:t>
            </a:r>
            <a:r>
              <a:rPr spc="-30" dirty="0">
                <a:solidFill>
                  <a:srgbClr val="006A71"/>
                </a:solidFill>
              </a:rPr>
              <a:t> </a:t>
            </a:r>
            <a:r>
              <a:rPr spc="-5" dirty="0">
                <a:solidFill>
                  <a:srgbClr val="006A71"/>
                </a:solidFill>
              </a:rPr>
              <a:t>ICU</a:t>
            </a:r>
            <a:r>
              <a:rPr spc="10" dirty="0">
                <a:solidFill>
                  <a:srgbClr val="006A71"/>
                </a:solidFill>
              </a:rPr>
              <a:t> </a:t>
            </a:r>
            <a:r>
              <a:rPr dirty="0">
                <a:solidFill>
                  <a:srgbClr val="006A71"/>
                </a:solidFill>
              </a:rPr>
              <a:t>admission</a:t>
            </a:r>
            <a:r>
              <a:rPr spc="-45" dirty="0">
                <a:solidFill>
                  <a:srgbClr val="006A71"/>
                </a:solidFill>
              </a:rPr>
              <a:t> </a:t>
            </a:r>
            <a:r>
              <a:rPr dirty="0">
                <a:solidFill>
                  <a:srgbClr val="006A71"/>
                </a:solidFill>
              </a:rPr>
              <a:t>and</a:t>
            </a:r>
            <a:r>
              <a:rPr spc="-20" dirty="0">
                <a:solidFill>
                  <a:srgbClr val="006A71"/>
                </a:solidFill>
              </a:rPr>
              <a:t> </a:t>
            </a:r>
            <a:r>
              <a:rPr spc="-5" dirty="0">
                <a:solidFill>
                  <a:srgbClr val="006A71"/>
                </a:solidFill>
              </a:rPr>
              <a:t>death</a:t>
            </a:r>
            <a:r>
              <a:rPr spc="-15" dirty="0">
                <a:solidFill>
                  <a:srgbClr val="006A71"/>
                </a:solidFill>
              </a:rPr>
              <a:t> </a:t>
            </a:r>
            <a:r>
              <a:rPr dirty="0">
                <a:solidFill>
                  <a:srgbClr val="006A71"/>
                </a:solidFill>
              </a:rPr>
              <a:t>among</a:t>
            </a:r>
            <a:r>
              <a:rPr spc="-25" dirty="0">
                <a:solidFill>
                  <a:srgbClr val="006A71"/>
                </a:solidFill>
              </a:rPr>
              <a:t> </a:t>
            </a:r>
            <a:r>
              <a:rPr spc="-10" dirty="0">
                <a:solidFill>
                  <a:srgbClr val="006A71"/>
                </a:solidFill>
              </a:rPr>
              <a:t>pregnant</a:t>
            </a:r>
            <a:r>
              <a:rPr spc="-15" dirty="0">
                <a:solidFill>
                  <a:srgbClr val="006A71"/>
                </a:solidFill>
              </a:rPr>
              <a:t> </a:t>
            </a:r>
            <a:r>
              <a:rPr dirty="0">
                <a:solidFill>
                  <a:srgbClr val="006A71"/>
                </a:solidFill>
              </a:rPr>
              <a:t>people</a:t>
            </a:r>
          </a:p>
          <a:p>
            <a:pPr marL="12700">
              <a:lnSpc>
                <a:spcPct val="100000"/>
              </a:lnSpc>
              <a:spcBef>
                <a:spcPts val="555"/>
              </a:spcBef>
            </a:pPr>
            <a:r>
              <a:rPr sz="2800" spc="-10" dirty="0">
                <a:solidFill>
                  <a:srgbClr val="006A71"/>
                </a:solidFill>
              </a:rPr>
              <a:t>(National</a:t>
            </a:r>
            <a:r>
              <a:rPr sz="2800" spc="35" dirty="0">
                <a:solidFill>
                  <a:srgbClr val="006A71"/>
                </a:solidFill>
              </a:rPr>
              <a:t> </a:t>
            </a:r>
            <a:r>
              <a:rPr sz="2800" spc="-15" dirty="0">
                <a:solidFill>
                  <a:srgbClr val="006A71"/>
                </a:solidFill>
              </a:rPr>
              <a:t>COVID-19</a:t>
            </a:r>
            <a:r>
              <a:rPr sz="2800" spc="35" dirty="0">
                <a:solidFill>
                  <a:srgbClr val="006A71"/>
                </a:solidFill>
              </a:rPr>
              <a:t> </a:t>
            </a:r>
            <a:r>
              <a:rPr sz="2800" spc="-5" dirty="0">
                <a:solidFill>
                  <a:srgbClr val="006A71"/>
                </a:solidFill>
              </a:rPr>
              <a:t>Case</a:t>
            </a:r>
            <a:r>
              <a:rPr sz="2800" spc="30" dirty="0">
                <a:solidFill>
                  <a:srgbClr val="006A71"/>
                </a:solidFill>
              </a:rPr>
              <a:t> </a:t>
            </a:r>
            <a:r>
              <a:rPr sz="2800" spc="-5" dirty="0">
                <a:solidFill>
                  <a:srgbClr val="006A71"/>
                </a:solidFill>
              </a:rPr>
              <a:t>Surveillance</a:t>
            </a:r>
            <a:r>
              <a:rPr sz="2800" spc="45" dirty="0">
                <a:solidFill>
                  <a:srgbClr val="006A71"/>
                </a:solidFill>
              </a:rPr>
              <a:t> </a:t>
            </a:r>
            <a:r>
              <a:rPr sz="2800" spc="-15" dirty="0">
                <a:solidFill>
                  <a:srgbClr val="006A71"/>
                </a:solidFill>
              </a:rPr>
              <a:t>Data;</a:t>
            </a:r>
            <a:r>
              <a:rPr sz="2800" spc="20" dirty="0">
                <a:solidFill>
                  <a:srgbClr val="006A71"/>
                </a:solidFill>
              </a:rPr>
              <a:t> </a:t>
            </a:r>
            <a:r>
              <a:rPr sz="2800" spc="-5" dirty="0">
                <a:solidFill>
                  <a:srgbClr val="006A71"/>
                </a:solidFill>
              </a:rPr>
              <a:t>Jan</a:t>
            </a:r>
            <a:r>
              <a:rPr sz="2800" spc="10" dirty="0">
                <a:solidFill>
                  <a:srgbClr val="006A71"/>
                </a:solidFill>
              </a:rPr>
              <a:t> </a:t>
            </a:r>
            <a:r>
              <a:rPr sz="2800" spc="-5" dirty="0">
                <a:solidFill>
                  <a:srgbClr val="006A71"/>
                </a:solidFill>
              </a:rPr>
              <a:t>22,</a:t>
            </a:r>
            <a:r>
              <a:rPr sz="2800" spc="30" dirty="0">
                <a:solidFill>
                  <a:srgbClr val="006A71"/>
                </a:solidFill>
              </a:rPr>
              <a:t> </a:t>
            </a:r>
            <a:r>
              <a:rPr sz="2800" spc="-10" dirty="0">
                <a:solidFill>
                  <a:srgbClr val="006A71"/>
                </a:solidFill>
              </a:rPr>
              <a:t>2020</a:t>
            </a:r>
            <a:r>
              <a:rPr sz="2800" spc="30" dirty="0">
                <a:solidFill>
                  <a:srgbClr val="006A71"/>
                </a:solidFill>
              </a:rPr>
              <a:t> </a:t>
            </a:r>
            <a:r>
              <a:rPr sz="2800" spc="-5" dirty="0">
                <a:solidFill>
                  <a:srgbClr val="006A71"/>
                </a:solidFill>
              </a:rPr>
              <a:t>–</a:t>
            </a:r>
            <a:r>
              <a:rPr sz="2800" spc="15" dirty="0">
                <a:solidFill>
                  <a:srgbClr val="006A71"/>
                </a:solidFill>
              </a:rPr>
              <a:t> </a:t>
            </a:r>
            <a:r>
              <a:rPr sz="2800" spc="-10" dirty="0">
                <a:solidFill>
                  <a:srgbClr val="006A71"/>
                </a:solidFill>
              </a:rPr>
              <a:t>Sep</a:t>
            </a:r>
            <a:r>
              <a:rPr sz="2800" spc="20" dirty="0">
                <a:solidFill>
                  <a:srgbClr val="006A71"/>
                </a:solidFill>
              </a:rPr>
              <a:t> </a:t>
            </a:r>
            <a:r>
              <a:rPr sz="2800" spc="-5" dirty="0">
                <a:solidFill>
                  <a:srgbClr val="006A71"/>
                </a:solidFill>
              </a:rPr>
              <a:t>13,</a:t>
            </a:r>
            <a:r>
              <a:rPr sz="2800" spc="25" dirty="0">
                <a:solidFill>
                  <a:srgbClr val="006A71"/>
                </a:solidFill>
              </a:rPr>
              <a:t> </a:t>
            </a:r>
            <a:r>
              <a:rPr sz="2800" spc="-10" dirty="0">
                <a:solidFill>
                  <a:srgbClr val="006A71"/>
                </a:solidFill>
              </a:rPr>
              <a:t>2021)</a:t>
            </a:r>
            <a:endParaRPr sz="2800"/>
          </a:p>
        </p:txBody>
      </p:sp>
      <p:grpSp>
        <p:nvGrpSpPr>
          <p:cNvPr id="3" name="object 3"/>
          <p:cNvGrpSpPr/>
          <p:nvPr/>
        </p:nvGrpSpPr>
        <p:grpSpPr>
          <a:xfrm>
            <a:off x="1706689" y="2017585"/>
            <a:ext cx="8839835" cy="4545965"/>
            <a:chOff x="1706689" y="2017585"/>
            <a:chExt cx="8839835" cy="4545965"/>
          </a:xfrm>
        </p:grpSpPr>
        <p:sp>
          <p:nvSpPr>
            <p:cNvPr id="4" name="object 4"/>
            <p:cNvSpPr/>
            <p:nvPr/>
          </p:nvSpPr>
          <p:spPr>
            <a:xfrm>
              <a:off x="1711451" y="2022348"/>
              <a:ext cx="8830310" cy="4034154"/>
            </a:xfrm>
            <a:custGeom>
              <a:avLst/>
              <a:gdLst/>
              <a:ahLst/>
              <a:cxnLst/>
              <a:rect l="l" t="t" r="r" b="b"/>
              <a:pathLst>
                <a:path w="8830310" h="4034154">
                  <a:moveTo>
                    <a:pt x="0" y="0"/>
                  </a:moveTo>
                  <a:lnTo>
                    <a:pt x="8830056" y="0"/>
                  </a:lnTo>
                  <a:lnTo>
                    <a:pt x="8830056" y="4034028"/>
                  </a:lnTo>
                  <a:lnTo>
                    <a:pt x="0" y="4034028"/>
                  </a:lnTo>
                  <a:lnTo>
                    <a:pt x="0" y="0"/>
                  </a:lnTo>
                  <a:close/>
                </a:path>
              </a:pathLst>
            </a:custGeom>
            <a:ln w="9524">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1839468" y="2426207"/>
              <a:ext cx="8456930" cy="3630295"/>
            </a:xfrm>
            <a:custGeom>
              <a:avLst/>
              <a:gdLst/>
              <a:ahLst/>
              <a:cxnLst/>
              <a:rect l="l" t="t" r="r" b="b"/>
              <a:pathLst>
                <a:path w="8456930" h="3630295">
                  <a:moveTo>
                    <a:pt x="117348" y="1491996"/>
                  </a:moveTo>
                  <a:lnTo>
                    <a:pt x="0" y="1491996"/>
                  </a:lnTo>
                  <a:lnTo>
                    <a:pt x="0" y="3630180"/>
                  </a:lnTo>
                  <a:lnTo>
                    <a:pt x="117348" y="3630180"/>
                  </a:lnTo>
                  <a:lnTo>
                    <a:pt x="117348" y="1491996"/>
                  </a:lnTo>
                  <a:close/>
                </a:path>
                <a:path w="8456930" h="3630295">
                  <a:moveTo>
                    <a:pt x="608076" y="0"/>
                  </a:moveTo>
                  <a:lnTo>
                    <a:pt x="490728" y="0"/>
                  </a:lnTo>
                  <a:lnTo>
                    <a:pt x="490728" y="3630168"/>
                  </a:lnTo>
                  <a:lnTo>
                    <a:pt x="608076" y="3630168"/>
                  </a:lnTo>
                  <a:lnTo>
                    <a:pt x="608076" y="0"/>
                  </a:lnTo>
                  <a:close/>
                </a:path>
                <a:path w="8456930" h="3630295">
                  <a:moveTo>
                    <a:pt x="1098804" y="1815084"/>
                  </a:moveTo>
                  <a:lnTo>
                    <a:pt x="981456" y="1815084"/>
                  </a:lnTo>
                  <a:lnTo>
                    <a:pt x="981456" y="3630168"/>
                  </a:lnTo>
                  <a:lnTo>
                    <a:pt x="1098804" y="3630168"/>
                  </a:lnTo>
                  <a:lnTo>
                    <a:pt x="1098804" y="1815084"/>
                  </a:lnTo>
                  <a:close/>
                </a:path>
                <a:path w="8456930" h="3630295">
                  <a:moveTo>
                    <a:pt x="1589532" y="2057400"/>
                  </a:moveTo>
                  <a:lnTo>
                    <a:pt x="1472184" y="2057400"/>
                  </a:lnTo>
                  <a:lnTo>
                    <a:pt x="1472184" y="3630168"/>
                  </a:lnTo>
                  <a:lnTo>
                    <a:pt x="1589532" y="3630168"/>
                  </a:lnTo>
                  <a:lnTo>
                    <a:pt x="1589532" y="2057400"/>
                  </a:lnTo>
                  <a:close/>
                </a:path>
                <a:path w="8456930" h="3630295">
                  <a:moveTo>
                    <a:pt x="2080260" y="2621280"/>
                  </a:moveTo>
                  <a:lnTo>
                    <a:pt x="1962912" y="2621280"/>
                  </a:lnTo>
                  <a:lnTo>
                    <a:pt x="1962912" y="3630168"/>
                  </a:lnTo>
                  <a:lnTo>
                    <a:pt x="2080260" y="3630168"/>
                  </a:lnTo>
                  <a:lnTo>
                    <a:pt x="2080260" y="2621280"/>
                  </a:lnTo>
                  <a:close/>
                </a:path>
                <a:path w="8456930" h="3630295">
                  <a:moveTo>
                    <a:pt x="2569464" y="2500884"/>
                  </a:moveTo>
                  <a:lnTo>
                    <a:pt x="2453640" y="2500884"/>
                  </a:lnTo>
                  <a:lnTo>
                    <a:pt x="2453640" y="3630180"/>
                  </a:lnTo>
                  <a:lnTo>
                    <a:pt x="2569464" y="3630180"/>
                  </a:lnTo>
                  <a:lnTo>
                    <a:pt x="2569464" y="2500884"/>
                  </a:lnTo>
                  <a:close/>
                </a:path>
                <a:path w="8456930" h="3630295">
                  <a:moveTo>
                    <a:pt x="3060192" y="3186684"/>
                  </a:moveTo>
                  <a:lnTo>
                    <a:pt x="2944368" y="3186684"/>
                  </a:lnTo>
                  <a:lnTo>
                    <a:pt x="2944368" y="3630168"/>
                  </a:lnTo>
                  <a:lnTo>
                    <a:pt x="3060192" y="3630168"/>
                  </a:lnTo>
                  <a:lnTo>
                    <a:pt x="3060192" y="3186684"/>
                  </a:lnTo>
                  <a:close/>
                </a:path>
                <a:path w="8456930" h="3630295">
                  <a:moveTo>
                    <a:pt x="3550920" y="2581656"/>
                  </a:moveTo>
                  <a:lnTo>
                    <a:pt x="3433572" y="2581656"/>
                  </a:lnTo>
                  <a:lnTo>
                    <a:pt x="3433572" y="3630168"/>
                  </a:lnTo>
                  <a:lnTo>
                    <a:pt x="3550920" y="3630168"/>
                  </a:lnTo>
                  <a:lnTo>
                    <a:pt x="3550920" y="2581656"/>
                  </a:lnTo>
                  <a:close/>
                </a:path>
                <a:path w="8456930" h="3630295">
                  <a:moveTo>
                    <a:pt x="4041648" y="3186684"/>
                  </a:moveTo>
                  <a:lnTo>
                    <a:pt x="3924300" y="3186684"/>
                  </a:lnTo>
                  <a:lnTo>
                    <a:pt x="3924300" y="3630168"/>
                  </a:lnTo>
                  <a:lnTo>
                    <a:pt x="4041648" y="3630168"/>
                  </a:lnTo>
                  <a:lnTo>
                    <a:pt x="4041648" y="3186684"/>
                  </a:lnTo>
                  <a:close/>
                </a:path>
                <a:path w="8456930" h="3630295">
                  <a:moveTo>
                    <a:pt x="4532376" y="2662428"/>
                  </a:moveTo>
                  <a:lnTo>
                    <a:pt x="4415028" y="2662428"/>
                  </a:lnTo>
                  <a:lnTo>
                    <a:pt x="4415028" y="3630180"/>
                  </a:lnTo>
                  <a:lnTo>
                    <a:pt x="4532376" y="3630180"/>
                  </a:lnTo>
                  <a:lnTo>
                    <a:pt x="4532376" y="2662428"/>
                  </a:lnTo>
                  <a:close/>
                </a:path>
                <a:path w="8456930" h="3630295">
                  <a:moveTo>
                    <a:pt x="5023104" y="2621280"/>
                  </a:moveTo>
                  <a:lnTo>
                    <a:pt x="4905756" y="2621280"/>
                  </a:lnTo>
                  <a:lnTo>
                    <a:pt x="4905756" y="3630168"/>
                  </a:lnTo>
                  <a:lnTo>
                    <a:pt x="5023104" y="3630168"/>
                  </a:lnTo>
                  <a:lnTo>
                    <a:pt x="5023104" y="2621280"/>
                  </a:lnTo>
                  <a:close/>
                </a:path>
                <a:path w="8456930" h="3630295">
                  <a:moveTo>
                    <a:pt x="5513832" y="3348228"/>
                  </a:moveTo>
                  <a:lnTo>
                    <a:pt x="5396484" y="3348228"/>
                  </a:lnTo>
                  <a:lnTo>
                    <a:pt x="5396484" y="3630180"/>
                  </a:lnTo>
                  <a:lnTo>
                    <a:pt x="5513832" y="3630180"/>
                  </a:lnTo>
                  <a:lnTo>
                    <a:pt x="5513832" y="3348228"/>
                  </a:lnTo>
                  <a:close/>
                </a:path>
                <a:path w="8456930" h="3630295">
                  <a:moveTo>
                    <a:pt x="6004560" y="3105912"/>
                  </a:moveTo>
                  <a:lnTo>
                    <a:pt x="5887212" y="3105912"/>
                  </a:lnTo>
                  <a:lnTo>
                    <a:pt x="5887212" y="3630168"/>
                  </a:lnTo>
                  <a:lnTo>
                    <a:pt x="6004560" y="3630168"/>
                  </a:lnTo>
                  <a:lnTo>
                    <a:pt x="6004560" y="3105912"/>
                  </a:lnTo>
                  <a:close/>
                </a:path>
                <a:path w="8456930" h="3630295">
                  <a:moveTo>
                    <a:pt x="6493764" y="2782824"/>
                  </a:moveTo>
                  <a:lnTo>
                    <a:pt x="6377940" y="2782824"/>
                  </a:lnTo>
                  <a:lnTo>
                    <a:pt x="6377940" y="3630168"/>
                  </a:lnTo>
                  <a:lnTo>
                    <a:pt x="6493764" y="3630168"/>
                  </a:lnTo>
                  <a:lnTo>
                    <a:pt x="6493764" y="2782824"/>
                  </a:lnTo>
                  <a:close/>
                </a:path>
                <a:path w="8456930" h="3630295">
                  <a:moveTo>
                    <a:pt x="6984492" y="2904744"/>
                  </a:moveTo>
                  <a:lnTo>
                    <a:pt x="6868668" y="2904744"/>
                  </a:lnTo>
                  <a:lnTo>
                    <a:pt x="6868668" y="3630168"/>
                  </a:lnTo>
                  <a:lnTo>
                    <a:pt x="6984492" y="3630168"/>
                  </a:lnTo>
                  <a:lnTo>
                    <a:pt x="6984492" y="2904744"/>
                  </a:lnTo>
                  <a:close/>
                </a:path>
                <a:path w="8456930" h="3630295">
                  <a:moveTo>
                    <a:pt x="7475220" y="3267456"/>
                  </a:moveTo>
                  <a:lnTo>
                    <a:pt x="7357872" y="3267456"/>
                  </a:lnTo>
                  <a:lnTo>
                    <a:pt x="7357872" y="3630168"/>
                  </a:lnTo>
                  <a:lnTo>
                    <a:pt x="7475220" y="3630168"/>
                  </a:lnTo>
                  <a:lnTo>
                    <a:pt x="7475220" y="3267456"/>
                  </a:lnTo>
                  <a:close/>
                </a:path>
                <a:path w="8456930" h="3630295">
                  <a:moveTo>
                    <a:pt x="7965948" y="2378964"/>
                  </a:moveTo>
                  <a:lnTo>
                    <a:pt x="7848600" y="2378964"/>
                  </a:lnTo>
                  <a:lnTo>
                    <a:pt x="7848600" y="3630180"/>
                  </a:lnTo>
                  <a:lnTo>
                    <a:pt x="7965948" y="3630180"/>
                  </a:lnTo>
                  <a:lnTo>
                    <a:pt x="7965948" y="2378964"/>
                  </a:lnTo>
                  <a:close/>
                </a:path>
                <a:path w="8456930" h="3630295">
                  <a:moveTo>
                    <a:pt x="8456676" y="2097024"/>
                  </a:moveTo>
                  <a:lnTo>
                    <a:pt x="8339328" y="2097024"/>
                  </a:lnTo>
                  <a:lnTo>
                    <a:pt x="8339328" y="3630168"/>
                  </a:lnTo>
                  <a:lnTo>
                    <a:pt x="8456676" y="3630168"/>
                  </a:lnTo>
                  <a:lnTo>
                    <a:pt x="8456676" y="2097024"/>
                  </a:lnTo>
                  <a:close/>
                </a:path>
              </a:pathLst>
            </a:custGeom>
            <a:solidFill>
              <a:srgbClr val="5B9BD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1956816" y="5250179"/>
              <a:ext cx="8456930" cy="806450"/>
            </a:xfrm>
            <a:custGeom>
              <a:avLst/>
              <a:gdLst/>
              <a:ahLst/>
              <a:cxnLst/>
              <a:rect l="l" t="t" r="r" b="b"/>
              <a:pathLst>
                <a:path w="8456930" h="806450">
                  <a:moveTo>
                    <a:pt x="117348" y="766572"/>
                  </a:moveTo>
                  <a:lnTo>
                    <a:pt x="0" y="766572"/>
                  </a:lnTo>
                  <a:lnTo>
                    <a:pt x="0" y="806196"/>
                  </a:lnTo>
                  <a:lnTo>
                    <a:pt x="117348" y="806196"/>
                  </a:lnTo>
                  <a:lnTo>
                    <a:pt x="117348" y="766572"/>
                  </a:lnTo>
                  <a:close/>
                </a:path>
                <a:path w="8456930" h="806450">
                  <a:moveTo>
                    <a:pt x="608076" y="240792"/>
                  </a:moveTo>
                  <a:lnTo>
                    <a:pt x="490728" y="240792"/>
                  </a:lnTo>
                  <a:lnTo>
                    <a:pt x="490728" y="806196"/>
                  </a:lnTo>
                  <a:lnTo>
                    <a:pt x="608076" y="806196"/>
                  </a:lnTo>
                  <a:lnTo>
                    <a:pt x="608076" y="240792"/>
                  </a:lnTo>
                  <a:close/>
                </a:path>
                <a:path w="8456930" h="806450">
                  <a:moveTo>
                    <a:pt x="1098804" y="402336"/>
                  </a:moveTo>
                  <a:lnTo>
                    <a:pt x="981456" y="402336"/>
                  </a:lnTo>
                  <a:lnTo>
                    <a:pt x="981456" y="806196"/>
                  </a:lnTo>
                  <a:lnTo>
                    <a:pt x="1098804" y="806196"/>
                  </a:lnTo>
                  <a:lnTo>
                    <a:pt x="1098804" y="402336"/>
                  </a:lnTo>
                  <a:close/>
                </a:path>
                <a:path w="8456930" h="806450">
                  <a:moveTo>
                    <a:pt x="1589532" y="362712"/>
                  </a:moveTo>
                  <a:lnTo>
                    <a:pt x="1472184" y="362712"/>
                  </a:lnTo>
                  <a:lnTo>
                    <a:pt x="1472184" y="806196"/>
                  </a:lnTo>
                  <a:lnTo>
                    <a:pt x="1589532" y="806196"/>
                  </a:lnTo>
                  <a:lnTo>
                    <a:pt x="1589532" y="362712"/>
                  </a:lnTo>
                  <a:close/>
                </a:path>
                <a:path w="8456930" h="806450">
                  <a:moveTo>
                    <a:pt x="2078736" y="240792"/>
                  </a:moveTo>
                  <a:lnTo>
                    <a:pt x="1962912" y="240792"/>
                  </a:lnTo>
                  <a:lnTo>
                    <a:pt x="1962912" y="806196"/>
                  </a:lnTo>
                  <a:lnTo>
                    <a:pt x="2078736" y="806196"/>
                  </a:lnTo>
                  <a:lnTo>
                    <a:pt x="2078736" y="240792"/>
                  </a:lnTo>
                  <a:close/>
                </a:path>
                <a:path w="8456930" h="806450">
                  <a:moveTo>
                    <a:pt x="2569464" y="605028"/>
                  </a:moveTo>
                  <a:lnTo>
                    <a:pt x="2452116" y="605028"/>
                  </a:lnTo>
                  <a:lnTo>
                    <a:pt x="2452116" y="806208"/>
                  </a:lnTo>
                  <a:lnTo>
                    <a:pt x="2569464" y="806208"/>
                  </a:lnTo>
                  <a:lnTo>
                    <a:pt x="2569464" y="605028"/>
                  </a:lnTo>
                  <a:close/>
                </a:path>
                <a:path w="8456930" h="806450">
                  <a:moveTo>
                    <a:pt x="3060192" y="725424"/>
                  </a:moveTo>
                  <a:lnTo>
                    <a:pt x="2942844" y="725424"/>
                  </a:lnTo>
                  <a:lnTo>
                    <a:pt x="2942844" y="806196"/>
                  </a:lnTo>
                  <a:lnTo>
                    <a:pt x="3060192" y="806196"/>
                  </a:lnTo>
                  <a:lnTo>
                    <a:pt x="3060192" y="725424"/>
                  </a:lnTo>
                  <a:close/>
                </a:path>
                <a:path w="8456930" h="806450">
                  <a:moveTo>
                    <a:pt x="3550920" y="605028"/>
                  </a:moveTo>
                  <a:lnTo>
                    <a:pt x="3433572" y="605028"/>
                  </a:lnTo>
                  <a:lnTo>
                    <a:pt x="3433572" y="806208"/>
                  </a:lnTo>
                  <a:lnTo>
                    <a:pt x="3550920" y="806208"/>
                  </a:lnTo>
                  <a:lnTo>
                    <a:pt x="3550920" y="605028"/>
                  </a:lnTo>
                  <a:close/>
                </a:path>
                <a:path w="8456930" h="806450">
                  <a:moveTo>
                    <a:pt x="4041648" y="563880"/>
                  </a:moveTo>
                  <a:lnTo>
                    <a:pt x="3924300" y="563880"/>
                  </a:lnTo>
                  <a:lnTo>
                    <a:pt x="3924300" y="806196"/>
                  </a:lnTo>
                  <a:lnTo>
                    <a:pt x="4041648" y="806196"/>
                  </a:lnTo>
                  <a:lnTo>
                    <a:pt x="4041648" y="563880"/>
                  </a:lnTo>
                  <a:close/>
                </a:path>
                <a:path w="8456930" h="806450">
                  <a:moveTo>
                    <a:pt x="4532376" y="281940"/>
                  </a:moveTo>
                  <a:lnTo>
                    <a:pt x="4415028" y="281940"/>
                  </a:lnTo>
                  <a:lnTo>
                    <a:pt x="4415028" y="806196"/>
                  </a:lnTo>
                  <a:lnTo>
                    <a:pt x="4532376" y="806196"/>
                  </a:lnTo>
                  <a:lnTo>
                    <a:pt x="4532376" y="281940"/>
                  </a:lnTo>
                  <a:close/>
                </a:path>
                <a:path w="8456930" h="806450">
                  <a:moveTo>
                    <a:pt x="5023104" y="281940"/>
                  </a:moveTo>
                  <a:lnTo>
                    <a:pt x="4905756" y="281940"/>
                  </a:lnTo>
                  <a:lnTo>
                    <a:pt x="4905756" y="806196"/>
                  </a:lnTo>
                  <a:lnTo>
                    <a:pt x="5023104" y="806196"/>
                  </a:lnTo>
                  <a:lnTo>
                    <a:pt x="5023104" y="281940"/>
                  </a:lnTo>
                  <a:close/>
                </a:path>
                <a:path w="8456930" h="806450">
                  <a:moveTo>
                    <a:pt x="5513832" y="605028"/>
                  </a:moveTo>
                  <a:lnTo>
                    <a:pt x="5396484" y="605028"/>
                  </a:lnTo>
                  <a:lnTo>
                    <a:pt x="5396484" y="806208"/>
                  </a:lnTo>
                  <a:lnTo>
                    <a:pt x="5513832" y="806208"/>
                  </a:lnTo>
                  <a:lnTo>
                    <a:pt x="5513832" y="605028"/>
                  </a:lnTo>
                  <a:close/>
                </a:path>
                <a:path w="8456930" h="806450">
                  <a:moveTo>
                    <a:pt x="6003036" y="402336"/>
                  </a:moveTo>
                  <a:lnTo>
                    <a:pt x="5887212" y="402336"/>
                  </a:lnTo>
                  <a:lnTo>
                    <a:pt x="5887212" y="806196"/>
                  </a:lnTo>
                  <a:lnTo>
                    <a:pt x="6003036" y="806196"/>
                  </a:lnTo>
                  <a:lnTo>
                    <a:pt x="6003036" y="402336"/>
                  </a:lnTo>
                  <a:close/>
                </a:path>
                <a:path w="8456930" h="806450">
                  <a:moveTo>
                    <a:pt x="6493764" y="644652"/>
                  </a:moveTo>
                  <a:lnTo>
                    <a:pt x="6376416" y="644652"/>
                  </a:lnTo>
                  <a:lnTo>
                    <a:pt x="6376416" y="806196"/>
                  </a:lnTo>
                  <a:lnTo>
                    <a:pt x="6493764" y="806196"/>
                  </a:lnTo>
                  <a:lnTo>
                    <a:pt x="6493764" y="644652"/>
                  </a:lnTo>
                  <a:close/>
                </a:path>
                <a:path w="8456930" h="806450">
                  <a:moveTo>
                    <a:pt x="6984492" y="605028"/>
                  </a:moveTo>
                  <a:lnTo>
                    <a:pt x="6867144" y="605028"/>
                  </a:lnTo>
                  <a:lnTo>
                    <a:pt x="6867144" y="806208"/>
                  </a:lnTo>
                  <a:lnTo>
                    <a:pt x="6984492" y="806208"/>
                  </a:lnTo>
                  <a:lnTo>
                    <a:pt x="6984492" y="605028"/>
                  </a:lnTo>
                  <a:close/>
                </a:path>
                <a:path w="8456930" h="806450">
                  <a:moveTo>
                    <a:pt x="7475220" y="605028"/>
                  </a:moveTo>
                  <a:lnTo>
                    <a:pt x="7357872" y="605028"/>
                  </a:lnTo>
                  <a:lnTo>
                    <a:pt x="7357872" y="806208"/>
                  </a:lnTo>
                  <a:lnTo>
                    <a:pt x="7475220" y="806208"/>
                  </a:lnTo>
                  <a:lnTo>
                    <a:pt x="7475220" y="605028"/>
                  </a:lnTo>
                  <a:close/>
                </a:path>
                <a:path w="8456930" h="806450">
                  <a:moveTo>
                    <a:pt x="7965948" y="483108"/>
                  </a:moveTo>
                  <a:lnTo>
                    <a:pt x="7848600" y="483108"/>
                  </a:lnTo>
                  <a:lnTo>
                    <a:pt x="7848600" y="806196"/>
                  </a:lnTo>
                  <a:lnTo>
                    <a:pt x="7965948" y="806196"/>
                  </a:lnTo>
                  <a:lnTo>
                    <a:pt x="7965948" y="483108"/>
                  </a:lnTo>
                  <a:close/>
                </a:path>
                <a:path w="8456930" h="806450">
                  <a:moveTo>
                    <a:pt x="8456676" y="0"/>
                  </a:moveTo>
                  <a:lnTo>
                    <a:pt x="8339328" y="0"/>
                  </a:lnTo>
                  <a:lnTo>
                    <a:pt x="8339328" y="806196"/>
                  </a:lnTo>
                  <a:lnTo>
                    <a:pt x="8456676" y="806196"/>
                  </a:lnTo>
                  <a:lnTo>
                    <a:pt x="8456676"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1956815" y="5250180"/>
              <a:ext cx="8456930" cy="806450"/>
            </a:xfrm>
            <a:custGeom>
              <a:avLst/>
              <a:gdLst/>
              <a:ahLst/>
              <a:cxnLst/>
              <a:rect l="l" t="t" r="r" b="b"/>
              <a:pathLst>
                <a:path w="8456930" h="806450">
                  <a:moveTo>
                    <a:pt x="0" y="766572"/>
                  </a:moveTo>
                  <a:lnTo>
                    <a:pt x="117348" y="766572"/>
                  </a:lnTo>
                  <a:lnTo>
                    <a:pt x="117348" y="806196"/>
                  </a:lnTo>
                  <a:lnTo>
                    <a:pt x="0" y="806196"/>
                  </a:lnTo>
                  <a:lnTo>
                    <a:pt x="0" y="766572"/>
                  </a:lnTo>
                  <a:close/>
                </a:path>
                <a:path w="8456930" h="806450">
                  <a:moveTo>
                    <a:pt x="490727" y="240792"/>
                  </a:moveTo>
                  <a:lnTo>
                    <a:pt x="608076" y="240792"/>
                  </a:lnTo>
                  <a:lnTo>
                    <a:pt x="608076" y="806196"/>
                  </a:lnTo>
                  <a:lnTo>
                    <a:pt x="490727" y="806196"/>
                  </a:lnTo>
                  <a:lnTo>
                    <a:pt x="490727" y="240792"/>
                  </a:lnTo>
                  <a:close/>
                </a:path>
                <a:path w="8456930" h="806450">
                  <a:moveTo>
                    <a:pt x="981456" y="402336"/>
                  </a:moveTo>
                  <a:lnTo>
                    <a:pt x="1098804" y="402336"/>
                  </a:lnTo>
                  <a:lnTo>
                    <a:pt x="1098804" y="806196"/>
                  </a:lnTo>
                  <a:lnTo>
                    <a:pt x="981456" y="806196"/>
                  </a:lnTo>
                  <a:lnTo>
                    <a:pt x="981456" y="402336"/>
                  </a:lnTo>
                  <a:close/>
                </a:path>
                <a:path w="8456930" h="806450">
                  <a:moveTo>
                    <a:pt x="1472183" y="362712"/>
                  </a:moveTo>
                  <a:lnTo>
                    <a:pt x="1589532" y="362712"/>
                  </a:lnTo>
                  <a:lnTo>
                    <a:pt x="1589532" y="806196"/>
                  </a:lnTo>
                  <a:lnTo>
                    <a:pt x="1472183" y="806196"/>
                  </a:lnTo>
                  <a:lnTo>
                    <a:pt x="1472183" y="362712"/>
                  </a:lnTo>
                  <a:close/>
                </a:path>
                <a:path w="8456930" h="806450">
                  <a:moveTo>
                    <a:pt x="1962911" y="240792"/>
                  </a:moveTo>
                  <a:lnTo>
                    <a:pt x="2078735" y="240792"/>
                  </a:lnTo>
                  <a:lnTo>
                    <a:pt x="2078735" y="806196"/>
                  </a:lnTo>
                  <a:lnTo>
                    <a:pt x="1962911" y="806196"/>
                  </a:lnTo>
                  <a:lnTo>
                    <a:pt x="1962911" y="240792"/>
                  </a:lnTo>
                  <a:close/>
                </a:path>
                <a:path w="8456930" h="806450">
                  <a:moveTo>
                    <a:pt x="2452116" y="605028"/>
                  </a:moveTo>
                  <a:lnTo>
                    <a:pt x="2569464" y="605028"/>
                  </a:lnTo>
                  <a:lnTo>
                    <a:pt x="2569464" y="806196"/>
                  </a:lnTo>
                  <a:lnTo>
                    <a:pt x="2452116" y="806196"/>
                  </a:lnTo>
                  <a:lnTo>
                    <a:pt x="2452116" y="605028"/>
                  </a:lnTo>
                  <a:close/>
                </a:path>
                <a:path w="8456930" h="806450">
                  <a:moveTo>
                    <a:pt x="2942844" y="725424"/>
                  </a:moveTo>
                  <a:lnTo>
                    <a:pt x="3060192" y="725424"/>
                  </a:lnTo>
                  <a:lnTo>
                    <a:pt x="3060192" y="806196"/>
                  </a:lnTo>
                  <a:lnTo>
                    <a:pt x="2942844" y="806196"/>
                  </a:lnTo>
                  <a:lnTo>
                    <a:pt x="2942844" y="725424"/>
                  </a:lnTo>
                  <a:close/>
                </a:path>
                <a:path w="8456930" h="806450">
                  <a:moveTo>
                    <a:pt x="3433572" y="605028"/>
                  </a:moveTo>
                  <a:lnTo>
                    <a:pt x="3550920" y="605028"/>
                  </a:lnTo>
                  <a:lnTo>
                    <a:pt x="3550920" y="806196"/>
                  </a:lnTo>
                  <a:lnTo>
                    <a:pt x="3433572" y="806196"/>
                  </a:lnTo>
                  <a:lnTo>
                    <a:pt x="3433572" y="605028"/>
                  </a:lnTo>
                  <a:close/>
                </a:path>
                <a:path w="8456930" h="806450">
                  <a:moveTo>
                    <a:pt x="3924300" y="563880"/>
                  </a:moveTo>
                  <a:lnTo>
                    <a:pt x="4041648" y="563880"/>
                  </a:lnTo>
                  <a:lnTo>
                    <a:pt x="4041648" y="806196"/>
                  </a:lnTo>
                  <a:lnTo>
                    <a:pt x="3924300" y="806196"/>
                  </a:lnTo>
                  <a:lnTo>
                    <a:pt x="3924300" y="563880"/>
                  </a:lnTo>
                  <a:close/>
                </a:path>
                <a:path w="8456930" h="806450">
                  <a:moveTo>
                    <a:pt x="4415028" y="281940"/>
                  </a:moveTo>
                  <a:lnTo>
                    <a:pt x="4532376" y="281940"/>
                  </a:lnTo>
                  <a:lnTo>
                    <a:pt x="4532376" y="806196"/>
                  </a:lnTo>
                  <a:lnTo>
                    <a:pt x="4415028" y="806196"/>
                  </a:lnTo>
                  <a:lnTo>
                    <a:pt x="4415028" y="281940"/>
                  </a:lnTo>
                  <a:close/>
                </a:path>
                <a:path w="8456930" h="806450">
                  <a:moveTo>
                    <a:pt x="4905756" y="281940"/>
                  </a:moveTo>
                  <a:lnTo>
                    <a:pt x="5023104" y="281940"/>
                  </a:lnTo>
                  <a:lnTo>
                    <a:pt x="5023104" y="806196"/>
                  </a:lnTo>
                  <a:lnTo>
                    <a:pt x="4905756" y="806196"/>
                  </a:lnTo>
                  <a:lnTo>
                    <a:pt x="4905756" y="281940"/>
                  </a:lnTo>
                  <a:close/>
                </a:path>
                <a:path w="8456930" h="806450">
                  <a:moveTo>
                    <a:pt x="5396483" y="605028"/>
                  </a:moveTo>
                  <a:lnTo>
                    <a:pt x="5513832" y="605028"/>
                  </a:lnTo>
                  <a:lnTo>
                    <a:pt x="5513832" y="806196"/>
                  </a:lnTo>
                  <a:lnTo>
                    <a:pt x="5396483" y="806196"/>
                  </a:lnTo>
                  <a:lnTo>
                    <a:pt x="5396483" y="605028"/>
                  </a:lnTo>
                  <a:close/>
                </a:path>
                <a:path w="8456930" h="806450">
                  <a:moveTo>
                    <a:pt x="5887211" y="402336"/>
                  </a:moveTo>
                  <a:lnTo>
                    <a:pt x="6003035" y="402336"/>
                  </a:lnTo>
                  <a:lnTo>
                    <a:pt x="6003035" y="806196"/>
                  </a:lnTo>
                  <a:lnTo>
                    <a:pt x="5887211" y="806196"/>
                  </a:lnTo>
                  <a:lnTo>
                    <a:pt x="5887211" y="402336"/>
                  </a:lnTo>
                  <a:close/>
                </a:path>
                <a:path w="8456930" h="806450">
                  <a:moveTo>
                    <a:pt x="6376415" y="644652"/>
                  </a:moveTo>
                  <a:lnTo>
                    <a:pt x="6493763" y="644652"/>
                  </a:lnTo>
                  <a:lnTo>
                    <a:pt x="6493763" y="806196"/>
                  </a:lnTo>
                  <a:lnTo>
                    <a:pt x="6376415" y="806196"/>
                  </a:lnTo>
                  <a:lnTo>
                    <a:pt x="6376415" y="644652"/>
                  </a:lnTo>
                  <a:close/>
                </a:path>
                <a:path w="8456930" h="806450">
                  <a:moveTo>
                    <a:pt x="6867143" y="605028"/>
                  </a:moveTo>
                  <a:lnTo>
                    <a:pt x="6984491" y="605028"/>
                  </a:lnTo>
                  <a:lnTo>
                    <a:pt x="6984491" y="806196"/>
                  </a:lnTo>
                  <a:lnTo>
                    <a:pt x="6867143" y="806196"/>
                  </a:lnTo>
                  <a:lnTo>
                    <a:pt x="6867143" y="605028"/>
                  </a:lnTo>
                  <a:close/>
                </a:path>
                <a:path w="8456930" h="806450">
                  <a:moveTo>
                    <a:pt x="7357872" y="605028"/>
                  </a:moveTo>
                  <a:lnTo>
                    <a:pt x="7475220" y="605028"/>
                  </a:lnTo>
                  <a:lnTo>
                    <a:pt x="7475220" y="806196"/>
                  </a:lnTo>
                  <a:lnTo>
                    <a:pt x="7357872" y="806196"/>
                  </a:lnTo>
                  <a:lnTo>
                    <a:pt x="7357872" y="605028"/>
                  </a:lnTo>
                  <a:close/>
                </a:path>
                <a:path w="8456930" h="806450">
                  <a:moveTo>
                    <a:pt x="7848600" y="483108"/>
                  </a:moveTo>
                  <a:lnTo>
                    <a:pt x="7965948" y="483108"/>
                  </a:lnTo>
                  <a:lnTo>
                    <a:pt x="7965948" y="806196"/>
                  </a:lnTo>
                  <a:lnTo>
                    <a:pt x="7848600" y="806196"/>
                  </a:lnTo>
                  <a:lnTo>
                    <a:pt x="7848600" y="483108"/>
                  </a:lnTo>
                  <a:close/>
                </a:path>
                <a:path w="8456930" h="806450">
                  <a:moveTo>
                    <a:pt x="8339328" y="0"/>
                  </a:moveTo>
                  <a:lnTo>
                    <a:pt x="8456676" y="0"/>
                  </a:lnTo>
                  <a:lnTo>
                    <a:pt x="8456676" y="806196"/>
                  </a:lnTo>
                  <a:lnTo>
                    <a:pt x="8339328" y="806196"/>
                  </a:lnTo>
                  <a:lnTo>
                    <a:pt x="8339328" y="0"/>
                  </a:lnTo>
                  <a:close/>
                </a:path>
              </a:pathLst>
            </a:custGeom>
            <a:ln w="952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711451" y="6056376"/>
              <a:ext cx="8830310" cy="0"/>
            </a:xfrm>
            <a:custGeom>
              <a:avLst/>
              <a:gdLst/>
              <a:ahLst/>
              <a:cxnLst/>
              <a:rect l="l" t="t" r="r" b="b"/>
              <a:pathLst>
                <a:path w="8830310">
                  <a:moveTo>
                    <a:pt x="0" y="0"/>
                  </a:moveTo>
                  <a:lnTo>
                    <a:pt x="8830056" y="0"/>
                  </a:lnTo>
                </a:path>
              </a:pathLst>
            </a:custGeom>
            <a:ln w="9525">
              <a:solidFill>
                <a:srgbClr val="DADAD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957577" y="2250186"/>
              <a:ext cx="8338184" cy="3317875"/>
            </a:xfrm>
            <a:custGeom>
              <a:avLst/>
              <a:gdLst/>
              <a:ahLst/>
              <a:cxnLst/>
              <a:rect l="l" t="t" r="r" b="b"/>
              <a:pathLst>
                <a:path w="8338184" h="3317875">
                  <a:moveTo>
                    <a:pt x="0" y="3238500"/>
                  </a:moveTo>
                  <a:lnTo>
                    <a:pt x="489204" y="2581656"/>
                  </a:lnTo>
                  <a:lnTo>
                    <a:pt x="979932" y="2583180"/>
                  </a:lnTo>
                  <a:lnTo>
                    <a:pt x="1470660" y="2212848"/>
                  </a:lnTo>
                  <a:lnTo>
                    <a:pt x="1961388" y="1650491"/>
                  </a:lnTo>
                  <a:lnTo>
                    <a:pt x="2452116" y="2282952"/>
                  </a:lnTo>
                  <a:lnTo>
                    <a:pt x="2942844" y="2493264"/>
                  </a:lnTo>
                  <a:lnTo>
                    <a:pt x="3433572" y="1725168"/>
                  </a:lnTo>
                  <a:lnTo>
                    <a:pt x="3924300" y="691895"/>
                  </a:lnTo>
                  <a:lnTo>
                    <a:pt x="4413504" y="0"/>
                  </a:lnTo>
                  <a:lnTo>
                    <a:pt x="4904232" y="896112"/>
                  </a:lnTo>
                  <a:lnTo>
                    <a:pt x="5394960" y="2499360"/>
                  </a:lnTo>
                  <a:lnTo>
                    <a:pt x="5885688" y="2561844"/>
                  </a:lnTo>
                  <a:lnTo>
                    <a:pt x="6376416" y="2520696"/>
                  </a:lnTo>
                  <a:lnTo>
                    <a:pt x="6867144" y="3028188"/>
                  </a:lnTo>
                  <a:lnTo>
                    <a:pt x="7357872" y="3317748"/>
                  </a:lnTo>
                  <a:lnTo>
                    <a:pt x="7848600" y="2727960"/>
                  </a:lnTo>
                  <a:lnTo>
                    <a:pt x="8337804" y="2369820"/>
                  </a:lnTo>
                </a:path>
              </a:pathLst>
            </a:custGeom>
            <a:ln w="28575">
              <a:solidFill>
                <a:srgbClr val="C0C0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8138160" y="2695956"/>
              <a:ext cx="243840" cy="83820"/>
            </a:xfrm>
            <a:custGeom>
              <a:avLst/>
              <a:gdLst/>
              <a:ahLst/>
              <a:cxnLst/>
              <a:rect l="l" t="t" r="r" b="b"/>
              <a:pathLst>
                <a:path w="243840" h="83819">
                  <a:moveTo>
                    <a:pt x="243840" y="0"/>
                  </a:moveTo>
                  <a:lnTo>
                    <a:pt x="0" y="0"/>
                  </a:lnTo>
                  <a:lnTo>
                    <a:pt x="0" y="83820"/>
                  </a:lnTo>
                  <a:lnTo>
                    <a:pt x="243840" y="83820"/>
                  </a:lnTo>
                  <a:lnTo>
                    <a:pt x="243840" y="0"/>
                  </a:lnTo>
                  <a:close/>
                </a:path>
              </a:pathLst>
            </a:custGeom>
            <a:solidFill>
              <a:srgbClr val="5B9BD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8138160" y="3015996"/>
              <a:ext cx="243840" cy="83820"/>
            </a:xfrm>
            <a:custGeom>
              <a:avLst/>
              <a:gdLst/>
              <a:ahLst/>
              <a:cxnLst/>
              <a:rect l="l" t="t" r="r" b="b"/>
              <a:pathLst>
                <a:path w="243840" h="83819">
                  <a:moveTo>
                    <a:pt x="243840" y="0"/>
                  </a:moveTo>
                  <a:lnTo>
                    <a:pt x="0" y="0"/>
                  </a:lnTo>
                  <a:lnTo>
                    <a:pt x="0" y="83820"/>
                  </a:lnTo>
                  <a:lnTo>
                    <a:pt x="243840" y="83820"/>
                  </a:lnTo>
                  <a:lnTo>
                    <a:pt x="243840"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8138922" y="3377946"/>
              <a:ext cx="243840" cy="0"/>
            </a:xfrm>
            <a:custGeom>
              <a:avLst/>
              <a:gdLst/>
              <a:ahLst/>
              <a:cxnLst/>
              <a:rect l="l" t="t" r="r" b="b"/>
              <a:pathLst>
                <a:path w="243840">
                  <a:moveTo>
                    <a:pt x="0" y="0"/>
                  </a:moveTo>
                  <a:lnTo>
                    <a:pt x="243840" y="0"/>
                  </a:lnTo>
                </a:path>
              </a:pathLst>
            </a:custGeom>
            <a:ln w="28575">
              <a:solidFill>
                <a:srgbClr val="C0C0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9453187" y="6194793"/>
              <a:ext cx="380365" cy="368300"/>
            </a:xfrm>
            <a:custGeom>
              <a:avLst/>
              <a:gdLst/>
              <a:ahLst/>
              <a:cxnLst/>
              <a:rect l="l" t="t" r="r" b="b"/>
              <a:pathLst>
                <a:path w="380365" h="368300">
                  <a:moveTo>
                    <a:pt x="29895" y="284480"/>
                  </a:moveTo>
                  <a:lnTo>
                    <a:pt x="25653" y="284480"/>
                  </a:lnTo>
                  <a:lnTo>
                    <a:pt x="17462" y="287020"/>
                  </a:lnTo>
                  <a:lnTo>
                    <a:pt x="0" y="316230"/>
                  </a:lnTo>
                  <a:lnTo>
                    <a:pt x="2222" y="325120"/>
                  </a:lnTo>
                  <a:lnTo>
                    <a:pt x="29654" y="358140"/>
                  </a:lnTo>
                  <a:lnTo>
                    <a:pt x="52298" y="368300"/>
                  </a:lnTo>
                  <a:lnTo>
                    <a:pt x="56527" y="368300"/>
                  </a:lnTo>
                  <a:lnTo>
                    <a:pt x="64719" y="365760"/>
                  </a:lnTo>
                  <a:lnTo>
                    <a:pt x="68745" y="363220"/>
                  </a:lnTo>
                  <a:lnTo>
                    <a:pt x="74146" y="358140"/>
                  </a:lnTo>
                  <a:lnTo>
                    <a:pt x="56438" y="358140"/>
                  </a:lnTo>
                  <a:lnTo>
                    <a:pt x="53593" y="356870"/>
                  </a:lnTo>
                  <a:lnTo>
                    <a:pt x="47370" y="355600"/>
                  </a:lnTo>
                  <a:lnTo>
                    <a:pt x="43929" y="353060"/>
                  </a:lnTo>
                  <a:lnTo>
                    <a:pt x="36410" y="347980"/>
                  </a:lnTo>
                  <a:lnTo>
                    <a:pt x="32194" y="344170"/>
                  </a:lnTo>
                  <a:lnTo>
                    <a:pt x="24028" y="336550"/>
                  </a:lnTo>
                  <a:lnTo>
                    <a:pt x="20942" y="332740"/>
                  </a:lnTo>
                  <a:lnTo>
                    <a:pt x="15595" y="326390"/>
                  </a:lnTo>
                  <a:lnTo>
                    <a:pt x="13614" y="322580"/>
                  </a:lnTo>
                  <a:lnTo>
                    <a:pt x="11061" y="316230"/>
                  </a:lnTo>
                  <a:lnTo>
                    <a:pt x="10629" y="312420"/>
                  </a:lnTo>
                  <a:lnTo>
                    <a:pt x="11480" y="307340"/>
                  </a:lnTo>
                  <a:lnTo>
                    <a:pt x="13055" y="303530"/>
                  </a:lnTo>
                  <a:lnTo>
                    <a:pt x="17348" y="299720"/>
                  </a:lnTo>
                  <a:lnTo>
                    <a:pt x="18948" y="298450"/>
                  </a:lnTo>
                  <a:lnTo>
                    <a:pt x="22237" y="297180"/>
                  </a:lnTo>
                  <a:lnTo>
                    <a:pt x="23990" y="295910"/>
                  </a:lnTo>
                  <a:lnTo>
                    <a:pt x="52527" y="295910"/>
                  </a:lnTo>
                  <a:lnTo>
                    <a:pt x="43167" y="289560"/>
                  </a:lnTo>
                  <a:lnTo>
                    <a:pt x="38646" y="287020"/>
                  </a:lnTo>
                  <a:lnTo>
                    <a:pt x="29895" y="284480"/>
                  </a:lnTo>
                  <a:close/>
                </a:path>
                <a:path w="380365" h="368300">
                  <a:moveTo>
                    <a:pt x="52527" y="295910"/>
                  </a:moveTo>
                  <a:lnTo>
                    <a:pt x="29654" y="295910"/>
                  </a:lnTo>
                  <a:lnTo>
                    <a:pt x="33794" y="298450"/>
                  </a:lnTo>
                  <a:lnTo>
                    <a:pt x="35991" y="298450"/>
                  </a:lnTo>
                  <a:lnTo>
                    <a:pt x="40678" y="302260"/>
                  </a:lnTo>
                  <a:lnTo>
                    <a:pt x="43192" y="303530"/>
                  </a:lnTo>
                  <a:lnTo>
                    <a:pt x="48615" y="308610"/>
                  </a:lnTo>
                  <a:lnTo>
                    <a:pt x="51536" y="311150"/>
                  </a:lnTo>
                  <a:lnTo>
                    <a:pt x="54673" y="313690"/>
                  </a:lnTo>
                  <a:lnTo>
                    <a:pt x="56997" y="316230"/>
                  </a:lnTo>
                  <a:lnTo>
                    <a:pt x="59156" y="318770"/>
                  </a:lnTo>
                  <a:lnTo>
                    <a:pt x="63157" y="323850"/>
                  </a:lnTo>
                  <a:lnTo>
                    <a:pt x="64884" y="325120"/>
                  </a:lnTo>
                  <a:lnTo>
                    <a:pt x="67792" y="330200"/>
                  </a:lnTo>
                  <a:lnTo>
                    <a:pt x="70700" y="336550"/>
                  </a:lnTo>
                  <a:lnTo>
                    <a:pt x="71183" y="339090"/>
                  </a:lnTo>
                  <a:lnTo>
                    <a:pt x="71373" y="342900"/>
                  </a:lnTo>
                  <a:lnTo>
                    <a:pt x="71031" y="344170"/>
                  </a:lnTo>
                  <a:lnTo>
                    <a:pt x="56438" y="358140"/>
                  </a:lnTo>
                  <a:lnTo>
                    <a:pt x="74146" y="358140"/>
                  </a:lnTo>
                  <a:lnTo>
                    <a:pt x="76847" y="355600"/>
                  </a:lnTo>
                  <a:lnTo>
                    <a:pt x="79565" y="351790"/>
                  </a:lnTo>
                  <a:lnTo>
                    <a:pt x="82118" y="342900"/>
                  </a:lnTo>
                  <a:lnTo>
                    <a:pt x="82194" y="337820"/>
                  </a:lnTo>
                  <a:lnTo>
                    <a:pt x="80009" y="328930"/>
                  </a:lnTo>
                  <a:lnTo>
                    <a:pt x="57442" y="299720"/>
                  </a:lnTo>
                  <a:lnTo>
                    <a:pt x="52527" y="295910"/>
                  </a:lnTo>
                  <a:close/>
                </a:path>
                <a:path w="380365" h="368300">
                  <a:moveTo>
                    <a:pt x="90020" y="241300"/>
                  </a:moveTo>
                  <a:lnTo>
                    <a:pt x="78193" y="241300"/>
                  </a:lnTo>
                  <a:lnTo>
                    <a:pt x="107861" y="318770"/>
                  </a:lnTo>
                  <a:lnTo>
                    <a:pt x="108102" y="320040"/>
                  </a:lnTo>
                  <a:lnTo>
                    <a:pt x="110604" y="320040"/>
                  </a:lnTo>
                  <a:lnTo>
                    <a:pt x="112026" y="318770"/>
                  </a:lnTo>
                  <a:lnTo>
                    <a:pt x="112928" y="318770"/>
                  </a:lnTo>
                  <a:lnTo>
                    <a:pt x="114858" y="316230"/>
                  </a:lnTo>
                  <a:lnTo>
                    <a:pt x="115544" y="314960"/>
                  </a:lnTo>
                  <a:lnTo>
                    <a:pt x="116611" y="313690"/>
                  </a:lnTo>
                  <a:lnTo>
                    <a:pt x="116992" y="313690"/>
                  </a:lnTo>
                  <a:lnTo>
                    <a:pt x="117436" y="312420"/>
                  </a:lnTo>
                  <a:lnTo>
                    <a:pt x="117436" y="311150"/>
                  </a:lnTo>
                  <a:lnTo>
                    <a:pt x="90020" y="241300"/>
                  </a:lnTo>
                  <a:close/>
                </a:path>
                <a:path w="380365" h="368300">
                  <a:moveTo>
                    <a:pt x="161607" y="294640"/>
                  </a:moveTo>
                  <a:lnTo>
                    <a:pt x="159435" y="294640"/>
                  </a:lnTo>
                  <a:lnTo>
                    <a:pt x="160172" y="295910"/>
                  </a:lnTo>
                  <a:lnTo>
                    <a:pt x="160616" y="295910"/>
                  </a:lnTo>
                  <a:lnTo>
                    <a:pt x="161607" y="294640"/>
                  </a:lnTo>
                  <a:close/>
                </a:path>
                <a:path w="380365" h="368300">
                  <a:moveTo>
                    <a:pt x="114909" y="175260"/>
                  </a:moveTo>
                  <a:lnTo>
                    <a:pt x="112941" y="175260"/>
                  </a:lnTo>
                  <a:lnTo>
                    <a:pt x="111683" y="176530"/>
                  </a:lnTo>
                  <a:lnTo>
                    <a:pt x="110972" y="177800"/>
                  </a:lnTo>
                  <a:lnTo>
                    <a:pt x="109486" y="179070"/>
                  </a:lnTo>
                  <a:lnTo>
                    <a:pt x="108927" y="179070"/>
                  </a:lnTo>
                  <a:lnTo>
                    <a:pt x="108051" y="180340"/>
                  </a:lnTo>
                  <a:lnTo>
                    <a:pt x="107759" y="180340"/>
                  </a:lnTo>
                  <a:lnTo>
                    <a:pt x="107429" y="181610"/>
                  </a:lnTo>
                  <a:lnTo>
                    <a:pt x="107429" y="182880"/>
                  </a:lnTo>
                  <a:lnTo>
                    <a:pt x="107594" y="184150"/>
                  </a:lnTo>
                  <a:lnTo>
                    <a:pt x="107886" y="184150"/>
                  </a:lnTo>
                  <a:lnTo>
                    <a:pt x="158915" y="293370"/>
                  </a:lnTo>
                  <a:lnTo>
                    <a:pt x="159130" y="294640"/>
                  </a:lnTo>
                  <a:lnTo>
                    <a:pt x="163474" y="294640"/>
                  </a:lnTo>
                  <a:lnTo>
                    <a:pt x="164198" y="293370"/>
                  </a:lnTo>
                  <a:lnTo>
                    <a:pt x="165684" y="292100"/>
                  </a:lnTo>
                  <a:lnTo>
                    <a:pt x="166230" y="290830"/>
                  </a:lnTo>
                  <a:lnTo>
                    <a:pt x="167030" y="290830"/>
                  </a:lnTo>
                  <a:lnTo>
                    <a:pt x="167335" y="289560"/>
                  </a:lnTo>
                  <a:lnTo>
                    <a:pt x="167716" y="289560"/>
                  </a:lnTo>
                  <a:lnTo>
                    <a:pt x="167741" y="287020"/>
                  </a:lnTo>
                  <a:lnTo>
                    <a:pt x="167284" y="287020"/>
                  </a:lnTo>
                  <a:lnTo>
                    <a:pt x="116255" y="176530"/>
                  </a:lnTo>
                  <a:lnTo>
                    <a:pt x="115684" y="176530"/>
                  </a:lnTo>
                  <a:lnTo>
                    <a:pt x="114909" y="175260"/>
                  </a:lnTo>
                  <a:close/>
                </a:path>
                <a:path w="380365" h="368300">
                  <a:moveTo>
                    <a:pt x="82092" y="227330"/>
                  </a:moveTo>
                  <a:lnTo>
                    <a:pt x="77774" y="227330"/>
                  </a:lnTo>
                  <a:lnTo>
                    <a:pt x="40538" y="264160"/>
                  </a:lnTo>
                  <a:lnTo>
                    <a:pt x="40347" y="265430"/>
                  </a:lnTo>
                  <a:lnTo>
                    <a:pt x="40220" y="266700"/>
                  </a:lnTo>
                  <a:lnTo>
                    <a:pt x="40512" y="266700"/>
                  </a:lnTo>
                  <a:lnTo>
                    <a:pt x="40766" y="267970"/>
                  </a:lnTo>
                  <a:lnTo>
                    <a:pt x="41516" y="269240"/>
                  </a:lnTo>
                  <a:lnTo>
                    <a:pt x="42011" y="269240"/>
                  </a:lnTo>
                  <a:lnTo>
                    <a:pt x="43776" y="270510"/>
                  </a:lnTo>
                  <a:lnTo>
                    <a:pt x="44830" y="271780"/>
                  </a:lnTo>
                  <a:lnTo>
                    <a:pt x="46735" y="273050"/>
                  </a:lnTo>
                  <a:lnTo>
                    <a:pt x="47523" y="271780"/>
                  </a:lnTo>
                  <a:lnTo>
                    <a:pt x="78193" y="241300"/>
                  </a:lnTo>
                  <a:lnTo>
                    <a:pt x="90020" y="241300"/>
                  </a:lnTo>
                  <a:lnTo>
                    <a:pt x="87528" y="234950"/>
                  </a:lnTo>
                  <a:lnTo>
                    <a:pt x="86753" y="233680"/>
                  </a:lnTo>
                  <a:lnTo>
                    <a:pt x="86448" y="232410"/>
                  </a:lnTo>
                  <a:lnTo>
                    <a:pt x="85737" y="231140"/>
                  </a:lnTo>
                  <a:lnTo>
                    <a:pt x="84505" y="229870"/>
                  </a:lnTo>
                  <a:lnTo>
                    <a:pt x="84010" y="229870"/>
                  </a:lnTo>
                  <a:lnTo>
                    <a:pt x="83426" y="228600"/>
                  </a:lnTo>
                  <a:lnTo>
                    <a:pt x="82715" y="228600"/>
                  </a:lnTo>
                  <a:lnTo>
                    <a:pt x="82092" y="227330"/>
                  </a:lnTo>
                  <a:close/>
                </a:path>
                <a:path w="380365" h="368300">
                  <a:moveTo>
                    <a:pt x="192582" y="237490"/>
                  </a:moveTo>
                  <a:lnTo>
                    <a:pt x="188455" y="237490"/>
                  </a:lnTo>
                  <a:lnTo>
                    <a:pt x="189649" y="238760"/>
                  </a:lnTo>
                  <a:lnTo>
                    <a:pt x="191668" y="238760"/>
                  </a:lnTo>
                  <a:lnTo>
                    <a:pt x="192582" y="237490"/>
                  </a:lnTo>
                  <a:close/>
                </a:path>
                <a:path w="380365" h="368300">
                  <a:moveTo>
                    <a:pt x="184407" y="161290"/>
                  </a:moveTo>
                  <a:lnTo>
                    <a:pt x="164503" y="161290"/>
                  </a:lnTo>
                  <a:lnTo>
                    <a:pt x="166268" y="162560"/>
                  </a:lnTo>
                  <a:lnTo>
                    <a:pt x="169684" y="163830"/>
                  </a:lnTo>
                  <a:lnTo>
                    <a:pt x="171234" y="165100"/>
                  </a:lnTo>
                  <a:lnTo>
                    <a:pt x="183832" y="229870"/>
                  </a:lnTo>
                  <a:lnTo>
                    <a:pt x="184149" y="231140"/>
                  </a:lnTo>
                  <a:lnTo>
                    <a:pt x="184302" y="232410"/>
                  </a:lnTo>
                  <a:lnTo>
                    <a:pt x="184721" y="233680"/>
                  </a:lnTo>
                  <a:lnTo>
                    <a:pt x="185038" y="233680"/>
                  </a:lnTo>
                  <a:lnTo>
                    <a:pt x="185902" y="234950"/>
                  </a:lnTo>
                  <a:lnTo>
                    <a:pt x="186448" y="234950"/>
                  </a:lnTo>
                  <a:lnTo>
                    <a:pt x="187794" y="237490"/>
                  </a:lnTo>
                  <a:lnTo>
                    <a:pt x="193027" y="237490"/>
                  </a:lnTo>
                  <a:lnTo>
                    <a:pt x="208180" y="222250"/>
                  </a:lnTo>
                  <a:lnTo>
                    <a:pt x="193725" y="222250"/>
                  </a:lnTo>
                  <a:lnTo>
                    <a:pt x="193281" y="201930"/>
                  </a:lnTo>
                  <a:lnTo>
                    <a:pt x="186855" y="165100"/>
                  </a:lnTo>
                  <a:lnTo>
                    <a:pt x="184407" y="161290"/>
                  </a:lnTo>
                  <a:close/>
                </a:path>
                <a:path w="380365" h="368300">
                  <a:moveTo>
                    <a:pt x="79540" y="226060"/>
                  </a:moveTo>
                  <a:lnTo>
                    <a:pt x="79095" y="226060"/>
                  </a:lnTo>
                  <a:lnTo>
                    <a:pt x="78219" y="227330"/>
                  </a:lnTo>
                  <a:lnTo>
                    <a:pt x="80479" y="227330"/>
                  </a:lnTo>
                  <a:lnTo>
                    <a:pt x="79540" y="226060"/>
                  </a:lnTo>
                  <a:close/>
                </a:path>
                <a:path w="380365" h="368300">
                  <a:moveTo>
                    <a:pt x="225221" y="195580"/>
                  </a:moveTo>
                  <a:lnTo>
                    <a:pt x="221233" y="195580"/>
                  </a:lnTo>
                  <a:lnTo>
                    <a:pt x="193725" y="222250"/>
                  </a:lnTo>
                  <a:lnTo>
                    <a:pt x="208180" y="222250"/>
                  </a:lnTo>
                  <a:lnTo>
                    <a:pt x="228384" y="201930"/>
                  </a:lnTo>
                  <a:lnTo>
                    <a:pt x="228574" y="201930"/>
                  </a:lnTo>
                  <a:lnTo>
                    <a:pt x="228765" y="200660"/>
                  </a:lnTo>
                  <a:lnTo>
                    <a:pt x="228409" y="199390"/>
                  </a:lnTo>
                  <a:lnTo>
                    <a:pt x="228142" y="199390"/>
                  </a:lnTo>
                  <a:lnTo>
                    <a:pt x="227406" y="198120"/>
                  </a:lnTo>
                  <a:lnTo>
                    <a:pt x="226936" y="198120"/>
                  </a:lnTo>
                  <a:lnTo>
                    <a:pt x="226352" y="196850"/>
                  </a:lnTo>
                  <a:lnTo>
                    <a:pt x="225767" y="196850"/>
                  </a:lnTo>
                  <a:lnTo>
                    <a:pt x="225221" y="195580"/>
                  </a:lnTo>
                  <a:close/>
                </a:path>
                <a:path w="380365" h="368300">
                  <a:moveTo>
                    <a:pt x="222757" y="194310"/>
                  </a:moveTo>
                  <a:lnTo>
                    <a:pt x="222326" y="194310"/>
                  </a:lnTo>
                  <a:lnTo>
                    <a:pt x="221551" y="195580"/>
                  </a:lnTo>
                  <a:lnTo>
                    <a:pt x="223697" y="195580"/>
                  </a:lnTo>
                  <a:lnTo>
                    <a:pt x="222757" y="194310"/>
                  </a:lnTo>
                  <a:close/>
                </a:path>
                <a:path w="380365" h="368300">
                  <a:moveTo>
                    <a:pt x="142760" y="185420"/>
                  </a:moveTo>
                  <a:lnTo>
                    <a:pt x="139572" y="185420"/>
                  </a:lnTo>
                  <a:lnTo>
                    <a:pt x="140055" y="186690"/>
                  </a:lnTo>
                  <a:lnTo>
                    <a:pt x="142125" y="186690"/>
                  </a:lnTo>
                  <a:lnTo>
                    <a:pt x="142760" y="185420"/>
                  </a:lnTo>
                  <a:close/>
                </a:path>
                <a:path w="380365" h="368300">
                  <a:moveTo>
                    <a:pt x="166814" y="148590"/>
                  </a:moveTo>
                  <a:lnTo>
                    <a:pt x="160845" y="148590"/>
                  </a:lnTo>
                  <a:lnTo>
                    <a:pt x="151523" y="152400"/>
                  </a:lnTo>
                  <a:lnTo>
                    <a:pt x="148437" y="154940"/>
                  </a:lnTo>
                  <a:lnTo>
                    <a:pt x="143509" y="160020"/>
                  </a:lnTo>
                  <a:lnTo>
                    <a:pt x="141884" y="161290"/>
                  </a:lnTo>
                  <a:lnTo>
                    <a:pt x="139204" y="166370"/>
                  </a:lnTo>
                  <a:lnTo>
                    <a:pt x="138099" y="167640"/>
                  </a:lnTo>
                  <a:lnTo>
                    <a:pt x="136359" y="172720"/>
                  </a:lnTo>
                  <a:lnTo>
                    <a:pt x="135737" y="173990"/>
                  </a:lnTo>
                  <a:lnTo>
                    <a:pt x="134988" y="176530"/>
                  </a:lnTo>
                  <a:lnTo>
                    <a:pt x="134785" y="177800"/>
                  </a:lnTo>
                  <a:lnTo>
                    <a:pt x="134708" y="180340"/>
                  </a:lnTo>
                  <a:lnTo>
                    <a:pt x="134899" y="180340"/>
                  </a:lnTo>
                  <a:lnTo>
                    <a:pt x="135039" y="181610"/>
                  </a:lnTo>
                  <a:lnTo>
                    <a:pt x="135394" y="181610"/>
                  </a:lnTo>
                  <a:lnTo>
                    <a:pt x="135648" y="182880"/>
                  </a:lnTo>
                  <a:lnTo>
                    <a:pt x="136690" y="182880"/>
                  </a:lnTo>
                  <a:lnTo>
                    <a:pt x="137858" y="184150"/>
                  </a:lnTo>
                  <a:lnTo>
                    <a:pt x="138468" y="185420"/>
                  </a:lnTo>
                  <a:lnTo>
                    <a:pt x="143090" y="185420"/>
                  </a:lnTo>
                  <a:lnTo>
                    <a:pt x="143624" y="181610"/>
                  </a:lnTo>
                  <a:lnTo>
                    <a:pt x="144043" y="180340"/>
                  </a:lnTo>
                  <a:lnTo>
                    <a:pt x="145186" y="176530"/>
                  </a:lnTo>
                  <a:lnTo>
                    <a:pt x="145999" y="175260"/>
                  </a:lnTo>
                  <a:lnTo>
                    <a:pt x="148132" y="170180"/>
                  </a:lnTo>
                  <a:lnTo>
                    <a:pt x="149682" y="168910"/>
                  </a:lnTo>
                  <a:lnTo>
                    <a:pt x="153441" y="165100"/>
                  </a:lnTo>
                  <a:lnTo>
                    <a:pt x="155244" y="163830"/>
                  </a:lnTo>
                  <a:lnTo>
                    <a:pt x="159016" y="161290"/>
                  </a:lnTo>
                  <a:lnTo>
                    <a:pt x="184407" y="161290"/>
                  </a:lnTo>
                  <a:lnTo>
                    <a:pt x="183591" y="160020"/>
                  </a:lnTo>
                  <a:lnTo>
                    <a:pt x="181775" y="158750"/>
                  </a:lnTo>
                  <a:lnTo>
                    <a:pt x="177558" y="153670"/>
                  </a:lnTo>
                  <a:lnTo>
                    <a:pt x="175082" y="152400"/>
                  </a:lnTo>
                  <a:lnTo>
                    <a:pt x="169659" y="149860"/>
                  </a:lnTo>
                  <a:lnTo>
                    <a:pt x="166814" y="148590"/>
                  </a:lnTo>
                  <a:close/>
                </a:path>
                <a:path w="380365" h="368300">
                  <a:moveTo>
                    <a:pt x="218478" y="96520"/>
                  </a:moveTo>
                  <a:lnTo>
                    <a:pt x="214248" y="96520"/>
                  </a:lnTo>
                  <a:lnTo>
                    <a:pt x="206044" y="99060"/>
                  </a:lnTo>
                  <a:lnTo>
                    <a:pt x="188582" y="127000"/>
                  </a:lnTo>
                  <a:lnTo>
                    <a:pt x="190804" y="135890"/>
                  </a:lnTo>
                  <a:lnTo>
                    <a:pt x="218249" y="168910"/>
                  </a:lnTo>
                  <a:lnTo>
                    <a:pt x="227609" y="176530"/>
                  </a:lnTo>
                  <a:lnTo>
                    <a:pt x="240880" y="180340"/>
                  </a:lnTo>
                  <a:lnTo>
                    <a:pt x="245109" y="180340"/>
                  </a:lnTo>
                  <a:lnTo>
                    <a:pt x="253314" y="177800"/>
                  </a:lnTo>
                  <a:lnTo>
                    <a:pt x="257327" y="175260"/>
                  </a:lnTo>
                  <a:lnTo>
                    <a:pt x="263114" y="168910"/>
                  </a:lnTo>
                  <a:lnTo>
                    <a:pt x="242188" y="168910"/>
                  </a:lnTo>
                  <a:lnTo>
                    <a:pt x="235953" y="166370"/>
                  </a:lnTo>
                  <a:lnTo>
                    <a:pt x="232524" y="165100"/>
                  </a:lnTo>
                  <a:lnTo>
                    <a:pt x="224993" y="158750"/>
                  </a:lnTo>
                  <a:lnTo>
                    <a:pt x="220776" y="156210"/>
                  </a:lnTo>
                  <a:lnTo>
                    <a:pt x="212610" y="147320"/>
                  </a:lnTo>
                  <a:lnTo>
                    <a:pt x="209537" y="143510"/>
                  </a:lnTo>
                  <a:lnTo>
                    <a:pt x="204177" y="137160"/>
                  </a:lnTo>
                  <a:lnTo>
                    <a:pt x="202196" y="133350"/>
                  </a:lnTo>
                  <a:lnTo>
                    <a:pt x="199643" y="127000"/>
                  </a:lnTo>
                  <a:lnTo>
                    <a:pt x="199224" y="124460"/>
                  </a:lnTo>
                  <a:lnTo>
                    <a:pt x="200063" y="118110"/>
                  </a:lnTo>
                  <a:lnTo>
                    <a:pt x="201637" y="115570"/>
                  </a:lnTo>
                  <a:lnTo>
                    <a:pt x="205930" y="110490"/>
                  </a:lnTo>
                  <a:lnTo>
                    <a:pt x="207530" y="110490"/>
                  </a:lnTo>
                  <a:lnTo>
                    <a:pt x="210819" y="107950"/>
                  </a:lnTo>
                  <a:lnTo>
                    <a:pt x="242341" y="107950"/>
                  </a:lnTo>
                  <a:lnTo>
                    <a:pt x="241109" y="106680"/>
                  </a:lnTo>
                  <a:lnTo>
                    <a:pt x="231749" y="100330"/>
                  </a:lnTo>
                  <a:lnTo>
                    <a:pt x="227228" y="97790"/>
                  </a:lnTo>
                  <a:lnTo>
                    <a:pt x="218478" y="96520"/>
                  </a:lnTo>
                  <a:close/>
                </a:path>
                <a:path w="380365" h="368300">
                  <a:moveTo>
                    <a:pt x="242341" y="107950"/>
                  </a:moveTo>
                  <a:lnTo>
                    <a:pt x="218249" y="107950"/>
                  </a:lnTo>
                  <a:lnTo>
                    <a:pt x="222376" y="109220"/>
                  </a:lnTo>
                  <a:lnTo>
                    <a:pt x="224574" y="110490"/>
                  </a:lnTo>
                  <a:lnTo>
                    <a:pt x="229260" y="113030"/>
                  </a:lnTo>
                  <a:lnTo>
                    <a:pt x="231787" y="115570"/>
                  </a:lnTo>
                  <a:lnTo>
                    <a:pt x="237210" y="119380"/>
                  </a:lnTo>
                  <a:lnTo>
                    <a:pt x="240131" y="121920"/>
                  </a:lnTo>
                  <a:lnTo>
                    <a:pt x="243255" y="125730"/>
                  </a:lnTo>
                  <a:lnTo>
                    <a:pt x="245579" y="128270"/>
                  </a:lnTo>
                  <a:lnTo>
                    <a:pt x="247738" y="129540"/>
                  </a:lnTo>
                  <a:lnTo>
                    <a:pt x="251739" y="134620"/>
                  </a:lnTo>
                  <a:lnTo>
                    <a:pt x="253466" y="137160"/>
                  </a:lnTo>
                  <a:lnTo>
                    <a:pt x="256374" y="140970"/>
                  </a:lnTo>
                  <a:lnTo>
                    <a:pt x="259283" y="147320"/>
                  </a:lnTo>
                  <a:lnTo>
                    <a:pt x="259765" y="149860"/>
                  </a:lnTo>
                  <a:lnTo>
                    <a:pt x="259956" y="153670"/>
                  </a:lnTo>
                  <a:lnTo>
                    <a:pt x="259613" y="156210"/>
                  </a:lnTo>
                  <a:lnTo>
                    <a:pt x="245021" y="168910"/>
                  </a:lnTo>
                  <a:lnTo>
                    <a:pt x="263114" y="168910"/>
                  </a:lnTo>
                  <a:lnTo>
                    <a:pt x="265429" y="166370"/>
                  </a:lnTo>
                  <a:lnTo>
                    <a:pt x="268147" y="162560"/>
                  </a:lnTo>
                  <a:lnTo>
                    <a:pt x="270700" y="153670"/>
                  </a:lnTo>
                  <a:lnTo>
                    <a:pt x="270789" y="149860"/>
                  </a:lnTo>
                  <a:lnTo>
                    <a:pt x="268592" y="139700"/>
                  </a:lnTo>
                  <a:lnTo>
                    <a:pt x="266433" y="135890"/>
                  </a:lnTo>
                  <a:lnTo>
                    <a:pt x="260019" y="125730"/>
                  </a:lnTo>
                  <a:lnTo>
                    <a:pt x="256006" y="120650"/>
                  </a:lnTo>
                  <a:lnTo>
                    <a:pt x="251193" y="116840"/>
                  </a:lnTo>
                  <a:lnTo>
                    <a:pt x="246037" y="111760"/>
                  </a:lnTo>
                  <a:lnTo>
                    <a:pt x="242341" y="107950"/>
                  </a:lnTo>
                  <a:close/>
                </a:path>
                <a:path w="380365" h="368300">
                  <a:moveTo>
                    <a:pt x="292798" y="137160"/>
                  </a:moveTo>
                  <a:lnTo>
                    <a:pt x="288670" y="137160"/>
                  </a:lnTo>
                  <a:lnTo>
                    <a:pt x="289864" y="138430"/>
                  </a:lnTo>
                  <a:lnTo>
                    <a:pt x="291896" y="138430"/>
                  </a:lnTo>
                  <a:lnTo>
                    <a:pt x="292798" y="137160"/>
                  </a:lnTo>
                  <a:close/>
                </a:path>
                <a:path w="380365" h="368300">
                  <a:moveTo>
                    <a:pt x="284632" y="60960"/>
                  </a:moveTo>
                  <a:lnTo>
                    <a:pt x="264718" y="60960"/>
                  </a:lnTo>
                  <a:lnTo>
                    <a:pt x="266484" y="62230"/>
                  </a:lnTo>
                  <a:lnTo>
                    <a:pt x="269900" y="63500"/>
                  </a:lnTo>
                  <a:lnTo>
                    <a:pt x="271449" y="64770"/>
                  </a:lnTo>
                  <a:lnTo>
                    <a:pt x="284011" y="127000"/>
                  </a:lnTo>
                  <a:lnTo>
                    <a:pt x="284124" y="130810"/>
                  </a:lnTo>
                  <a:lnTo>
                    <a:pt x="284365" y="132080"/>
                  </a:lnTo>
                  <a:lnTo>
                    <a:pt x="284530" y="132080"/>
                  </a:lnTo>
                  <a:lnTo>
                    <a:pt x="284937" y="133350"/>
                  </a:lnTo>
                  <a:lnTo>
                    <a:pt x="285254" y="133350"/>
                  </a:lnTo>
                  <a:lnTo>
                    <a:pt x="286118" y="134620"/>
                  </a:lnTo>
                  <a:lnTo>
                    <a:pt x="286664" y="135890"/>
                  </a:lnTo>
                  <a:lnTo>
                    <a:pt x="288023" y="137160"/>
                  </a:lnTo>
                  <a:lnTo>
                    <a:pt x="293242" y="137160"/>
                  </a:lnTo>
                  <a:lnTo>
                    <a:pt x="308395" y="121920"/>
                  </a:lnTo>
                  <a:lnTo>
                    <a:pt x="293941" y="121920"/>
                  </a:lnTo>
                  <a:lnTo>
                    <a:pt x="293509" y="101600"/>
                  </a:lnTo>
                  <a:lnTo>
                    <a:pt x="287070" y="64770"/>
                  </a:lnTo>
                  <a:lnTo>
                    <a:pt x="284632" y="60960"/>
                  </a:lnTo>
                  <a:close/>
                </a:path>
                <a:path w="380365" h="368300">
                  <a:moveTo>
                    <a:pt x="325437" y="95250"/>
                  </a:moveTo>
                  <a:lnTo>
                    <a:pt x="321449" y="95250"/>
                  </a:lnTo>
                  <a:lnTo>
                    <a:pt x="293941" y="121920"/>
                  </a:lnTo>
                  <a:lnTo>
                    <a:pt x="308395" y="121920"/>
                  </a:lnTo>
                  <a:lnTo>
                    <a:pt x="328599" y="101600"/>
                  </a:lnTo>
                  <a:lnTo>
                    <a:pt x="328790" y="101600"/>
                  </a:lnTo>
                  <a:lnTo>
                    <a:pt x="328993" y="100330"/>
                  </a:lnTo>
                  <a:lnTo>
                    <a:pt x="328637" y="99060"/>
                  </a:lnTo>
                  <a:lnTo>
                    <a:pt x="328371" y="99060"/>
                  </a:lnTo>
                  <a:lnTo>
                    <a:pt x="327621" y="97790"/>
                  </a:lnTo>
                  <a:lnTo>
                    <a:pt x="327151" y="97790"/>
                  </a:lnTo>
                  <a:lnTo>
                    <a:pt x="326567" y="96520"/>
                  </a:lnTo>
                  <a:lnTo>
                    <a:pt x="325983" y="96520"/>
                  </a:lnTo>
                  <a:lnTo>
                    <a:pt x="325437" y="95250"/>
                  </a:lnTo>
                  <a:close/>
                </a:path>
                <a:path w="380365" h="368300">
                  <a:moveTo>
                    <a:pt x="322973" y="93980"/>
                  </a:moveTo>
                  <a:lnTo>
                    <a:pt x="322554" y="93980"/>
                  </a:lnTo>
                  <a:lnTo>
                    <a:pt x="321779" y="95250"/>
                  </a:lnTo>
                  <a:lnTo>
                    <a:pt x="323913" y="95250"/>
                  </a:lnTo>
                  <a:lnTo>
                    <a:pt x="322973" y="93980"/>
                  </a:lnTo>
                  <a:close/>
                </a:path>
                <a:path w="380365" h="368300">
                  <a:moveTo>
                    <a:pt x="269887" y="49530"/>
                  </a:moveTo>
                  <a:lnTo>
                    <a:pt x="258000" y="49530"/>
                  </a:lnTo>
                  <a:lnTo>
                    <a:pt x="251739" y="52070"/>
                  </a:lnTo>
                  <a:lnTo>
                    <a:pt x="248665" y="54610"/>
                  </a:lnTo>
                  <a:lnTo>
                    <a:pt x="243725" y="59690"/>
                  </a:lnTo>
                  <a:lnTo>
                    <a:pt x="242100" y="62230"/>
                  </a:lnTo>
                  <a:lnTo>
                    <a:pt x="239420" y="66040"/>
                  </a:lnTo>
                  <a:lnTo>
                    <a:pt x="238315" y="68580"/>
                  </a:lnTo>
                  <a:lnTo>
                    <a:pt x="236575" y="72390"/>
                  </a:lnTo>
                  <a:lnTo>
                    <a:pt x="235953" y="73660"/>
                  </a:lnTo>
                  <a:lnTo>
                    <a:pt x="235216" y="76200"/>
                  </a:lnTo>
                  <a:lnTo>
                    <a:pt x="235000" y="77470"/>
                  </a:lnTo>
                  <a:lnTo>
                    <a:pt x="234911" y="80010"/>
                  </a:lnTo>
                  <a:lnTo>
                    <a:pt x="235127" y="80010"/>
                  </a:lnTo>
                  <a:lnTo>
                    <a:pt x="235267" y="81280"/>
                  </a:lnTo>
                  <a:lnTo>
                    <a:pt x="235610" y="81280"/>
                  </a:lnTo>
                  <a:lnTo>
                    <a:pt x="235864" y="82550"/>
                  </a:lnTo>
                  <a:lnTo>
                    <a:pt x="236918" y="83820"/>
                  </a:lnTo>
                  <a:lnTo>
                    <a:pt x="238074" y="83820"/>
                  </a:lnTo>
                  <a:lnTo>
                    <a:pt x="238696" y="85090"/>
                  </a:lnTo>
                  <a:lnTo>
                    <a:pt x="239788" y="86360"/>
                  </a:lnTo>
                  <a:lnTo>
                    <a:pt x="242341" y="86360"/>
                  </a:lnTo>
                  <a:lnTo>
                    <a:pt x="242976" y="85090"/>
                  </a:lnTo>
                  <a:lnTo>
                    <a:pt x="243306" y="85090"/>
                  </a:lnTo>
                  <a:lnTo>
                    <a:pt x="243839" y="82550"/>
                  </a:lnTo>
                  <a:lnTo>
                    <a:pt x="244259" y="80010"/>
                  </a:lnTo>
                  <a:lnTo>
                    <a:pt x="245402" y="76200"/>
                  </a:lnTo>
                  <a:lnTo>
                    <a:pt x="246214" y="74930"/>
                  </a:lnTo>
                  <a:lnTo>
                    <a:pt x="248348" y="69850"/>
                  </a:lnTo>
                  <a:lnTo>
                    <a:pt x="249897" y="68580"/>
                  </a:lnTo>
                  <a:lnTo>
                    <a:pt x="253669" y="64770"/>
                  </a:lnTo>
                  <a:lnTo>
                    <a:pt x="255473" y="63500"/>
                  </a:lnTo>
                  <a:lnTo>
                    <a:pt x="259232" y="62230"/>
                  </a:lnTo>
                  <a:lnTo>
                    <a:pt x="261086" y="60960"/>
                  </a:lnTo>
                  <a:lnTo>
                    <a:pt x="284632" y="60960"/>
                  </a:lnTo>
                  <a:lnTo>
                    <a:pt x="283819" y="59690"/>
                  </a:lnTo>
                  <a:lnTo>
                    <a:pt x="282003" y="58420"/>
                  </a:lnTo>
                  <a:lnTo>
                    <a:pt x="277774" y="53340"/>
                  </a:lnTo>
                  <a:lnTo>
                    <a:pt x="275297" y="52070"/>
                  </a:lnTo>
                  <a:lnTo>
                    <a:pt x="269887" y="49530"/>
                  </a:lnTo>
                  <a:close/>
                </a:path>
                <a:path w="380365" h="368300">
                  <a:moveTo>
                    <a:pt x="345986" y="83820"/>
                  </a:moveTo>
                  <a:lnTo>
                    <a:pt x="344131" y="83820"/>
                  </a:lnTo>
                  <a:lnTo>
                    <a:pt x="345008" y="85090"/>
                  </a:lnTo>
                  <a:lnTo>
                    <a:pt x="345376" y="85090"/>
                  </a:lnTo>
                  <a:lnTo>
                    <a:pt x="345986" y="83820"/>
                  </a:lnTo>
                  <a:close/>
                </a:path>
                <a:path w="380365" h="368300">
                  <a:moveTo>
                    <a:pt x="321372" y="16510"/>
                  </a:moveTo>
                  <a:lnTo>
                    <a:pt x="305231" y="16510"/>
                  </a:lnTo>
                  <a:lnTo>
                    <a:pt x="352869" y="64770"/>
                  </a:lnTo>
                  <a:lnTo>
                    <a:pt x="339534" y="77470"/>
                  </a:lnTo>
                  <a:lnTo>
                    <a:pt x="339382" y="77470"/>
                  </a:lnTo>
                  <a:lnTo>
                    <a:pt x="339255" y="78740"/>
                  </a:lnTo>
                  <a:lnTo>
                    <a:pt x="339534" y="80010"/>
                  </a:lnTo>
                  <a:lnTo>
                    <a:pt x="339763" y="80010"/>
                  </a:lnTo>
                  <a:lnTo>
                    <a:pt x="340410" y="81280"/>
                  </a:lnTo>
                  <a:lnTo>
                    <a:pt x="340867" y="82550"/>
                  </a:lnTo>
                  <a:lnTo>
                    <a:pt x="342061" y="82550"/>
                  </a:lnTo>
                  <a:lnTo>
                    <a:pt x="342620" y="83820"/>
                  </a:lnTo>
                  <a:lnTo>
                    <a:pt x="346252" y="83820"/>
                  </a:lnTo>
                  <a:lnTo>
                    <a:pt x="374321" y="55880"/>
                  </a:lnTo>
                  <a:lnTo>
                    <a:pt x="361200" y="55880"/>
                  </a:lnTo>
                  <a:lnTo>
                    <a:pt x="321372" y="16510"/>
                  </a:lnTo>
                  <a:close/>
                </a:path>
                <a:path w="380365" h="368300">
                  <a:moveTo>
                    <a:pt x="375526" y="44450"/>
                  </a:moveTo>
                  <a:lnTo>
                    <a:pt x="372783" y="44450"/>
                  </a:lnTo>
                  <a:lnTo>
                    <a:pt x="361200" y="55880"/>
                  </a:lnTo>
                  <a:lnTo>
                    <a:pt x="374321" y="55880"/>
                  </a:lnTo>
                  <a:lnTo>
                    <a:pt x="379425" y="50800"/>
                  </a:lnTo>
                  <a:lnTo>
                    <a:pt x="379780" y="50800"/>
                  </a:lnTo>
                  <a:lnTo>
                    <a:pt x="379780" y="49530"/>
                  </a:lnTo>
                  <a:lnTo>
                    <a:pt x="379590" y="49530"/>
                  </a:lnTo>
                  <a:lnTo>
                    <a:pt x="379387" y="48260"/>
                  </a:lnTo>
                  <a:lnTo>
                    <a:pt x="378739" y="46990"/>
                  </a:lnTo>
                  <a:lnTo>
                    <a:pt x="378269" y="46990"/>
                  </a:lnTo>
                  <a:lnTo>
                    <a:pt x="377659" y="45720"/>
                  </a:lnTo>
                  <a:lnTo>
                    <a:pt x="376529" y="45720"/>
                  </a:lnTo>
                  <a:lnTo>
                    <a:pt x="375526" y="44450"/>
                  </a:lnTo>
                  <a:close/>
                </a:path>
                <a:path w="380365" h="368300">
                  <a:moveTo>
                    <a:pt x="305727" y="0"/>
                  </a:moveTo>
                  <a:lnTo>
                    <a:pt x="304838" y="0"/>
                  </a:lnTo>
                  <a:lnTo>
                    <a:pt x="304037" y="1270"/>
                  </a:lnTo>
                  <a:lnTo>
                    <a:pt x="303542" y="1270"/>
                  </a:lnTo>
                  <a:lnTo>
                    <a:pt x="302374" y="2540"/>
                  </a:lnTo>
                  <a:lnTo>
                    <a:pt x="301701" y="2540"/>
                  </a:lnTo>
                  <a:lnTo>
                    <a:pt x="300342" y="3810"/>
                  </a:lnTo>
                  <a:lnTo>
                    <a:pt x="299123" y="5080"/>
                  </a:lnTo>
                  <a:lnTo>
                    <a:pt x="298830" y="5080"/>
                  </a:lnTo>
                  <a:lnTo>
                    <a:pt x="298195" y="6350"/>
                  </a:lnTo>
                  <a:lnTo>
                    <a:pt x="297853" y="7620"/>
                  </a:lnTo>
                  <a:lnTo>
                    <a:pt x="292544" y="31750"/>
                  </a:lnTo>
                  <a:lnTo>
                    <a:pt x="292544" y="33020"/>
                  </a:lnTo>
                  <a:lnTo>
                    <a:pt x="292950" y="34290"/>
                  </a:lnTo>
                  <a:lnTo>
                    <a:pt x="293204" y="34290"/>
                  </a:lnTo>
                  <a:lnTo>
                    <a:pt x="293877" y="35560"/>
                  </a:lnTo>
                  <a:lnTo>
                    <a:pt x="294322" y="35560"/>
                  </a:lnTo>
                  <a:lnTo>
                    <a:pt x="295617" y="36830"/>
                  </a:lnTo>
                  <a:lnTo>
                    <a:pt x="296265" y="38100"/>
                  </a:lnTo>
                  <a:lnTo>
                    <a:pt x="299758" y="38100"/>
                  </a:lnTo>
                  <a:lnTo>
                    <a:pt x="300342" y="35560"/>
                  </a:lnTo>
                  <a:lnTo>
                    <a:pt x="305231" y="16510"/>
                  </a:lnTo>
                  <a:lnTo>
                    <a:pt x="321372" y="16510"/>
                  </a:lnTo>
                  <a:lnTo>
                    <a:pt x="305955" y="1270"/>
                  </a:lnTo>
                  <a:lnTo>
                    <a:pt x="305727" y="0"/>
                  </a:lnTo>
                  <a:close/>
                </a:path>
              </a:pathLst>
            </a:custGeom>
            <a:solidFill>
              <a:srgbClr val="59595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4" name="object 14"/>
            <p:cNvPicPr/>
            <p:nvPr/>
          </p:nvPicPr>
          <p:blipFill>
            <a:blip r:embed="rId2" cstate="print"/>
            <a:stretch>
              <a:fillRect/>
            </a:stretch>
          </p:blipFill>
          <p:spPr>
            <a:xfrm>
              <a:off x="9943723" y="6194793"/>
              <a:ext cx="379780" cy="368300"/>
            </a:xfrm>
            <a:prstGeom prst="rect">
              <a:avLst/>
            </a:prstGeom>
          </p:spPr>
        </p:pic>
      </p:grpSp>
      <p:sp>
        <p:nvSpPr>
          <p:cNvPr id="15" name="object 15"/>
          <p:cNvSpPr txBox="1"/>
          <p:nvPr/>
        </p:nvSpPr>
        <p:spPr>
          <a:xfrm>
            <a:off x="10658287" y="5943109"/>
            <a:ext cx="96520"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0" normalizeH="0" baseline="0" noProof="0" dirty="0">
                <a:ln>
                  <a:noFill/>
                </a:ln>
                <a:solidFill>
                  <a:srgbClr val="595958"/>
                </a:solidFill>
                <a:effectLst/>
                <a:uLnTx/>
                <a:uFillTx/>
                <a:latin typeface="Calibri"/>
                <a:ea typeface="+mn-ea"/>
                <a:cs typeface="Calibri"/>
              </a:rPr>
              <a:t>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16" name="object 16"/>
          <p:cNvSpPr txBox="1"/>
          <p:nvPr/>
        </p:nvSpPr>
        <p:spPr>
          <a:xfrm>
            <a:off x="10658287" y="5539731"/>
            <a:ext cx="165735"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10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17" name="object 17"/>
          <p:cNvSpPr txBox="1"/>
          <p:nvPr/>
        </p:nvSpPr>
        <p:spPr>
          <a:xfrm>
            <a:off x="10658287" y="5136353"/>
            <a:ext cx="165735"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20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18" name="object 18"/>
          <p:cNvSpPr txBox="1"/>
          <p:nvPr/>
        </p:nvSpPr>
        <p:spPr>
          <a:xfrm>
            <a:off x="10658287" y="4732974"/>
            <a:ext cx="165735"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30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19" name="object 19"/>
          <p:cNvSpPr txBox="1"/>
          <p:nvPr/>
        </p:nvSpPr>
        <p:spPr>
          <a:xfrm>
            <a:off x="10658287" y="4329596"/>
            <a:ext cx="165735"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40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20" name="object 20"/>
          <p:cNvSpPr txBox="1"/>
          <p:nvPr/>
        </p:nvSpPr>
        <p:spPr>
          <a:xfrm>
            <a:off x="10658287" y="3926217"/>
            <a:ext cx="165735"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50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21" name="object 21"/>
          <p:cNvSpPr txBox="1"/>
          <p:nvPr/>
        </p:nvSpPr>
        <p:spPr>
          <a:xfrm>
            <a:off x="10658287" y="3522839"/>
            <a:ext cx="165735" cy="19367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60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22" name="object 22"/>
          <p:cNvSpPr txBox="1"/>
          <p:nvPr/>
        </p:nvSpPr>
        <p:spPr>
          <a:xfrm>
            <a:off x="10658287" y="3119460"/>
            <a:ext cx="165735" cy="19367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70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23" name="object 23"/>
          <p:cNvSpPr txBox="1"/>
          <p:nvPr/>
        </p:nvSpPr>
        <p:spPr>
          <a:xfrm>
            <a:off x="10658287" y="2716082"/>
            <a:ext cx="165735" cy="19367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80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24" name="object 24"/>
          <p:cNvSpPr txBox="1"/>
          <p:nvPr/>
        </p:nvSpPr>
        <p:spPr>
          <a:xfrm>
            <a:off x="10658287" y="2312703"/>
            <a:ext cx="165735" cy="19367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90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25" name="object 25"/>
          <p:cNvSpPr txBox="1"/>
          <p:nvPr/>
        </p:nvSpPr>
        <p:spPr>
          <a:xfrm>
            <a:off x="10658287" y="1909325"/>
            <a:ext cx="238760" cy="19367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1</a:t>
            </a:r>
            <a:r>
              <a:rPr kumimoji="0" sz="1100" b="0" i="0" u="none" strike="noStrike" kern="1200" cap="none" spc="0" normalizeH="0" baseline="0" noProof="0" dirty="0">
                <a:ln>
                  <a:noFill/>
                </a:ln>
                <a:solidFill>
                  <a:srgbClr val="595958"/>
                </a:solidFill>
                <a:effectLst/>
                <a:uLnTx/>
                <a:uFillTx/>
                <a:latin typeface="Calibri"/>
                <a:ea typeface="+mn-ea"/>
                <a:cs typeface="Calibri"/>
              </a:rPr>
              <a:t>00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26" name="object 26"/>
          <p:cNvSpPr txBox="1"/>
          <p:nvPr/>
        </p:nvSpPr>
        <p:spPr>
          <a:xfrm>
            <a:off x="1498638" y="5943530"/>
            <a:ext cx="96520"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0" normalizeH="0" baseline="0" noProof="0" dirty="0">
                <a:ln>
                  <a:noFill/>
                </a:ln>
                <a:solidFill>
                  <a:srgbClr val="595958"/>
                </a:solidFill>
                <a:effectLst/>
                <a:uLnTx/>
                <a:uFillTx/>
                <a:latin typeface="Calibri"/>
                <a:ea typeface="+mn-ea"/>
                <a:cs typeface="Calibri"/>
              </a:rPr>
              <a:t>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27" name="object 27"/>
          <p:cNvSpPr txBox="1"/>
          <p:nvPr/>
        </p:nvSpPr>
        <p:spPr>
          <a:xfrm>
            <a:off x="1286223" y="5439202"/>
            <a:ext cx="307340"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2</a:t>
            </a:r>
            <a:r>
              <a:rPr kumimoji="0" sz="1100" b="0" i="0" u="none" strike="noStrike" kern="1200" cap="none" spc="0" normalizeH="0" baseline="0" noProof="0" dirty="0">
                <a:ln>
                  <a:noFill/>
                </a:ln>
                <a:solidFill>
                  <a:srgbClr val="595958"/>
                </a:solidFill>
                <a:effectLst/>
                <a:uLnTx/>
                <a:uFillTx/>
                <a:latin typeface="Calibri"/>
                <a:ea typeface="+mn-ea"/>
                <a:cs typeface="Calibri"/>
              </a:rPr>
              <a:t>0</a:t>
            </a:r>
            <a:r>
              <a:rPr kumimoji="0" sz="1100" b="0" i="0" u="none" strike="noStrike" kern="1200" cap="none" spc="-10" normalizeH="0" baseline="0" noProof="0" dirty="0">
                <a:ln>
                  <a:noFill/>
                </a:ln>
                <a:solidFill>
                  <a:srgbClr val="595958"/>
                </a:solidFill>
                <a:effectLst/>
                <a:uLnTx/>
                <a:uFillTx/>
                <a:latin typeface="Calibri"/>
                <a:ea typeface="+mn-ea"/>
                <a:cs typeface="Calibri"/>
              </a:rPr>
              <a:t>00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28" name="object 28"/>
          <p:cNvSpPr txBox="1"/>
          <p:nvPr/>
        </p:nvSpPr>
        <p:spPr>
          <a:xfrm>
            <a:off x="1286223" y="4934873"/>
            <a:ext cx="307340"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4</a:t>
            </a:r>
            <a:r>
              <a:rPr kumimoji="0" sz="1100" b="0" i="0" u="none" strike="noStrike" kern="1200" cap="none" spc="0" normalizeH="0" baseline="0" noProof="0" dirty="0">
                <a:ln>
                  <a:noFill/>
                </a:ln>
                <a:solidFill>
                  <a:srgbClr val="595958"/>
                </a:solidFill>
                <a:effectLst/>
                <a:uLnTx/>
                <a:uFillTx/>
                <a:latin typeface="Calibri"/>
                <a:ea typeface="+mn-ea"/>
                <a:cs typeface="Calibri"/>
              </a:rPr>
              <a:t>0</a:t>
            </a:r>
            <a:r>
              <a:rPr kumimoji="0" sz="1100" b="0" i="0" u="none" strike="noStrike" kern="1200" cap="none" spc="-10" normalizeH="0" baseline="0" noProof="0" dirty="0">
                <a:ln>
                  <a:noFill/>
                </a:ln>
                <a:solidFill>
                  <a:srgbClr val="595958"/>
                </a:solidFill>
                <a:effectLst/>
                <a:uLnTx/>
                <a:uFillTx/>
                <a:latin typeface="Calibri"/>
                <a:ea typeface="+mn-ea"/>
                <a:cs typeface="Calibri"/>
              </a:rPr>
              <a:t>00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29" name="object 29"/>
          <p:cNvSpPr txBox="1"/>
          <p:nvPr/>
        </p:nvSpPr>
        <p:spPr>
          <a:xfrm>
            <a:off x="1286223" y="4430545"/>
            <a:ext cx="307340"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6</a:t>
            </a:r>
            <a:r>
              <a:rPr kumimoji="0" sz="1100" b="0" i="0" u="none" strike="noStrike" kern="1200" cap="none" spc="0" normalizeH="0" baseline="0" noProof="0" dirty="0">
                <a:ln>
                  <a:noFill/>
                </a:ln>
                <a:solidFill>
                  <a:srgbClr val="595958"/>
                </a:solidFill>
                <a:effectLst/>
                <a:uLnTx/>
                <a:uFillTx/>
                <a:latin typeface="Calibri"/>
                <a:ea typeface="+mn-ea"/>
                <a:cs typeface="Calibri"/>
              </a:rPr>
              <a:t>0</a:t>
            </a:r>
            <a:r>
              <a:rPr kumimoji="0" sz="1100" b="0" i="0" u="none" strike="noStrike" kern="1200" cap="none" spc="-10" normalizeH="0" baseline="0" noProof="0" dirty="0">
                <a:ln>
                  <a:noFill/>
                </a:ln>
                <a:solidFill>
                  <a:srgbClr val="595958"/>
                </a:solidFill>
                <a:effectLst/>
                <a:uLnTx/>
                <a:uFillTx/>
                <a:latin typeface="Calibri"/>
                <a:ea typeface="+mn-ea"/>
                <a:cs typeface="Calibri"/>
              </a:rPr>
              <a:t>00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30" name="object 30"/>
          <p:cNvSpPr txBox="1"/>
          <p:nvPr/>
        </p:nvSpPr>
        <p:spPr>
          <a:xfrm>
            <a:off x="1286223" y="3926217"/>
            <a:ext cx="307340"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8</a:t>
            </a:r>
            <a:r>
              <a:rPr kumimoji="0" sz="1100" b="0" i="0" u="none" strike="noStrike" kern="1200" cap="none" spc="0" normalizeH="0" baseline="0" noProof="0" dirty="0">
                <a:ln>
                  <a:noFill/>
                </a:ln>
                <a:solidFill>
                  <a:srgbClr val="595958"/>
                </a:solidFill>
                <a:effectLst/>
                <a:uLnTx/>
                <a:uFillTx/>
                <a:latin typeface="Calibri"/>
                <a:ea typeface="+mn-ea"/>
                <a:cs typeface="Calibri"/>
              </a:rPr>
              <a:t>0</a:t>
            </a:r>
            <a:r>
              <a:rPr kumimoji="0" sz="1100" b="0" i="0" u="none" strike="noStrike" kern="1200" cap="none" spc="-10" normalizeH="0" baseline="0" noProof="0" dirty="0">
                <a:ln>
                  <a:noFill/>
                </a:ln>
                <a:solidFill>
                  <a:srgbClr val="595958"/>
                </a:solidFill>
                <a:effectLst/>
                <a:uLnTx/>
                <a:uFillTx/>
                <a:latin typeface="Calibri"/>
                <a:ea typeface="+mn-ea"/>
                <a:cs typeface="Calibri"/>
              </a:rPr>
              <a:t>00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31" name="object 31"/>
          <p:cNvSpPr txBox="1"/>
          <p:nvPr/>
        </p:nvSpPr>
        <p:spPr>
          <a:xfrm>
            <a:off x="1215418" y="3421889"/>
            <a:ext cx="380365" cy="19367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1</a:t>
            </a:r>
            <a:r>
              <a:rPr kumimoji="0" sz="1100" b="0" i="0" u="none" strike="noStrike" kern="1200" cap="none" spc="0" normalizeH="0" baseline="0" noProof="0" dirty="0">
                <a:ln>
                  <a:noFill/>
                </a:ln>
                <a:solidFill>
                  <a:srgbClr val="595958"/>
                </a:solidFill>
                <a:effectLst/>
                <a:uLnTx/>
                <a:uFillTx/>
                <a:latin typeface="Calibri"/>
                <a:ea typeface="+mn-ea"/>
                <a:cs typeface="Calibri"/>
              </a:rPr>
              <a:t>0</a:t>
            </a:r>
            <a:r>
              <a:rPr kumimoji="0" sz="1100" b="0" i="0" u="none" strike="noStrike" kern="1200" cap="none" spc="-10" normalizeH="0" baseline="0" noProof="0" dirty="0">
                <a:ln>
                  <a:noFill/>
                </a:ln>
                <a:solidFill>
                  <a:srgbClr val="595958"/>
                </a:solidFill>
                <a:effectLst/>
                <a:uLnTx/>
                <a:uFillTx/>
                <a:latin typeface="Calibri"/>
                <a:ea typeface="+mn-ea"/>
                <a:cs typeface="Calibri"/>
              </a:rPr>
              <a:t>0</a:t>
            </a:r>
            <a:r>
              <a:rPr kumimoji="0" sz="1100" b="0" i="0" u="none" strike="noStrike" kern="1200" cap="none" spc="0" normalizeH="0" baseline="0" noProof="0" dirty="0">
                <a:ln>
                  <a:noFill/>
                </a:ln>
                <a:solidFill>
                  <a:srgbClr val="595958"/>
                </a:solidFill>
                <a:effectLst/>
                <a:uLnTx/>
                <a:uFillTx/>
                <a:latin typeface="Calibri"/>
                <a:ea typeface="+mn-ea"/>
                <a:cs typeface="Calibri"/>
              </a:rPr>
              <a:t>00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32" name="object 32"/>
          <p:cNvSpPr txBox="1"/>
          <p:nvPr/>
        </p:nvSpPr>
        <p:spPr>
          <a:xfrm>
            <a:off x="1215418" y="2917561"/>
            <a:ext cx="380365" cy="19367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1</a:t>
            </a:r>
            <a:r>
              <a:rPr kumimoji="0" sz="1100" b="0" i="0" u="none" strike="noStrike" kern="1200" cap="none" spc="0" normalizeH="0" baseline="0" noProof="0" dirty="0">
                <a:ln>
                  <a:noFill/>
                </a:ln>
                <a:solidFill>
                  <a:srgbClr val="595958"/>
                </a:solidFill>
                <a:effectLst/>
                <a:uLnTx/>
                <a:uFillTx/>
                <a:latin typeface="Calibri"/>
                <a:ea typeface="+mn-ea"/>
                <a:cs typeface="Calibri"/>
              </a:rPr>
              <a:t>2</a:t>
            </a:r>
            <a:r>
              <a:rPr kumimoji="0" sz="1100" b="0" i="0" u="none" strike="noStrike" kern="1200" cap="none" spc="-10" normalizeH="0" baseline="0" noProof="0" dirty="0">
                <a:ln>
                  <a:noFill/>
                </a:ln>
                <a:solidFill>
                  <a:srgbClr val="595958"/>
                </a:solidFill>
                <a:effectLst/>
                <a:uLnTx/>
                <a:uFillTx/>
                <a:latin typeface="Calibri"/>
                <a:ea typeface="+mn-ea"/>
                <a:cs typeface="Calibri"/>
              </a:rPr>
              <a:t>0</a:t>
            </a:r>
            <a:r>
              <a:rPr kumimoji="0" sz="1100" b="0" i="0" u="none" strike="noStrike" kern="1200" cap="none" spc="0" normalizeH="0" baseline="0" noProof="0" dirty="0">
                <a:ln>
                  <a:noFill/>
                </a:ln>
                <a:solidFill>
                  <a:srgbClr val="595958"/>
                </a:solidFill>
                <a:effectLst/>
                <a:uLnTx/>
                <a:uFillTx/>
                <a:latin typeface="Calibri"/>
                <a:ea typeface="+mn-ea"/>
                <a:cs typeface="Calibri"/>
              </a:rPr>
              <a:t>00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33" name="object 33"/>
          <p:cNvSpPr txBox="1"/>
          <p:nvPr/>
        </p:nvSpPr>
        <p:spPr>
          <a:xfrm>
            <a:off x="1215418" y="2413233"/>
            <a:ext cx="380365" cy="19367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1</a:t>
            </a:r>
            <a:r>
              <a:rPr kumimoji="0" sz="1100" b="0" i="0" u="none" strike="noStrike" kern="1200" cap="none" spc="0" normalizeH="0" baseline="0" noProof="0" dirty="0">
                <a:ln>
                  <a:noFill/>
                </a:ln>
                <a:solidFill>
                  <a:srgbClr val="595958"/>
                </a:solidFill>
                <a:effectLst/>
                <a:uLnTx/>
                <a:uFillTx/>
                <a:latin typeface="Calibri"/>
                <a:ea typeface="+mn-ea"/>
                <a:cs typeface="Calibri"/>
              </a:rPr>
              <a:t>4</a:t>
            </a:r>
            <a:r>
              <a:rPr kumimoji="0" sz="1100" b="0" i="0" u="none" strike="noStrike" kern="1200" cap="none" spc="-10" normalizeH="0" baseline="0" noProof="0" dirty="0">
                <a:ln>
                  <a:noFill/>
                </a:ln>
                <a:solidFill>
                  <a:srgbClr val="595958"/>
                </a:solidFill>
                <a:effectLst/>
                <a:uLnTx/>
                <a:uFillTx/>
                <a:latin typeface="Calibri"/>
                <a:ea typeface="+mn-ea"/>
                <a:cs typeface="Calibri"/>
              </a:rPr>
              <a:t>0</a:t>
            </a:r>
            <a:r>
              <a:rPr kumimoji="0" sz="1100" b="0" i="0" u="none" strike="noStrike" kern="1200" cap="none" spc="0" normalizeH="0" baseline="0" noProof="0" dirty="0">
                <a:ln>
                  <a:noFill/>
                </a:ln>
                <a:solidFill>
                  <a:srgbClr val="595958"/>
                </a:solidFill>
                <a:effectLst/>
                <a:uLnTx/>
                <a:uFillTx/>
                <a:latin typeface="Calibri"/>
                <a:ea typeface="+mn-ea"/>
                <a:cs typeface="Calibri"/>
              </a:rPr>
              <a:t>00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34" name="object 34"/>
          <p:cNvSpPr txBox="1"/>
          <p:nvPr/>
        </p:nvSpPr>
        <p:spPr>
          <a:xfrm>
            <a:off x="1215418" y="1908904"/>
            <a:ext cx="380365" cy="19367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1</a:t>
            </a:r>
            <a:r>
              <a:rPr kumimoji="0" sz="1100" b="0" i="0" u="none" strike="noStrike" kern="1200" cap="none" spc="0" normalizeH="0" baseline="0" noProof="0" dirty="0">
                <a:ln>
                  <a:noFill/>
                </a:ln>
                <a:solidFill>
                  <a:srgbClr val="595958"/>
                </a:solidFill>
                <a:effectLst/>
                <a:uLnTx/>
                <a:uFillTx/>
                <a:latin typeface="Calibri"/>
                <a:ea typeface="+mn-ea"/>
                <a:cs typeface="Calibri"/>
              </a:rPr>
              <a:t>6</a:t>
            </a:r>
            <a:r>
              <a:rPr kumimoji="0" sz="1100" b="0" i="0" u="none" strike="noStrike" kern="1200" cap="none" spc="-10" normalizeH="0" baseline="0" noProof="0" dirty="0">
                <a:ln>
                  <a:noFill/>
                </a:ln>
                <a:solidFill>
                  <a:srgbClr val="595958"/>
                </a:solidFill>
                <a:effectLst/>
                <a:uLnTx/>
                <a:uFillTx/>
                <a:latin typeface="Calibri"/>
                <a:ea typeface="+mn-ea"/>
                <a:cs typeface="Calibri"/>
              </a:rPr>
              <a:t>0</a:t>
            </a:r>
            <a:r>
              <a:rPr kumimoji="0" sz="1100" b="0" i="0" u="none" strike="noStrike" kern="1200" cap="none" spc="0" normalizeH="0" baseline="0" noProof="0" dirty="0">
                <a:ln>
                  <a:noFill/>
                </a:ln>
                <a:solidFill>
                  <a:srgbClr val="595958"/>
                </a:solidFill>
                <a:effectLst/>
                <a:uLnTx/>
                <a:uFillTx/>
                <a:latin typeface="Calibri"/>
                <a:ea typeface="+mn-ea"/>
                <a:cs typeface="Calibri"/>
              </a:rPr>
              <a:t>00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pic>
        <p:nvPicPr>
          <p:cNvPr id="35" name="object 35"/>
          <p:cNvPicPr/>
          <p:nvPr/>
        </p:nvPicPr>
        <p:blipFill>
          <a:blip r:embed="rId3" cstate="print"/>
          <a:stretch>
            <a:fillRect/>
          </a:stretch>
        </p:blipFill>
        <p:spPr>
          <a:xfrm>
            <a:off x="1604627" y="6190983"/>
            <a:ext cx="371005" cy="372110"/>
          </a:xfrm>
          <a:prstGeom prst="rect">
            <a:avLst/>
          </a:prstGeom>
        </p:spPr>
      </p:pic>
      <p:pic>
        <p:nvPicPr>
          <p:cNvPr id="36" name="object 36"/>
          <p:cNvPicPr/>
          <p:nvPr/>
        </p:nvPicPr>
        <p:blipFill>
          <a:blip r:embed="rId4" cstate="print"/>
          <a:stretch>
            <a:fillRect/>
          </a:stretch>
        </p:blipFill>
        <p:spPr>
          <a:xfrm>
            <a:off x="2095162" y="6190983"/>
            <a:ext cx="371005" cy="372110"/>
          </a:xfrm>
          <a:prstGeom prst="rect">
            <a:avLst/>
          </a:prstGeom>
        </p:spPr>
      </p:pic>
      <p:pic>
        <p:nvPicPr>
          <p:cNvPr id="37" name="object 37"/>
          <p:cNvPicPr/>
          <p:nvPr/>
        </p:nvPicPr>
        <p:blipFill>
          <a:blip r:embed="rId5" cstate="print"/>
          <a:stretch>
            <a:fillRect/>
          </a:stretch>
        </p:blipFill>
        <p:spPr>
          <a:xfrm>
            <a:off x="2585697" y="6190983"/>
            <a:ext cx="371005" cy="372110"/>
          </a:xfrm>
          <a:prstGeom prst="rect">
            <a:avLst/>
          </a:prstGeom>
        </p:spPr>
      </p:pic>
      <p:pic>
        <p:nvPicPr>
          <p:cNvPr id="38" name="object 38"/>
          <p:cNvPicPr/>
          <p:nvPr/>
        </p:nvPicPr>
        <p:blipFill>
          <a:blip r:embed="rId6" cstate="print"/>
          <a:stretch>
            <a:fillRect/>
          </a:stretch>
        </p:blipFill>
        <p:spPr>
          <a:xfrm>
            <a:off x="3566767" y="6190983"/>
            <a:ext cx="371005" cy="372110"/>
          </a:xfrm>
          <a:prstGeom prst="rect">
            <a:avLst/>
          </a:prstGeom>
        </p:spPr>
      </p:pic>
      <p:pic>
        <p:nvPicPr>
          <p:cNvPr id="39" name="object 39"/>
          <p:cNvPicPr/>
          <p:nvPr/>
        </p:nvPicPr>
        <p:blipFill>
          <a:blip r:embed="rId7" cstate="print"/>
          <a:stretch>
            <a:fillRect/>
          </a:stretch>
        </p:blipFill>
        <p:spPr>
          <a:xfrm>
            <a:off x="3076232" y="6190983"/>
            <a:ext cx="371005" cy="372110"/>
          </a:xfrm>
          <a:prstGeom prst="rect">
            <a:avLst/>
          </a:prstGeom>
        </p:spPr>
      </p:pic>
      <p:pic>
        <p:nvPicPr>
          <p:cNvPr id="40" name="object 40"/>
          <p:cNvPicPr/>
          <p:nvPr/>
        </p:nvPicPr>
        <p:blipFill>
          <a:blip r:embed="rId8" cstate="print"/>
          <a:stretch>
            <a:fillRect/>
          </a:stretch>
        </p:blipFill>
        <p:spPr>
          <a:xfrm>
            <a:off x="4057301" y="6190983"/>
            <a:ext cx="371005" cy="372110"/>
          </a:xfrm>
          <a:prstGeom prst="rect">
            <a:avLst/>
          </a:prstGeom>
        </p:spPr>
      </p:pic>
      <p:pic>
        <p:nvPicPr>
          <p:cNvPr id="41" name="object 41"/>
          <p:cNvPicPr/>
          <p:nvPr/>
        </p:nvPicPr>
        <p:blipFill>
          <a:blip r:embed="rId9" cstate="print"/>
          <a:stretch>
            <a:fillRect/>
          </a:stretch>
        </p:blipFill>
        <p:spPr>
          <a:xfrm>
            <a:off x="4547837" y="6190983"/>
            <a:ext cx="371005" cy="372110"/>
          </a:xfrm>
          <a:prstGeom prst="rect">
            <a:avLst/>
          </a:prstGeom>
        </p:spPr>
      </p:pic>
      <p:pic>
        <p:nvPicPr>
          <p:cNvPr id="42" name="object 42"/>
          <p:cNvPicPr/>
          <p:nvPr/>
        </p:nvPicPr>
        <p:blipFill>
          <a:blip r:embed="rId10" cstate="print"/>
          <a:stretch>
            <a:fillRect/>
          </a:stretch>
        </p:blipFill>
        <p:spPr>
          <a:xfrm>
            <a:off x="5042105" y="6190372"/>
            <a:ext cx="367271" cy="377189"/>
          </a:xfrm>
          <a:prstGeom prst="rect">
            <a:avLst/>
          </a:prstGeom>
        </p:spPr>
      </p:pic>
      <p:sp>
        <p:nvSpPr>
          <p:cNvPr id="43" name="object 43"/>
          <p:cNvSpPr/>
          <p:nvPr/>
        </p:nvSpPr>
        <p:spPr>
          <a:xfrm>
            <a:off x="5532640" y="6190372"/>
            <a:ext cx="367665" cy="377190"/>
          </a:xfrm>
          <a:custGeom>
            <a:avLst/>
            <a:gdLst/>
            <a:ahLst/>
            <a:cxnLst/>
            <a:rect l="l" t="t" r="r" b="b"/>
            <a:pathLst>
              <a:path w="367664" h="377190">
                <a:moveTo>
                  <a:pt x="29742" y="309879"/>
                </a:moveTo>
                <a:lnTo>
                  <a:pt x="12699" y="309879"/>
                </a:lnTo>
                <a:lnTo>
                  <a:pt x="60324" y="358139"/>
                </a:lnTo>
                <a:lnTo>
                  <a:pt x="47002" y="370839"/>
                </a:lnTo>
                <a:lnTo>
                  <a:pt x="46837" y="370839"/>
                </a:lnTo>
                <a:lnTo>
                  <a:pt x="46710" y="372109"/>
                </a:lnTo>
                <a:lnTo>
                  <a:pt x="47002" y="373379"/>
                </a:lnTo>
                <a:lnTo>
                  <a:pt x="47231" y="373379"/>
                </a:lnTo>
                <a:lnTo>
                  <a:pt x="47878" y="374649"/>
                </a:lnTo>
                <a:lnTo>
                  <a:pt x="48323" y="374649"/>
                </a:lnTo>
                <a:lnTo>
                  <a:pt x="49517" y="375919"/>
                </a:lnTo>
                <a:lnTo>
                  <a:pt x="50088" y="377189"/>
                </a:lnTo>
                <a:lnTo>
                  <a:pt x="53708" y="377189"/>
                </a:lnTo>
                <a:lnTo>
                  <a:pt x="81787" y="349249"/>
                </a:lnTo>
                <a:lnTo>
                  <a:pt x="68656" y="349249"/>
                </a:lnTo>
                <a:lnTo>
                  <a:pt x="29742" y="309879"/>
                </a:lnTo>
                <a:close/>
              </a:path>
              <a:path w="367664" h="377190">
                <a:moveTo>
                  <a:pt x="82994" y="337819"/>
                </a:moveTo>
                <a:lnTo>
                  <a:pt x="80238" y="337819"/>
                </a:lnTo>
                <a:lnTo>
                  <a:pt x="68656" y="349249"/>
                </a:lnTo>
                <a:lnTo>
                  <a:pt x="81787" y="349249"/>
                </a:lnTo>
                <a:lnTo>
                  <a:pt x="86893" y="344169"/>
                </a:lnTo>
                <a:lnTo>
                  <a:pt x="87045" y="344169"/>
                </a:lnTo>
                <a:lnTo>
                  <a:pt x="87248" y="342899"/>
                </a:lnTo>
                <a:lnTo>
                  <a:pt x="87045" y="341629"/>
                </a:lnTo>
                <a:lnTo>
                  <a:pt x="86842" y="341629"/>
                </a:lnTo>
                <a:lnTo>
                  <a:pt x="86194" y="340359"/>
                </a:lnTo>
                <a:lnTo>
                  <a:pt x="85724" y="340359"/>
                </a:lnTo>
                <a:lnTo>
                  <a:pt x="85115" y="339089"/>
                </a:lnTo>
                <a:lnTo>
                  <a:pt x="83997" y="339089"/>
                </a:lnTo>
                <a:lnTo>
                  <a:pt x="82994" y="337819"/>
                </a:lnTo>
                <a:close/>
              </a:path>
              <a:path w="367664" h="377190">
                <a:moveTo>
                  <a:pt x="13423" y="293369"/>
                </a:moveTo>
                <a:lnTo>
                  <a:pt x="12306" y="293369"/>
                </a:lnTo>
                <a:lnTo>
                  <a:pt x="11493" y="294639"/>
                </a:lnTo>
                <a:lnTo>
                  <a:pt x="10998" y="294639"/>
                </a:lnTo>
                <a:lnTo>
                  <a:pt x="9842" y="295909"/>
                </a:lnTo>
                <a:lnTo>
                  <a:pt x="9156" y="295909"/>
                </a:lnTo>
                <a:lnTo>
                  <a:pt x="7327" y="297179"/>
                </a:lnTo>
                <a:lnTo>
                  <a:pt x="6286" y="298449"/>
                </a:lnTo>
                <a:lnTo>
                  <a:pt x="5397" y="300989"/>
                </a:lnTo>
                <a:lnTo>
                  <a:pt x="12" y="325119"/>
                </a:lnTo>
                <a:lnTo>
                  <a:pt x="0" y="326389"/>
                </a:lnTo>
                <a:lnTo>
                  <a:pt x="419" y="327659"/>
                </a:lnTo>
                <a:lnTo>
                  <a:pt x="660" y="327659"/>
                </a:lnTo>
                <a:lnTo>
                  <a:pt x="1346" y="328929"/>
                </a:lnTo>
                <a:lnTo>
                  <a:pt x="1790" y="328929"/>
                </a:lnTo>
                <a:lnTo>
                  <a:pt x="3073" y="330199"/>
                </a:lnTo>
                <a:lnTo>
                  <a:pt x="3733" y="331469"/>
                </a:lnTo>
                <a:lnTo>
                  <a:pt x="6603" y="331469"/>
                </a:lnTo>
                <a:lnTo>
                  <a:pt x="7213" y="330199"/>
                </a:lnTo>
                <a:lnTo>
                  <a:pt x="7518" y="330199"/>
                </a:lnTo>
                <a:lnTo>
                  <a:pt x="7810" y="328929"/>
                </a:lnTo>
                <a:lnTo>
                  <a:pt x="12699" y="309879"/>
                </a:lnTo>
                <a:lnTo>
                  <a:pt x="29742" y="309879"/>
                </a:lnTo>
                <a:lnTo>
                  <a:pt x="13423" y="293369"/>
                </a:lnTo>
                <a:close/>
              </a:path>
              <a:path w="367664" h="377190">
                <a:moveTo>
                  <a:pt x="79310" y="260349"/>
                </a:moveTo>
                <a:lnTo>
                  <a:pt x="62268" y="260349"/>
                </a:lnTo>
                <a:lnTo>
                  <a:pt x="109905" y="307339"/>
                </a:lnTo>
                <a:lnTo>
                  <a:pt x="96570" y="321309"/>
                </a:lnTo>
                <a:lnTo>
                  <a:pt x="96405" y="321309"/>
                </a:lnTo>
                <a:lnTo>
                  <a:pt x="96278" y="322579"/>
                </a:lnTo>
                <a:lnTo>
                  <a:pt x="96570" y="323849"/>
                </a:lnTo>
                <a:lnTo>
                  <a:pt x="96799" y="323849"/>
                </a:lnTo>
                <a:lnTo>
                  <a:pt x="97447" y="325119"/>
                </a:lnTo>
                <a:lnTo>
                  <a:pt x="97891" y="325119"/>
                </a:lnTo>
                <a:lnTo>
                  <a:pt x="99085" y="326389"/>
                </a:lnTo>
                <a:lnTo>
                  <a:pt x="99656" y="327659"/>
                </a:lnTo>
                <a:lnTo>
                  <a:pt x="103289" y="327659"/>
                </a:lnTo>
                <a:lnTo>
                  <a:pt x="131358" y="299719"/>
                </a:lnTo>
                <a:lnTo>
                  <a:pt x="118224" y="299719"/>
                </a:lnTo>
                <a:lnTo>
                  <a:pt x="79310" y="260349"/>
                </a:lnTo>
                <a:close/>
              </a:path>
              <a:path w="367664" h="377190">
                <a:moveTo>
                  <a:pt x="133565" y="288289"/>
                </a:moveTo>
                <a:lnTo>
                  <a:pt x="129819" y="288289"/>
                </a:lnTo>
                <a:lnTo>
                  <a:pt x="118224" y="299719"/>
                </a:lnTo>
                <a:lnTo>
                  <a:pt x="131358" y="299719"/>
                </a:lnTo>
                <a:lnTo>
                  <a:pt x="136461" y="294639"/>
                </a:lnTo>
                <a:lnTo>
                  <a:pt x="136626" y="294639"/>
                </a:lnTo>
                <a:lnTo>
                  <a:pt x="136817" y="293369"/>
                </a:lnTo>
                <a:lnTo>
                  <a:pt x="136626" y="292099"/>
                </a:lnTo>
                <a:lnTo>
                  <a:pt x="136410" y="292099"/>
                </a:lnTo>
                <a:lnTo>
                  <a:pt x="135762" y="290829"/>
                </a:lnTo>
                <a:lnTo>
                  <a:pt x="135305" y="290829"/>
                </a:lnTo>
                <a:lnTo>
                  <a:pt x="134683" y="289559"/>
                </a:lnTo>
                <a:lnTo>
                  <a:pt x="134099" y="289559"/>
                </a:lnTo>
                <a:lnTo>
                  <a:pt x="133565" y="288289"/>
                </a:lnTo>
                <a:close/>
              </a:path>
              <a:path w="367664" h="377190">
                <a:moveTo>
                  <a:pt x="159740" y="298449"/>
                </a:moveTo>
                <a:lnTo>
                  <a:pt x="155397" y="298449"/>
                </a:lnTo>
                <a:lnTo>
                  <a:pt x="155701" y="299719"/>
                </a:lnTo>
                <a:lnTo>
                  <a:pt x="158457" y="299719"/>
                </a:lnTo>
                <a:lnTo>
                  <a:pt x="159740" y="298449"/>
                </a:lnTo>
                <a:close/>
              </a:path>
              <a:path w="367664" h="377190">
                <a:moveTo>
                  <a:pt x="112267" y="180339"/>
                </a:moveTo>
                <a:lnTo>
                  <a:pt x="109207" y="180339"/>
                </a:lnTo>
                <a:lnTo>
                  <a:pt x="107949" y="181609"/>
                </a:lnTo>
                <a:lnTo>
                  <a:pt x="107238" y="181609"/>
                </a:lnTo>
                <a:lnTo>
                  <a:pt x="105752" y="182879"/>
                </a:lnTo>
                <a:lnTo>
                  <a:pt x="105194" y="184149"/>
                </a:lnTo>
                <a:lnTo>
                  <a:pt x="104317" y="185419"/>
                </a:lnTo>
                <a:lnTo>
                  <a:pt x="104025" y="185419"/>
                </a:lnTo>
                <a:lnTo>
                  <a:pt x="103695" y="186689"/>
                </a:lnTo>
                <a:lnTo>
                  <a:pt x="103695" y="187959"/>
                </a:lnTo>
                <a:lnTo>
                  <a:pt x="103860" y="187959"/>
                </a:lnTo>
                <a:lnTo>
                  <a:pt x="104152" y="189229"/>
                </a:lnTo>
                <a:lnTo>
                  <a:pt x="155181" y="298449"/>
                </a:lnTo>
                <a:lnTo>
                  <a:pt x="160464" y="298449"/>
                </a:lnTo>
                <a:lnTo>
                  <a:pt x="161950" y="295909"/>
                </a:lnTo>
                <a:lnTo>
                  <a:pt x="162496" y="295909"/>
                </a:lnTo>
                <a:lnTo>
                  <a:pt x="163296" y="294639"/>
                </a:lnTo>
                <a:lnTo>
                  <a:pt x="163601" y="294639"/>
                </a:lnTo>
                <a:lnTo>
                  <a:pt x="163982" y="293369"/>
                </a:lnTo>
                <a:lnTo>
                  <a:pt x="164007" y="292099"/>
                </a:lnTo>
                <a:lnTo>
                  <a:pt x="163842" y="292099"/>
                </a:lnTo>
                <a:lnTo>
                  <a:pt x="163550" y="290829"/>
                </a:lnTo>
                <a:lnTo>
                  <a:pt x="112521" y="181609"/>
                </a:lnTo>
                <a:lnTo>
                  <a:pt x="112267" y="180339"/>
                </a:lnTo>
                <a:close/>
              </a:path>
              <a:path w="367664" h="377190">
                <a:moveTo>
                  <a:pt x="62991" y="243839"/>
                </a:moveTo>
                <a:lnTo>
                  <a:pt x="61874" y="243839"/>
                </a:lnTo>
                <a:lnTo>
                  <a:pt x="61061" y="245109"/>
                </a:lnTo>
                <a:lnTo>
                  <a:pt x="59410" y="245109"/>
                </a:lnTo>
                <a:lnTo>
                  <a:pt x="58737" y="246379"/>
                </a:lnTo>
                <a:lnTo>
                  <a:pt x="57378" y="247649"/>
                </a:lnTo>
                <a:lnTo>
                  <a:pt x="56159" y="248919"/>
                </a:lnTo>
                <a:lnTo>
                  <a:pt x="55854" y="248919"/>
                </a:lnTo>
                <a:lnTo>
                  <a:pt x="55232" y="250189"/>
                </a:lnTo>
                <a:lnTo>
                  <a:pt x="54978" y="251459"/>
                </a:lnTo>
                <a:lnTo>
                  <a:pt x="49580" y="275589"/>
                </a:lnTo>
                <a:lnTo>
                  <a:pt x="49580" y="276859"/>
                </a:lnTo>
                <a:lnTo>
                  <a:pt x="49987" y="278129"/>
                </a:lnTo>
                <a:lnTo>
                  <a:pt x="50241" y="278129"/>
                </a:lnTo>
                <a:lnTo>
                  <a:pt x="50914" y="279399"/>
                </a:lnTo>
                <a:lnTo>
                  <a:pt x="51358" y="279399"/>
                </a:lnTo>
                <a:lnTo>
                  <a:pt x="52654" y="280669"/>
                </a:lnTo>
                <a:lnTo>
                  <a:pt x="53301" y="281939"/>
                </a:lnTo>
                <a:lnTo>
                  <a:pt x="56172" y="281939"/>
                </a:lnTo>
                <a:lnTo>
                  <a:pt x="56794" y="280669"/>
                </a:lnTo>
                <a:lnTo>
                  <a:pt x="57086" y="280669"/>
                </a:lnTo>
                <a:lnTo>
                  <a:pt x="57378" y="279399"/>
                </a:lnTo>
                <a:lnTo>
                  <a:pt x="62268" y="260349"/>
                </a:lnTo>
                <a:lnTo>
                  <a:pt x="79310" y="260349"/>
                </a:lnTo>
                <a:lnTo>
                  <a:pt x="62991" y="243839"/>
                </a:lnTo>
                <a:close/>
              </a:path>
              <a:path w="367664" h="377190">
                <a:moveTo>
                  <a:pt x="180945" y="166369"/>
                </a:moveTo>
                <a:lnTo>
                  <a:pt x="162534" y="166369"/>
                </a:lnTo>
                <a:lnTo>
                  <a:pt x="165950" y="167639"/>
                </a:lnTo>
                <a:lnTo>
                  <a:pt x="167500" y="168909"/>
                </a:lnTo>
                <a:lnTo>
                  <a:pt x="170268" y="171449"/>
                </a:lnTo>
                <a:lnTo>
                  <a:pt x="171602" y="173989"/>
                </a:lnTo>
                <a:lnTo>
                  <a:pt x="174167" y="177799"/>
                </a:lnTo>
                <a:lnTo>
                  <a:pt x="180073" y="233679"/>
                </a:lnTo>
                <a:lnTo>
                  <a:pt x="180162" y="234949"/>
                </a:lnTo>
                <a:lnTo>
                  <a:pt x="180416" y="236219"/>
                </a:lnTo>
                <a:lnTo>
                  <a:pt x="180568" y="236219"/>
                </a:lnTo>
                <a:lnTo>
                  <a:pt x="180987" y="237489"/>
                </a:lnTo>
                <a:lnTo>
                  <a:pt x="181305" y="238759"/>
                </a:lnTo>
                <a:lnTo>
                  <a:pt x="182168" y="238759"/>
                </a:lnTo>
                <a:lnTo>
                  <a:pt x="182714" y="240029"/>
                </a:lnTo>
                <a:lnTo>
                  <a:pt x="184061" y="241299"/>
                </a:lnTo>
                <a:lnTo>
                  <a:pt x="184721" y="241299"/>
                </a:lnTo>
                <a:lnTo>
                  <a:pt x="185915" y="242569"/>
                </a:lnTo>
                <a:lnTo>
                  <a:pt x="188848" y="242569"/>
                </a:lnTo>
                <a:lnTo>
                  <a:pt x="189293" y="241299"/>
                </a:lnTo>
                <a:lnTo>
                  <a:pt x="203698" y="227329"/>
                </a:lnTo>
                <a:lnTo>
                  <a:pt x="189991" y="227329"/>
                </a:lnTo>
                <a:lnTo>
                  <a:pt x="189547" y="207009"/>
                </a:lnTo>
                <a:lnTo>
                  <a:pt x="189458" y="199389"/>
                </a:lnTo>
                <a:lnTo>
                  <a:pt x="189077" y="193039"/>
                </a:lnTo>
                <a:lnTo>
                  <a:pt x="187756" y="182879"/>
                </a:lnTo>
                <a:lnTo>
                  <a:pt x="186842" y="179069"/>
                </a:lnTo>
                <a:lnTo>
                  <a:pt x="183121" y="168909"/>
                </a:lnTo>
                <a:lnTo>
                  <a:pt x="180945" y="166369"/>
                </a:lnTo>
                <a:close/>
              </a:path>
              <a:path w="367664" h="377190">
                <a:moveTo>
                  <a:pt x="220459" y="199389"/>
                </a:moveTo>
                <a:lnTo>
                  <a:pt x="217500" y="199389"/>
                </a:lnTo>
                <a:lnTo>
                  <a:pt x="189991" y="227329"/>
                </a:lnTo>
                <a:lnTo>
                  <a:pt x="203698" y="227329"/>
                </a:lnTo>
                <a:lnTo>
                  <a:pt x="224650" y="207009"/>
                </a:lnTo>
                <a:lnTo>
                  <a:pt x="224840" y="205739"/>
                </a:lnTo>
                <a:lnTo>
                  <a:pt x="225031" y="205739"/>
                </a:lnTo>
                <a:lnTo>
                  <a:pt x="225005" y="204469"/>
                </a:lnTo>
                <a:lnTo>
                  <a:pt x="224675" y="204469"/>
                </a:lnTo>
                <a:lnTo>
                  <a:pt x="224421" y="203199"/>
                </a:lnTo>
                <a:lnTo>
                  <a:pt x="223672" y="203199"/>
                </a:lnTo>
                <a:lnTo>
                  <a:pt x="223202" y="201929"/>
                </a:lnTo>
                <a:lnTo>
                  <a:pt x="222618" y="201929"/>
                </a:lnTo>
                <a:lnTo>
                  <a:pt x="222034" y="200659"/>
                </a:lnTo>
                <a:lnTo>
                  <a:pt x="221487" y="200659"/>
                </a:lnTo>
                <a:lnTo>
                  <a:pt x="220459" y="199389"/>
                </a:lnTo>
                <a:close/>
              </a:path>
              <a:path w="367664" h="377190">
                <a:moveTo>
                  <a:pt x="165925" y="153669"/>
                </a:moveTo>
                <a:lnTo>
                  <a:pt x="157111" y="153669"/>
                </a:lnTo>
                <a:lnTo>
                  <a:pt x="144703" y="158749"/>
                </a:lnTo>
                <a:lnTo>
                  <a:pt x="139776" y="163829"/>
                </a:lnTo>
                <a:lnTo>
                  <a:pt x="138150" y="166369"/>
                </a:lnTo>
                <a:lnTo>
                  <a:pt x="135470" y="170179"/>
                </a:lnTo>
                <a:lnTo>
                  <a:pt x="134365" y="172719"/>
                </a:lnTo>
                <a:lnTo>
                  <a:pt x="132626" y="176529"/>
                </a:lnTo>
                <a:lnTo>
                  <a:pt x="132003" y="177799"/>
                </a:lnTo>
                <a:lnTo>
                  <a:pt x="131254" y="181609"/>
                </a:lnTo>
                <a:lnTo>
                  <a:pt x="131051" y="182879"/>
                </a:lnTo>
                <a:lnTo>
                  <a:pt x="130949" y="184149"/>
                </a:lnTo>
                <a:lnTo>
                  <a:pt x="131165" y="185419"/>
                </a:lnTo>
                <a:lnTo>
                  <a:pt x="131305" y="185419"/>
                </a:lnTo>
                <a:lnTo>
                  <a:pt x="131660" y="186689"/>
                </a:lnTo>
                <a:lnTo>
                  <a:pt x="131914" y="186689"/>
                </a:lnTo>
                <a:lnTo>
                  <a:pt x="132956" y="187959"/>
                </a:lnTo>
                <a:lnTo>
                  <a:pt x="134124" y="189229"/>
                </a:lnTo>
                <a:lnTo>
                  <a:pt x="134734" y="189229"/>
                </a:lnTo>
                <a:lnTo>
                  <a:pt x="135839" y="190499"/>
                </a:lnTo>
                <a:lnTo>
                  <a:pt x="139026" y="190499"/>
                </a:lnTo>
                <a:lnTo>
                  <a:pt x="139357" y="189229"/>
                </a:lnTo>
                <a:lnTo>
                  <a:pt x="139890" y="186689"/>
                </a:lnTo>
                <a:lnTo>
                  <a:pt x="140309" y="185419"/>
                </a:lnTo>
                <a:lnTo>
                  <a:pt x="155282" y="166369"/>
                </a:lnTo>
                <a:lnTo>
                  <a:pt x="180945" y="166369"/>
                </a:lnTo>
                <a:lnTo>
                  <a:pt x="179857" y="165099"/>
                </a:lnTo>
                <a:lnTo>
                  <a:pt x="178053" y="162559"/>
                </a:lnTo>
                <a:lnTo>
                  <a:pt x="173824" y="158749"/>
                </a:lnTo>
                <a:lnTo>
                  <a:pt x="171348" y="156209"/>
                </a:lnTo>
                <a:lnTo>
                  <a:pt x="165925" y="153669"/>
                </a:lnTo>
                <a:close/>
              </a:path>
              <a:path w="367664" h="377190">
                <a:moveTo>
                  <a:pt x="214744" y="100329"/>
                </a:moveTo>
                <a:lnTo>
                  <a:pt x="210515" y="100329"/>
                </a:lnTo>
                <a:lnTo>
                  <a:pt x="202310" y="102869"/>
                </a:lnTo>
                <a:lnTo>
                  <a:pt x="184848" y="132079"/>
                </a:lnTo>
                <a:lnTo>
                  <a:pt x="187070" y="140969"/>
                </a:lnTo>
                <a:lnTo>
                  <a:pt x="214515" y="173989"/>
                </a:lnTo>
                <a:lnTo>
                  <a:pt x="237147" y="184149"/>
                </a:lnTo>
                <a:lnTo>
                  <a:pt x="241376" y="184149"/>
                </a:lnTo>
                <a:lnTo>
                  <a:pt x="249580" y="181609"/>
                </a:lnTo>
                <a:lnTo>
                  <a:pt x="253593" y="179069"/>
                </a:lnTo>
                <a:lnTo>
                  <a:pt x="258995" y="173989"/>
                </a:lnTo>
                <a:lnTo>
                  <a:pt x="241287" y="173989"/>
                </a:lnTo>
                <a:lnTo>
                  <a:pt x="238455" y="172719"/>
                </a:lnTo>
                <a:lnTo>
                  <a:pt x="232219" y="171449"/>
                </a:lnTo>
                <a:lnTo>
                  <a:pt x="228790" y="168909"/>
                </a:lnTo>
                <a:lnTo>
                  <a:pt x="221259" y="163829"/>
                </a:lnTo>
                <a:lnTo>
                  <a:pt x="217042" y="160019"/>
                </a:lnTo>
                <a:lnTo>
                  <a:pt x="208876" y="152399"/>
                </a:lnTo>
                <a:lnTo>
                  <a:pt x="205803" y="148589"/>
                </a:lnTo>
                <a:lnTo>
                  <a:pt x="200444" y="142239"/>
                </a:lnTo>
                <a:lnTo>
                  <a:pt x="198462" y="138429"/>
                </a:lnTo>
                <a:lnTo>
                  <a:pt x="195910" y="132079"/>
                </a:lnTo>
                <a:lnTo>
                  <a:pt x="195491" y="128269"/>
                </a:lnTo>
                <a:lnTo>
                  <a:pt x="196329" y="123189"/>
                </a:lnTo>
                <a:lnTo>
                  <a:pt x="197904" y="119379"/>
                </a:lnTo>
                <a:lnTo>
                  <a:pt x="202196" y="115569"/>
                </a:lnTo>
                <a:lnTo>
                  <a:pt x="203796" y="114299"/>
                </a:lnTo>
                <a:lnTo>
                  <a:pt x="207086" y="113029"/>
                </a:lnTo>
                <a:lnTo>
                  <a:pt x="208838" y="111759"/>
                </a:lnTo>
                <a:lnTo>
                  <a:pt x="237375" y="111759"/>
                </a:lnTo>
                <a:lnTo>
                  <a:pt x="228015" y="105409"/>
                </a:lnTo>
                <a:lnTo>
                  <a:pt x="223494" y="102869"/>
                </a:lnTo>
                <a:lnTo>
                  <a:pt x="214744" y="100329"/>
                </a:lnTo>
                <a:close/>
              </a:path>
              <a:path w="367664" h="377190">
                <a:moveTo>
                  <a:pt x="237375" y="111759"/>
                </a:moveTo>
                <a:lnTo>
                  <a:pt x="214515" y="111759"/>
                </a:lnTo>
                <a:lnTo>
                  <a:pt x="218643" y="114299"/>
                </a:lnTo>
                <a:lnTo>
                  <a:pt x="220840" y="114299"/>
                </a:lnTo>
                <a:lnTo>
                  <a:pt x="225526" y="118109"/>
                </a:lnTo>
                <a:lnTo>
                  <a:pt x="228053" y="119379"/>
                </a:lnTo>
                <a:lnTo>
                  <a:pt x="233476" y="124459"/>
                </a:lnTo>
                <a:lnTo>
                  <a:pt x="236397" y="126999"/>
                </a:lnTo>
                <a:lnTo>
                  <a:pt x="239522" y="129539"/>
                </a:lnTo>
                <a:lnTo>
                  <a:pt x="241846" y="132079"/>
                </a:lnTo>
                <a:lnTo>
                  <a:pt x="244005" y="134619"/>
                </a:lnTo>
                <a:lnTo>
                  <a:pt x="248005" y="139699"/>
                </a:lnTo>
                <a:lnTo>
                  <a:pt x="249732" y="140969"/>
                </a:lnTo>
                <a:lnTo>
                  <a:pt x="252641" y="146049"/>
                </a:lnTo>
                <a:lnTo>
                  <a:pt x="255549" y="152399"/>
                </a:lnTo>
                <a:lnTo>
                  <a:pt x="256031" y="154939"/>
                </a:lnTo>
                <a:lnTo>
                  <a:pt x="256222" y="158749"/>
                </a:lnTo>
                <a:lnTo>
                  <a:pt x="255879" y="160019"/>
                </a:lnTo>
                <a:lnTo>
                  <a:pt x="241287" y="173989"/>
                </a:lnTo>
                <a:lnTo>
                  <a:pt x="258995" y="173989"/>
                </a:lnTo>
                <a:lnTo>
                  <a:pt x="261696" y="171449"/>
                </a:lnTo>
                <a:lnTo>
                  <a:pt x="264414" y="167639"/>
                </a:lnTo>
                <a:lnTo>
                  <a:pt x="266966" y="158749"/>
                </a:lnTo>
                <a:lnTo>
                  <a:pt x="267055" y="153669"/>
                </a:lnTo>
                <a:lnTo>
                  <a:pt x="264858" y="144779"/>
                </a:lnTo>
                <a:lnTo>
                  <a:pt x="242303" y="115569"/>
                </a:lnTo>
                <a:lnTo>
                  <a:pt x="237375" y="111759"/>
                </a:lnTo>
                <a:close/>
              </a:path>
              <a:path w="367664" h="377190">
                <a:moveTo>
                  <a:pt x="280898" y="66039"/>
                </a:moveTo>
                <a:lnTo>
                  <a:pt x="262750" y="66039"/>
                </a:lnTo>
                <a:lnTo>
                  <a:pt x="266166" y="67309"/>
                </a:lnTo>
                <a:lnTo>
                  <a:pt x="267716" y="68579"/>
                </a:lnTo>
                <a:lnTo>
                  <a:pt x="270484" y="71119"/>
                </a:lnTo>
                <a:lnTo>
                  <a:pt x="271830" y="73659"/>
                </a:lnTo>
                <a:lnTo>
                  <a:pt x="274383" y="77469"/>
                </a:lnTo>
                <a:lnTo>
                  <a:pt x="280289" y="133349"/>
                </a:lnTo>
                <a:lnTo>
                  <a:pt x="280390" y="134619"/>
                </a:lnTo>
                <a:lnTo>
                  <a:pt x="280631" y="135889"/>
                </a:lnTo>
                <a:lnTo>
                  <a:pt x="280797" y="135889"/>
                </a:lnTo>
                <a:lnTo>
                  <a:pt x="281203" y="137159"/>
                </a:lnTo>
                <a:lnTo>
                  <a:pt x="281520" y="138429"/>
                </a:lnTo>
                <a:lnTo>
                  <a:pt x="282397" y="139699"/>
                </a:lnTo>
                <a:lnTo>
                  <a:pt x="282930" y="139699"/>
                </a:lnTo>
                <a:lnTo>
                  <a:pt x="284289" y="140969"/>
                </a:lnTo>
                <a:lnTo>
                  <a:pt x="284937" y="142239"/>
                </a:lnTo>
                <a:lnTo>
                  <a:pt x="289509" y="142239"/>
                </a:lnTo>
                <a:lnTo>
                  <a:pt x="304662" y="126999"/>
                </a:lnTo>
                <a:lnTo>
                  <a:pt x="290207" y="126999"/>
                </a:lnTo>
                <a:lnTo>
                  <a:pt x="289758" y="105409"/>
                </a:lnTo>
                <a:lnTo>
                  <a:pt x="283337" y="69849"/>
                </a:lnTo>
                <a:lnTo>
                  <a:pt x="280898" y="66039"/>
                </a:lnTo>
                <a:close/>
              </a:path>
              <a:path w="367664" h="377190">
                <a:moveTo>
                  <a:pt x="320675" y="99059"/>
                </a:moveTo>
                <a:lnTo>
                  <a:pt x="317715" y="99059"/>
                </a:lnTo>
                <a:lnTo>
                  <a:pt x="290207" y="126999"/>
                </a:lnTo>
                <a:lnTo>
                  <a:pt x="304662" y="126999"/>
                </a:lnTo>
                <a:lnTo>
                  <a:pt x="324866" y="106679"/>
                </a:lnTo>
                <a:lnTo>
                  <a:pt x="325056" y="105409"/>
                </a:lnTo>
                <a:lnTo>
                  <a:pt x="325221" y="105409"/>
                </a:lnTo>
                <a:lnTo>
                  <a:pt x="324904" y="104139"/>
                </a:lnTo>
                <a:lnTo>
                  <a:pt x="324637" y="102869"/>
                </a:lnTo>
                <a:lnTo>
                  <a:pt x="323888" y="102869"/>
                </a:lnTo>
                <a:lnTo>
                  <a:pt x="323418" y="101599"/>
                </a:lnTo>
                <a:lnTo>
                  <a:pt x="322834" y="101599"/>
                </a:lnTo>
                <a:lnTo>
                  <a:pt x="322249" y="100329"/>
                </a:lnTo>
                <a:lnTo>
                  <a:pt x="321703" y="100329"/>
                </a:lnTo>
                <a:lnTo>
                  <a:pt x="320675" y="99059"/>
                </a:lnTo>
                <a:close/>
              </a:path>
              <a:path w="367664" h="377190">
                <a:moveTo>
                  <a:pt x="238340" y="90169"/>
                </a:moveTo>
                <a:lnTo>
                  <a:pt x="236537" y="90169"/>
                </a:lnTo>
                <a:lnTo>
                  <a:pt x="237350" y="91439"/>
                </a:lnTo>
                <a:lnTo>
                  <a:pt x="237705" y="91439"/>
                </a:lnTo>
                <a:lnTo>
                  <a:pt x="238340" y="90169"/>
                </a:lnTo>
                <a:close/>
              </a:path>
              <a:path w="367664" h="377190">
                <a:moveTo>
                  <a:pt x="266153" y="53339"/>
                </a:moveTo>
                <a:lnTo>
                  <a:pt x="257327" y="53339"/>
                </a:lnTo>
                <a:lnTo>
                  <a:pt x="248005" y="57149"/>
                </a:lnTo>
                <a:lnTo>
                  <a:pt x="244932" y="59689"/>
                </a:lnTo>
                <a:lnTo>
                  <a:pt x="239991" y="63499"/>
                </a:lnTo>
                <a:lnTo>
                  <a:pt x="238366" y="66039"/>
                </a:lnTo>
                <a:lnTo>
                  <a:pt x="235686" y="69849"/>
                </a:lnTo>
                <a:lnTo>
                  <a:pt x="234581" y="72389"/>
                </a:lnTo>
                <a:lnTo>
                  <a:pt x="232841" y="76199"/>
                </a:lnTo>
                <a:lnTo>
                  <a:pt x="232219" y="78739"/>
                </a:lnTo>
                <a:lnTo>
                  <a:pt x="231482" y="81279"/>
                </a:lnTo>
                <a:lnTo>
                  <a:pt x="231266" y="82549"/>
                </a:lnTo>
                <a:lnTo>
                  <a:pt x="231178" y="83819"/>
                </a:lnTo>
                <a:lnTo>
                  <a:pt x="231394" y="85089"/>
                </a:lnTo>
                <a:lnTo>
                  <a:pt x="231533" y="85089"/>
                </a:lnTo>
                <a:lnTo>
                  <a:pt x="231889" y="86359"/>
                </a:lnTo>
                <a:lnTo>
                  <a:pt x="232130" y="86359"/>
                </a:lnTo>
                <a:lnTo>
                  <a:pt x="232778" y="87629"/>
                </a:lnTo>
                <a:lnTo>
                  <a:pt x="233184" y="87629"/>
                </a:lnTo>
                <a:lnTo>
                  <a:pt x="234340" y="88899"/>
                </a:lnTo>
                <a:lnTo>
                  <a:pt x="234962" y="88899"/>
                </a:lnTo>
                <a:lnTo>
                  <a:pt x="236054" y="90169"/>
                </a:lnTo>
                <a:lnTo>
                  <a:pt x="239242" y="90169"/>
                </a:lnTo>
                <a:lnTo>
                  <a:pt x="239572" y="88899"/>
                </a:lnTo>
                <a:lnTo>
                  <a:pt x="240106" y="86359"/>
                </a:lnTo>
                <a:lnTo>
                  <a:pt x="240525" y="85089"/>
                </a:lnTo>
                <a:lnTo>
                  <a:pt x="255498" y="66039"/>
                </a:lnTo>
                <a:lnTo>
                  <a:pt x="280898" y="66039"/>
                </a:lnTo>
                <a:lnTo>
                  <a:pt x="280085" y="64769"/>
                </a:lnTo>
                <a:lnTo>
                  <a:pt x="278269" y="62229"/>
                </a:lnTo>
                <a:lnTo>
                  <a:pt x="274040" y="58419"/>
                </a:lnTo>
                <a:lnTo>
                  <a:pt x="271576" y="55879"/>
                </a:lnTo>
                <a:lnTo>
                  <a:pt x="266153" y="53339"/>
                </a:lnTo>
                <a:close/>
              </a:path>
              <a:path w="367664" h="377190">
                <a:moveTo>
                  <a:pt x="314959" y="0"/>
                </a:moveTo>
                <a:lnTo>
                  <a:pt x="310730" y="0"/>
                </a:lnTo>
                <a:lnTo>
                  <a:pt x="302539" y="2539"/>
                </a:lnTo>
                <a:lnTo>
                  <a:pt x="285064" y="31749"/>
                </a:lnTo>
                <a:lnTo>
                  <a:pt x="287286" y="40639"/>
                </a:lnTo>
                <a:lnTo>
                  <a:pt x="314731" y="73659"/>
                </a:lnTo>
                <a:lnTo>
                  <a:pt x="337362" y="85089"/>
                </a:lnTo>
                <a:lnTo>
                  <a:pt x="341604" y="83819"/>
                </a:lnTo>
                <a:lnTo>
                  <a:pt x="349796" y="81279"/>
                </a:lnTo>
                <a:lnTo>
                  <a:pt x="353809" y="78739"/>
                </a:lnTo>
                <a:lnTo>
                  <a:pt x="359211" y="73659"/>
                </a:lnTo>
                <a:lnTo>
                  <a:pt x="338670" y="73659"/>
                </a:lnTo>
                <a:lnTo>
                  <a:pt x="332447" y="71119"/>
                </a:lnTo>
                <a:lnTo>
                  <a:pt x="329006" y="68579"/>
                </a:lnTo>
                <a:lnTo>
                  <a:pt x="321487" y="63499"/>
                </a:lnTo>
                <a:lnTo>
                  <a:pt x="317271" y="59689"/>
                </a:lnTo>
                <a:lnTo>
                  <a:pt x="309105" y="52069"/>
                </a:lnTo>
                <a:lnTo>
                  <a:pt x="306019" y="48259"/>
                </a:lnTo>
                <a:lnTo>
                  <a:pt x="300659" y="41909"/>
                </a:lnTo>
                <a:lnTo>
                  <a:pt x="298678" y="38099"/>
                </a:lnTo>
                <a:lnTo>
                  <a:pt x="296138" y="31749"/>
                </a:lnTo>
                <a:lnTo>
                  <a:pt x="295706" y="27939"/>
                </a:lnTo>
                <a:lnTo>
                  <a:pt x="296545" y="22859"/>
                </a:lnTo>
                <a:lnTo>
                  <a:pt x="298132" y="19049"/>
                </a:lnTo>
                <a:lnTo>
                  <a:pt x="302425" y="15239"/>
                </a:lnTo>
                <a:lnTo>
                  <a:pt x="304012" y="13969"/>
                </a:lnTo>
                <a:lnTo>
                  <a:pt x="307314" y="12699"/>
                </a:lnTo>
                <a:lnTo>
                  <a:pt x="309054" y="11429"/>
                </a:lnTo>
                <a:lnTo>
                  <a:pt x="337591" y="11429"/>
                </a:lnTo>
                <a:lnTo>
                  <a:pt x="328244" y="5079"/>
                </a:lnTo>
                <a:lnTo>
                  <a:pt x="323710" y="2539"/>
                </a:lnTo>
                <a:lnTo>
                  <a:pt x="314959" y="0"/>
                </a:lnTo>
                <a:close/>
              </a:path>
              <a:path w="367664" h="377190">
                <a:moveTo>
                  <a:pt x="337591" y="11429"/>
                </a:moveTo>
                <a:lnTo>
                  <a:pt x="312775" y="11429"/>
                </a:lnTo>
                <a:lnTo>
                  <a:pt x="314731" y="12699"/>
                </a:lnTo>
                <a:lnTo>
                  <a:pt x="318858" y="13969"/>
                </a:lnTo>
                <a:lnTo>
                  <a:pt x="321068" y="13969"/>
                </a:lnTo>
                <a:lnTo>
                  <a:pt x="325742" y="17779"/>
                </a:lnTo>
                <a:lnTo>
                  <a:pt x="328269" y="19049"/>
                </a:lnTo>
                <a:lnTo>
                  <a:pt x="333692" y="24129"/>
                </a:lnTo>
                <a:lnTo>
                  <a:pt x="336613" y="26669"/>
                </a:lnTo>
                <a:lnTo>
                  <a:pt x="339737" y="29209"/>
                </a:lnTo>
                <a:lnTo>
                  <a:pt x="342061" y="31749"/>
                </a:lnTo>
                <a:lnTo>
                  <a:pt x="344233" y="34289"/>
                </a:lnTo>
                <a:lnTo>
                  <a:pt x="348234" y="39369"/>
                </a:lnTo>
                <a:lnTo>
                  <a:pt x="349961" y="40639"/>
                </a:lnTo>
                <a:lnTo>
                  <a:pt x="352856" y="45719"/>
                </a:lnTo>
                <a:lnTo>
                  <a:pt x="355765" y="52069"/>
                </a:lnTo>
                <a:lnTo>
                  <a:pt x="356247" y="54609"/>
                </a:lnTo>
                <a:lnTo>
                  <a:pt x="356450" y="58419"/>
                </a:lnTo>
                <a:lnTo>
                  <a:pt x="356095" y="60959"/>
                </a:lnTo>
                <a:lnTo>
                  <a:pt x="354520" y="64769"/>
                </a:lnTo>
                <a:lnTo>
                  <a:pt x="353212" y="66039"/>
                </a:lnTo>
                <a:lnTo>
                  <a:pt x="349084" y="69849"/>
                </a:lnTo>
                <a:lnTo>
                  <a:pt x="346646" y="72389"/>
                </a:lnTo>
                <a:lnTo>
                  <a:pt x="341515" y="73659"/>
                </a:lnTo>
                <a:lnTo>
                  <a:pt x="359211" y="73659"/>
                </a:lnTo>
                <a:lnTo>
                  <a:pt x="361911" y="71119"/>
                </a:lnTo>
                <a:lnTo>
                  <a:pt x="364629" y="67309"/>
                </a:lnTo>
                <a:lnTo>
                  <a:pt x="367182" y="58419"/>
                </a:lnTo>
                <a:lnTo>
                  <a:pt x="367271" y="53339"/>
                </a:lnTo>
                <a:lnTo>
                  <a:pt x="365074" y="44449"/>
                </a:lnTo>
                <a:lnTo>
                  <a:pt x="342519" y="15239"/>
                </a:lnTo>
                <a:lnTo>
                  <a:pt x="337591" y="11429"/>
                </a:lnTo>
                <a:close/>
              </a:path>
            </a:pathLst>
          </a:custGeom>
          <a:solidFill>
            <a:srgbClr val="59595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44" name="object 44"/>
          <p:cNvPicPr/>
          <p:nvPr/>
        </p:nvPicPr>
        <p:blipFill>
          <a:blip r:embed="rId11" cstate="print"/>
          <a:stretch>
            <a:fillRect/>
          </a:stretch>
        </p:blipFill>
        <p:spPr>
          <a:xfrm>
            <a:off x="6023176" y="6190372"/>
            <a:ext cx="367271" cy="377189"/>
          </a:xfrm>
          <a:prstGeom prst="rect">
            <a:avLst/>
          </a:prstGeom>
        </p:spPr>
      </p:pic>
      <p:pic>
        <p:nvPicPr>
          <p:cNvPr id="45" name="object 45"/>
          <p:cNvPicPr/>
          <p:nvPr/>
        </p:nvPicPr>
        <p:blipFill>
          <a:blip r:embed="rId12" cstate="print"/>
          <a:stretch>
            <a:fillRect/>
          </a:stretch>
        </p:blipFill>
        <p:spPr>
          <a:xfrm>
            <a:off x="6509977" y="6194793"/>
            <a:ext cx="379780" cy="368300"/>
          </a:xfrm>
          <a:prstGeom prst="rect">
            <a:avLst/>
          </a:prstGeom>
        </p:spPr>
      </p:pic>
      <p:pic>
        <p:nvPicPr>
          <p:cNvPr id="46" name="object 46"/>
          <p:cNvPicPr/>
          <p:nvPr/>
        </p:nvPicPr>
        <p:blipFill>
          <a:blip r:embed="rId13" cstate="print"/>
          <a:stretch>
            <a:fillRect/>
          </a:stretch>
        </p:blipFill>
        <p:spPr>
          <a:xfrm>
            <a:off x="7000513" y="6194793"/>
            <a:ext cx="379780" cy="368300"/>
          </a:xfrm>
          <a:prstGeom prst="rect">
            <a:avLst/>
          </a:prstGeom>
        </p:spPr>
      </p:pic>
      <p:pic>
        <p:nvPicPr>
          <p:cNvPr id="47" name="object 47"/>
          <p:cNvPicPr/>
          <p:nvPr/>
        </p:nvPicPr>
        <p:blipFill>
          <a:blip r:embed="rId14" cstate="print"/>
          <a:stretch>
            <a:fillRect/>
          </a:stretch>
        </p:blipFill>
        <p:spPr>
          <a:xfrm>
            <a:off x="7491048" y="6194793"/>
            <a:ext cx="379780" cy="368300"/>
          </a:xfrm>
          <a:prstGeom prst="rect">
            <a:avLst/>
          </a:prstGeom>
        </p:spPr>
      </p:pic>
      <p:pic>
        <p:nvPicPr>
          <p:cNvPr id="48" name="object 48"/>
          <p:cNvPicPr/>
          <p:nvPr/>
        </p:nvPicPr>
        <p:blipFill>
          <a:blip r:embed="rId15" cstate="print"/>
          <a:stretch>
            <a:fillRect/>
          </a:stretch>
        </p:blipFill>
        <p:spPr>
          <a:xfrm>
            <a:off x="7981583" y="6194793"/>
            <a:ext cx="379780" cy="368300"/>
          </a:xfrm>
          <a:prstGeom prst="rect">
            <a:avLst/>
          </a:prstGeom>
        </p:spPr>
      </p:pic>
      <p:pic>
        <p:nvPicPr>
          <p:cNvPr id="49" name="object 49"/>
          <p:cNvPicPr/>
          <p:nvPr/>
        </p:nvPicPr>
        <p:blipFill>
          <a:blip r:embed="rId16" cstate="print"/>
          <a:stretch>
            <a:fillRect/>
          </a:stretch>
        </p:blipFill>
        <p:spPr>
          <a:xfrm>
            <a:off x="8472117" y="6194793"/>
            <a:ext cx="379780" cy="368300"/>
          </a:xfrm>
          <a:prstGeom prst="rect">
            <a:avLst/>
          </a:prstGeom>
        </p:spPr>
      </p:pic>
      <p:pic>
        <p:nvPicPr>
          <p:cNvPr id="50" name="object 50"/>
          <p:cNvPicPr/>
          <p:nvPr/>
        </p:nvPicPr>
        <p:blipFill>
          <a:blip r:embed="rId17" cstate="print"/>
          <a:stretch>
            <a:fillRect/>
          </a:stretch>
        </p:blipFill>
        <p:spPr>
          <a:xfrm>
            <a:off x="8962652" y="6194793"/>
            <a:ext cx="379780" cy="368300"/>
          </a:xfrm>
          <a:prstGeom prst="rect">
            <a:avLst/>
          </a:prstGeom>
        </p:spPr>
      </p:pic>
      <p:sp>
        <p:nvSpPr>
          <p:cNvPr id="51" name="object 51"/>
          <p:cNvSpPr txBox="1"/>
          <p:nvPr/>
        </p:nvSpPr>
        <p:spPr>
          <a:xfrm>
            <a:off x="10939277" y="3110391"/>
            <a:ext cx="177800" cy="1858010"/>
          </a:xfrm>
          <a:prstGeom prst="rect">
            <a:avLst/>
          </a:prstGeom>
        </p:spPr>
        <p:txBody>
          <a:bodyPr vert="vert270" wrap="square" lIns="0" tIns="0" rIns="0" bIns="0" rtlCol="0">
            <a:spAutoFit/>
          </a:bodyPr>
          <a:lstStyle/>
          <a:p>
            <a:pPr marL="12700" marR="0" lvl="0" indent="0" algn="l" defTabSz="914400" rtl="0" eaLnBrk="1" fontAlgn="auto" latinLnBrk="0" hangingPunct="1">
              <a:lnSpc>
                <a:spcPts val="1240"/>
              </a:lnSpc>
              <a:spcBef>
                <a:spcPts val="0"/>
              </a:spcBef>
              <a:spcAft>
                <a:spcPts val="0"/>
              </a:spcAft>
              <a:buClrTx/>
              <a:buSzTx/>
              <a:buFontTx/>
              <a:buNone/>
              <a:tabLst/>
              <a:defRPr/>
            </a:pPr>
            <a:r>
              <a:rPr kumimoji="0" sz="1200" b="0" i="0" u="none" strike="noStrike" kern="1200" cap="none" spc="-25" normalizeH="0" baseline="0" noProof="0" dirty="0">
                <a:ln>
                  <a:noFill/>
                </a:ln>
                <a:solidFill>
                  <a:srgbClr val="595958"/>
                </a:solidFill>
                <a:effectLst/>
                <a:uLnTx/>
                <a:uFillTx/>
                <a:latin typeface="Calibri"/>
                <a:ea typeface="+mn-ea"/>
                <a:cs typeface="Calibri"/>
              </a:rPr>
              <a:t>Total</a:t>
            </a:r>
            <a:r>
              <a:rPr kumimoji="0" sz="1200" b="0" i="0" u="none" strike="noStrike" kern="1200" cap="none" spc="-30" normalizeH="0" baseline="0" noProof="0" dirty="0">
                <a:ln>
                  <a:noFill/>
                </a:ln>
                <a:solidFill>
                  <a:srgbClr val="595958"/>
                </a:solidFill>
                <a:effectLst/>
                <a:uLnTx/>
                <a:uFillTx/>
                <a:latin typeface="Calibri"/>
                <a:ea typeface="+mn-ea"/>
                <a:cs typeface="Calibri"/>
              </a:rPr>
              <a:t> </a:t>
            </a:r>
            <a:r>
              <a:rPr kumimoji="0" sz="1200" b="0" i="0" u="none" strike="noStrike" kern="1200" cap="none" spc="-5" normalizeH="0" baseline="0" noProof="0" dirty="0">
                <a:ln>
                  <a:noFill/>
                </a:ln>
                <a:solidFill>
                  <a:srgbClr val="595958"/>
                </a:solidFill>
                <a:effectLst/>
                <a:uLnTx/>
                <a:uFillTx/>
                <a:latin typeface="Calibri"/>
                <a:ea typeface="+mn-ea"/>
                <a:cs typeface="Calibri"/>
              </a:rPr>
              <a:t>ICU</a:t>
            </a:r>
            <a:r>
              <a:rPr kumimoji="0" sz="1200" b="0" i="0" u="none" strike="noStrike" kern="1200" cap="none" spc="0" normalizeH="0" baseline="0" noProof="0" dirty="0">
                <a:ln>
                  <a:noFill/>
                </a:ln>
                <a:solidFill>
                  <a:srgbClr val="595958"/>
                </a:solidFill>
                <a:effectLst/>
                <a:uLnTx/>
                <a:uFillTx/>
                <a:latin typeface="Calibri"/>
                <a:ea typeface="+mn-ea"/>
                <a:cs typeface="Calibri"/>
              </a:rPr>
              <a:t> </a:t>
            </a:r>
            <a:r>
              <a:rPr kumimoji="0" sz="1200" b="0" i="0" u="none" strike="noStrike" kern="1200" cap="none" spc="-5" normalizeH="0" baseline="0" noProof="0" dirty="0">
                <a:ln>
                  <a:noFill/>
                </a:ln>
                <a:solidFill>
                  <a:srgbClr val="595958"/>
                </a:solidFill>
                <a:effectLst/>
                <a:uLnTx/>
                <a:uFillTx/>
                <a:latin typeface="Calibri"/>
                <a:ea typeface="+mn-ea"/>
                <a:cs typeface="Calibri"/>
              </a:rPr>
              <a:t>admission</a:t>
            </a:r>
            <a:r>
              <a:rPr kumimoji="0" sz="1200" b="0" i="0" u="none" strike="noStrike" kern="1200" cap="none" spc="-25" normalizeH="0" baseline="0" noProof="0" dirty="0">
                <a:ln>
                  <a:noFill/>
                </a:ln>
                <a:solidFill>
                  <a:srgbClr val="595958"/>
                </a:solidFill>
                <a:effectLst/>
                <a:uLnTx/>
                <a:uFillTx/>
                <a:latin typeface="Calibri"/>
                <a:ea typeface="+mn-ea"/>
                <a:cs typeface="Calibri"/>
              </a:rPr>
              <a:t> </a:t>
            </a:r>
            <a:r>
              <a:rPr kumimoji="0" sz="1200" b="0" i="0" u="none" strike="noStrike" kern="1200" cap="none" spc="0" normalizeH="0" baseline="0" noProof="0" dirty="0">
                <a:ln>
                  <a:noFill/>
                </a:ln>
                <a:solidFill>
                  <a:srgbClr val="595958"/>
                </a:solidFill>
                <a:effectLst/>
                <a:uLnTx/>
                <a:uFillTx/>
                <a:latin typeface="Calibri"/>
                <a:ea typeface="+mn-ea"/>
                <a:cs typeface="Calibri"/>
              </a:rPr>
              <a:t>or</a:t>
            </a:r>
            <a:r>
              <a:rPr kumimoji="0" sz="1200" b="0" i="0" u="none" strike="noStrike" kern="1200" cap="none" spc="-20" normalizeH="0" baseline="0" noProof="0" dirty="0">
                <a:ln>
                  <a:noFill/>
                </a:ln>
                <a:solidFill>
                  <a:srgbClr val="595958"/>
                </a:solidFill>
                <a:effectLst/>
                <a:uLnTx/>
                <a:uFillTx/>
                <a:latin typeface="Calibri"/>
                <a:ea typeface="+mn-ea"/>
                <a:cs typeface="Calibri"/>
              </a:rPr>
              <a:t> </a:t>
            </a:r>
            <a:r>
              <a:rPr kumimoji="0" sz="1200" b="0" i="0" u="none" strike="noStrike" kern="1200" cap="none" spc="0" normalizeH="0" baseline="0" noProof="0" dirty="0">
                <a:ln>
                  <a:noFill/>
                </a:ln>
                <a:solidFill>
                  <a:srgbClr val="595958"/>
                </a:solidFill>
                <a:effectLst/>
                <a:uLnTx/>
                <a:uFillTx/>
                <a:latin typeface="Calibri"/>
                <a:ea typeface="+mn-ea"/>
                <a:cs typeface="Calibri"/>
              </a:rPr>
              <a:t>deaths</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52" name="object 52"/>
          <p:cNvSpPr txBox="1"/>
          <p:nvPr/>
        </p:nvSpPr>
        <p:spPr>
          <a:xfrm>
            <a:off x="1021694" y="3016556"/>
            <a:ext cx="177800" cy="2047875"/>
          </a:xfrm>
          <a:prstGeom prst="rect">
            <a:avLst/>
          </a:prstGeom>
        </p:spPr>
        <p:txBody>
          <a:bodyPr vert="vert270" wrap="square" lIns="0" tIns="0" rIns="0" bIns="0" rtlCol="0">
            <a:spAutoFit/>
          </a:bodyPr>
          <a:lstStyle/>
          <a:p>
            <a:pPr marL="12700" marR="0" lvl="0" indent="0" algn="l" defTabSz="914400" rtl="0" eaLnBrk="1" fontAlgn="auto" latinLnBrk="0" hangingPunct="1">
              <a:lnSpc>
                <a:spcPts val="1240"/>
              </a:lnSpc>
              <a:spcBef>
                <a:spcPts val="0"/>
              </a:spcBef>
              <a:spcAft>
                <a:spcPts val="0"/>
              </a:spcAft>
              <a:buClrTx/>
              <a:buSzTx/>
              <a:buFontTx/>
              <a:buNone/>
              <a:tabLst/>
              <a:defRPr/>
            </a:pPr>
            <a:r>
              <a:rPr kumimoji="0" sz="1200" b="0" i="0" u="none" strike="noStrike" kern="1200" cap="none" spc="-105" normalizeH="0" baseline="0" noProof="0" dirty="0">
                <a:ln>
                  <a:noFill/>
                </a:ln>
                <a:solidFill>
                  <a:srgbClr val="595958"/>
                </a:solidFill>
                <a:effectLst/>
                <a:uLnTx/>
                <a:uFillTx/>
                <a:latin typeface="Calibri"/>
                <a:ea typeface="+mn-ea"/>
                <a:cs typeface="Calibri"/>
              </a:rPr>
              <a:t>T</a:t>
            </a:r>
            <a:r>
              <a:rPr kumimoji="0" sz="1200" b="0" i="0" u="none" strike="noStrike" kern="1200" cap="none" spc="0" normalizeH="0" baseline="0" noProof="0" dirty="0">
                <a:ln>
                  <a:noFill/>
                </a:ln>
                <a:solidFill>
                  <a:srgbClr val="595958"/>
                </a:solidFill>
                <a:effectLst/>
                <a:uLnTx/>
                <a:uFillTx/>
                <a:latin typeface="Calibri"/>
                <a:ea typeface="+mn-ea"/>
                <a:cs typeface="Calibri"/>
              </a:rPr>
              <a:t>o</a:t>
            </a:r>
            <a:r>
              <a:rPr kumimoji="0" sz="1200" b="0" i="0" u="none" strike="noStrike" kern="1200" cap="none" spc="-10" normalizeH="0" baseline="0" noProof="0" dirty="0">
                <a:ln>
                  <a:noFill/>
                </a:ln>
                <a:solidFill>
                  <a:srgbClr val="595958"/>
                </a:solidFill>
                <a:effectLst/>
                <a:uLnTx/>
                <a:uFillTx/>
                <a:latin typeface="Calibri"/>
                <a:ea typeface="+mn-ea"/>
                <a:cs typeface="Calibri"/>
              </a:rPr>
              <a:t>t</a:t>
            </a:r>
            <a:r>
              <a:rPr kumimoji="0" sz="1200" b="0" i="0" u="none" strike="noStrike" kern="1200" cap="none" spc="0" normalizeH="0" baseline="0" noProof="0" dirty="0">
                <a:ln>
                  <a:noFill/>
                </a:ln>
                <a:solidFill>
                  <a:srgbClr val="595958"/>
                </a:solidFill>
                <a:effectLst/>
                <a:uLnTx/>
                <a:uFillTx/>
                <a:latin typeface="Calibri"/>
                <a:ea typeface="+mn-ea"/>
                <a:cs typeface="Calibri"/>
              </a:rPr>
              <a:t>al</a:t>
            </a:r>
            <a:r>
              <a:rPr kumimoji="0" sz="1200" b="0" i="0" u="none" strike="noStrike" kern="1200" cap="none" spc="-20" normalizeH="0" baseline="0" noProof="0" dirty="0">
                <a:ln>
                  <a:noFill/>
                </a:ln>
                <a:solidFill>
                  <a:srgbClr val="595958"/>
                </a:solidFill>
                <a:effectLst/>
                <a:uLnTx/>
                <a:uFillTx/>
                <a:latin typeface="Calibri"/>
                <a:ea typeface="+mn-ea"/>
                <a:cs typeface="Calibri"/>
              </a:rPr>
              <a:t> </a:t>
            </a:r>
            <a:r>
              <a:rPr kumimoji="0" sz="1200" b="0" i="0" u="none" strike="noStrike" kern="1200" cap="none" spc="0" normalizeH="0" baseline="0" noProof="0" dirty="0">
                <a:ln>
                  <a:noFill/>
                </a:ln>
                <a:solidFill>
                  <a:srgbClr val="595958"/>
                </a:solidFill>
                <a:effectLst/>
                <a:uLnTx/>
                <a:uFillTx/>
                <a:latin typeface="Calibri"/>
                <a:ea typeface="+mn-ea"/>
                <a:cs typeface="Calibri"/>
              </a:rPr>
              <a:t>la</a:t>
            </a:r>
            <a:r>
              <a:rPr kumimoji="0" sz="1200" b="0" i="0" u="none" strike="noStrike" kern="1200" cap="none" spc="5" normalizeH="0" baseline="0" noProof="0" dirty="0">
                <a:ln>
                  <a:noFill/>
                </a:ln>
                <a:solidFill>
                  <a:srgbClr val="595958"/>
                </a:solidFill>
                <a:effectLst/>
                <a:uLnTx/>
                <a:uFillTx/>
                <a:latin typeface="Calibri"/>
                <a:ea typeface="+mn-ea"/>
                <a:cs typeface="Calibri"/>
              </a:rPr>
              <a:t>b</a:t>
            </a:r>
            <a:r>
              <a:rPr kumimoji="0" sz="1200" b="0" i="0" u="none" strike="noStrike" kern="1200" cap="none" spc="0" normalizeH="0" baseline="0" noProof="0" dirty="0">
                <a:ln>
                  <a:noFill/>
                </a:ln>
                <a:solidFill>
                  <a:srgbClr val="595958"/>
                </a:solidFill>
                <a:effectLst/>
                <a:uLnTx/>
                <a:uFillTx/>
                <a:latin typeface="Calibri"/>
                <a:ea typeface="+mn-ea"/>
                <a:cs typeface="Calibri"/>
              </a:rPr>
              <a:t>o</a:t>
            </a:r>
            <a:r>
              <a:rPr kumimoji="0" sz="1200" b="0" i="0" u="none" strike="noStrike" kern="1200" cap="none" spc="-25" normalizeH="0" baseline="0" noProof="0" dirty="0">
                <a:ln>
                  <a:noFill/>
                </a:ln>
                <a:solidFill>
                  <a:srgbClr val="595958"/>
                </a:solidFill>
                <a:effectLst/>
                <a:uLnTx/>
                <a:uFillTx/>
                <a:latin typeface="Calibri"/>
                <a:ea typeface="+mn-ea"/>
                <a:cs typeface="Calibri"/>
              </a:rPr>
              <a:t>r</a:t>
            </a:r>
            <a:r>
              <a:rPr kumimoji="0" sz="1200" b="0" i="0" u="none" strike="noStrike" kern="1200" cap="none" spc="-15" normalizeH="0" baseline="0" noProof="0" dirty="0">
                <a:ln>
                  <a:noFill/>
                </a:ln>
                <a:solidFill>
                  <a:srgbClr val="595958"/>
                </a:solidFill>
                <a:effectLst/>
                <a:uLnTx/>
                <a:uFillTx/>
                <a:latin typeface="Calibri"/>
                <a:ea typeface="+mn-ea"/>
                <a:cs typeface="Calibri"/>
              </a:rPr>
              <a:t>a</a:t>
            </a:r>
            <a:r>
              <a:rPr kumimoji="0" sz="1200" b="0" i="0" u="none" strike="noStrike" kern="1200" cap="none" spc="-10" normalizeH="0" baseline="0" noProof="0" dirty="0">
                <a:ln>
                  <a:noFill/>
                </a:ln>
                <a:solidFill>
                  <a:srgbClr val="595958"/>
                </a:solidFill>
                <a:effectLst/>
                <a:uLnTx/>
                <a:uFillTx/>
                <a:latin typeface="Calibri"/>
                <a:ea typeface="+mn-ea"/>
                <a:cs typeface="Calibri"/>
              </a:rPr>
              <a:t>t</a:t>
            </a:r>
            <a:r>
              <a:rPr kumimoji="0" sz="1200" b="0" i="0" u="none" strike="noStrike" kern="1200" cap="none" spc="0" normalizeH="0" baseline="0" noProof="0" dirty="0">
                <a:ln>
                  <a:noFill/>
                </a:ln>
                <a:solidFill>
                  <a:srgbClr val="595958"/>
                </a:solidFill>
                <a:effectLst/>
                <a:uLnTx/>
                <a:uFillTx/>
                <a:latin typeface="Calibri"/>
                <a:ea typeface="+mn-ea"/>
                <a:cs typeface="Calibri"/>
              </a:rPr>
              <a:t>or</a:t>
            </a:r>
            <a:r>
              <a:rPr kumimoji="0" sz="1200" b="0" i="0" u="none" strike="noStrike" kern="1200" cap="none" spc="-5" normalizeH="0" baseline="0" noProof="0" dirty="0">
                <a:ln>
                  <a:noFill/>
                </a:ln>
                <a:solidFill>
                  <a:srgbClr val="595958"/>
                </a:solidFill>
                <a:effectLst/>
                <a:uLnTx/>
                <a:uFillTx/>
                <a:latin typeface="Calibri"/>
                <a:ea typeface="+mn-ea"/>
                <a:cs typeface="Calibri"/>
              </a:rPr>
              <a:t>y</a:t>
            </a:r>
            <a:r>
              <a:rPr kumimoji="0" sz="1200" b="0" i="0" u="none" strike="noStrike" kern="1200" cap="none" spc="0" normalizeH="0" baseline="0" noProof="0" dirty="0">
                <a:ln>
                  <a:noFill/>
                </a:ln>
                <a:solidFill>
                  <a:srgbClr val="595958"/>
                </a:solidFill>
                <a:effectLst/>
                <a:uLnTx/>
                <a:uFillTx/>
                <a:latin typeface="Calibri"/>
                <a:ea typeface="+mn-ea"/>
                <a:cs typeface="Calibri"/>
              </a:rPr>
              <a:t>-</a:t>
            </a:r>
            <a:r>
              <a:rPr kumimoji="0" sz="1200" b="0" i="0" u="none" strike="noStrike" kern="1200" cap="none" spc="-20" normalizeH="0" baseline="0" noProof="0" dirty="0">
                <a:ln>
                  <a:noFill/>
                </a:ln>
                <a:solidFill>
                  <a:srgbClr val="595958"/>
                </a:solidFill>
                <a:effectLst/>
                <a:uLnTx/>
                <a:uFillTx/>
                <a:latin typeface="Calibri"/>
                <a:ea typeface="+mn-ea"/>
                <a:cs typeface="Calibri"/>
              </a:rPr>
              <a:t>c</a:t>
            </a:r>
            <a:r>
              <a:rPr kumimoji="0" sz="1200" b="0" i="0" u="none" strike="noStrike" kern="1200" cap="none" spc="0" normalizeH="0" baseline="0" noProof="0" dirty="0">
                <a:ln>
                  <a:noFill/>
                </a:ln>
                <a:solidFill>
                  <a:srgbClr val="595958"/>
                </a:solidFill>
                <a:effectLst/>
                <a:uLnTx/>
                <a:uFillTx/>
                <a:latin typeface="Calibri"/>
                <a:ea typeface="+mn-ea"/>
                <a:cs typeface="Calibri"/>
              </a:rPr>
              <a:t>o</a:t>
            </a:r>
            <a:r>
              <a:rPr kumimoji="0" sz="1200" b="0" i="0" u="none" strike="noStrike" kern="1200" cap="none" spc="-10" normalizeH="0" baseline="0" noProof="0" dirty="0">
                <a:ln>
                  <a:noFill/>
                </a:ln>
                <a:solidFill>
                  <a:srgbClr val="595958"/>
                </a:solidFill>
                <a:effectLst/>
                <a:uLnTx/>
                <a:uFillTx/>
                <a:latin typeface="Calibri"/>
                <a:ea typeface="+mn-ea"/>
                <a:cs typeface="Calibri"/>
              </a:rPr>
              <a:t>n</a:t>
            </a:r>
            <a:r>
              <a:rPr kumimoji="0" sz="1200" b="0" i="0" u="none" strike="noStrike" kern="1200" cap="none" spc="5" normalizeH="0" baseline="0" noProof="0" dirty="0">
                <a:ln>
                  <a:noFill/>
                </a:ln>
                <a:solidFill>
                  <a:srgbClr val="595958"/>
                </a:solidFill>
                <a:effectLst/>
                <a:uLnTx/>
                <a:uFillTx/>
                <a:latin typeface="Calibri"/>
                <a:ea typeface="+mn-ea"/>
                <a:cs typeface="Calibri"/>
              </a:rPr>
              <a:t>f</a:t>
            </a:r>
            <a:r>
              <a:rPr kumimoji="0" sz="1200" b="0" i="0" u="none" strike="noStrike" kern="1200" cap="none" spc="0" normalizeH="0" baseline="0" noProof="0" dirty="0">
                <a:ln>
                  <a:noFill/>
                </a:ln>
                <a:solidFill>
                  <a:srgbClr val="595958"/>
                </a:solidFill>
                <a:effectLst/>
                <a:uLnTx/>
                <a:uFillTx/>
                <a:latin typeface="Calibri"/>
                <a:ea typeface="+mn-ea"/>
                <a:cs typeface="Calibri"/>
              </a:rPr>
              <a:t>irmed</a:t>
            </a:r>
            <a:r>
              <a:rPr kumimoji="0" sz="1200" b="0" i="0" u="none" strike="noStrike" kern="1200" cap="none" spc="-30" normalizeH="0" baseline="0" noProof="0" dirty="0">
                <a:ln>
                  <a:noFill/>
                </a:ln>
                <a:solidFill>
                  <a:srgbClr val="595958"/>
                </a:solidFill>
                <a:effectLst/>
                <a:uLnTx/>
                <a:uFillTx/>
                <a:latin typeface="Calibri"/>
                <a:ea typeface="+mn-ea"/>
                <a:cs typeface="Calibri"/>
              </a:rPr>
              <a:t> </a:t>
            </a:r>
            <a:r>
              <a:rPr kumimoji="0" sz="1200" b="0" i="0" u="none" strike="noStrike" kern="1200" cap="none" spc="-20" normalizeH="0" baseline="0" noProof="0" dirty="0">
                <a:ln>
                  <a:noFill/>
                </a:ln>
                <a:solidFill>
                  <a:srgbClr val="595958"/>
                </a:solidFill>
                <a:effectLst/>
                <a:uLnTx/>
                <a:uFillTx/>
                <a:latin typeface="Calibri"/>
                <a:ea typeface="+mn-ea"/>
                <a:cs typeface="Calibri"/>
              </a:rPr>
              <a:t>c</a:t>
            </a:r>
            <a:r>
              <a:rPr kumimoji="0" sz="1200" b="0" i="0" u="none" strike="noStrike" kern="1200" cap="none" spc="0" normalizeH="0" baseline="0" noProof="0" dirty="0">
                <a:ln>
                  <a:noFill/>
                </a:ln>
                <a:solidFill>
                  <a:srgbClr val="595958"/>
                </a:solidFill>
                <a:effectLst/>
                <a:uLnTx/>
                <a:uFillTx/>
                <a:latin typeface="Calibri"/>
                <a:ea typeface="+mn-ea"/>
                <a:cs typeface="Calibri"/>
              </a:rPr>
              <a:t>a</a:t>
            </a:r>
            <a:r>
              <a:rPr kumimoji="0" sz="1200" b="0" i="0" u="none" strike="noStrike" kern="1200" cap="none" spc="-5" normalizeH="0" baseline="0" noProof="0" dirty="0">
                <a:ln>
                  <a:noFill/>
                </a:ln>
                <a:solidFill>
                  <a:srgbClr val="595958"/>
                </a:solidFill>
                <a:effectLst/>
                <a:uLnTx/>
                <a:uFillTx/>
                <a:latin typeface="Calibri"/>
                <a:ea typeface="+mn-ea"/>
                <a:cs typeface="Calibri"/>
              </a:rPr>
              <a:t>s</a:t>
            </a:r>
            <a:r>
              <a:rPr kumimoji="0" sz="1200" b="0" i="0" u="none" strike="noStrike" kern="1200" cap="none" spc="0" normalizeH="0" baseline="0" noProof="0" dirty="0">
                <a:ln>
                  <a:noFill/>
                </a:ln>
                <a:solidFill>
                  <a:srgbClr val="595958"/>
                </a:solidFill>
                <a:effectLst/>
                <a:uLnTx/>
                <a:uFillTx/>
                <a:latin typeface="Calibri"/>
                <a:ea typeface="+mn-ea"/>
                <a:cs typeface="Calibri"/>
              </a:rPr>
              <a:t>es</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53" name="object 53"/>
          <p:cNvSpPr txBox="1"/>
          <p:nvPr/>
        </p:nvSpPr>
        <p:spPr>
          <a:xfrm>
            <a:off x="9355906" y="3306640"/>
            <a:ext cx="467359" cy="152400"/>
          </a:xfrm>
          <a:prstGeom prst="rect">
            <a:avLst/>
          </a:prstGeom>
        </p:spPr>
        <p:txBody>
          <a:bodyPr vert="horz" wrap="square" lIns="0" tIns="0" rIns="0" bIns="0" rtlCol="0">
            <a:spAutoFit/>
          </a:bodyPr>
          <a:lstStyle/>
          <a:p>
            <a:pPr marL="0" marR="0" lvl="0" indent="0" algn="l" defTabSz="914400" rtl="0" eaLnBrk="1" fontAlgn="auto" latinLnBrk="0" hangingPunct="1">
              <a:lnSpc>
                <a:spcPts val="1140"/>
              </a:lnSpc>
              <a:spcBef>
                <a:spcPts val="0"/>
              </a:spcBef>
              <a:spcAft>
                <a:spcPts val="0"/>
              </a:spcAft>
              <a:buClrTx/>
              <a:buSzTx/>
              <a:buFontTx/>
              <a:buNone/>
              <a:tabLst/>
              <a:defRPr/>
            </a:pPr>
            <a:r>
              <a:rPr kumimoji="0" sz="1200" b="0" i="0" u="none" strike="noStrike" kern="1200" cap="none" spc="-10" normalizeH="0" baseline="0" noProof="0" dirty="0">
                <a:ln>
                  <a:noFill/>
                </a:ln>
                <a:solidFill>
                  <a:srgbClr val="595958"/>
                </a:solidFill>
                <a:effectLst/>
                <a:uLnTx/>
                <a:uFillTx/>
                <a:latin typeface="Calibri"/>
                <a:ea typeface="+mn-ea"/>
                <a:cs typeface="Calibri"/>
              </a:rPr>
              <a:t>w</a:t>
            </a:r>
            <a:r>
              <a:rPr kumimoji="0" sz="1200" b="0" i="0" u="none" strike="noStrike" kern="1200" cap="none" spc="0" normalizeH="0" baseline="0" noProof="0" dirty="0">
                <a:ln>
                  <a:noFill/>
                </a:ln>
                <a:solidFill>
                  <a:srgbClr val="595958"/>
                </a:solidFill>
                <a:effectLst/>
                <a:uLnTx/>
                <a:uFillTx/>
                <a:latin typeface="Calibri"/>
                <a:ea typeface="+mn-ea"/>
                <a:cs typeface="Calibri"/>
              </a:rPr>
              <a:t>omen</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54" name="object 54"/>
          <p:cNvSpPr/>
          <p:nvPr/>
        </p:nvSpPr>
        <p:spPr>
          <a:xfrm>
            <a:off x="9349740" y="3230879"/>
            <a:ext cx="524510" cy="276225"/>
          </a:xfrm>
          <a:custGeom>
            <a:avLst/>
            <a:gdLst/>
            <a:ahLst/>
            <a:cxnLst/>
            <a:rect l="l" t="t" r="r" b="b"/>
            <a:pathLst>
              <a:path w="524509" h="276225">
                <a:moveTo>
                  <a:pt x="524255" y="0"/>
                </a:moveTo>
                <a:lnTo>
                  <a:pt x="0" y="0"/>
                </a:lnTo>
                <a:lnTo>
                  <a:pt x="0" y="275844"/>
                </a:lnTo>
                <a:lnTo>
                  <a:pt x="524255" y="275844"/>
                </a:lnTo>
                <a:lnTo>
                  <a:pt x="524255"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object 55"/>
          <p:cNvSpPr txBox="1"/>
          <p:nvPr/>
        </p:nvSpPr>
        <p:spPr>
          <a:xfrm>
            <a:off x="1716214" y="2616695"/>
            <a:ext cx="8820785" cy="847725"/>
          </a:xfrm>
          <a:prstGeom prst="rect">
            <a:avLst/>
          </a:prstGeom>
        </p:spPr>
        <p:txBody>
          <a:bodyPr vert="horz" wrap="square" lIns="0" tIns="12700" rIns="0" bIns="0" rtlCol="0">
            <a:spAutoFit/>
          </a:bodyPr>
          <a:lstStyle/>
          <a:p>
            <a:pPr marL="669163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srgbClr val="595958"/>
                </a:solidFill>
                <a:effectLst/>
                <a:uLnTx/>
                <a:uFillTx/>
                <a:latin typeface="Calibri"/>
                <a:ea typeface="+mn-ea"/>
                <a:cs typeface="Calibri"/>
              </a:rPr>
              <a:t>ICU</a:t>
            </a:r>
            <a:r>
              <a:rPr kumimoji="0" sz="1200" b="0" i="0" u="none" strike="noStrike" kern="1200" cap="none" spc="-25" normalizeH="0" baseline="0" noProof="0" dirty="0">
                <a:ln>
                  <a:noFill/>
                </a:ln>
                <a:solidFill>
                  <a:srgbClr val="595958"/>
                </a:solidFill>
                <a:effectLst/>
                <a:uLnTx/>
                <a:uFillTx/>
                <a:latin typeface="Calibri"/>
                <a:ea typeface="+mn-ea"/>
                <a:cs typeface="Calibri"/>
              </a:rPr>
              <a:t> </a:t>
            </a:r>
            <a:r>
              <a:rPr kumimoji="0" sz="1200" b="0" i="0" u="none" strike="noStrike" kern="1200" cap="none" spc="-5" normalizeH="0" baseline="0" noProof="0" dirty="0">
                <a:ln>
                  <a:noFill/>
                </a:ln>
                <a:solidFill>
                  <a:srgbClr val="595958"/>
                </a:solidFill>
                <a:effectLst/>
                <a:uLnTx/>
                <a:uFillTx/>
                <a:latin typeface="Calibri"/>
                <a:ea typeface="+mn-ea"/>
                <a:cs typeface="Calibri"/>
              </a:rPr>
              <a:t>admission</a:t>
            </a:r>
            <a:r>
              <a:rPr kumimoji="0" sz="1200" b="0" i="0" u="none" strike="noStrike" kern="1200" cap="none" spc="245" normalizeH="0" baseline="0" noProof="0" dirty="0">
                <a:ln>
                  <a:noFill/>
                </a:ln>
                <a:solidFill>
                  <a:srgbClr val="595958"/>
                </a:solidFill>
                <a:effectLst/>
                <a:uLnTx/>
                <a:uFillTx/>
                <a:latin typeface="Calibri"/>
                <a:ea typeface="+mn-ea"/>
                <a:cs typeface="Calibri"/>
              </a:rPr>
              <a:t> </a:t>
            </a:r>
            <a:r>
              <a:rPr kumimoji="0" sz="1200" b="0" i="0" u="none" strike="noStrike" kern="1200" cap="none" spc="0" normalizeH="0" baseline="0" noProof="0" dirty="0">
                <a:ln>
                  <a:noFill/>
                </a:ln>
                <a:solidFill>
                  <a:srgbClr val="595958"/>
                </a:solidFill>
                <a:effectLst/>
                <a:uLnTx/>
                <a:uFillTx/>
                <a:latin typeface="Calibri"/>
                <a:ea typeface="+mn-ea"/>
                <a:cs typeface="Calibri"/>
              </a:rPr>
              <a:t>(n)</a:t>
            </a:r>
            <a:endParaRPr kumimoji="0" sz="1200" b="0" i="0" u="none" strike="noStrike" kern="1200" cap="none" spc="0" normalizeH="0" baseline="0" noProof="0">
              <a:ln>
                <a:noFill/>
              </a:ln>
              <a:solidFill>
                <a:prstClr val="black"/>
              </a:solidFill>
              <a:effectLst/>
              <a:uLnTx/>
              <a:uFillTx/>
              <a:latin typeface="Calibri"/>
              <a:ea typeface="+mn-ea"/>
              <a:cs typeface="Calibri"/>
            </a:endParaRPr>
          </a:p>
          <a:p>
            <a:pPr marL="6691630" marR="0" lvl="0" indent="0" algn="l" defTabSz="914400" rtl="0" eaLnBrk="1" fontAlgn="auto" latinLnBrk="0" hangingPunct="1">
              <a:lnSpc>
                <a:spcPct val="100000"/>
              </a:lnSpc>
              <a:spcBef>
                <a:spcPts val="1075"/>
              </a:spcBef>
              <a:spcAft>
                <a:spcPts val="0"/>
              </a:spcAft>
              <a:buClrTx/>
              <a:buSzTx/>
              <a:buFontTx/>
              <a:buNone/>
              <a:tabLst/>
              <a:defRPr/>
            </a:pPr>
            <a:r>
              <a:rPr kumimoji="0" sz="1200" b="0" i="0" u="none" strike="noStrike" kern="1200" cap="none" spc="0" normalizeH="0" baseline="0" noProof="0" dirty="0">
                <a:ln>
                  <a:noFill/>
                </a:ln>
                <a:solidFill>
                  <a:srgbClr val="595958"/>
                </a:solidFill>
                <a:effectLst/>
                <a:uLnTx/>
                <a:uFillTx/>
                <a:latin typeface="Calibri"/>
                <a:ea typeface="+mn-ea"/>
                <a:cs typeface="Calibri"/>
              </a:rPr>
              <a:t>Death</a:t>
            </a:r>
            <a:r>
              <a:rPr kumimoji="0" sz="1200" b="0" i="0" u="none" strike="noStrike" kern="1200" cap="none" spc="-45" normalizeH="0" baseline="0" noProof="0" dirty="0">
                <a:ln>
                  <a:noFill/>
                </a:ln>
                <a:solidFill>
                  <a:srgbClr val="595958"/>
                </a:solidFill>
                <a:effectLst/>
                <a:uLnTx/>
                <a:uFillTx/>
                <a:latin typeface="Calibri"/>
                <a:ea typeface="+mn-ea"/>
                <a:cs typeface="Calibri"/>
              </a:rPr>
              <a:t> </a:t>
            </a:r>
            <a:r>
              <a:rPr kumimoji="0" sz="1200" b="0" i="0" u="none" strike="noStrike" kern="1200" cap="none" spc="0" normalizeH="0" baseline="0" noProof="0" dirty="0">
                <a:ln>
                  <a:noFill/>
                </a:ln>
                <a:solidFill>
                  <a:srgbClr val="595958"/>
                </a:solidFill>
                <a:effectLst/>
                <a:uLnTx/>
                <a:uFillTx/>
                <a:latin typeface="Calibri"/>
                <a:ea typeface="+mn-ea"/>
                <a:cs typeface="Calibri"/>
              </a:rPr>
              <a:t>(n)</a:t>
            </a:r>
            <a:endParaRPr kumimoji="0" sz="1200" b="0" i="0" u="none" strike="noStrike" kern="1200" cap="none" spc="0" normalizeH="0" baseline="0" noProof="0">
              <a:ln>
                <a:noFill/>
              </a:ln>
              <a:solidFill>
                <a:prstClr val="black"/>
              </a:solidFill>
              <a:effectLst/>
              <a:uLnTx/>
              <a:uFillTx/>
              <a:latin typeface="Calibri"/>
              <a:ea typeface="+mn-ea"/>
              <a:cs typeface="Calibri"/>
            </a:endParaRPr>
          </a:p>
          <a:p>
            <a:pPr marL="6691630" marR="0" lvl="0" indent="0" algn="l" defTabSz="914400" rtl="0" eaLnBrk="1" fontAlgn="auto" latinLnBrk="0" hangingPunct="1">
              <a:lnSpc>
                <a:spcPct val="100000"/>
              </a:lnSpc>
              <a:spcBef>
                <a:spcPts val="1075"/>
              </a:spcBef>
              <a:spcAft>
                <a:spcPts val="0"/>
              </a:spcAft>
              <a:buClrTx/>
              <a:buSzTx/>
              <a:buFontTx/>
              <a:buNone/>
              <a:tabLst/>
              <a:defRPr/>
            </a:pPr>
            <a:r>
              <a:rPr kumimoji="0" sz="1200" b="0" i="0" u="none" strike="noStrike" kern="1200" cap="none" spc="-5" normalizeH="0" baseline="0" noProof="0" dirty="0">
                <a:ln>
                  <a:noFill/>
                </a:ln>
                <a:solidFill>
                  <a:srgbClr val="595958"/>
                </a:solidFill>
                <a:effectLst/>
                <a:uLnTx/>
                <a:uFillTx/>
                <a:latin typeface="Calibri"/>
                <a:ea typeface="+mn-ea"/>
                <a:cs typeface="Calibri"/>
              </a:rPr>
              <a:t>Total</a:t>
            </a:r>
            <a:r>
              <a:rPr kumimoji="0" sz="1200" b="0" i="0" u="none" strike="noStrike" kern="1200" cap="none" spc="-15" normalizeH="0" baseline="0" noProof="0" dirty="0">
                <a:ln>
                  <a:noFill/>
                </a:ln>
                <a:solidFill>
                  <a:srgbClr val="595958"/>
                </a:solidFill>
                <a:effectLst/>
                <a:uLnTx/>
                <a:uFillTx/>
                <a:latin typeface="Calibri"/>
                <a:ea typeface="+mn-ea"/>
                <a:cs typeface="Calibri"/>
              </a:rPr>
              <a:t> </a:t>
            </a:r>
            <a:r>
              <a:rPr kumimoji="0" sz="1200" b="0" i="0" u="none" strike="noStrike" kern="1200" cap="none" spc="-5" normalizeH="0" baseline="0" noProof="0" dirty="0">
                <a:ln>
                  <a:noFill/>
                </a:ln>
                <a:solidFill>
                  <a:srgbClr val="595958"/>
                </a:solidFill>
                <a:effectLst/>
                <a:uLnTx/>
                <a:uFillTx/>
                <a:latin typeface="Calibri"/>
                <a:ea typeface="+mn-ea"/>
                <a:cs typeface="Calibri"/>
              </a:rPr>
              <a:t>pregnant</a:t>
            </a:r>
            <a:r>
              <a:rPr kumimoji="0" sz="1200" b="0" i="0" u="none" strike="noStrike" kern="1200" cap="none" spc="-60" normalizeH="0" baseline="0" noProof="0" dirty="0">
                <a:ln>
                  <a:noFill/>
                </a:ln>
                <a:solidFill>
                  <a:srgbClr val="595958"/>
                </a:solidFill>
                <a:effectLst/>
                <a:uLnTx/>
                <a:uFillTx/>
                <a:latin typeface="Calibri"/>
                <a:ea typeface="+mn-ea"/>
                <a:cs typeface="Calibri"/>
              </a:rPr>
              <a:t> </a:t>
            </a:r>
            <a:r>
              <a:rPr kumimoji="0" sz="1200" b="0" i="0" u="none" strike="noStrike" kern="1200" cap="none" spc="0" normalizeH="0" baseline="0" noProof="0" dirty="0">
                <a:ln>
                  <a:noFill/>
                </a:ln>
                <a:solidFill>
                  <a:prstClr val="black"/>
                </a:solidFill>
                <a:effectLst/>
                <a:uLnTx/>
                <a:uFillTx/>
                <a:latin typeface="Calibri"/>
                <a:ea typeface="+mn-ea"/>
                <a:cs typeface="Calibri"/>
              </a:rPr>
              <a:t>people</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56" name="object 56"/>
          <p:cNvSpPr/>
          <p:nvPr/>
        </p:nvSpPr>
        <p:spPr>
          <a:xfrm>
            <a:off x="9537954" y="4328921"/>
            <a:ext cx="1053465" cy="1839595"/>
          </a:xfrm>
          <a:custGeom>
            <a:avLst/>
            <a:gdLst/>
            <a:ahLst/>
            <a:cxnLst/>
            <a:rect l="l" t="t" r="r" b="b"/>
            <a:pathLst>
              <a:path w="1053465" h="1839595">
                <a:moveTo>
                  <a:pt x="0" y="0"/>
                </a:moveTo>
                <a:lnTo>
                  <a:pt x="1053083" y="0"/>
                </a:lnTo>
                <a:lnTo>
                  <a:pt x="1053083" y="1839468"/>
                </a:lnTo>
                <a:lnTo>
                  <a:pt x="0" y="1839468"/>
                </a:lnTo>
                <a:lnTo>
                  <a:pt x="0" y="0"/>
                </a:lnTo>
                <a:close/>
              </a:path>
            </a:pathLst>
          </a:custGeom>
          <a:ln w="28575">
            <a:solidFill>
              <a:srgbClr val="C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8118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07847" y="4236720"/>
            <a:ext cx="11756390" cy="1995170"/>
            <a:chOff x="307847" y="4236720"/>
            <a:chExt cx="11756390" cy="1995170"/>
          </a:xfrm>
        </p:grpSpPr>
        <p:sp>
          <p:nvSpPr>
            <p:cNvPr id="3" name="object 3"/>
            <p:cNvSpPr/>
            <p:nvPr/>
          </p:nvSpPr>
          <p:spPr>
            <a:xfrm>
              <a:off x="2590037" y="4245107"/>
              <a:ext cx="0" cy="1986280"/>
            </a:xfrm>
            <a:custGeom>
              <a:avLst/>
              <a:gdLst/>
              <a:ahLst/>
              <a:cxnLst/>
              <a:rect l="l" t="t" r="r" b="b"/>
              <a:pathLst>
                <a:path h="1986279">
                  <a:moveTo>
                    <a:pt x="0" y="1986216"/>
                  </a:moveTo>
                  <a:lnTo>
                    <a:pt x="0" y="0"/>
                  </a:lnTo>
                </a:path>
              </a:pathLst>
            </a:custGeom>
            <a:ln w="19050">
              <a:solidFill>
                <a:srgbClr val="C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307848" y="4236719"/>
              <a:ext cx="11756390" cy="1914525"/>
            </a:xfrm>
            <a:custGeom>
              <a:avLst/>
              <a:gdLst/>
              <a:ahLst/>
              <a:cxnLst/>
              <a:rect l="l" t="t" r="r" b="b"/>
              <a:pathLst>
                <a:path w="11756390" h="1914525">
                  <a:moveTo>
                    <a:pt x="11756136" y="1548384"/>
                  </a:moveTo>
                  <a:lnTo>
                    <a:pt x="0" y="1548384"/>
                  </a:lnTo>
                  <a:lnTo>
                    <a:pt x="0" y="1914144"/>
                  </a:lnTo>
                  <a:lnTo>
                    <a:pt x="11756136" y="1914144"/>
                  </a:lnTo>
                  <a:lnTo>
                    <a:pt x="11756136" y="1548384"/>
                  </a:lnTo>
                  <a:close/>
                </a:path>
                <a:path w="11756390" h="1914525">
                  <a:moveTo>
                    <a:pt x="11756136" y="778764"/>
                  </a:moveTo>
                  <a:lnTo>
                    <a:pt x="0" y="778764"/>
                  </a:lnTo>
                  <a:lnTo>
                    <a:pt x="0" y="1144524"/>
                  </a:lnTo>
                  <a:lnTo>
                    <a:pt x="11756136" y="1144524"/>
                  </a:lnTo>
                  <a:lnTo>
                    <a:pt x="11756136" y="778764"/>
                  </a:lnTo>
                  <a:close/>
                </a:path>
                <a:path w="11756390" h="1914525">
                  <a:moveTo>
                    <a:pt x="11756136" y="0"/>
                  </a:moveTo>
                  <a:lnTo>
                    <a:pt x="0" y="0"/>
                  </a:lnTo>
                  <a:lnTo>
                    <a:pt x="0" y="365760"/>
                  </a:lnTo>
                  <a:lnTo>
                    <a:pt x="11756136" y="365760"/>
                  </a:lnTo>
                  <a:lnTo>
                    <a:pt x="11756136" y="0"/>
                  </a:lnTo>
                  <a:close/>
                </a:path>
              </a:pathLst>
            </a:custGeom>
            <a:solidFill>
              <a:srgbClr val="D6E3FF">
                <a:alpha val="3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object 5"/>
          <p:cNvSpPr/>
          <p:nvPr/>
        </p:nvSpPr>
        <p:spPr>
          <a:xfrm>
            <a:off x="307847" y="2478023"/>
            <a:ext cx="11756390" cy="365760"/>
          </a:xfrm>
          <a:custGeom>
            <a:avLst/>
            <a:gdLst/>
            <a:ahLst/>
            <a:cxnLst/>
            <a:rect l="l" t="t" r="r" b="b"/>
            <a:pathLst>
              <a:path w="11756390" h="365760">
                <a:moveTo>
                  <a:pt x="11756136" y="0"/>
                </a:moveTo>
                <a:lnTo>
                  <a:pt x="0" y="0"/>
                </a:lnTo>
                <a:lnTo>
                  <a:pt x="0" y="365760"/>
                </a:lnTo>
                <a:lnTo>
                  <a:pt x="11756136" y="365760"/>
                </a:lnTo>
                <a:lnTo>
                  <a:pt x="11756136" y="0"/>
                </a:lnTo>
                <a:close/>
              </a:path>
            </a:pathLst>
          </a:custGeom>
          <a:solidFill>
            <a:srgbClr val="D6E3FF">
              <a:alpha val="3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a:spLocks noGrp="1"/>
          </p:cNvSpPr>
          <p:nvPr>
            <p:ph type="title"/>
          </p:nvPr>
        </p:nvSpPr>
        <p:spPr>
          <a:prstGeom prst="rect">
            <a:avLst/>
          </a:prstGeom>
        </p:spPr>
        <p:txBody>
          <a:bodyPr vert="horz" wrap="square" lIns="0" tIns="5080" rIns="0" bIns="0" rtlCol="0">
            <a:spAutoFit/>
          </a:bodyPr>
          <a:lstStyle/>
          <a:p>
            <a:pPr marL="12700" marR="5080">
              <a:lnSpc>
                <a:spcPts val="4000"/>
              </a:lnSpc>
              <a:spcBef>
                <a:spcPts val="40"/>
              </a:spcBef>
            </a:pPr>
            <a:r>
              <a:rPr spc="-15" dirty="0">
                <a:solidFill>
                  <a:srgbClr val="006A71"/>
                </a:solidFill>
              </a:rPr>
              <a:t>Severe </a:t>
            </a:r>
            <a:r>
              <a:rPr dirty="0">
                <a:solidFill>
                  <a:srgbClr val="006A71"/>
                </a:solidFill>
              </a:rPr>
              <a:t>illness and </a:t>
            </a:r>
            <a:r>
              <a:rPr spc="-10" dirty="0">
                <a:solidFill>
                  <a:srgbClr val="006A71"/>
                </a:solidFill>
              </a:rPr>
              <a:t>adverse maternal, </a:t>
            </a:r>
            <a:r>
              <a:rPr spc="-25" dirty="0">
                <a:solidFill>
                  <a:srgbClr val="006A71"/>
                </a:solidFill>
              </a:rPr>
              <a:t>pregnancy, </a:t>
            </a:r>
            <a:r>
              <a:rPr dirty="0">
                <a:solidFill>
                  <a:srgbClr val="006A71"/>
                </a:solidFill>
              </a:rPr>
              <a:t>and </a:t>
            </a:r>
            <a:r>
              <a:rPr spc="-10" dirty="0">
                <a:solidFill>
                  <a:srgbClr val="006A71"/>
                </a:solidFill>
              </a:rPr>
              <a:t>neonatal </a:t>
            </a:r>
            <a:r>
              <a:rPr spc="-710" dirty="0">
                <a:solidFill>
                  <a:srgbClr val="006A71"/>
                </a:solidFill>
              </a:rPr>
              <a:t> </a:t>
            </a:r>
            <a:r>
              <a:rPr spc="-5" dirty="0">
                <a:solidFill>
                  <a:srgbClr val="006A71"/>
                </a:solidFill>
              </a:rPr>
              <a:t>outcomes</a:t>
            </a:r>
            <a:r>
              <a:rPr spc="-45" dirty="0">
                <a:solidFill>
                  <a:srgbClr val="006A71"/>
                </a:solidFill>
              </a:rPr>
              <a:t> </a:t>
            </a:r>
            <a:r>
              <a:rPr dirty="0">
                <a:solidFill>
                  <a:srgbClr val="006A71"/>
                </a:solidFill>
              </a:rPr>
              <a:t>among</a:t>
            </a:r>
            <a:r>
              <a:rPr spc="-25" dirty="0">
                <a:solidFill>
                  <a:srgbClr val="006A71"/>
                </a:solidFill>
              </a:rPr>
              <a:t> </a:t>
            </a:r>
            <a:r>
              <a:rPr spc="-10" dirty="0">
                <a:solidFill>
                  <a:srgbClr val="006A71"/>
                </a:solidFill>
              </a:rPr>
              <a:t>pregnant</a:t>
            </a:r>
            <a:r>
              <a:rPr spc="-40" dirty="0">
                <a:solidFill>
                  <a:srgbClr val="006A71"/>
                </a:solidFill>
              </a:rPr>
              <a:t> </a:t>
            </a:r>
            <a:r>
              <a:rPr spc="-5" dirty="0">
                <a:solidFill>
                  <a:srgbClr val="006A71"/>
                </a:solidFill>
              </a:rPr>
              <a:t>women</a:t>
            </a:r>
            <a:r>
              <a:rPr spc="-10" dirty="0">
                <a:solidFill>
                  <a:srgbClr val="006A71"/>
                </a:solidFill>
              </a:rPr>
              <a:t> </a:t>
            </a:r>
            <a:r>
              <a:rPr dirty="0">
                <a:solidFill>
                  <a:srgbClr val="006A71"/>
                </a:solidFill>
              </a:rPr>
              <a:t>with</a:t>
            </a:r>
            <a:r>
              <a:rPr spc="-20" dirty="0">
                <a:solidFill>
                  <a:srgbClr val="006A71"/>
                </a:solidFill>
              </a:rPr>
              <a:t> </a:t>
            </a:r>
            <a:r>
              <a:rPr spc="-15" dirty="0">
                <a:solidFill>
                  <a:srgbClr val="006A71"/>
                </a:solidFill>
              </a:rPr>
              <a:t>COVID-19</a:t>
            </a:r>
          </a:p>
        </p:txBody>
      </p:sp>
      <p:sp>
        <p:nvSpPr>
          <p:cNvPr id="7" name="object 7"/>
          <p:cNvSpPr/>
          <p:nvPr/>
        </p:nvSpPr>
        <p:spPr>
          <a:xfrm>
            <a:off x="1056627" y="6723062"/>
            <a:ext cx="955675" cy="10795"/>
          </a:xfrm>
          <a:custGeom>
            <a:avLst/>
            <a:gdLst/>
            <a:ahLst/>
            <a:cxnLst/>
            <a:rect l="l" t="t" r="r" b="b"/>
            <a:pathLst>
              <a:path w="955675" h="10795">
                <a:moveTo>
                  <a:pt x="955547" y="0"/>
                </a:moveTo>
                <a:lnTo>
                  <a:pt x="0" y="0"/>
                </a:lnTo>
                <a:lnTo>
                  <a:pt x="0" y="10667"/>
                </a:lnTo>
                <a:lnTo>
                  <a:pt x="955547" y="10667"/>
                </a:lnTo>
                <a:lnTo>
                  <a:pt x="955547" y="0"/>
                </a:lnTo>
                <a:close/>
              </a:path>
            </a:pathLst>
          </a:custGeom>
          <a:solidFill>
            <a:srgbClr val="0F56D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7103859" y="6723062"/>
            <a:ext cx="582295" cy="10795"/>
          </a:xfrm>
          <a:custGeom>
            <a:avLst/>
            <a:gdLst/>
            <a:ahLst/>
            <a:cxnLst/>
            <a:rect l="l" t="t" r="r" b="b"/>
            <a:pathLst>
              <a:path w="582295" h="10795">
                <a:moveTo>
                  <a:pt x="582168" y="0"/>
                </a:moveTo>
                <a:lnTo>
                  <a:pt x="0" y="0"/>
                </a:lnTo>
                <a:lnTo>
                  <a:pt x="0" y="10667"/>
                </a:lnTo>
                <a:lnTo>
                  <a:pt x="582168" y="10667"/>
                </a:lnTo>
                <a:lnTo>
                  <a:pt x="582168" y="0"/>
                </a:lnTo>
                <a:close/>
              </a:path>
            </a:pathLst>
          </a:custGeom>
          <a:solidFill>
            <a:srgbClr val="0F56D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txBox="1"/>
          <p:nvPr/>
        </p:nvSpPr>
        <p:spPr>
          <a:xfrm>
            <a:off x="2682554" y="1404232"/>
            <a:ext cx="5836920" cy="351155"/>
          </a:xfrm>
          <a:prstGeom prst="rect">
            <a:avLst/>
          </a:prstGeom>
        </p:spPr>
        <p:txBody>
          <a:bodyPr vert="horz" wrap="square" lIns="0" tIns="17145" rIns="0" bIns="0" rtlCol="0">
            <a:spAutoFit/>
          </a:bodyPr>
          <a:lstStyle/>
          <a:p>
            <a:pPr marL="12700" marR="0" lvl="0" indent="0" algn="l" defTabSz="914400" rtl="0" eaLnBrk="1" fontAlgn="auto" latinLnBrk="0" hangingPunct="1">
              <a:lnSpc>
                <a:spcPct val="100000"/>
              </a:lnSpc>
              <a:spcBef>
                <a:spcPts val="135"/>
              </a:spcBef>
              <a:spcAft>
                <a:spcPts val="0"/>
              </a:spcAft>
              <a:buClrTx/>
              <a:buSzTx/>
              <a:buFontTx/>
              <a:buNone/>
              <a:tabLst/>
              <a:defRPr/>
            </a:pPr>
            <a:r>
              <a:rPr kumimoji="0" sz="2100" b="1" i="0" u="none" strike="noStrike" kern="1200" cap="none" spc="10" normalizeH="0" baseline="0" noProof="0" dirty="0">
                <a:ln>
                  <a:noFill/>
                </a:ln>
                <a:solidFill>
                  <a:srgbClr val="2D2C2C"/>
                </a:solidFill>
                <a:effectLst/>
                <a:uLnTx/>
                <a:uFillTx/>
                <a:latin typeface="Calibri"/>
                <a:ea typeface="+mn-ea"/>
                <a:cs typeface="Calibri"/>
              </a:rPr>
              <a:t>Compared</a:t>
            </a:r>
            <a:r>
              <a:rPr kumimoji="0" sz="2100" b="1" i="0" u="none" strike="noStrike" kern="1200" cap="none" spc="0" normalizeH="0" baseline="0" noProof="0" dirty="0">
                <a:ln>
                  <a:noFill/>
                </a:ln>
                <a:solidFill>
                  <a:srgbClr val="2D2C2C"/>
                </a:solidFill>
                <a:effectLst/>
                <a:uLnTx/>
                <a:uFillTx/>
                <a:latin typeface="Calibri"/>
                <a:ea typeface="+mn-ea"/>
                <a:cs typeface="Calibri"/>
              </a:rPr>
              <a:t> </a:t>
            </a:r>
            <a:r>
              <a:rPr kumimoji="0" sz="2100" b="1" i="0" u="none" strike="noStrike" kern="1200" cap="none" spc="15" normalizeH="0" baseline="0" noProof="0" dirty="0">
                <a:ln>
                  <a:noFill/>
                </a:ln>
                <a:solidFill>
                  <a:srgbClr val="2D2C2C"/>
                </a:solidFill>
                <a:effectLst/>
                <a:uLnTx/>
                <a:uFillTx/>
                <a:latin typeface="Calibri"/>
                <a:ea typeface="+mn-ea"/>
                <a:cs typeface="Calibri"/>
              </a:rPr>
              <a:t>with</a:t>
            </a:r>
            <a:r>
              <a:rPr kumimoji="0" sz="2100" b="1" i="0" u="none" strike="noStrike" kern="1200" cap="none" spc="5" normalizeH="0" baseline="0" noProof="0" dirty="0">
                <a:ln>
                  <a:noFill/>
                </a:ln>
                <a:solidFill>
                  <a:srgbClr val="2D2C2C"/>
                </a:solidFill>
                <a:effectLst/>
                <a:uLnTx/>
                <a:uFillTx/>
                <a:latin typeface="Calibri"/>
                <a:ea typeface="+mn-ea"/>
                <a:cs typeface="Calibri"/>
              </a:rPr>
              <a:t> </a:t>
            </a:r>
            <a:r>
              <a:rPr kumimoji="0" sz="2100" b="1" i="0" u="sng" strike="noStrike" kern="1200" cap="none" spc="10" normalizeH="0" baseline="0" noProof="0" dirty="0">
                <a:ln>
                  <a:noFill/>
                </a:ln>
                <a:solidFill>
                  <a:srgbClr val="2D2C2C"/>
                </a:solidFill>
                <a:effectLst/>
                <a:uLnTx/>
                <a:uFill>
                  <a:solidFill>
                    <a:srgbClr val="2D2C2C"/>
                  </a:solidFill>
                </a:uFill>
                <a:latin typeface="Calibri"/>
                <a:ea typeface="+mn-ea"/>
                <a:cs typeface="Calibri"/>
              </a:rPr>
              <a:t>non-pregnant</a:t>
            </a:r>
            <a:r>
              <a:rPr kumimoji="0" sz="2100" b="1" i="0" u="none" strike="noStrike" kern="1200" cap="none" spc="-5" normalizeH="0" baseline="0" noProof="0" dirty="0">
                <a:ln>
                  <a:noFill/>
                </a:ln>
                <a:solidFill>
                  <a:srgbClr val="2D2C2C"/>
                </a:solidFill>
                <a:effectLst/>
                <a:uLnTx/>
                <a:uFillTx/>
                <a:latin typeface="Calibri"/>
                <a:ea typeface="+mn-ea"/>
                <a:cs typeface="Calibri"/>
              </a:rPr>
              <a:t> </a:t>
            </a:r>
            <a:r>
              <a:rPr kumimoji="0" sz="2100" b="1" i="0" u="none" strike="noStrike" kern="1200" cap="none" spc="20" normalizeH="0" baseline="0" noProof="0" dirty="0">
                <a:ln>
                  <a:noFill/>
                </a:ln>
                <a:solidFill>
                  <a:srgbClr val="2D2C2C"/>
                </a:solidFill>
                <a:effectLst/>
                <a:uLnTx/>
                <a:uFillTx/>
                <a:latin typeface="Calibri"/>
                <a:ea typeface="+mn-ea"/>
                <a:cs typeface="Calibri"/>
              </a:rPr>
              <a:t>WRA*</a:t>
            </a:r>
            <a:r>
              <a:rPr kumimoji="0" sz="2100" b="1" i="0" u="none" strike="noStrike" kern="1200" cap="none" spc="15" normalizeH="0" baseline="0" noProof="0" dirty="0">
                <a:ln>
                  <a:noFill/>
                </a:ln>
                <a:solidFill>
                  <a:srgbClr val="2D2C2C"/>
                </a:solidFill>
                <a:effectLst/>
                <a:uLnTx/>
                <a:uFillTx/>
                <a:latin typeface="Calibri"/>
                <a:ea typeface="+mn-ea"/>
                <a:cs typeface="Calibri"/>
              </a:rPr>
              <a:t> with</a:t>
            </a:r>
            <a:r>
              <a:rPr kumimoji="0" sz="2100" b="1" i="0" u="none" strike="noStrike" kern="1200" cap="none" spc="-5" normalizeH="0" baseline="0" noProof="0" dirty="0">
                <a:ln>
                  <a:noFill/>
                </a:ln>
                <a:solidFill>
                  <a:srgbClr val="2D2C2C"/>
                </a:solidFill>
                <a:effectLst/>
                <a:uLnTx/>
                <a:uFillTx/>
                <a:latin typeface="Calibri"/>
                <a:ea typeface="+mn-ea"/>
                <a:cs typeface="Calibri"/>
              </a:rPr>
              <a:t> </a:t>
            </a:r>
            <a:r>
              <a:rPr kumimoji="0" sz="2100" b="1" i="0" u="none" strike="noStrike" kern="1200" cap="none" spc="5" normalizeH="0" baseline="0" noProof="0" dirty="0">
                <a:ln>
                  <a:noFill/>
                </a:ln>
                <a:solidFill>
                  <a:srgbClr val="2D2C2C"/>
                </a:solidFill>
                <a:effectLst/>
                <a:uLnTx/>
                <a:uFillTx/>
                <a:latin typeface="Calibri"/>
                <a:ea typeface="+mn-ea"/>
                <a:cs typeface="Calibri"/>
              </a:rPr>
              <a:t>COVID-19</a:t>
            </a:r>
            <a:endParaRPr kumimoji="0" sz="2100" b="0" i="0" u="none" strike="noStrike" kern="1200" cap="none" spc="0" normalizeH="0" baseline="0" noProof="0">
              <a:ln>
                <a:noFill/>
              </a:ln>
              <a:solidFill>
                <a:prstClr val="black"/>
              </a:solidFill>
              <a:effectLst/>
              <a:uLnTx/>
              <a:uFillTx/>
              <a:latin typeface="Calibri"/>
              <a:ea typeface="+mn-ea"/>
              <a:cs typeface="Calibri"/>
            </a:endParaRPr>
          </a:p>
        </p:txBody>
      </p:sp>
      <p:sp>
        <p:nvSpPr>
          <p:cNvPr id="10" name="object 10"/>
          <p:cNvSpPr txBox="1"/>
          <p:nvPr/>
        </p:nvSpPr>
        <p:spPr>
          <a:xfrm>
            <a:off x="9240649" y="1442210"/>
            <a:ext cx="949960" cy="473075"/>
          </a:xfrm>
          <a:prstGeom prst="rect">
            <a:avLst/>
          </a:prstGeom>
        </p:spPr>
        <p:txBody>
          <a:bodyPr vert="horz" wrap="square" lIns="0" tIns="11430" rIns="0" bIns="0" rtlCol="0">
            <a:spAutoFit/>
          </a:bodyPr>
          <a:lstStyle/>
          <a:p>
            <a:pPr marL="198120" marR="5080" lvl="0" indent="-186055" algn="l" defTabSz="914400" rtl="0" eaLnBrk="1" fontAlgn="auto" latinLnBrk="0" hangingPunct="1">
              <a:lnSpc>
                <a:spcPct val="101400"/>
              </a:lnSpc>
              <a:spcBef>
                <a:spcPts val="90"/>
              </a:spcBef>
              <a:spcAft>
                <a:spcPts val="0"/>
              </a:spcAft>
              <a:buClrTx/>
              <a:buSzTx/>
              <a:buFontTx/>
              <a:buNone/>
              <a:tabLst/>
              <a:defRPr/>
            </a:pPr>
            <a:r>
              <a:rPr kumimoji="0" sz="1450" b="1" i="0" u="none" strike="noStrike" kern="1200" cap="none" spc="0" normalizeH="0" baseline="0" noProof="0" dirty="0">
                <a:ln>
                  <a:noFill/>
                </a:ln>
                <a:solidFill>
                  <a:prstClr val="black"/>
                </a:solidFill>
                <a:effectLst/>
                <a:uLnTx/>
                <a:uFillTx/>
                <a:latin typeface="Calibri"/>
                <a:ea typeface="+mn-ea"/>
                <a:cs typeface="Calibri"/>
              </a:rPr>
              <a:t>Odds</a:t>
            </a:r>
            <a:r>
              <a:rPr kumimoji="0" sz="1450" b="1" i="0" u="none" strike="noStrike" kern="1200" cap="none" spc="-35" normalizeH="0" baseline="0" noProof="0" dirty="0">
                <a:ln>
                  <a:noFill/>
                </a:ln>
                <a:solidFill>
                  <a:prstClr val="black"/>
                </a:solidFill>
                <a:effectLst/>
                <a:uLnTx/>
                <a:uFillTx/>
                <a:latin typeface="Calibri"/>
                <a:ea typeface="+mn-ea"/>
                <a:cs typeface="Calibri"/>
              </a:rPr>
              <a:t> </a:t>
            </a:r>
            <a:r>
              <a:rPr kumimoji="0" sz="1450" b="1" i="0" u="none" strike="noStrike" kern="1200" cap="none" spc="0" normalizeH="0" baseline="0" noProof="0" dirty="0">
                <a:ln>
                  <a:noFill/>
                </a:ln>
                <a:solidFill>
                  <a:prstClr val="black"/>
                </a:solidFill>
                <a:effectLst/>
                <a:uLnTx/>
                <a:uFillTx/>
                <a:latin typeface="Calibri"/>
                <a:ea typeface="+mn-ea"/>
                <a:cs typeface="Calibri"/>
              </a:rPr>
              <a:t>Ratios </a:t>
            </a:r>
            <a:r>
              <a:rPr kumimoji="0" sz="1450" b="1" i="0" u="none" strike="noStrike" kern="1200" cap="none" spc="-310" normalizeH="0" baseline="0" noProof="0" dirty="0">
                <a:ln>
                  <a:noFill/>
                </a:ln>
                <a:solidFill>
                  <a:prstClr val="black"/>
                </a:solidFill>
                <a:effectLst/>
                <a:uLnTx/>
                <a:uFillTx/>
                <a:latin typeface="Calibri"/>
                <a:ea typeface="+mn-ea"/>
                <a:cs typeface="Calibri"/>
              </a:rPr>
              <a:t> </a:t>
            </a:r>
            <a:r>
              <a:rPr kumimoji="0" sz="1450" b="1" i="0" u="none" strike="noStrike" kern="1200" cap="none" spc="5" normalizeH="0" baseline="0" noProof="0" dirty="0">
                <a:ln>
                  <a:noFill/>
                </a:ln>
                <a:solidFill>
                  <a:prstClr val="black"/>
                </a:solidFill>
                <a:effectLst/>
                <a:uLnTx/>
                <a:uFillTx/>
                <a:latin typeface="Calibri"/>
                <a:ea typeface="+mn-ea"/>
                <a:cs typeface="Calibri"/>
              </a:rPr>
              <a:t>[95%</a:t>
            </a:r>
            <a:r>
              <a:rPr kumimoji="0" sz="1450" b="1" i="0" u="none" strike="noStrike" kern="1200" cap="none" spc="-30" normalizeH="0" baseline="0" noProof="0" dirty="0">
                <a:ln>
                  <a:noFill/>
                </a:ln>
                <a:solidFill>
                  <a:prstClr val="black"/>
                </a:solidFill>
                <a:effectLst/>
                <a:uLnTx/>
                <a:uFillTx/>
                <a:latin typeface="Calibri"/>
                <a:ea typeface="+mn-ea"/>
                <a:cs typeface="Calibri"/>
              </a:rPr>
              <a:t> </a:t>
            </a:r>
            <a:r>
              <a:rPr kumimoji="0" sz="1450" b="1" i="0" u="none" strike="noStrike" kern="1200" cap="none" spc="5" normalizeH="0" baseline="0" noProof="0" dirty="0">
                <a:ln>
                  <a:noFill/>
                </a:ln>
                <a:solidFill>
                  <a:prstClr val="black"/>
                </a:solidFill>
                <a:effectLst/>
                <a:uLnTx/>
                <a:uFillTx/>
                <a:latin typeface="Calibri"/>
                <a:ea typeface="+mn-ea"/>
                <a:cs typeface="Calibri"/>
              </a:rPr>
              <a:t>CI]</a:t>
            </a:r>
            <a:endParaRPr kumimoji="0" sz="1450" b="0" i="0" u="none" strike="noStrike" kern="1200" cap="none" spc="0" normalizeH="0" baseline="0" noProof="0">
              <a:ln>
                <a:noFill/>
              </a:ln>
              <a:solidFill>
                <a:prstClr val="black"/>
              </a:solidFill>
              <a:effectLst/>
              <a:uLnTx/>
              <a:uFillTx/>
              <a:latin typeface="Calibri"/>
              <a:ea typeface="+mn-ea"/>
              <a:cs typeface="Calibri"/>
            </a:endParaRPr>
          </a:p>
        </p:txBody>
      </p:sp>
      <p:sp>
        <p:nvSpPr>
          <p:cNvPr id="11" name="object 11"/>
          <p:cNvSpPr txBox="1"/>
          <p:nvPr/>
        </p:nvSpPr>
        <p:spPr>
          <a:xfrm>
            <a:off x="10560708" y="2131913"/>
            <a:ext cx="1351915" cy="25400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500" b="1" i="0" u="none" strike="noStrike" kern="1200" cap="none" spc="-5" normalizeH="0" baseline="0" noProof="0" dirty="0">
                <a:ln>
                  <a:noFill/>
                </a:ln>
                <a:solidFill>
                  <a:prstClr val="black"/>
                </a:solidFill>
                <a:effectLst/>
                <a:uLnTx/>
                <a:uFillTx/>
                <a:latin typeface="Calibri"/>
                <a:ea typeface="+mn-ea"/>
                <a:cs typeface="Calibri"/>
              </a:rPr>
              <a:t>10,184</a:t>
            </a:r>
            <a:r>
              <a:rPr kumimoji="0" sz="1500" b="1" i="0" u="none" strike="noStrike" kern="1200" cap="none" spc="-20" normalizeH="0" baseline="0" noProof="0" dirty="0">
                <a:ln>
                  <a:noFill/>
                </a:ln>
                <a:solidFill>
                  <a:prstClr val="black"/>
                </a:solidFill>
                <a:effectLst/>
                <a:uLnTx/>
                <a:uFillTx/>
                <a:latin typeface="Calibri"/>
                <a:ea typeface="+mn-ea"/>
                <a:cs typeface="Calibri"/>
              </a:rPr>
              <a:t> </a:t>
            </a:r>
            <a:r>
              <a:rPr kumimoji="0" sz="1500" b="1" i="0" u="none" strike="noStrike" kern="1200" cap="none" spc="0" normalizeH="0" baseline="0" noProof="0" dirty="0">
                <a:ln>
                  <a:noFill/>
                </a:ln>
                <a:solidFill>
                  <a:prstClr val="black"/>
                </a:solidFill>
                <a:effectLst/>
                <a:uLnTx/>
                <a:uFillTx/>
                <a:latin typeface="Calibri"/>
                <a:ea typeface="+mn-ea"/>
                <a:cs typeface="Calibri"/>
              </a:rPr>
              <a:t>/</a:t>
            </a:r>
            <a:r>
              <a:rPr kumimoji="0" sz="1500" b="1" i="0" u="none" strike="noStrike" kern="1200" cap="none" spc="-40" normalizeH="0" baseline="0" noProof="0" dirty="0">
                <a:ln>
                  <a:noFill/>
                </a:ln>
                <a:solidFill>
                  <a:prstClr val="black"/>
                </a:solidFill>
                <a:effectLst/>
                <a:uLnTx/>
                <a:uFillTx/>
                <a:latin typeface="Calibri"/>
                <a:ea typeface="+mn-ea"/>
                <a:cs typeface="Calibri"/>
              </a:rPr>
              <a:t> </a:t>
            </a:r>
            <a:r>
              <a:rPr kumimoji="0" sz="1500" b="1" i="0" u="none" strike="noStrike" kern="1200" cap="none" spc="-5" normalizeH="0" baseline="0" noProof="0" dirty="0">
                <a:ln>
                  <a:noFill/>
                </a:ln>
                <a:solidFill>
                  <a:prstClr val="black"/>
                </a:solidFill>
                <a:effectLst/>
                <a:uLnTx/>
                <a:uFillTx/>
                <a:latin typeface="Calibri"/>
                <a:ea typeface="+mn-ea"/>
                <a:cs typeface="Calibri"/>
              </a:rPr>
              <a:t>601,108</a:t>
            </a:r>
            <a:endParaRPr kumimoji="0" sz="1500" b="0" i="0" u="none" strike="noStrike" kern="1200" cap="none" spc="0" normalizeH="0" baseline="0" noProof="0">
              <a:ln>
                <a:noFill/>
              </a:ln>
              <a:solidFill>
                <a:prstClr val="black"/>
              </a:solidFill>
              <a:effectLst/>
              <a:uLnTx/>
              <a:uFillTx/>
              <a:latin typeface="Calibri"/>
              <a:ea typeface="+mn-ea"/>
              <a:cs typeface="Calibri"/>
            </a:endParaRPr>
          </a:p>
        </p:txBody>
      </p:sp>
      <p:sp>
        <p:nvSpPr>
          <p:cNvPr id="12" name="object 12"/>
          <p:cNvSpPr txBox="1"/>
          <p:nvPr/>
        </p:nvSpPr>
        <p:spPr>
          <a:xfrm>
            <a:off x="10609477" y="2524914"/>
            <a:ext cx="1255395" cy="25400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500" b="1" i="0" u="none" strike="noStrike" kern="1200" cap="none" spc="-5" normalizeH="0" baseline="0" noProof="0" dirty="0">
                <a:ln>
                  <a:noFill/>
                </a:ln>
                <a:solidFill>
                  <a:prstClr val="black"/>
                </a:solidFill>
                <a:effectLst/>
                <a:uLnTx/>
                <a:uFillTx/>
                <a:latin typeface="Calibri"/>
                <a:ea typeface="+mn-ea"/>
                <a:cs typeface="Calibri"/>
              </a:rPr>
              <a:t>3,550</a:t>
            </a:r>
            <a:r>
              <a:rPr kumimoji="0" sz="1500" b="1" i="0" u="none" strike="noStrike" kern="1200" cap="none" spc="-20" normalizeH="0" baseline="0" noProof="0" dirty="0">
                <a:ln>
                  <a:noFill/>
                </a:ln>
                <a:solidFill>
                  <a:prstClr val="black"/>
                </a:solidFill>
                <a:effectLst/>
                <a:uLnTx/>
                <a:uFillTx/>
                <a:latin typeface="Calibri"/>
                <a:ea typeface="+mn-ea"/>
                <a:cs typeface="Calibri"/>
              </a:rPr>
              <a:t> </a:t>
            </a:r>
            <a:r>
              <a:rPr kumimoji="0" sz="1500" b="1" i="0" u="none" strike="noStrike" kern="1200" cap="none" spc="0" normalizeH="0" baseline="0" noProof="0" dirty="0">
                <a:ln>
                  <a:noFill/>
                </a:ln>
                <a:solidFill>
                  <a:prstClr val="black"/>
                </a:solidFill>
                <a:effectLst/>
                <a:uLnTx/>
                <a:uFillTx/>
                <a:latin typeface="Calibri"/>
                <a:ea typeface="+mn-ea"/>
                <a:cs typeface="Calibri"/>
              </a:rPr>
              <a:t>/</a:t>
            </a:r>
            <a:r>
              <a:rPr kumimoji="0" sz="1500" b="1" i="0" u="none" strike="noStrike" kern="1200" cap="none" spc="-40" normalizeH="0" baseline="0" noProof="0" dirty="0">
                <a:ln>
                  <a:noFill/>
                </a:ln>
                <a:solidFill>
                  <a:prstClr val="black"/>
                </a:solidFill>
                <a:effectLst/>
                <a:uLnTx/>
                <a:uFillTx/>
                <a:latin typeface="Calibri"/>
                <a:ea typeface="+mn-ea"/>
                <a:cs typeface="Calibri"/>
              </a:rPr>
              <a:t> </a:t>
            </a:r>
            <a:r>
              <a:rPr kumimoji="0" sz="1500" b="1" i="0" u="none" strike="noStrike" kern="1200" cap="none" spc="-5" normalizeH="0" baseline="0" noProof="0" dirty="0">
                <a:ln>
                  <a:noFill/>
                </a:ln>
                <a:solidFill>
                  <a:prstClr val="black"/>
                </a:solidFill>
                <a:effectLst/>
                <a:uLnTx/>
                <a:uFillTx/>
                <a:latin typeface="Calibri"/>
                <a:ea typeface="+mn-ea"/>
                <a:cs typeface="Calibri"/>
              </a:rPr>
              <a:t>601,044</a:t>
            </a:r>
            <a:endParaRPr kumimoji="0" sz="1500" b="0" i="0" u="none" strike="noStrike" kern="1200" cap="none" spc="0" normalizeH="0" baseline="0" noProof="0">
              <a:ln>
                <a:noFill/>
              </a:ln>
              <a:solidFill>
                <a:prstClr val="black"/>
              </a:solidFill>
              <a:effectLst/>
              <a:uLnTx/>
              <a:uFillTx/>
              <a:latin typeface="Calibri"/>
              <a:ea typeface="+mn-ea"/>
              <a:cs typeface="Calibri"/>
            </a:endParaRPr>
          </a:p>
        </p:txBody>
      </p:sp>
      <p:sp>
        <p:nvSpPr>
          <p:cNvPr id="13" name="object 13"/>
          <p:cNvSpPr txBox="1"/>
          <p:nvPr/>
        </p:nvSpPr>
        <p:spPr>
          <a:xfrm>
            <a:off x="10682629" y="2917916"/>
            <a:ext cx="1109345" cy="25400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500" b="1" i="0" u="none" strike="noStrike" kern="1200" cap="none" spc="-5" normalizeH="0" baseline="0" noProof="0" dirty="0">
                <a:ln>
                  <a:noFill/>
                </a:ln>
                <a:solidFill>
                  <a:prstClr val="black"/>
                </a:solidFill>
                <a:effectLst/>
                <a:uLnTx/>
                <a:uFillTx/>
                <a:latin typeface="Calibri"/>
                <a:ea typeface="+mn-ea"/>
                <a:cs typeface="Calibri"/>
              </a:rPr>
              <a:t>137</a:t>
            </a:r>
            <a:r>
              <a:rPr kumimoji="0" sz="1500" b="1" i="0" u="none" strike="noStrike" kern="1200" cap="none" spc="-30" normalizeH="0" baseline="0" noProof="0" dirty="0">
                <a:ln>
                  <a:noFill/>
                </a:ln>
                <a:solidFill>
                  <a:prstClr val="black"/>
                </a:solidFill>
                <a:effectLst/>
                <a:uLnTx/>
                <a:uFillTx/>
                <a:latin typeface="Calibri"/>
                <a:ea typeface="+mn-ea"/>
                <a:cs typeface="Calibri"/>
              </a:rPr>
              <a:t> </a:t>
            </a:r>
            <a:r>
              <a:rPr kumimoji="0" sz="1500" b="1" i="0" u="none" strike="noStrike" kern="1200" cap="none" spc="0" normalizeH="0" baseline="0" noProof="0" dirty="0">
                <a:ln>
                  <a:noFill/>
                </a:ln>
                <a:solidFill>
                  <a:prstClr val="black"/>
                </a:solidFill>
                <a:effectLst/>
                <a:uLnTx/>
                <a:uFillTx/>
                <a:latin typeface="Calibri"/>
                <a:ea typeface="+mn-ea"/>
                <a:cs typeface="Calibri"/>
              </a:rPr>
              <a:t>/</a:t>
            </a:r>
            <a:r>
              <a:rPr kumimoji="0" sz="1500" b="1" i="0" u="none" strike="noStrike" kern="1200" cap="none" spc="-40" normalizeH="0" baseline="0" noProof="0" dirty="0">
                <a:ln>
                  <a:noFill/>
                </a:ln>
                <a:solidFill>
                  <a:prstClr val="black"/>
                </a:solidFill>
                <a:effectLst/>
                <a:uLnTx/>
                <a:uFillTx/>
                <a:latin typeface="Calibri"/>
                <a:ea typeface="+mn-ea"/>
                <a:cs typeface="Calibri"/>
              </a:rPr>
              <a:t> </a:t>
            </a:r>
            <a:r>
              <a:rPr kumimoji="0" sz="1500" b="1" i="0" u="none" strike="noStrike" kern="1200" cap="none" spc="-5" normalizeH="0" baseline="0" noProof="0" dirty="0">
                <a:ln>
                  <a:noFill/>
                </a:ln>
                <a:solidFill>
                  <a:prstClr val="black"/>
                </a:solidFill>
                <a:effectLst/>
                <a:uLnTx/>
                <a:uFillTx/>
                <a:latin typeface="Calibri"/>
                <a:ea typeface="+mn-ea"/>
                <a:cs typeface="Calibri"/>
              </a:rPr>
              <a:t>461,936</a:t>
            </a:r>
            <a:endParaRPr kumimoji="0" sz="1500" b="0" i="0" u="none" strike="noStrike" kern="1200" cap="none" spc="0" normalizeH="0" baseline="0" noProof="0">
              <a:ln>
                <a:noFill/>
              </a:ln>
              <a:solidFill>
                <a:prstClr val="black"/>
              </a:solidFill>
              <a:effectLst/>
              <a:uLnTx/>
              <a:uFillTx/>
              <a:latin typeface="Calibri"/>
              <a:ea typeface="+mn-ea"/>
              <a:cs typeface="Calibri"/>
            </a:endParaRPr>
          </a:p>
        </p:txBody>
      </p:sp>
      <p:sp>
        <p:nvSpPr>
          <p:cNvPr id="14" name="object 14"/>
          <p:cNvSpPr txBox="1"/>
          <p:nvPr/>
        </p:nvSpPr>
        <p:spPr>
          <a:xfrm>
            <a:off x="10586477" y="1438248"/>
            <a:ext cx="1076960" cy="473075"/>
          </a:xfrm>
          <a:prstGeom prst="rect">
            <a:avLst/>
          </a:prstGeom>
        </p:spPr>
        <p:txBody>
          <a:bodyPr vert="horz" wrap="square" lIns="0" tIns="11430" rIns="0" bIns="0" rtlCol="0">
            <a:spAutoFit/>
          </a:bodyPr>
          <a:lstStyle/>
          <a:p>
            <a:pPr marL="12700" marR="5080" lvl="0" indent="107950" algn="l" defTabSz="914400" rtl="0" eaLnBrk="1" fontAlgn="auto" latinLnBrk="0" hangingPunct="1">
              <a:lnSpc>
                <a:spcPct val="101400"/>
              </a:lnSpc>
              <a:spcBef>
                <a:spcPts val="90"/>
              </a:spcBef>
              <a:spcAft>
                <a:spcPts val="0"/>
              </a:spcAft>
              <a:buClrTx/>
              <a:buSzTx/>
              <a:buFontTx/>
              <a:buNone/>
              <a:tabLst/>
              <a:defRPr/>
            </a:pPr>
            <a:r>
              <a:rPr kumimoji="0" sz="1450" b="1" i="0" u="none" strike="noStrike" kern="1200" cap="none" spc="0" normalizeH="0" baseline="0" noProof="0" dirty="0">
                <a:ln>
                  <a:noFill/>
                </a:ln>
                <a:solidFill>
                  <a:prstClr val="black"/>
                </a:solidFill>
                <a:effectLst/>
                <a:uLnTx/>
                <a:uFillTx/>
                <a:latin typeface="Calibri"/>
                <a:ea typeface="+mn-ea"/>
                <a:cs typeface="Calibri"/>
              </a:rPr>
              <a:t>Number</a:t>
            </a:r>
            <a:r>
              <a:rPr kumimoji="0" sz="1450" b="1" i="0" u="none" strike="noStrike" kern="1200" cap="none" spc="10" normalizeH="0" baseline="0" noProof="0" dirty="0">
                <a:ln>
                  <a:noFill/>
                </a:ln>
                <a:solidFill>
                  <a:prstClr val="black"/>
                </a:solidFill>
                <a:effectLst/>
                <a:uLnTx/>
                <a:uFillTx/>
                <a:latin typeface="Calibri"/>
                <a:ea typeface="+mn-ea"/>
                <a:cs typeface="Calibri"/>
              </a:rPr>
              <a:t> </a:t>
            </a:r>
            <a:r>
              <a:rPr kumimoji="0" sz="1450" b="1" i="0" u="none" strike="noStrike" kern="1200" cap="none" spc="5" normalizeH="0" baseline="0" noProof="0" dirty="0">
                <a:ln>
                  <a:noFill/>
                </a:ln>
                <a:solidFill>
                  <a:prstClr val="black"/>
                </a:solidFill>
                <a:effectLst/>
                <a:uLnTx/>
                <a:uFillTx/>
                <a:latin typeface="Calibri"/>
                <a:ea typeface="+mn-ea"/>
                <a:cs typeface="Calibri"/>
              </a:rPr>
              <a:t>of </a:t>
            </a:r>
            <a:r>
              <a:rPr kumimoji="0" sz="1450" b="1" i="0" u="none" strike="noStrike" kern="1200" cap="none" spc="10" normalizeH="0" baseline="0" noProof="0" dirty="0">
                <a:ln>
                  <a:noFill/>
                </a:ln>
                <a:solidFill>
                  <a:prstClr val="black"/>
                </a:solidFill>
                <a:effectLst/>
                <a:uLnTx/>
                <a:uFillTx/>
                <a:latin typeface="Calibri"/>
                <a:ea typeface="+mn-ea"/>
                <a:cs typeface="Calibri"/>
              </a:rPr>
              <a:t> </a:t>
            </a:r>
            <a:r>
              <a:rPr kumimoji="0" sz="1450" b="1" i="0" u="none" strike="noStrike" kern="1200" cap="none" spc="-5" normalizeH="0" baseline="0" noProof="0" dirty="0">
                <a:ln>
                  <a:noFill/>
                </a:ln>
                <a:solidFill>
                  <a:prstClr val="black"/>
                </a:solidFill>
                <a:effectLst/>
                <a:uLnTx/>
                <a:uFillTx/>
                <a:latin typeface="Calibri"/>
                <a:ea typeface="+mn-ea"/>
                <a:cs typeface="Calibri"/>
              </a:rPr>
              <a:t>events</a:t>
            </a:r>
            <a:r>
              <a:rPr kumimoji="0" sz="1450" b="1" i="0" u="none" strike="noStrike" kern="1200" cap="none" spc="5" normalizeH="0" baseline="0" noProof="0" dirty="0">
                <a:ln>
                  <a:noFill/>
                </a:ln>
                <a:solidFill>
                  <a:prstClr val="black"/>
                </a:solidFill>
                <a:effectLst/>
                <a:uLnTx/>
                <a:uFillTx/>
                <a:latin typeface="Calibri"/>
                <a:ea typeface="+mn-ea"/>
                <a:cs typeface="Calibri"/>
              </a:rPr>
              <a:t> /</a:t>
            </a:r>
            <a:r>
              <a:rPr kumimoji="0" sz="1450" b="1" i="0" u="none" strike="noStrike" kern="1200" cap="none" spc="-30" normalizeH="0" baseline="0" noProof="0" dirty="0">
                <a:ln>
                  <a:noFill/>
                </a:ln>
                <a:solidFill>
                  <a:prstClr val="black"/>
                </a:solidFill>
                <a:effectLst/>
                <a:uLnTx/>
                <a:uFillTx/>
                <a:latin typeface="Calibri"/>
                <a:ea typeface="+mn-ea"/>
                <a:cs typeface="Calibri"/>
              </a:rPr>
              <a:t> Total</a:t>
            </a:r>
            <a:endParaRPr kumimoji="0" sz="1450" b="0" i="0" u="none" strike="noStrike" kern="1200" cap="none" spc="0" normalizeH="0" baseline="0" noProof="0">
              <a:ln>
                <a:noFill/>
              </a:ln>
              <a:solidFill>
                <a:prstClr val="black"/>
              </a:solidFill>
              <a:effectLst/>
              <a:uLnTx/>
              <a:uFillTx/>
              <a:latin typeface="Calibri"/>
              <a:ea typeface="+mn-ea"/>
              <a:cs typeface="Calibri"/>
            </a:endParaRPr>
          </a:p>
        </p:txBody>
      </p:sp>
      <p:sp>
        <p:nvSpPr>
          <p:cNvPr id="15" name="object 15"/>
          <p:cNvSpPr/>
          <p:nvPr/>
        </p:nvSpPr>
        <p:spPr>
          <a:xfrm>
            <a:off x="10582656" y="1932432"/>
            <a:ext cx="1132205" cy="0"/>
          </a:xfrm>
          <a:custGeom>
            <a:avLst/>
            <a:gdLst/>
            <a:ahLst/>
            <a:cxnLst/>
            <a:rect l="l" t="t" r="r" b="b"/>
            <a:pathLst>
              <a:path w="1132204">
                <a:moveTo>
                  <a:pt x="0" y="0"/>
                </a:moveTo>
                <a:lnTo>
                  <a:pt x="1131862" y="0"/>
                </a:lnTo>
              </a:path>
            </a:pathLst>
          </a:custGeom>
          <a:ln w="15875">
            <a:solidFill>
              <a:srgbClr val="7D7D7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9348216" y="1943100"/>
            <a:ext cx="850900" cy="0"/>
          </a:xfrm>
          <a:custGeom>
            <a:avLst/>
            <a:gdLst/>
            <a:ahLst/>
            <a:cxnLst/>
            <a:rect l="l" t="t" r="r" b="b"/>
            <a:pathLst>
              <a:path w="850900">
                <a:moveTo>
                  <a:pt x="0" y="0"/>
                </a:moveTo>
                <a:lnTo>
                  <a:pt x="850391" y="0"/>
                </a:lnTo>
              </a:path>
            </a:pathLst>
          </a:custGeom>
          <a:ln w="15875">
            <a:solidFill>
              <a:srgbClr val="7D7D7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object 17"/>
          <p:cNvGrpSpPr/>
          <p:nvPr/>
        </p:nvGrpSpPr>
        <p:grpSpPr>
          <a:xfrm>
            <a:off x="2116645" y="1972817"/>
            <a:ext cx="6389370" cy="1310005"/>
            <a:chOff x="2116645" y="1972817"/>
            <a:chExt cx="6389370" cy="1310005"/>
          </a:xfrm>
        </p:grpSpPr>
        <p:sp>
          <p:nvSpPr>
            <p:cNvPr id="18" name="object 18"/>
            <p:cNvSpPr/>
            <p:nvPr/>
          </p:nvSpPr>
          <p:spPr>
            <a:xfrm>
              <a:off x="2590037" y="1972817"/>
              <a:ext cx="0" cy="1303020"/>
            </a:xfrm>
            <a:custGeom>
              <a:avLst/>
              <a:gdLst/>
              <a:ahLst/>
              <a:cxnLst/>
              <a:rect l="l" t="t" r="r" b="b"/>
              <a:pathLst>
                <a:path h="1303020">
                  <a:moveTo>
                    <a:pt x="0" y="1302880"/>
                  </a:moveTo>
                  <a:lnTo>
                    <a:pt x="0" y="0"/>
                  </a:lnTo>
                </a:path>
              </a:pathLst>
            </a:custGeom>
            <a:ln w="19050">
              <a:solidFill>
                <a:srgbClr val="C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p:nvPr/>
          </p:nvSpPr>
          <p:spPr>
            <a:xfrm>
              <a:off x="3032759" y="2112263"/>
              <a:ext cx="5468620" cy="1114425"/>
            </a:xfrm>
            <a:custGeom>
              <a:avLst/>
              <a:gdLst/>
              <a:ahLst/>
              <a:cxnLst/>
              <a:rect l="l" t="t" r="r" b="b"/>
              <a:pathLst>
                <a:path w="5468620" h="1114425">
                  <a:moveTo>
                    <a:pt x="0" y="0"/>
                  </a:moveTo>
                  <a:lnTo>
                    <a:pt x="0" y="1114044"/>
                  </a:lnTo>
                </a:path>
                <a:path w="5468620" h="1114425">
                  <a:moveTo>
                    <a:pt x="911352" y="0"/>
                  </a:moveTo>
                  <a:lnTo>
                    <a:pt x="911352" y="1114044"/>
                  </a:lnTo>
                </a:path>
                <a:path w="5468620" h="1114425">
                  <a:moveTo>
                    <a:pt x="1822704" y="0"/>
                  </a:moveTo>
                  <a:lnTo>
                    <a:pt x="1822704" y="1114044"/>
                  </a:lnTo>
                </a:path>
                <a:path w="5468620" h="1114425">
                  <a:moveTo>
                    <a:pt x="2734056" y="0"/>
                  </a:moveTo>
                  <a:lnTo>
                    <a:pt x="2734056" y="1114044"/>
                  </a:lnTo>
                </a:path>
                <a:path w="5468620" h="1114425">
                  <a:moveTo>
                    <a:pt x="3645408" y="0"/>
                  </a:moveTo>
                  <a:lnTo>
                    <a:pt x="3645408" y="1114044"/>
                  </a:lnTo>
                </a:path>
                <a:path w="5468620" h="1114425">
                  <a:moveTo>
                    <a:pt x="4556760" y="0"/>
                  </a:moveTo>
                  <a:lnTo>
                    <a:pt x="4556760" y="1114044"/>
                  </a:lnTo>
                </a:path>
                <a:path w="5468620" h="1114425">
                  <a:moveTo>
                    <a:pt x="5468112" y="0"/>
                  </a:moveTo>
                  <a:lnTo>
                    <a:pt x="5468112" y="1114044"/>
                  </a:lnTo>
                </a:path>
              </a:pathLst>
            </a:custGeom>
            <a:ln w="9525">
              <a:solidFill>
                <a:srgbClr val="DADAD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p:nvPr/>
          </p:nvSpPr>
          <p:spPr>
            <a:xfrm>
              <a:off x="2121407" y="3226307"/>
              <a:ext cx="6379845" cy="56515"/>
            </a:xfrm>
            <a:custGeom>
              <a:avLst/>
              <a:gdLst/>
              <a:ahLst/>
              <a:cxnLst/>
              <a:rect l="l" t="t" r="r" b="b"/>
              <a:pathLst>
                <a:path w="6379845" h="56514">
                  <a:moveTo>
                    <a:pt x="0" y="0"/>
                  </a:moveTo>
                  <a:lnTo>
                    <a:pt x="6379464" y="0"/>
                  </a:lnTo>
                </a:path>
                <a:path w="6379845" h="56514">
                  <a:moveTo>
                    <a:pt x="0" y="0"/>
                  </a:moveTo>
                  <a:lnTo>
                    <a:pt x="0" y="56388"/>
                  </a:lnTo>
                </a:path>
                <a:path w="6379845" h="56514">
                  <a:moveTo>
                    <a:pt x="911352" y="0"/>
                  </a:moveTo>
                  <a:lnTo>
                    <a:pt x="911352" y="56388"/>
                  </a:lnTo>
                </a:path>
                <a:path w="6379845" h="56514">
                  <a:moveTo>
                    <a:pt x="1822704" y="0"/>
                  </a:moveTo>
                  <a:lnTo>
                    <a:pt x="1822704" y="56388"/>
                  </a:lnTo>
                </a:path>
                <a:path w="6379845" h="56514">
                  <a:moveTo>
                    <a:pt x="2734056" y="0"/>
                  </a:moveTo>
                  <a:lnTo>
                    <a:pt x="2734056" y="56388"/>
                  </a:lnTo>
                </a:path>
                <a:path w="6379845" h="56514">
                  <a:moveTo>
                    <a:pt x="3645408" y="0"/>
                  </a:moveTo>
                  <a:lnTo>
                    <a:pt x="3645408" y="56388"/>
                  </a:lnTo>
                </a:path>
                <a:path w="6379845" h="56514">
                  <a:moveTo>
                    <a:pt x="4556760" y="0"/>
                  </a:moveTo>
                  <a:lnTo>
                    <a:pt x="4556760" y="56388"/>
                  </a:lnTo>
                </a:path>
                <a:path w="6379845" h="56514">
                  <a:moveTo>
                    <a:pt x="5468112" y="0"/>
                  </a:moveTo>
                  <a:lnTo>
                    <a:pt x="5468112" y="56388"/>
                  </a:lnTo>
                </a:path>
                <a:path w="6379845" h="56514">
                  <a:moveTo>
                    <a:pt x="6379464" y="0"/>
                  </a:moveTo>
                  <a:lnTo>
                    <a:pt x="6379464" y="56388"/>
                  </a:lnTo>
                </a:path>
              </a:pathLst>
            </a:custGeom>
            <a:ln w="952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21"/>
            <p:cNvSpPr/>
            <p:nvPr/>
          </p:nvSpPr>
          <p:spPr>
            <a:xfrm>
              <a:off x="2121407" y="2112263"/>
              <a:ext cx="0" cy="1114425"/>
            </a:xfrm>
            <a:custGeom>
              <a:avLst/>
              <a:gdLst/>
              <a:ahLst/>
              <a:cxnLst/>
              <a:rect l="l" t="t" r="r" b="b"/>
              <a:pathLst>
                <a:path h="1114425">
                  <a:moveTo>
                    <a:pt x="0" y="1114043"/>
                  </a:moveTo>
                  <a:lnTo>
                    <a:pt x="0" y="0"/>
                  </a:lnTo>
                </a:path>
              </a:pathLst>
            </a:custGeom>
            <a:ln w="9525">
              <a:solidFill>
                <a:srgbClr val="DADAD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bject 22"/>
            <p:cNvSpPr/>
            <p:nvPr/>
          </p:nvSpPr>
          <p:spPr>
            <a:xfrm>
              <a:off x="2677667" y="3012947"/>
              <a:ext cx="966469" cy="56515"/>
            </a:xfrm>
            <a:custGeom>
              <a:avLst/>
              <a:gdLst/>
              <a:ahLst/>
              <a:cxnLst/>
              <a:rect l="l" t="t" r="r" b="b"/>
              <a:pathLst>
                <a:path w="966470" h="56514">
                  <a:moveTo>
                    <a:pt x="364236" y="27432"/>
                  </a:moveTo>
                  <a:lnTo>
                    <a:pt x="0" y="27432"/>
                  </a:lnTo>
                </a:path>
                <a:path w="966470" h="56514">
                  <a:moveTo>
                    <a:pt x="364236" y="27432"/>
                  </a:moveTo>
                  <a:lnTo>
                    <a:pt x="966216" y="27432"/>
                  </a:lnTo>
                </a:path>
                <a:path w="966470" h="56514">
                  <a:moveTo>
                    <a:pt x="0" y="0"/>
                  </a:moveTo>
                  <a:lnTo>
                    <a:pt x="0" y="56388"/>
                  </a:lnTo>
                </a:path>
                <a:path w="966470" h="56514">
                  <a:moveTo>
                    <a:pt x="966216" y="0"/>
                  </a:moveTo>
                  <a:lnTo>
                    <a:pt x="966216" y="56388"/>
                  </a:lnTo>
                </a:path>
              </a:pathLst>
            </a:custGeom>
            <a:ln w="9525">
              <a:solidFill>
                <a:srgbClr val="59595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23"/>
            <p:cNvSpPr/>
            <p:nvPr/>
          </p:nvSpPr>
          <p:spPr>
            <a:xfrm>
              <a:off x="3160775" y="2641091"/>
              <a:ext cx="300355" cy="56515"/>
            </a:xfrm>
            <a:custGeom>
              <a:avLst/>
              <a:gdLst/>
              <a:ahLst/>
              <a:cxnLst/>
              <a:rect l="l" t="t" r="r" b="b"/>
              <a:pathLst>
                <a:path w="300354" h="56514">
                  <a:moveTo>
                    <a:pt x="141731" y="27432"/>
                  </a:moveTo>
                  <a:lnTo>
                    <a:pt x="0" y="27432"/>
                  </a:lnTo>
                </a:path>
                <a:path w="300354" h="56514">
                  <a:moveTo>
                    <a:pt x="141731" y="27432"/>
                  </a:moveTo>
                  <a:lnTo>
                    <a:pt x="300227" y="27432"/>
                  </a:lnTo>
                </a:path>
                <a:path w="300354" h="56514">
                  <a:moveTo>
                    <a:pt x="0" y="0"/>
                  </a:moveTo>
                  <a:lnTo>
                    <a:pt x="0" y="56388"/>
                  </a:lnTo>
                </a:path>
                <a:path w="300354" h="56514">
                  <a:moveTo>
                    <a:pt x="300227" y="0"/>
                  </a:moveTo>
                  <a:lnTo>
                    <a:pt x="300227" y="56388"/>
                  </a:lnTo>
                </a:path>
              </a:pathLst>
            </a:custGeom>
            <a:ln w="9525">
              <a:solidFill>
                <a:srgbClr val="59595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24"/>
            <p:cNvSpPr/>
            <p:nvPr/>
          </p:nvSpPr>
          <p:spPr>
            <a:xfrm>
              <a:off x="2819399" y="2269235"/>
              <a:ext cx="646430" cy="56515"/>
            </a:xfrm>
            <a:custGeom>
              <a:avLst/>
              <a:gdLst/>
              <a:ahLst/>
              <a:cxnLst/>
              <a:rect l="l" t="t" r="r" b="b"/>
              <a:pathLst>
                <a:path w="646429" h="56514">
                  <a:moveTo>
                    <a:pt x="272795" y="28955"/>
                  </a:moveTo>
                  <a:lnTo>
                    <a:pt x="0" y="28955"/>
                  </a:lnTo>
                </a:path>
                <a:path w="646429" h="56514">
                  <a:moveTo>
                    <a:pt x="272795" y="28955"/>
                  </a:moveTo>
                  <a:lnTo>
                    <a:pt x="646175" y="28955"/>
                  </a:lnTo>
                </a:path>
                <a:path w="646429" h="56514">
                  <a:moveTo>
                    <a:pt x="0" y="0"/>
                  </a:moveTo>
                  <a:lnTo>
                    <a:pt x="0" y="56387"/>
                  </a:lnTo>
                </a:path>
                <a:path w="646429" h="56514">
                  <a:moveTo>
                    <a:pt x="646175" y="0"/>
                  </a:moveTo>
                  <a:lnTo>
                    <a:pt x="646175" y="56387"/>
                  </a:lnTo>
                </a:path>
              </a:pathLst>
            </a:custGeom>
            <a:ln w="9525">
              <a:solidFill>
                <a:srgbClr val="59595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5" name="object 25"/>
            <p:cNvPicPr/>
            <p:nvPr/>
          </p:nvPicPr>
          <p:blipFill>
            <a:blip r:embed="rId2" cstate="print"/>
            <a:stretch>
              <a:fillRect/>
            </a:stretch>
          </p:blipFill>
          <p:spPr>
            <a:xfrm>
              <a:off x="3005731" y="3003501"/>
              <a:ext cx="73532" cy="73532"/>
            </a:xfrm>
            <a:prstGeom prst="rect">
              <a:avLst/>
            </a:prstGeom>
          </p:spPr>
        </p:pic>
        <p:pic>
          <p:nvPicPr>
            <p:cNvPr id="26" name="object 26"/>
            <p:cNvPicPr/>
            <p:nvPr/>
          </p:nvPicPr>
          <p:blipFill>
            <a:blip r:embed="rId3" cstate="print"/>
            <a:stretch>
              <a:fillRect/>
            </a:stretch>
          </p:blipFill>
          <p:spPr>
            <a:xfrm>
              <a:off x="3266335" y="2631645"/>
              <a:ext cx="73533" cy="73532"/>
            </a:xfrm>
            <a:prstGeom prst="rect">
              <a:avLst/>
            </a:prstGeom>
          </p:spPr>
        </p:pic>
        <p:pic>
          <p:nvPicPr>
            <p:cNvPr id="27" name="object 27"/>
            <p:cNvPicPr/>
            <p:nvPr/>
          </p:nvPicPr>
          <p:blipFill>
            <a:blip r:embed="rId3" cstate="print"/>
            <a:stretch>
              <a:fillRect/>
            </a:stretch>
          </p:blipFill>
          <p:spPr>
            <a:xfrm>
              <a:off x="3056023" y="2261313"/>
              <a:ext cx="73532" cy="73532"/>
            </a:xfrm>
            <a:prstGeom prst="rect">
              <a:avLst/>
            </a:prstGeom>
          </p:spPr>
        </p:pic>
      </p:grpSp>
      <p:sp>
        <p:nvSpPr>
          <p:cNvPr id="28" name="object 28"/>
          <p:cNvSpPr txBox="1"/>
          <p:nvPr/>
        </p:nvSpPr>
        <p:spPr>
          <a:xfrm>
            <a:off x="9085228" y="2125323"/>
            <a:ext cx="1262380" cy="25400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500" b="1" i="0" u="none" strike="noStrike" kern="1200" cap="none" spc="-5" normalizeH="0" baseline="0" noProof="0" dirty="0">
                <a:ln>
                  <a:noFill/>
                </a:ln>
                <a:solidFill>
                  <a:prstClr val="black"/>
                </a:solidFill>
                <a:effectLst/>
                <a:uLnTx/>
                <a:uFillTx/>
                <a:latin typeface="Calibri"/>
                <a:ea typeface="+mn-ea"/>
                <a:cs typeface="Calibri"/>
              </a:rPr>
              <a:t>2.13</a:t>
            </a:r>
            <a:r>
              <a:rPr kumimoji="0" sz="1500" b="1" i="0" u="none" strike="noStrike" kern="1200" cap="none" spc="-55" normalizeH="0" baseline="0" noProof="0" dirty="0">
                <a:ln>
                  <a:noFill/>
                </a:ln>
                <a:solidFill>
                  <a:prstClr val="black"/>
                </a:solidFill>
                <a:effectLst/>
                <a:uLnTx/>
                <a:uFillTx/>
                <a:latin typeface="Calibri"/>
                <a:ea typeface="+mn-ea"/>
                <a:cs typeface="Calibri"/>
              </a:rPr>
              <a:t> </a:t>
            </a:r>
            <a:r>
              <a:rPr kumimoji="0" sz="1500" b="1" i="0" u="none" strike="noStrike" kern="1200" cap="none" spc="-5" normalizeH="0" baseline="0" noProof="0" dirty="0">
                <a:ln>
                  <a:noFill/>
                </a:ln>
                <a:solidFill>
                  <a:prstClr val="black"/>
                </a:solidFill>
                <a:effectLst/>
                <a:uLnTx/>
                <a:uFillTx/>
                <a:latin typeface="Calibri"/>
                <a:ea typeface="+mn-ea"/>
                <a:cs typeface="Calibri"/>
              </a:rPr>
              <a:t>(1.93-2.95)</a:t>
            </a:r>
            <a:endParaRPr kumimoji="0" sz="1500" b="0" i="0" u="none" strike="noStrike" kern="1200" cap="none" spc="0" normalizeH="0" baseline="0" noProof="0">
              <a:ln>
                <a:noFill/>
              </a:ln>
              <a:solidFill>
                <a:prstClr val="black"/>
              </a:solidFill>
              <a:effectLst/>
              <a:uLnTx/>
              <a:uFillTx/>
              <a:latin typeface="Calibri"/>
              <a:ea typeface="+mn-ea"/>
              <a:cs typeface="Calibri"/>
            </a:endParaRPr>
          </a:p>
        </p:txBody>
      </p:sp>
      <p:sp>
        <p:nvSpPr>
          <p:cNvPr id="29" name="object 29"/>
          <p:cNvSpPr txBox="1"/>
          <p:nvPr/>
        </p:nvSpPr>
        <p:spPr>
          <a:xfrm>
            <a:off x="9085228" y="2518324"/>
            <a:ext cx="1262380" cy="25400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500" b="1" i="0" u="none" strike="noStrike" kern="1200" cap="none" spc="-5" normalizeH="0" baseline="0" noProof="0" dirty="0">
                <a:ln>
                  <a:noFill/>
                </a:ln>
                <a:solidFill>
                  <a:prstClr val="black"/>
                </a:solidFill>
                <a:effectLst/>
                <a:uLnTx/>
                <a:uFillTx/>
                <a:latin typeface="Calibri"/>
                <a:ea typeface="+mn-ea"/>
                <a:cs typeface="Calibri"/>
              </a:rPr>
              <a:t>2.59</a:t>
            </a:r>
            <a:r>
              <a:rPr kumimoji="0" sz="1500" b="1" i="0" u="none" strike="noStrike" kern="1200" cap="none" spc="-55" normalizeH="0" baseline="0" noProof="0" dirty="0">
                <a:ln>
                  <a:noFill/>
                </a:ln>
                <a:solidFill>
                  <a:prstClr val="black"/>
                </a:solidFill>
                <a:effectLst/>
                <a:uLnTx/>
                <a:uFillTx/>
                <a:latin typeface="Calibri"/>
                <a:ea typeface="+mn-ea"/>
                <a:cs typeface="Calibri"/>
              </a:rPr>
              <a:t> </a:t>
            </a:r>
            <a:r>
              <a:rPr kumimoji="0" sz="1500" b="1" i="0" u="none" strike="noStrike" kern="1200" cap="none" spc="-5" normalizeH="0" baseline="0" noProof="0" dirty="0">
                <a:ln>
                  <a:noFill/>
                </a:ln>
                <a:solidFill>
                  <a:prstClr val="black"/>
                </a:solidFill>
                <a:effectLst/>
                <a:uLnTx/>
                <a:uFillTx/>
                <a:latin typeface="Calibri"/>
                <a:ea typeface="+mn-ea"/>
                <a:cs typeface="Calibri"/>
              </a:rPr>
              <a:t>(2.28-2.94)</a:t>
            </a:r>
            <a:endParaRPr kumimoji="0" sz="1500" b="0" i="0" u="none" strike="noStrike" kern="1200" cap="none" spc="0" normalizeH="0" baseline="0" noProof="0">
              <a:ln>
                <a:noFill/>
              </a:ln>
              <a:solidFill>
                <a:prstClr val="black"/>
              </a:solidFill>
              <a:effectLst/>
              <a:uLnTx/>
              <a:uFillTx/>
              <a:latin typeface="Calibri"/>
              <a:ea typeface="+mn-ea"/>
              <a:cs typeface="Calibri"/>
            </a:endParaRPr>
          </a:p>
        </p:txBody>
      </p:sp>
      <p:sp>
        <p:nvSpPr>
          <p:cNvPr id="30" name="object 30"/>
          <p:cNvSpPr txBox="1"/>
          <p:nvPr/>
        </p:nvSpPr>
        <p:spPr>
          <a:xfrm>
            <a:off x="9085228" y="2911326"/>
            <a:ext cx="1262380" cy="25400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500" b="1" i="0" u="none" strike="noStrike" kern="1200" cap="none" spc="-5" normalizeH="0" baseline="0" noProof="0" dirty="0">
                <a:ln>
                  <a:noFill/>
                </a:ln>
                <a:solidFill>
                  <a:prstClr val="black"/>
                </a:solidFill>
                <a:effectLst/>
                <a:uLnTx/>
                <a:uFillTx/>
                <a:latin typeface="Calibri"/>
                <a:ea typeface="+mn-ea"/>
                <a:cs typeface="Calibri"/>
              </a:rPr>
              <a:t>2.02</a:t>
            </a:r>
            <a:r>
              <a:rPr kumimoji="0" sz="1500" b="1" i="0" u="none" strike="noStrike" kern="1200" cap="none" spc="-55" normalizeH="0" baseline="0" noProof="0" dirty="0">
                <a:ln>
                  <a:noFill/>
                </a:ln>
                <a:solidFill>
                  <a:prstClr val="black"/>
                </a:solidFill>
                <a:effectLst/>
                <a:uLnTx/>
                <a:uFillTx/>
                <a:latin typeface="Calibri"/>
                <a:ea typeface="+mn-ea"/>
                <a:cs typeface="Calibri"/>
              </a:rPr>
              <a:t> </a:t>
            </a:r>
            <a:r>
              <a:rPr kumimoji="0" sz="1500" b="1" i="0" u="none" strike="noStrike" kern="1200" cap="none" spc="-5" normalizeH="0" baseline="0" noProof="0" dirty="0">
                <a:ln>
                  <a:noFill/>
                </a:ln>
                <a:solidFill>
                  <a:prstClr val="black"/>
                </a:solidFill>
                <a:effectLst/>
                <a:uLnTx/>
                <a:uFillTx/>
                <a:latin typeface="Calibri"/>
                <a:ea typeface="+mn-ea"/>
                <a:cs typeface="Calibri"/>
              </a:rPr>
              <a:t>(1.22-3.34)</a:t>
            </a:r>
            <a:endParaRPr kumimoji="0" sz="1500" b="0" i="0" u="none" strike="noStrike" kern="1200" cap="none" spc="0" normalizeH="0" baseline="0" noProof="0">
              <a:ln>
                <a:noFill/>
              </a:ln>
              <a:solidFill>
                <a:prstClr val="black"/>
              </a:solidFill>
              <a:effectLst/>
              <a:uLnTx/>
              <a:uFillTx/>
              <a:latin typeface="Calibri"/>
              <a:ea typeface="+mn-ea"/>
              <a:cs typeface="Calibri"/>
            </a:endParaRPr>
          </a:p>
        </p:txBody>
      </p:sp>
      <p:sp>
        <p:nvSpPr>
          <p:cNvPr id="31" name="object 31"/>
          <p:cNvSpPr txBox="1"/>
          <p:nvPr/>
        </p:nvSpPr>
        <p:spPr>
          <a:xfrm>
            <a:off x="2685061" y="3197131"/>
            <a:ext cx="5918200" cy="869315"/>
          </a:xfrm>
          <a:prstGeom prst="rect">
            <a:avLst/>
          </a:prstGeom>
        </p:spPr>
        <p:txBody>
          <a:bodyPr vert="horz" wrap="square" lIns="0" tIns="133350" rIns="0" bIns="0" rtlCol="0">
            <a:spAutoFit/>
          </a:bodyPr>
          <a:lstStyle/>
          <a:p>
            <a:pPr marL="302260" marR="0" lvl="0" indent="0" algn="l" defTabSz="914400" rtl="0" eaLnBrk="1" fontAlgn="auto" latinLnBrk="0" hangingPunct="1">
              <a:lnSpc>
                <a:spcPct val="100000"/>
              </a:lnSpc>
              <a:spcBef>
                <a:spcPts val="1050"/>
              </a:spcBef>
              <a:spcAft>
                <a:spcPts val="0"/>
              </a:spcAft>
              <a:buClrTx/>
              <a:buSzTx/>
              <a:buFontTx/>
              <a:buNone/>
              <a:tabLst>
                <a:tab pos="1213485" algn="l"/>
                <a:tab pos="2125345" algn="l"/>
                <a:tab pos="3036570" algn="l"/>
                <a:tab pos="3902710" algn="l"/>
                <a:tab pos="4813935" algn="l"/>
                <a:tab pos="5724525" algn="l"/>
              </a:tabLst>
              <a:defRPr/>
            </a:pPr>
            <a:r>
              <a:rPr kumimoji="0" sz="1400" b="1" i="0" u="none" strike="noStrike" kern="1200" cap="none" spc="0" normalizeH="0" baseline="0" noProof="0" dirty="0">
                <a:ln>
                  <a:noFill/>
                </a:ln>
                <a:solidFill>
                  <a:srgbClr val="595958"/>
                </a:solidFill>
                <a:effectLst/>
                <a:uLnTx/>
                <a:uFillTx/>
                <a:latin typeface="Calibri"/>
                <a:ea typeface="+mn-ea"/>
                <a:cs typeface="Calibri"/>
              </a:rPr>
              <a:t>2	4	6	8	</a:t>
            </a:r>
            <a:r>
              <a:rPr kumimoji="0" sz="1400" b="1" i="0" u="none" strike="noStrike" kern="1200" cap="none" spc="-5" normalizeH="0" baseline="0" noProof="0" dirty="0">
                <a:ln>
                  <a:noFill/>
                </a:ln>
                <a:solidFill>
                  <a:srgbClr val="595958"/>
                </a:solidFill>
                <a:effectLst/>
                <a:uLnTx/>
                <a:uFillTx/>
                <a:latin typeface="Calibri"/>
                <a:ea typeface="+mn-ea"/>
                <a:cs typeface="Calibri"/>
              </a:rPr>
              <a:t>1</a:t>
            </a:r>
            <a:r>
              <a:rPr kumimoji="0" sz="1400" b="1" i="0" u="none" strike="noStrike" kern="1200" cap="none" spc="0" normalizeH="0" baseline="0" noProof="0" dirty="0">
                <a:ln>
                  <a:noFill/>
                </a:ln>
                <a:solidFill>
                  <a:srgbClr val="595958"/>
                </a:solidFill>
                <a:effectLst/>
                <a:uLnTx/>
                <a:uFillTx/>
                <a:latin typeface="Calibri"/>
                <a:ea typeface="+mn-ea"/>
                <a:cs typeface="Calibri"/>
              </a:rPr>
              <a:t>0	</a:t>
            </a:r>
            <a:r>
              <a:rPr kumimoji="0" sz="1400" b="1" i="0" u="none" strike="noStrike" kern="1200" cap="none" spc="-5" normalizeH="0" baseline="0" noProof="0" dirty="0">
                <a:ln>
                  <a:noFill/>
                </a:ln>
                <a:solidFill>
                  <a:srgbClr val="595958"/>
                </a:solidFill>
                <a:effectLst/>
                <a:uLnTx/>
                <a:uFillTx/>
                <a:latin typeface="Calibri"/>
                <a:ea typeface="+mn-ea"/>
                <a:cs typeface="Calibri"/>
              </a:rPr>
              <a:t>1</a:t>
            </a:r>
            <a:r>
              <a:rPr kumimoji="0" sz="1400" b="1" i="0" u="none" strike="noStrike" kern="1200" cap="none" spc="0" normalizeH="0" baseline="0" noProof="0" dirty="0">
                <a:ln>
                  <a:noFill/>
                </a:ln>
                <a:solidFill>
                  <a:srgbClr val="595958"/>
                </a:solidFill>
                <a:effectLst/>
                <a:uLnTx/>
                <a:uFillTx/>
                <a:latin typeface="Calibri"/>
                <a:ea typeface="+mn-ea"/>
                <a:cs typeface="Calibri"/>
              </a:rPr>
              <a:t>2	</a:t>
            </a:r>
            <a:r>
              <a:rPr kumimoji="0" sz="1400" b="1" i="0" u="none" strike="noStrike" kern="1200" cap="none" spc="-5" normalizeH="0" baseline="0" noProof="0" dirty="0">
                <a:ln>
                  <a:noFill/>
                </a:ln>
                <a:solidFill>
                  <a:srgbClr val="595958"/>
                </a:solidFill>
                <a:effectLst/>
                <a:uLnTx/>
                <a:uFillTx/>
                <a:latin typeface="Calibri"/>
                <a:ea typeface="+mn-ea"/>
                <a:cs typeface="Calibri"/>
              </a:rPr>
              <a:t>14</a:t>
            </a:r>
            <a:endParaRPr kumimoji="0" sz="14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15"/>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5"/>
              </a:spcBef>
              <a:spcAft>
                <a:spcPts val="0"/>
              </a:spcAft>
              <a:buClrTx/>
              <a:buSzTx/>
              <a:buFontTx/>
              <a:buNone/>
              <a:tabLst/>
              <a:defRPr/>
            </a:pPr>
            <a:r>
              <a:rPr kumimoji="0" sz="2100" b="1" i="0" u="none" strike="noStrike" kern="1200" cap="none" spc="10" normalizeH="0" baseline="0" noProof="0" dirty="0">
                <a:ln>
                  <a:noFill/>
                </a:ln>
                <a:solidFill>
                  <a:srgbClr val="2D2C2C"/>
                </a:solidFill>
                <a:effectLst/>
                <a:uLnTx/>
                <a:uFillTx/>
                <a:latin typeface="Calibri"/>
                <a:ea typeface="+mn-ea"/>
                <a:cs typeface="Calibri"/>
              </a:rPr>
              <a:t>Compared</a:t>
            </a:r>
            <a:r>
              <a:rPr kumimoji="0" sz="2100" b="1" i="0" u="none" strike="noStrike" kern="1200" cap="none" spc="-5" normalizeH="0" baseline="0" noProof="0" dirty="0">
                <a:ln>
                  <a:noFill/>
                </a:ln>
                <a:solidFill>
                  <a:srgbClr val="2D2C2C"/>
                </a:solidFill>
                <a:effectLst/>
                <a:uLnTx/>
                <a:uFillTx/>
                <a:latin typeface="Calibri"/>
                <a:ea typeface="+mn-ea"/>
                <a:cs typeface="Calibri"/>
              </a:rPr>
              <a:t> </a:t>
            </a:r>
            <a:r>
              <a:rPr kumimoji="0" sz="2100" b="1" i="0" u="none" strike="noStrike" kern="1200" cap="none" spc="15" normalizeH="0" baseline="0" noProof="0" dirty="0">
                <a:ln>
                  <a:noFill/>
                </a:ln>
                <a:solidFill>
                  <a:srgbClr val="2D2C2C"/>
                </a:solidFill>
                <a:effectLst/>
                <a:uLnTx/>
                <a:uFillTx/>
                <a:latin typeface="Calibri"/>
                <a:ea typeface="+mn-ea"/>
                <a:cs typeface="Calibri"/>
              </a:rPr>
              <a:t>with</a:t>
            </a:r>
            <a:r>
              <a:rPr kumimoji="0" sz="2100" b="1" i="0" u="none" strike="noStrike" kern="1200" cap="none" spc="-5" normalizeH="0" baseline="0" noProof="0" dirty="0">
                <a:ln>
                  <a:noFill/>
                </a:ln>
                <a:solidFill>
                  <a:srgbClr val="2D2C2C"/>
                </a:solidFill>
                <a:effectLst/>
                <a:uLnTx/>
                <a:uFillTx/>
                <a:latin typeface="Calibri"/>
                <a:ea typeface="+mn-ea"/>
                <a:cs typeface="Calibri"/>
              </a:rPr>
              <a:t> </a:t>
            </a:r>
            <a:r>
              <a:rPr kumimoji="0" sz="2100" b="1" i="0" u="sng" strike="noStrike" kern="1200" cap="none" spc="10" normalizeH="0" baseline="0" noProof="0" dirty="0">
                <a:ln>
                  <a:noFill/>
                </a:ln>
                <a:solidFill>
                  <a:srgbClr val="2D2C2C"/>
                </a:solidFill>
                <a:effectLst/>
                <a:uLnTx/>
                <a:uFill>
                  <a:solidFill>
                    <a:srgbClr val="2D2C2C"/>
                  </a:solidFill>
                </a:uFill>
                <a:latin typeface="Calibri"/>
                <a:ea typeface="+mn-ea"/>
                <a:cs typeface="Calibri"/>
              </a:rPr>
              <a:t>pregnant</a:t>
            </a:r>
            <a:r>
              <a:rPr kumimoji="0" sz="2100" b="1" i="0" u="none" strike="noStrike" kern="1200" cap="none" spc="10" normalizeH="0" baseline="0" noProof="0" dirty="0">
                <a:ln>
                  <a:noFill/>
                </a:ln>
                <a:solidFill>
                  <a:srgbClr val="2D2C2C"/>
                </a:solidFill>
                <a:effectLst/>
                <a:uLnTx/>
                <a:uFillTx/>
                <a:latin typeface="Calibri"/>
                <a:ea typeface="+mn-ea"/>
                <a:cs typeface="Calibri"/>
              </a:rPr>
              <a:t> </a:t>
            </a:r>
            <a:r>
              <a:rPr kumimoji="0" sz="2100" b="1" i="0" u="none" strike="noStrike" kern="1200" cap="none" spc="20" normalizeH="0" baseline="0" noProof="0" dirty="0">
                <a:ln>
                  <a:noFill/>
                </a:ln>
                <a:solidFill>
                  <a:srgbClr val="2D2C2C"/>
                </a:solidFill>
                <a:effectLst/>
                <a:uLnTx/>
                <a:uFillTx/>
                <a:latin typeface="Calibri"/>
                <a:ea typeface="+mn-ea"/>
                <a:cs typeface="Calibri"/>
              </a:rPr>
              <a:t>women</a:t>
            </a:r>
            <a:r>
              <a:rPr kumimoji="0" sz="2100" b="1" i="0" u="none" strike="noStrike" kern="1200" cap="none" spc="-5" normalizeH="0" baseline="0" noProof="0" dirty="0">
                <a:ln>
                  <a:noFill/>
                </a:ln>
                <a:solidFill>
                  <a:srgbClr val="2D2C2C"/>
                </a:solidFill>
                <a:effectLst/>
                <a:uLnTx/>
                <a:uFillTx/>
                <a:latin typeface="Calibri"/>
                <a:ea typeface="+mn-ea"/>
                <a:cs typeface="Calibri"/>
              </a:rPr>
              <a:t> </a:t>
            </a:r>
            <a:r>
              <a:rPr kumimoji="0" sz="2100" b="1" i="0" u="none" strike="noStrike" kern="1200" cap="none" spc="15" normalizeH="0" baseline="0" noProof="0" dirty="0">
                <a:ln>
                  <a:noFill/>
                </a:ln>
                <a:solidFill>
                  <a:srgbClr val="2D2C2C"/>
                </a:solidFill>
                <a:effectLst/>
                <a:uLnTx/>
                <a:uFillTx/>
                <a:latin typeface="Calibri"/>
                <a:ea typeface="+mn-ea"/>
                <a:cs typeface="Calibri"/>
              </a:rPr>
              <a:t>without</a:t>
            </a:r>
            <a:r>
              <a:rPr kumimoji="0" sz="2100" b="1" i="0" u="none" strike="noStrike" kern="1200" cap="none" spc="-20" normalizeH="0" baseline="0" noProof="0" dirty="0">
                <a:ln>
                  <a:noFill/>
                </a:ln>
                <a:solidFill>
                  <a:srgbClr val="2D2C2C"/>
                </a:solidFill>
                <a:effectLst/>
                <a:uLnTx/>
                <a:uFillTx/>
                <a:latin typeface="Calibri"/>
                <a:ea typeface="+mn-ea"/>
                <a:cs typeface="Calibri"/>
              </a:rPr>
              <a:t> </a:t>
            </a:r>
            <a:r>
              <a:rPr kumimoji="0" sz="2100" b="1" i="0" u="none" strike="noStrike" kern="1200" cap="none" spc="5" normalizeH="0" baseline="0" noProof="0" dirty="0">
                <a:ln>
                  <a:noFill/>
                </a:ln>
                <a:solidFill>
                  <a:srgbClr val="2D2C2C"/>
                </a:solidFill>
                <a:effectLst/>
                <a:uLnTx/>
                <a:uFillTx/>
                <a:latin typeface="Calibri"/>
                <a:ea typeface="+mn-ea"/>
                <a:cs typeface="Calibri"/>
              </a:rPr>
              <a:t>COVID-19</a:t>
            </a:r>
            <a:endParaRPr kumimoji="0" sz="2100" b="0" i="0" u="none" strike="noStrike" kern="1200" cap="none" spc="0" normalizeH="0" baseline="0" noProof="0">
              <a:ln>
                <a:noFill/>
              </a:ln>
              <a:solidFill>
                <a:prstClr val="black"/>
              </a:solidFill>
              <a:effectLst/>
              <a:uLnTx/>
              <a:uFillTx/>
              <a:latin typeface="Calibri"/>
              <a:ea typeface="+mn-ea"/>
              <a:cs typeface="Calibri"/>
            </a:endParaRPr>
          </a:p>
        </p:txBody>
      </p:sp>
      <p:sp>
        <p:nvSpPr>
          <p:cNvPr id="32" name="object 32"/>
          <p:cNvSpPr txBox="1"/>
          <p:nvPr/>
        </p:nvSpPr>
        <p:spPr>
          <a:xfrm>
            <a:off x="10777249" y="4297213"/>
            <a:ext cx="819785" cy="25400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500" b="1" i="0" u="none" strike="noStrike" kern="1200" cap="none" spc="-5" normalizeH="0" baseline="0" noProof="0" dirty="0">
                <a:ln>
                  <a:noFill/>
                </a:ln>
                <a:solidFill>
                  <a:prstClr val="black"/>
                </a:solidFill>
                <a:effectLst/>
                <a:uLnTx/>
                <a:uFillTx/>
                <a:latin typeface="Calibri"/>
                <a:ea typeface="+mn-ea"/>
                <a:cs typeface="Calibri"/>
              </a:rPr>
              <a:t>16</a:t>
            </a:r>
            <a:r>
              <a:rPr kumimoji="0" sz="1500" b="1" i="0" u="none" strike="noStrike" kern="1200" cap="none" spc="-45" normalizeH="0" baseline="0" noProof="0" dirty="0">
                <a:ln>
                  <a:noFill/>
                </a:ln>
                <a:solidFill>
                  <a:prstClr val="black"/>
                </a:solidFill>
                <a:effectLst/>
                <a:uLnTx/>
                <a:uFillTx/>
                <a:latin typeface="Calibri"/>
                <a:ea typeface="+mn-ea"/>
                <a:cs typeface="Calibri"/>
              </a:rPr>
              <a:t> </a:t>
            </a:r>
            <a:r>
              <a:rPr kumimoji="0" sz="1500" b="1" i="0" u="none" strike="noStrike" kern="1200" cap="none" spc="0" normalizeH="0" baseline="0" noProof="0" dirty="0">
                <a:ln>
                  <a:noFill/>
                </a:ln>
                <a:solidFill>
                  <a:prstClr val="black"/>
                </a:solidFill>
                <a:effectLst/>
                <a:uLnTx/>
                <a:uFillTx/>
                <a:latin typeface="Calibri"/>
                <a:ea typeface="+mn-ea"/>
                <a:cs typeface="Calibri"/>
              </a:rPr>
              <a:t>/</a:t>
            </a:r>
            <a:r>
              <a:rPr kumimoji="0" sz="1500" b="1" i="0" u="none" strike="noStrike" kern="1200" cap="none" spc="-40" normalizeH="0" baseline="0" noProof="0" dirty="0">
                <a:ln>
                  <a:noFill/>
                </a:ln>
                <a:solidFill>
                  <a:prstClr val="black"/>
                </a:solidFill>
                <a:effectLst/>
                <a:uLnTx/>
                <a:uFillTx/>
                <a:latin typeface="Calibri"/>
                <a:ea typeface="+mn-ea"/>
                <a:cs typeface="Calibri"/>
              </a:rPr>
              <a:t> </a:t>
            </a:r>
            <a:r>
              <a:rPr kumimoji="0" sz="1500" b="1" i="0" u="none" strike="noStrike" kern="1200" cap="none" spc="-5" normalizeH="0" baseline="0" noProof="0" dirty="0">
                <a:ln>
                  <a:noFill/>
                </a:ln>
                <a:solidFill>
                  <a:prstClr val="black"/>
                </a:solidFill>
                <a:effectLst/>
                <a:uLnTx/>
                <a:uFillTx/>
                <a:latin typeface="Calibri"/>
                <a:ea typeface="+mn-ea"/>
                <a:cs typeface="Calibri"/>
              </a:rPr>
              <a:t>4,820</a:t>
            </a:r>
            <a:endParaRPr kumimoji="0" sz="1500" b="0" i="0" u="none" strike="noStrike" kern="1200" cap="none" spc="0" normalizeH="0" baseline="0" noProof="0">
              <a:ln>
                <a:noFill/>
              </a:ln>
              <a:solidFill>
                <a:prstClr val="black"/>
              </a:solidFill>
              <a:effectLst/>
              <a:uLnTx/>
              <a:uFillTx/>
              <a:latin typeface="Calibri"/>
              <a:ea typeface="+mn-ea"/>
              <a:cs typeface="Calibri"/>
            </a:endParaRPr>
          </a:p>
        </p:txBody>
      </p:sp>
      <p:sp>
        <p:nvSpPr>
          <p:cNvPr id="33" name="object 33"/>
          <p:cNvSpPr txBox="1"/>
          <p:nvPr/>
        </p:nvSpPr>
        <p:spPr>
          <a:xfrm>
            <a:off x="10510549" y="4683738"/>
            <a:ext cx="1351915" cy="25400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500" b="1" i="0" u="none" strike="noStrike" kern="1200" cap="none" spc="-5" normalizeH="0" baseline="0" noProof="0" dirty="0">
                <a:ln>
                  <a:noFill/>
                </a:ln>
                <a:solidFill>
                  <a:prstClr val="black"/>
                </a:solidFill>
                <a:effectLst/>
                <a:uLnTx/>
                <a:uFillTx/>
                <a:latin typeface="Calibri"/>
                <a:ea typeface="+mn-ea"/>
                <a:cs typeface="Calibri"/>
              </a:rPr>
              <a:t>28,326</a:t>
            </a:r>
            <a:r>
              <a:rPr kumimoji="0" sz="1500" b="1" i="0" u="none" strike="noStrike" kern="1200" cap="none" spc="-20" normalizeH="0" baseline="0" noProof="0" dirty="0">
                <a:ln>
                  <a:noFill/>
                </a:ln>
                <a:solidFill>
                  <a:prstClr val="black"/>
                </a:solidFill>
                <a:effectLst/>
                <a:uLnTx/>
                <a:uFillTx/>
                <a:latin typeface="Calibri"/>
                <a:ea typeface="+mn-ea"/>
                <a:cs typeface="Calibri"/>
              </a:rPr>
              <a:t> </a:t>
            </a:r>
            <a:r>
              <a:rPr kumimoji="0" sz="1500" b="1" i="0" u="none" strike="noStrike" kern="1200" cap="none" spc="0" normalizeH="0" baseline="0" noProof="0" dirty="0">
                <a:ln>
                  <a:noFill/>
                </a:ln>
                <a:solidFill>
                  <a:prstClr val="black"/>
                </a:solidFill>
                <a:effectLst/>
                <a:uLnTx/>
                <a:uFillTx/>
                <a:latin typeface="Calibri"/>
                <a:ea typeface="+mn-ea"/>
                <a:cs typeface="Calibri"/>
              </a:rPr>
              <a:t>/</a:t>
            </a:r>
            <a:r>
              <a:rPr kumimoji="0" sz="1500" b="1" i="0" u="none" strike="noStrike" kern="1200" cap="none" spc="-40" normalizeH="0" baseline="0" noProof="0" dirty="0">
                <a:ln>
                  <a:noFill/>
                </a:ln>
                <a:solidFill>
                  <a:prstClr val="black"/>
                </a:solidFill>
                <a:effectLst/>
                <a:uLnTx/>
                <a:uFillTx/>
                <a:latin typeface="Calibri"/>
                <a:ea typeface="+mn-ea"/>
                <a:cs typeface="Calibri"/>
              </a:rPr>
              <a:t> </a:t>
            </a:r>
            <a:r>
              <a:rPr kumimoji="0" sz="1500" b="1" i="0" u="none" strike="noStrike" kern="1200" cap="none" spc="-5" normalizeH="0" baseline="0" noProof="0" dirty="0">
                <a:ln>
                  <a:noFill/>
                </a:ln>
                <a:solidFill>
                  <a:prstClr val="black"/>
                </a:solidFill>
                <a:effectLst/>
                <a:uLnTx/>
                <a:uFillTx/>
                <a:latin typeface="Calibri"/>
                <a:ea typeface="+mn-ea"/>
                <a:cs typeface="Calibri"/>
              </a:rPr>
              <a:t>424,344</a:t>
            </a:r>
            <a:endParaRPr kumimoji="0" sz="1500" b="0" i="0" u="none" strike="noStrike" kern="1200" cap="none" spc="0" normalizeH="0" baseline="0" noProof="0">
              <a:ln>
                <a:noFill/>
              </a:ln>
              <a:solidFill>
                <a:prstClr val="black"/>
              </a:solidFill>
              <a:effectLst/>
              <a:uLnTx/>
              <a:uFillTx/>
              <a:latin typeface="Calibri"/>
              <a:ea typeface="+mn-ea"/>
              <a:cs typeface="Calibri"/>
            </a:endParaRPr>
          </a:p>
        </p:txBody>
      </p:sp>
      <p:sp>
        <p:nvSpPr>
          <p:cNvPr id="34" name="object 34"/>
          <p:cNvSpPr txBox="1"/>
          <p:nvPr/>
        </p:nvSpPr>
        <p:spPr>
          <a:xfrm>
            <a:off x="10728481" y="5070262"/>
            <a:ext cx="917575" cy="25400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500" b="1" i="0" u="none" strike="noStrike" kern="1200" cap="none" spc="-5" normalizeH="0" baseline="0" noProof="0" dirty="0">
                <a:ln>
                  <a:noFill/>
                </a:ln>
                <a:solidFill>
                  <a:prstClr val="black"/>
                </a:solidFill>
                <a:effectLst/>
                <a:uLnTx/>
                <a:uFillTx/>
                <a:latin typeface="Calibri"/>
                <a:ea typeface="+mn-ea"/>
                <a:cs typeface="Calibri"/>
              </a:rPr>
              <a:t>719</a:t>
            </a:r>
            <a:r>
              <a:rPr kumimoji="0" sz="1500" b="1" i="0" u="none" strike="noStrike" kern="1200" cap="none" spc="-30" normalizeH="0" baseline="0" noProof="0" dirty="0">
                <a:ln>
                  <a:noFill/>
                </a:ln>
                <a:solidFill>
                  <a:prstClr val="black"/>
                </a:solidFill>
                <a:effectLst/>
                <a:uLnTx/>
                <a:uFillTx/>
                <a:latin typeface="Calibri"/>
                <a:ea typeface="+mn-ea"/>
                <a:cs typeface="Calibri"/>
              </a:rPr>
              <a:t> </a:t>
            </a:r>
            <a:r>
              <a:rPr kumimoji="0" sz="1500" b="1" i="0" u="none" strike="noStrike" kern="1200" cap="none" spc="0" normalizeH="0" baseline="0" noProof="0" dirty="0">
                <a:ln>
                  <a:noFill/>
                </a:ln>
                <a:solidFill>
                  <a:prstClr val="black"/>
                </a:solidFill>
                <a:effectLst/>
                <a:uLnTx/>
                <a:uFillTx/>
                <a:latin typeface="Calibri"/>
                <a:ea typeface="+mn-ea"/>
                <a:cs typeface="Calibri"/>
              </a:rPr>
              <a:t>/</a:t>
            </a:r>
            <a:r>
              <a:rPr kumimoji="0" sz="1500" b="1" i="0" u="none" strike="noStrike" kern="1200" cap="none" spc="-40" normalizeH="0" baseline="0" noProof="0" dirty="0">
                <a:ln>
                  <a:noFill/>
                </a:ln>
                <a:solidFill>
                  <a:prstClr val="black"/>
                </a:solidFill>
                <a:effectLst/>
                <a:uLnTx/>
                <a:uFillTx/>
                <a:latin typeface="Calibri"/>
                <a:ea typeface="+mn-ea"/>
                <a:cs typeface="Calibri"/>
              </a:rPr>
              <a:t> </a:t>
            </a:r>
            <a:r>
              <a:rPr kumimoji="0" sz="1500" b="1" i="0" u="none" strike="noStrike" kern="1200" cap="none" spc="-5" normalizeH="0" baseline="0" noProof="0" dirty="0">
                <a:ln>
                  <a:noFill/>
                </a:ln>
                <a:solidFill>
                  <a:prstClr val="black"/>
                </a:solidFill>
                <a:effectLst/>
                <a:uLnTx/>
                <a:uFillTx/>
                <a:latin typeface="Calibri"/>
                <a:ea typeface="+mn-ea"/>
                <a:cs typeface="Calibri"/>
              </a:rPr>
              <a:t>8,549</a:t>
            </a:r>
            <a:endParaRPr kumimoji="0" sz="1500" b="0" i="0" u="none" strike="noStrike" kern="1200" cap="none" spc="0" normalizeH="0" baseline="0" noProof="0">
              <a:ln>
                <a:noFill/>
              </a:ln>
              <a:solidFill>
                <a:prstClr val="black"/>
              </a:solidFill>
              <a:effectLst/>
              <a:uLnTx/>
              <a:uFillTx/>
              <a:latin typeface="Calibri"/>
              <a:ea typeface="+mn-ea"/>
              <a:cs typeface="Calibri"/>
            </a:endParaRPr>
          </a:p>
        </p:txBody>
      </p:sp>
      <p:sp>
        <p:nvSpPr>
          <p:cNvPr id="35" name="object 35"/>
          <p:cNvSpPr txBox="1"/>
          <p:nvPr/>
        </p:nvSpPr>
        <p:spPr>
          <a:xfrm>
            <a:off x="10777249" y="5456787"/>
            <a:ext cx="819785" cy="25400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500" b="1" i="0" u="none" strike="noStrike" kern="1200" cap="none" spc="-5" normalizeH="0" baseline="0" noProof="0" dirty="0">
                <a:ln>
                  <a:noFill/>
                </a:ln>
                <a:solidFill>
                  <a:prstClr val="black"/>
                </a:solidFill>
                <a:effectLst/>
                <a:uLnTx/>
                <a:uFillTx/>
                <a:latin typeface="Calibri"/>
                <a:ea typeface="+mn-ea"/>
                <a:cs typeface="Calibri"/>
              </a:rPr>
              <a:t>35</a:t>
            </a:r>
            <a:r>
              <a:rPr kumimoji="0" sz="1500" b="1" i="0" u="none" strike="noStrike" kern="1200" cap="none" spc="-45" normalizeH="0" baseline="0" noProof="0" dirty="0">
                <a:ln>
                  <a:noFill/>
                </a:ln>
                <a:solidFill>
                  <a:prstClr val="black"/>
                </a:solidFill>
                <a:effectLst/>
                <a:uLnTx/>
                <a:uFillTx/>
                <a:latin typeface="Calibri"/>
                <a:ea typeface="+mn-ea"/>
                <a:cs typeface="Calibri"/>
              </a:rPr>
              <a:t> </a:t>
            </a:r>
            <a:r>
              <a:rPr kumimoji="0" sz="1500" b="1" i="0" u="none" strike="noStrike" kern="1200" cap="none" spc="0" normalizeH="0" baseline="0" noProof="0" dirty="0">
                <a:ln>
                  <a:noFill/>
                </a:ln>
                <a:solidFill>
                  <a:prstClr val="black"/>
                </a:solidFill>
                <a:effectLst/>
                <a:uLnTx/>
                <a:uFillTx/>
                <a:latin typeface="Calibri"/>
                <a:ea typeface="+mn-ea"/>
                <a:cs typeface="Calibri"/>
              </a:rPr>
              <a:t>/</a:t>
            </a:r>
            <a:r>
              <a:rPr kumimoji="0" sz="1500" b="1" i="0" u="none" strike="noStrike" kern="1200" cap="none" spc="-40" normalizeH="0" baseline="0" noProof="0" dirty="0">
                <a:ln>
                  <a:noFill/>
                </a:ln>
                <a:solidFill>
                  <a:prstClr val="black"/>
                </a:solidFill>
                <a:effectLst/>
                <a:uLnTx/>
                <a:uFillTx/>
                <a:latin typeface="Calibri"/>
                <a:ea typeface="+mn-ea"/>
                <a:cs typeface="Calibri"/>
              </a:rPr>
              <a:t> </a:t>
            </a:r>
            <a:r>
              <a:rPr kumimoji="0" sz="1500" b="1" i="0" u="none" strike="noStrike" kern="1200" cap="none" spc="-5" normalizeH="0" baseline="0" noProof="0" dirty="0">
                <a:ln>
                  <a:noFill/>
                </a:ln>
                <a:solidFill>
                  <a:prstClr val="black"/>
                </a:solidFill>
                <a:effectLst/>
                <a:uLnTx/>
                <a:uFillTx/>
                <a:latin typeface="Calibri"/>
                <a:ea typeface="+mn-ea"/>
                <a:cs typeface="Calibri"/>
              </a:rPr>
              <a:t>5,794</a:t>
            </a:r>
            <a:endParaRPr kumimoji="0" sz="1500" b="0" i="0" u="none" strike="noStrike" kern="1200" cap="none" spc="0" normalizeH="0" baseline="0" noProof="0">
              <a:ln>
                <a:noFill/>
              </a:ln>
              <a:solidFill>
                <a:prstClr val="black"/>
              </a:solidFill>
              <a:effectLst/>
              <a:uLnTx/>
              <a:uFillTx/>
              <a:latin typeface="Calibri"/>
              <a:ea typeface="+mn-ea"/>
              <a:cs typeface="Calibri"/>
            </a:endParaRPr>
          </a:p>
        </p:txBody>
      </p:sp>
      <p:sp>
        <p:nvSpPr>
          <p:cNvPr id="36" name="object 36"/>
          <p:cNvSpPr txBox="1"/>
          <p:nvPr/>
        </p:nvSpPr>
        <p:spPr>
          <a:xfrm>
            <a:off x="10728481" y="5843311"/>
            <a:ext cx="917575" cy="25400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500" b="1" i="0" u="none" strike="noStrike" kern="1200" cap="none" spc="-5" normalizeH="0" baseline="0" noProof="0" dirty="0">
                <a:ln>
                  <a:noFill/>
                </a:ln>
                <a:solidFill>
                  <a:prstClr val="black"/>
                </a:solidFill>
                <a:effectLst/>
                <a:uLnTx/>
                <a:uFillTx/>
                <a:latin typeface="Calibri"/>
                <a:ea typeface="+mn-ea"/>
                <a:cs typeface="Calibri"/>
              </a:rPr>
              <a:t>848</a:t>
            </a:r>
            <a:r>
              <a:rPr kumimoji="0" sz="1500" b="1" i="0" u="none" strike="noStrike" kern="1200" cap="none" spc="-30" normalizeH="0" baseline="0" noProof="0" dirty="0">
                <a:ln>
                  <a:noFill/>
                </a:ln>
                <a:solidFill>
                  <a:prstClr val="black"/>
                </a:solidFill>
                <a:effectLst/>
                <a:uLnTx/>
                <a:uFillTx/>
                <a:latin typeface="Calibri"/>
                <a:ea typeface="+mn-ea"/>
                <a:cs typeface="Calibri"/>
              </a:rPr>
              <a:t> </a:t>
            </a:r>
            <a:r>
              <a:rPr kumimoji="0" sz="1500" b="1" i="0" u="none" strike="noStrike" kern="1200" cap="none" spc="0" normalizeH="0" baseline="0" noProof="0" dirty="0">
                <a:ln>
                  <a:noFill/>
                </a:ln>
                <a:solidFill>
                  <a:prstClr val="black"/>
                </a:solidFill>
                <a:effectLst/>
                <a:uLnTx/>
                <a:uFillTx/>
                <a:latin typeface="Calibri"/>
                <a:ea typeface="+mn-ea"/>
                <a:cs typeface="Calibri"/>
              </a:rPr>
              <a:t>/</a:t>
            </a:r>
            <a:r>
              <a:rPr kumimoji="0" sz="1500" b="1" i="0" u="none" strike="noStrike" kern="1200" cap="none" spc="-40" normalizeH="0" baseline="0" noProof="0" dirty="0">
                <a:ln>
                  <a:noFill/>
                </a:ln>
                <a:solidFill>
                  <a:prstClr val="black"/>
                </a:solidFill>
                <a:effectLst/>
                <a:uLnTx/>
                <a:uFillTx/>
                <a:latin typeface="Calibri"/>
                <a:ea typeface="+mn-ea"/>
                <a:cs typeface="Calibri"/>
              </a:rPr>
              <a:t> </a:t>
            </a:r>
            <a:r>
              <a:rPr kumimoji="0" sz="1500" b="1" i="0" u="none" strike="noStrike" kern="1200" cap="none" spc="-5" normalizeH="0" baseline="0" noProof="0" dirty="0">
                <a:ln>
                  <a:noFill/>
                </a:ln>
                <a:solidFill>
                  <a:prstClr val="black"/>
                </a:solidFill>
                <a:effectLst/>
                <a:uLnTx/>
                <a:uFillTx/>
                <a:latin typeface="Calibri"/>
                <a:ea typeface="+mn-ea"/>
                <a:cs typeface="Calibri"/>
              </a:rPr>
              <a:t>5,873</a:t>
            </a:r>
            <a:endParaRPr kumimoji="0" sz="1500" b="0" i="0" u="none" strike="noStrike" kern="1200" cap="none" spc="0" normalizeH="0" baseline="0" noProof="0">
              <a:ln>
                <a:noFill/>
              </a:ln>
              <a:solidFill>
                <a:prstClr val="black"/>
              </a:solidFill>
              <a:effectLst/>
              <a:uLnTx/>
              <a:uFillTx/>
              <a:latin typeface="Calibri"/>
              <a:ea typeface="+mn-ea"/>
              <a:cs typeface="Calibri"/>
            </a:endParaRPr>
          </a:p>
        </p:txBody>
      </p:sp>
      <p:sp>
        <p:nvSpPr>
          <p:cNvPr id="37" name="object 37"/>
          <p:cNvSpPr/>
          <p:nvPr/>
        </p:nvSpPr>
        <p:spPr>
          <a:xfrm>
            <a:off x="9348216" y="4197096"/>
            <a:ext cx="850900" cy="0"/>
          </a:xfrm>
          <a:custGeom>
            <a:avLst/>
            <a:gdLst/>
            <a:ahLst/>
            <a:cxnLst/>
            <a:rect l="l" t="t" r="r" b="b"/>
            <a:pathLst>
              <a:path w="850900">
                <a:moveTo>
                  <a:pt x="0" y="0"/>
                </a:moveTo>
                <a:lnTo>
                  <a:pt x="850391" y="0"/>
                </a:lnTo>
              </a:path>
            </a:pathLst>
          </a:custGeom>
          <a:ln w="15875">
            <a:solidFill>
              <a:srgbClr val="7D7D7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object 38"/>
          <p:cNvSpPr/>
          <p:nvPr/>
        </p:nvSpPr>
        <p:spPr>
          <a:xfrm>
            <a:off x="10520171" y="4194047"/>
            <a:ext cx="1132205" cy="0"/>
          </a:xfrm>
          <a:custGeom>
            <a:avLst/>
            <a:gdLst/>
            <a:ahLst/>
            <a:cxnLst/>
            <a:rect l="l" t="t" r="r" b="b"/>
            <a:pathLst>
              <a:path w="1132204">
                <a:moveTo>
                  <a:pt x="0" y="0"/>
                </a:moveTo>
                <a:lnTo>
                  <a:pt x="1131862" y="0"/>
                </a:lnTo>
              </a:path>
            </a:pathLst>
          </a:custGeom>
          <a:ln w="15875">
            <a:solidFill>
              <a:srgbClr val="7D7D7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object 39"/>
          <p:cNvSpPr txBox="1"/>
          <p:nvPr/>
        </p:nvSpPr>
        <p:spPr>
          <a:xfrm>
            <a:off x="9022663" y="4297283"/>
            <a:ext cx="1262380" cy="25400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500" b="1" i="0" u="none" strike="noStrike" kern="1200" cap="none" spc="-5" normalizeH="0" baseline="0" noProof="0" dirty="0">
                <a:ln>
                  <a:noFill/>
                </a:ln>
                <a:solidFill>
                  <a:prstClr val="black"/>
                </a:solidFill>
                <a:effectLst/>
                <a:uLnTx/>
                <a:uFillTx/>
                <a:latin typeface="Calibri"/>
                <a:ea typeface="+mn-ea"/>
                <a:cs typeface="Calibri"/>
              </a:rPr>
              <a:t>2.85</a:t>
            </a:r>
            <a:r>
              <a:rPr kumimoji="0" sz="1500" b="1" i="0" u="none" strike="noStrike" kern="1200" cap="none" spc="-55" normalizeH="0" baseline="0" noProof="0" dirty="0">
                <a:ln>
                  <a:noFill/>
                </a:ln>
                <a:solidFill>
                  <a:prstClr val="black"/>
                </a:solidFill>
                <a:effectLst/>
                <a:uLnTx/>
                <a:uFillTx/>
                <a:latin typeface="Calibri"/>
                <a:ea typeface="+mn-ea"/>
                <a:cs typeface="Calibri"/>
              </a:rPr>
              <a:t> </a:t>
            </a:r>
            <a:r>
              <a:rPr kumimoji="0" sz="1500" b="1" i="0" u="none" strike="noStrike" kern="1200" cap="none" spc="-5" normalizeH="0" baseline="0" noProof="0" dirty="0">
                <a:ln>
                  <a:noFill/>
                </a:ln>
                <a:solidFill>
                  <a:prstClr val="black"/>
                </a:solidFill>
                <a:effectLst/>
                <a:uLnTx/>
                <a:uFillTx/>
                <a:latin typeface="Calibri"/>
                <a:ea typeface="+mn-ea"/>
                <a:cs typeface="Calibri"/>
              </a:rPr>
              <a:t>(1.08-7.52)</a:t>
            </a:r>
            <a:endParaRPr kumimoji="0" sz="1500" b="0" i="0" u="none" strike="noStrike" kern="1200" cap="none" spc="0" normalizeH="0" baseline="0" noProof="0">
              <a:ln>
                <a:noFill/>
              </a:ln>
              <a:solidFill>
                <a:prstClr val="black"/>
              </a:solidFill>
              <a:effectLst/>
              <a:uLnTx/>
              <a:uFillTx/>
              <a:latin typeface="Calibri"/>
              <a:ea typeface="+mn-ea"/>
              <a:cs typeface="Calibri"/>
            </a:endParaRPr>
          </a:p>
        </p:txBody>
      </p:sp>
      <p:sp>
        <p:nvSpPr>
          <p:cNvPr id="40" name="object 40"/>
          <p:cNvSpPr txBox="1"/>
          <p:nvPr/>
        </p:nvSpPr>
        <p:spPr>
          <a:xfrm>
            <a:off x="9022663" y="4685141"/>
            <a:ext cx="1262380" cy="25400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500" b="1" i="0" u="none" strike="noStrike" kern="1200" cap="none" spc="-5" normalizeH="0" baseline="0" noProof="0" dirty="0">
                <a:ln>
                  <a:noFill/>
                </a:ln>
                <a:solidFill>
                  <a:prstClr val="black"/>
                </a:solidFill>
                <a:effectLst/>
                <a:uLnTx/>
                <a:uFillTx/>
                <a:latin typeface="Calibri"/>
                <a:ea typeface="+mn-ea"/>
                <a:cs typeface="Calibri"/>
              </a:rPr>
              <a:t>1.33</a:t>
            </a:r>
            <a:r>
              <a:rPr kumimoji="0" sz="1500" b="1" i="0" u="none" strike="noStrike" kern="1200" cap="none" spc="-55" normalizeH="0" baseline="0" noProof="0" dirty="0">
                <a:ln>
                  <a:noFill/>
                </a:ln>
                <a:solidFill>
                  <a:prstClr val="black"/>
                </a:solidFill>
                <a:effectLst/>
                <a:uLnTx/>
                <a:uFillTx/>
                <a:latin typeface="Calibri"/>
                <a:ea typeface="+mn-ea"/>
                <a:cs typeface="Calibri"/>
              </a:rPr>
              <a:t> </a:t>
            </a:r>
            <a:r>
              <a:rPr kumimoji="0" sz="1500" b="1" i="0" u="none" strike="noStrike" kern="1200" cap="none" spc="-5" normalizeH="0" baseline="0" noProof="0" dirty="0">
                <a:ln>
                  <a:noFill/>
                </a:ln>
                <a:solidFill>
                  <a:prstClr val="black"/>
                </a:solidFill>
                <a:effectLst/>
                <a:uLnTx/>
                <a:uFillTx/>
                <a:latin typeface="Calibri"/>
                <a:ea typeface="+mn-ea"/>
                <a:cs typeface="Calibri"/>
              </a:rPr>
              <a:t>(1.03-1.73)</a:t>
            </a:r>
            <a:endParaRPr kumimoji="0" sz="1500" b="0" i="0" u="none" strike="noStrike" kern="1200" cap="none" spc="0" normalizeH="0" baseline="0" noProof="0">
              <a:ln>
                <a:noFill/>
              </a:ln>
              <a:solidFill>
                <a:prstClr val="black"/>
              </a:solidFill>
              <a:effectLst/>
              <a:uLnTx/>
              <a:uFillTx/>
              <a:latin typeface="Calibri"/>
              <a:ea typeface="+mn-ea"/>
              <a:cs typeface="Calibri"/>
            </a:endParaRPr>
          </a:p>
        </p:txBody>
      </p:sp>
      <p:sp>
        <p:nvSpPr>
          <p:cNvPr id="41" name="object 41"/>
          <p:cNvSpPr txBox="1"/>
          <p:nvPr/>
        </p:nvSpPr>
        <p:spPr>
          <a:xfrm>
            <a:off x="9022663" y="5072999"/>
            <a:ext cx="1262380" cy="25400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500" b="1" i="0" u="none" strike="noStrike" kern="1200" cap="none" spc="-5" normalizeH="0" baseline="0" noProof="0" dirty="0">
                <a:ln>
                  <a:noFill/>
                </a:ln>
                <a:solidFill>
                  <a:prstClr val="black"/>
                </a:solidFill>
                <a:effectLst/>
                <a:uLnTx/>
                <a:uFillTx/>
                <a:latin typeface="Calibri"/>
                <a:ea typeface="+mn-ea"/>
                <a:cs typeface="Calibri"/>
              </a:rPr>
              <a:t>1.47</a:t>
            </a:r>
            <a:r>
              <a:rPr kumimoji="0" sz="1500" b="1" i="0" u="none" strike="noStrike" kern="1200" cap="none" spc="-55" normalizeH="0" baseline="0" noProof="0" dirty="0">
                <a:ln>
                  <a:noFill/>
                </a:ln>
                <a:solidFill>
                  <a:prstClr val="black"/>
                </a:solidFill>
                <a:effectLst/>
                <a:uLnTx/>
                <a:uFillTx/>
                <a:latin typeface="Calibri"/>
                <a:ea typeface="+mn-ea"/>
                <a:cs typeface="Calibri"/>
              </a:rPr>
              <a:t> </a:t>
            </a:r>
            <a:r>
              <a:rPr kumimoji="0" sz="1500" b="1" i="0" u="none" strike="noStrike" kern="1200" cap="none" spc="-5" normalizeH="0" baseline="0" noProof="0" dirty="0">
                <a:ln>
                  <a:noFill/>
                </a:ln>
                <a:solidFill>
                  <a:prstClr val="black"/>
                </a:solidFill>
                <a:effectLst/>
                <a:uLnTx/>
                <a:uFillTx/>
                <a:latin typeface="Calibri"/>
                <a:ea typeface="+mn-ea"/>
                <a:cs typeface="Calibri"/>
              </a:rPr>
              <a:t>(1.14-1.91)</a:t>
            </a:r>
            <a:endParaRPr kumimoji="0" sz="1500" b="0" i="0" u="none" strike="noStrike" kern="1200" cap="none" spc="0" normalizeH="0" baseline="0" noProof="0">
              <a:ln>
                <a:noFill/>
              </a:ln>
              <a:solidFill>
                <a:prstClr val="black"/>
              </a:solidFill>
              <a:effectLst/>
              <a:uLnTx/>
              <a:uFillTx/>
              <a:latin typeface="Calibri"/>
              <a:ea typeface="+mn-ea"/>
              <a:cs typeface="Calibri"/>
            </a:endParaRPr>
          </a:p>
        </p:txBody>
      </p:sp>
      <p:sp>
        <p:nvSpPr>
          <p:cNvPr id="42" name="object 42"/>
          <p:cNvSpPr txBox="1"/>
          <p:nvPr/>
        </p:nvSpPr>
        <p:spPr>
          <a:xfrm>
            <a:off x="9022663" y="5460857"/>
            <a:ext cx="1262380" cy="25400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500" b="1" i="0" u="none" strike="noStrike" kern="1200" cap="none" spc="-5" normalizeH="0" baseline="0" noProof="0" dirty="0">
                <a:ln>
                  <a:noFill/>
                </a:ln>
                <a:solidFill>
                  <a:prstClr val="black"/>
                </a:solidFill>
                <a:effectLst/>
                <a:uLnTx/>
                <a:uFillTx/>
                <a:latin typeface="Calibri"/>
                <a:ea typeface="+mn-ea"/>
                <a:cs typeface="Calibri"/>
              </a:rPr>
              <a:t>2.84</a:t>
            </a:r>
            <a:r>
              <a:rPr kumimoji="0" sz="1500" b="1" i="0" u="none" strike="noStrike" kern="1200" cap="none" spc="-55" normalizeH="0" baseline="0" noProof="0" dirty="0">
                <a:ln>
                  <a:noFill/>
                </a:ln>
                <a:solidFill>
                  <a:prstClr val="black"/>
                </a:solidFill>
                <a:effectLst/>
                <a:uLnTx/>
                <a:uFillTx/>
                <a:latin typeface="Calibri"/>
                <a:ea typeface="+mn-ea"/>
                <a:cs typeface="Calibri"/>
              </a:rPr>
              <a:t> </a:t>
            </a:r>
            <a:r>
              <a:rPr kumimoji="0" sz="1500" b="1" i="0" u="none" strike="noStrike" kern="1200" cap="none" spc="-5" normalizeH="0" baseline="0" noProof="0" dirty="0">
                <a:ln>
                  <a:noFill/>
                </a:ln>
                <a:solidFill>
                  <a:prstClr val="black"/>
                </a:solidFill>
                <a:effectLst/>
                <a:uLnTx/>
                <a:uFillTx/>
                <a:latin typeface="Calibri"/>
                <a:ea typeface="+mn-ea"/>
                <a:cs typeface="Calibri"/>
              </a:rPr>
              <a:t>(1.25-6.45)</a:t>
            </a:r>
            <a:endParaRPr kumimoji="0" sz="1500" b="0" i="0" u="none" strike="noStrike" kern="1200" cap="none" spc="0" normalizeH="0" baseline="0" noProof="0">
              <a:ln>
                <a:noFill/>
              </a:ln>
              <a:solidFill>
                <a:prstClr val="black"/>
              </a:solidFill>
              <a:effectLst/>
              <a:uLnTx/>
              <a:uFillTx/>
              <a:latin typeface="Calibri"/>
              <a:ea typeface="+mn-ea"/>
              <a:cs typeface="Calibri"/>
            </a:endParaRPr>
          </a:p>
        </p:txBody>
      </p:sp>
      <p:sp>
        <p:nvSpPr>
          <p:cNvPr id="43" name="object 43"/>
          <p:cNvSpPr txBox="1"/>
          <p:nvPr/>
        </p:nvSpPr>
        <p:spPr>
          <a:xfrm>
            <a:off x="8975418" y="5848715"/>
            <a:ext cx="1358900" cy="25400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500" b="1" i="0" u="none" strike="noStrike" kern="1200" cap="none" spc="-5" normalizeH="0" baseline="0" noProof="0" dirty="0">
                <a:ln>
                  <a:noFill/>
                </a:ln>
                <a:solidFill>
                  <a:prstClr val="black"/>
                </a:solidFill>
                <a:effectLst/>
                <a:uLnTx/>
                <a:uFillTx/>
                <a:latin typeface="Calibri"/>
                <a:ea typeface="+mn-ea"/>
                <a:cs typeface="Calibri"/>
              </a:rPr>
              <a:t>4.89</a:t>
            </a:r>
            <a:r>
              <a:rPr kumimoji="0" sz="1500" b="1" i="0" u="none" strike="noStrike" kern="1200" cap="none" spc="-55" normalizeH="0" baseline="0" noProof="0" dirty="0">
                <a:ln>
                  <a:noFill/>
                </a:ln>
                <a:solidFill>
                  <a:prstClr val="black"/>
                </a:solidFill>
                <a:effectLst/>
                <a:uLnTx/>
                <a:uFillTx/>
                <a:latin typeface="Calibri"/>
                <a:ea typeface="+mn-ea"/>
                <a:cs typeface="Calibri"/>
              </a:rPr>
              <a:t> </a:t>
            </a:r>
            <a:r>
              <a:rPr kumimoji="0" sz="1500" b="1" i="0" u="none" strike="noStrike" kern="1200" cap="none" spc="-5" normalizeH="0" baseline="0" noProof="0" dirty="0">
                <a:ln>
                  <a:noFill/>
                </a:ln>
                <a:solidFill>
                  <a:prstClr val="black"/>
                </a:solidFill>
                <a:effectLst/>
                <a:uLnTx/>
                <a:uFillTx/>
                <a:latin typeface="Calibri"/>
                <a:ea typeface="+mn-ea"/>
                <a:cs typeface="Calibri"/>
              </a:rPr>
              <a:t>(1.87-12.81)</a:t>
            </a:r>
            <a:endParaRPr kumimoji="0" sz="1500" b="0" i="0" u="none" strike="noStrike" kern="1200" cap="none" spc="0" normalizeH="0" baseline="0" noProof="0">
              <a:ln>
                <a:noFill/>
              </a:ln>
              <a:solidFill>
                <a:prstClr val="black"/>
              </a:solidFill>
              <a:effectLst/>
              <a:uLnTx/>
              <a:uFillTx/>
              <a:latin typeface="Calibri"/>
              <a:ea typeface="+mn-ea"/>
              <a:cs typeface="Calibri"/>
            </a:endParaRPr>
          </a:p>
        </p:txBody>
      </p:sp>
      <p:sp>
        <p:nvSpPr>
          <p:cNvPr id="44" name="object 44"/>
          <p:cNvSpPr txBox="1"/>
          <p:nvPr/>
        </p:nvSpPr>
        <p:spPr>
          <a:xfrm>
            <a:off x="9240649" y="3696967"/>
            <a:ext cx="949960" cy="473075"/>
          </a:xfrm>
          <a:prstGeom prst="rect">
            <a:avLst/>
          </a:prstGeom>
        </p:spPr>
        <p:txBody>
          <a:bodyPr vert="horz" wrap="square" lIns="0" tIns="11430" rIns="0" bIns="0" rtlCol="0">
            <a:spAutoFit/>
          </a:bodyPr>
          <a:lstStyle/>
          <a:p>
            <a:pPr marL="213360" marR="5080" lvl="0" indent="-201295" algn="l" defTabSz="914400" rtl="0" eaLnBrk="1" fontAlgn="auto" latinLnBrk="0" hangingPunct="1">
              <a:lnSpc>
                <a:spcPct val="101400"/>
              </a:lnSpc>
              <a:spcBef>
                <a:spcPts val="90"/>
              </a:spcBef>
              <a:spcAft>
                <a:spcPts val="0"/>
              </a:spcAft>
              <a:buClrTx/>
              <a:buSzTx/>
              <a:buFontTx/>
              <a:buNone/>
              <a:tabLst/>
              <a:defRPr/>
            </a:pPr>
            <a:r>
              <a:rPr kumimoji="0" sz="1450" b="1" i="0" u="none" strike="noStrike" kern="1200" cap="none" spc="0" normalizeH="0" baseline="0" noProof="0" dirty="0">
                <a:ln>
                  <a:noFill/>
                </a:ln>
                <a:solidFill>
                  <a:prstClr val="black"/>
                </a:solidFill>
                <a:effectLst/>
                <a:uLnTx/>
                <a:uFillTx/>
                <a:latin typeface="Calibri"/>
                <a:ea typeface="+mn-ea"/>
                <a:cs typeface="Calibri"/>
              </a:rPr>
              <a:t>Odds</a:t>
            </a:r>
            <a:r>
              <a:rPr kumimoji="0" sz="1450" b="1" i="0" u="none" strike="noStrike" kern="1200" cap="none" spc="-35" normalizeH="0" baseline="0" noProof="0" dirty="0">
                <a:ln>
                  <a:noFill/>
                </a:ln>
                <a:solidFill>
                  <a:prstClr val="black"/>
                </a:solidFill>
                <a:effectLst/>
                <a:uLnTx/>
                <a:uFillTx/>
                <a:latin typeface="Calibri"/>
                <a:ea typeface="+mn-ea"/>
                <a:cs typeface="Calibri"/>
              </a:rPr>
              <a:t> </a:t>
            </a:r>
            <a:r>
              <a:rPr kumimoji="0" sz="1450" b="1" i="0" u="none" strike="noStrike" kern="1200" cap="none" spc="0" normalizeH="0" baseline="0" noProof="0" dirty="0">
                <a:ln>
                  <a:noFill/>
                </a:ln>
                <a:solidFill>
                  <a:prstClr val="black"/>
                </a:solidFill>
                <a:effectLst/>
                <a:uLnTx/>
                <a:uFillTx/>
                <a:latin typeface="Calibri"/>
                <a:ea typeface="+mn-ea"/>
                <a:cs typeface="Calibri"/>
              </a:rPr>
              <a:t>Ratios </a:t>
            </a:r>
            <a:r>
              <a:rPr kumimoji="0" sz="1450" b="1" i="0" u="none" strike="noStrike" kern="1200" cap="none" spc="-310" normalizeH="0" baseline="0" noProof="0" dirty="0">
                <a:ln>
                  <a:noFill/>
                </a:ln>
                <a:solidFill>
                  <a:prstClr val="black"/>
                </a:solidFill>
                <a:effectLst/>
                <a:uLnTx/>
                <a:uFillTx/>
                <a:latin typeface="Calibri"/>
                <a:ea typeface="+mn-ea"/>
                <a:cs typeface="Calibri"/>
              </a:rPr>
              <a:t> </a:t>
            </a:r>
            <a:r>
              <a:rPr kumimoji="0" sz="1450" b="1" i="0" u="none" strike="noStrike" kern="1200" cap="none" spc="5" normalizeH="0" baseline="0" noProof="0" dirty="0">
                <a:ln>
                  <a:noFill/>
                </a:ln>
                <a:solidFill>
                  <a:prstClr val="black"/>
                </a:solidFill>
                <a:effectLst/>
                <a:uLnTx/>
                <a:uFillTx/>
                <a:latin typeface="Calibri"/>
                <a:ea typeface="+mn-ea"/>
                <a:cs typeface="Calibri"/>
              </a:rPr>
              <a:t>[95%</a:t>
            </a:r>
            <a:r>
              <a:rPr kumimoji="0" sz="1450" b="1" i="0" u="none" strike="noStrike" kern="1200" cap="none" spc="-35" normalizeH="0" baseline="0" noProof="0" dirty="0">
                <a:ln>
                  <a:noFill/>
                </a:ln>
                <a:solidFill>
                  <a:prstClr val="black"/>
                </a:solidFill>
                <a:effectLst/>
                <a:uLnTx/>
                <a:uFillTx/>
                <a:latin typeface="Calibri"/>
                <a:ea typeface="+mn-ea"/>
                <a:cs typeface="Calibri"/>
              </a:rPr>
              <a:t> </a:t>
            </a:r>
            <a:r>
              <a:rPr kumimoji="0" sz="1450" b="1" i="0" u="none" strike="noStrike" kern="1200" cap="none" spc="5" normalizeH="0" baseline="0" noProof="0" dirty="0">
                <a:ln>
                  <a:noFill/>
                </a:ln>
                <a:solidFill>
                  <a:prstClr val="black"/>
                </a:solidFill>
                <a:effectLst/>
                <a:uLnTx/>
                <a:uFillTx/>
                <a:latin typeface="Calibri"/>
                <a:ea typeface="+mn-ea"/>
                <a:cs typeface="Calibri"/>
              </a:rPr>
              <a:t>CI]</a:t>
            </a:r>
            <a:endParaRPr kumimoji="0" sz="1450" b="0" i="0" u="none" strike="noStrike" kern="1200" cap="none" spc="0" normalizeH="0" baseline="0" noProof="0">
              <a:ln>
                <a:noFill/>
              </a:ln>
              <a:solidFill>
                <a:prstClr val="black"/>
              </a:solidFill>
              <a:effectLst/>
              <a:uLnTx/>
              <a:uFillTx/>
              <a:latin typeface="Calibri"/>
              <a:ea typeface="+mn-ea"/>
              <a:cs typeface="Calibri"/>
            </a:endParaRPr>
          </a:p>
        </p:txBody>
      </p:sp>
      <p:sp>
        <p:nvSpPr>
          <p:cNvPr id="45" name="object 45"/>
          <p:cNvSpPr txBox="1"/>
          <p:nvPr/>
        </p:nvSpPr>
        <p:spPr>
          <a:xfrm>
            <a:off x="10521135" y="3693620"/>
            <a:ext cx="1076960" cy="473075"/>
          </a:xfrm>
          <a:prstGeom prst="rect">
            <a:avLst/>
          </a:prstGeom>
        </p:spPr>
        <p:txBody>
          <a:bodyPr vert="horz" wrap="square" lIns="0" tIns="11430" rIns="0" bIns="0" rtlCol="0">
            <a:spAutoFit/>
          </a:bodyPr>
          <a:lstStyle/>
          <a:p>
            <a:pPr marL="12700" marR="5080" lvl="0" indent="107950" algn="l" defTabSz="914400" rtl="0" eaLnBrk="1" fontAlgn="auto" latinLnBrk="0" hangingPunct="1">
              <a:lnSpc>
                <a:spcPct val="101400"/>
              </a:lnSpc>
              <a:spcBef>
                <a:spcPts val="90"/>
              </a:spcBef>
              <a:spcAft>
                <a:spcPts val="0"/>
              </a:spcAft>
              <a:buClrTx/>
              <a:buSzTx/>
              <a:buFontTx/>
              <a:buNone/>
              <a:tabLst/>
              <a:defRPr/>
            </a:pPr>
            <a:r>
              <a:rPr kumimoji="0" sz="1450" b="1" i="0" u="none" strike="noStrike" kern="1200" cap="none" spc="0" normalizeH="0" baseline="0" noProof="0" dirty="0">
                <a:ln>
                  <a:noFill/>
                </a:ln>
                <a:solidFill>
                  <a:prstClr val="black"/>
                </a:solidFill>
                <a:effectLst/>
                <a:uLnTx/>
                <a:uFillTx/>
                <a:latin typeface="Calibri"/>
                <a:ea typeface="+mn-ea"/>
                <a:cs typeface="Calibri"/>
              </a:rPr>
              <a:t>Number</a:t>
            </a:r>
            <a:r>
              <a:rPr kumimoji="0" sz="1450" b="1" i="0" u="none" strike="noStrike" kern="1200" cap="none" spc="10" normalizeH="0" baseline="0" noProof="0" dirty="0">
                <a:ln>
                  <a:noFill/>
                </a:ln>
                <a:solidFill>
                  <a:prstClr val="black"/>
                </a:solidFill>
                <a:effectLst/>
                <a:uLnTx/>
                <a:uFillTx/>
                <a:latin typeface="Calibri"/>
                <a:ea typeface="+mn-ea"/>
                <a:cs typeface="Calibri"/>
              </a:rPr>
              <a:t> </a:t>
            </a:r>
            <a:r>
              <a:rPr kumimoji="0" sz="1450" b="1" i="0" u="none" strike="noStrike" kern="1200" cap="none" spc="5" normalizeH="0" baseline="0" noProof="0" dirty="0">
                <a:ln>
                  <a:noFill/>
                </a:ln>
                <a:solidFill>
                  <a:prstClr val="black"/>
                </a:solidFill>
                <a:effectLst/>
                <a:uLnTx/>
                <a:uFillTx/>
                <a:latin typeface="Calibri"/>
                <a:ea typeface="+mn-ea"/>
                <a:cs typeface="Calibri"/>
              </a:rPr>
              <a:t>of </a:t>
            </a:r>
            <a:r>
              <a:rPr kumimoji="0" sz="1450" b="1" i="0" u="none" strike="noStrike" kern="1200" cap="none" spc="10" normalizeH="0" baseline="0" noProof="0" dirty="0">
                <a:ln>
                  <a:noFill/>
                </a:ln>
                <a:solidFill>
                  <a:prstClr val="black"/>
                </a:solidFill>
                <a:effectLst/>
                <a:uLnTx/>
                <a:uFillTx/>
                <a:latin typeface="Calibri"/>
                <a:ea typeface="+mn-ea"/>
                <a:cs typeface="Calibri"/>
              </a:rPr>
              <a:t> </a:t>
            </a:r>
            <a:r>
              <a:rPr kumimoji="0" sz="1450" b="1" i="0" u="none" strike="noStrike" kern="1200" cap="none" spc="-5" normalizeH="0" baseline="0" noProof="0" dirty="0">
                <a:ln>
                  <a:noFill/>
                </a:ln>
                <a:solidFill>
                  <a:prstClr val="black"/>
                </a:solidFill>
                <a:effectLst/>
                <a:uLnTx/>
                <a:uFillTx/>
                <a:latin typeface="Calibri"/>
                <a:ea typeface="+mn-ea"/>
                <a:cs typeface="Calibri"/>
              </a:rPr>
              <a:t>events</a:t>
            </a:r>
            <a:r>
              <a:rPr kumimoji="0" sz="1450" b="1" i="0" u="none" strike="noStrike" kern="1200" cap="none" spc="5" normalizeH="0" baseline="0" noProof="0" dirty="0">
                <a:ln>
                  <a:noFill/>
                </a:ln>
                <a:solidFill>
                  <a:prstClr val="black"/>
                </a:solidFill>
                <a:effectLst/>
                <a:uLnTx/>
                <a:uFillTx/>
                <a:latin typeface="Calibri"/>
                <a:ea typeface="+mn-ea"/>
                <a:cs typeface="Calibri"/>
              </a:rPr>
              <a:t> /</a:t>
            </a:r>
            <a:r>
              <a:rPr kumimoji="0" sz="1450" b="1" i="0" u="none" strike="noStrike" kern="1200" cap="none" spc="-30" normalizeH="0" baseline="0" noProof="0" dirty="0">
                <a:ln>
                  <a:noFill/>
                </a:ln>
                <a:solidFill>
                  <a:prstClr val="black"/>
                </a:solidFill>
                <a:effectLst/>
                <a:uLnTx/>
                <a:uFillTx/>
                <a:latin typeface="Calibri"/>
                <a:ea typeface="+mn-ea"/>
                <a:cs typeface="Calibri"/>
              </a:rPr>
              <a:t> Total</a:t>
            </a:r>
            <a:endParaRPr kumimoji="0" sz="1450" b="0" i="0" u="none" strike="noStrike" kern="1200" cap="none" spc="0" normalizeH="0" baseline="0" noProof="0">
              <a:ln>
                <a:noFill/>
              </a:ln>
              <a:solidFill>
                <a:prstClr val="black"/>
              </a:solidFill>
              <a:effectLst/>
              <a:uLnTx/>
              <a:uFillTx/>
              <a:latin typeface="Calibri"/>
              <a:ea typeface="+mn-ea"/>
              <a:cs typeface="Calibri"/>
            </a:endParaRPr>
          </a:p>
        </p:txBody>
      </p:sp>
      <p:grpSp>
        <p:nvGrpSpPr>
          <p:cNvPr id="46" name="object 46"/>
          <p:cNvGrpSpPr/>
          <p:nvPr/>
        </p:nvGrpSpPr>
        <p:grpSpPr>
          <a:xfrm>
            <a:off x="2131885" y="4221479"/>
            <a:ext cx="6387465" cy="2010410"/>
            <a:chOff x="2131885" y="4221479"/>
            <a:chExt cx="6387465" cy="2010410"/>
          </a:xfrm>
        </p:grpSpPr>
        <p:sp>
          <p:nvSpPr>
            <p:cNvPr id="47" name="object 47"/>
            <p:cNvSpPr/>
            <p:nvPr/>
          </p:nvSpPr>
          <p:spPr>
            <a:xfrm>
              <a:off x="3048000" y="4221479"/>
              <a:ext cx="911860" cy="1953895"/>
            </a:xfrm>
            <a:custGeom>
              <a:avLst/>
              <a:gdLst/>
              <a:ahLst/>
              <a:cxnLst/>
              <a:rect l="l" t="t" r="r" b="b"/>
              <a:pathLst>
                <a:path w="911860" h="1953895">
                  <a:moveTo>
                    <a:pt x="0" y="0"/>
                  </a:moveTo>
                  <a:lnTo>
                    <a:pt x="0" y="1953768"/>
                  </a:lnTo>
                </a:path>
                <a:path w="911860" h="1953895">
                  <a:moveTo>
                    <a:pt x="911352" y="0"/>
                  </a:moveTo>
                  <a:lnTo>
                    <a:pt x="911352" y="1953768"/>
                  </a:lnTo>
                </a:path>
              </a:pathLst>
            </a:custGeom>
            <a:ln w="9525">
              <a:solidFill>
                <a:srgbClr val="DADAD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object 48"/>
            <p:cNvSpPr/>
            <p:nvPr/>
          </p:nvSpPr>
          <p:spPr>
            <a:xfrm>
              <a:off x="2988564" y="5980175"/>
              <a:ext cx="1376680" cy="0"/>
            </a:xfrm>
            <a:custGeom>
              <a:avLst/>
              <a:gdLst/>
              <a:ahLst/>
              <a:cxnLst/>
              <a:rect l="l" t="t" r="r" b="b"/>
              <a:pathLst>
                <a:path w="1376679">
                  <a:moveTo>
                    <a:pt x="1376172" y="0"/>
                  </a:moveTo>
                  <a:lnTo>
                    <a:pt x="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object 49"/>
            <p:cNvSpPr/>
            <p:nvPr/>
          </p:nvSpPr>
          <p:spPr>
            <a:xfrm>
              <a:off x="4869180" y="4221479"/>
              <a:ext cx="2734310" cy="1953895"/>
            </a:xfrm>
            <a:custGeom>
              <a:avLst/>
              <a:gdLst/>
              <a:ahLst/>
              <a:cxnLst/>
              <a:rect l="l" t="t" r="r" b="b"/>
              <a:pathLst>
                <a:path w="2734309" h="1953895">
                  <a:moveTo>
                    <a:pt x="0" y="0"/>
                  </a:moveTo>
                  <a:lnTo>
                    <a:pt x="0" y="1953768"/>
                  </a:lnTo>
                </a:path>
                <a:path w="2734309" h="1953895">
                  <a:moveTo>
                    <a:pt x="911352" y="0"/>
                  </a:moveTo>
                  <a:lnTo>
                    <a:pt x="911352" y="1953768"/>
                  </a:lnTo>
                </a:path>
                <a:path w="2734309" h="1953895">
                  <a:moveTo>
                    <a:pt x="1822704" y="0"/>
                  </a:moveTo>
                  <a:lnTo>
                    <a:pt x="1822704" y="1953768"/>
                  </a:lnTo>
                </a:path>
                <a:path w="2734309" h="1953895">
                  <a:moveTo>
                    <a:pt x="2734056" y="0"/>
                  </a:moveTo>
                  <a:lnTo>
                    <a:pt x="2734056" y="1953768"/>
                  </a:lnTo>
                </a:path>
              </a:pathLst>
            </a:custGeom>
            <a:ln w="9525">
              <a:solidFill>
                <a:srgbClr val="DADAD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object 50"/>
            <p:cNvSpPr/>
            <p:nvPr/>
          </p:nvSpPr>
          <p:spPr>
            <a:xfrm>
              <a:off x="2988564" y="5951219"/>
              <a:ext cx="4983480" cy="58419"/>
            </a:xfrm>
            <a:custGeom>
              <a:avLst/>
              <a:gdLst/>
              <a:ahLst/>
              <a:cxnLst/>
              <a:rect l="l" t="t" r="r" b="b"/>
              <a:pathLst>
                <a:path w="4983480" h="58420">
                  <a:moveTo>
                    <a:pt x="1376172" y="28955"/>
                  </a:moveTo>
                  <a:lnTo>
                    <a:pt x="4983480" y="28955"/>
                  </a:lnTo>
                </a:path>
                <a:path w="4983480" h="58420">
                  <a:moveTo>
                    <a:pt x="0" y="0"/>
                  </a:moveTo>
                  <a:lnTo>
                    <a:pt x="0" y="57911"/>
                  </a:lnTo>
                </a:path>
                <a:path w="4983480" h="58420">
                  <a:moveTo>
                    <a:pt x="4983480" y="0"/>
                  </a:moveTo>
                  <a:lnTo>
                    <a:pt x="4983480" y="57911"/>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object 51"/>
            <p:cNvSpPr/>
            <p:nvPr/>
          </p:nvSpPr>
          <p:spPr>
            <a:xfrm>
              <a:off x="2706624" y="5561075"/>
              <a:ext cx="2368550" cy="56515"/>
            </a:xfrm>
            <a:custGeom>
              <a:avLst/>
              <a:gdLst/>
              <a:ahLst/>
              <a:cxnLst/>
              <a:rect l="l" t="t" r="r" b="b"/>
              <a:pathLst>
                <a:path w="2368550" h="56514">
                  <a:moveTo>
                    <a:pt x="723900" y="27432"/>
                  </a:moveTo>
                  <a:lnTo>
                    <a:pt x="0" y="27432"/>
                  </a:lnTo>
                </a:path>
                <a:path w="2368550" h="56514">
                  <a:moveTo>
                    <a:pt x="723900" y="27432"/>
                  </a:moveTo>
                  <a:lnTo>
                    <a:pt x="2368296" y="27432"/>
                  </a:lnTo>
                </a:path>
                <a:path w="2368550" h="56514">
                  <a:moveTo>
                    <a:pt x="0" y="0"/>
                  </a:moveTo>
                  <a:lnTo>
                    <a:pt x="0" y="56388"/>
                  </a:lnTo>
                </a:path>
                <a:path w="2368550" h="56514">
                  <a:moveTo>
                    <a:pt x="2368296" y="0"/>
                  </a:moveTo>
                  <a:lnTo>
                    <a:pt x="2368296" y="56388"/>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object 52"/>
            <p:cNvSpPr/>
            <p:nvPr/>
          </p:nvSpPr>
          <p:spPr>
            <a:xfrm>
              <a:off x="2656332" y="5169407"/>
              <a:ext cx="350520" cy="58419"/>
            </a:xfrm>
            <a:custGeom>
              <a:avLst/>
              <a:gdLst/>
              <a:ahLst/>
              <a:cxnLst/>
              <a:rect l="l" t="t" r="r" b="b"/>
              <a:pathLst>
                <a:path w="350519" h="58420">
                  <a:moveTo>
                    <a:pt x="149351" y="28956"/>
                  </a:moveTo>
                  <a:lnTo>
                    <a:pt x="0" y="28956"/>
                  </a:lnTo>
                </a:path>
                <a:path w="350519" h="58420">
                  <a:moveTo>
                    <a:pt x="149351" y="28956"/>
                  </a:moveTo>
                  <a:lnTo>
                    <a:pt x="350519" y="28956"/>
                  </a:lnTo>
                </a:path>
                <a:path w="350519" h="58420">
                  <a:moveTo>
                    <a:pt x="0" y="0"/>
                  </a:moveTo>
                  <a:lnTo>
                    <a:pt x="0" y="57912"/>
                  </a:lnTo>
                </a:path>
                <a:path w="350519" h="58420">
                  <a:moveTo>
                    <a:pt x="350519" y="0"/>
                  </a:moveTo>
                  <a:lnTo>
                    <a:pt x="350519" y="57912"/>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object 53"/>
            <p:cNvSpPr/>
            <p:nvPr/>
          </p:nvSpPr>
          <p:spPr>
            <a:xfrm>
              <a:off x="2606040" y="4779263"/>
              <a:ext cx="318770" cy="56515"/>
            </a:xfrm>
            <a:custGeom>
              <a:avLst/>
              <a:gdLst/>
              <a:ahLst/>
              <a:cxnLst/>
              <a:rect l="l" t="t" r="r" b="b"/>
              <a:pathLst>
                <a:path w="318769" h="56514">
                  <a:moveTo>
                    <a:pt x="135636" y="28956"/>
                  </a:moveTo>
                  <a:lnTo>
                    <a:pt x="0" y="28956"/>
                  </a:lnTo>
                </a:path>
                <a:path w="318769" h="56514">
                  <a:moveTo>
                    <a:pt x="135636" y="28956"/>
                  </a:moveTo>
                  <a:lnTo>
                    <a:pt x="318516" y="28956"/>
                  </a:lnTo>
                </a:path>
                <a:path w="318769" h="56514">
                  <a:moveTo>
                    <a:pt x="0" y="0"/>
                  </a:moveTo>
                  <a:lnTo>
                    <a:pt x="0" y="56388"/>
                  </a:lnTo>
                </a:path>
                <a:path w="318769" h="56514">
                  <a:moveTo>
                    <a:pt x="318516" y="0"/>
                  </a:moveTo>
                  <a:lnTo>
                    <a:pt x="318516" y="56388"/>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object 54"/>
            <p:cNvSpPr/>
            <p:nvPr/>
          </p:nvSpPr>
          <p:spPr>
            <a:xfrm>
              <a:off x="2628900" y="4387595"/>
              <a:ext cx="2933700" cy="58419"/>
            </a:xfrm>
            <a:custGeom>
              <a:avLst/>
              <a:gdLst/>
              <a:ahLst/>
              <a:cxnLst/>
              <a:rect l="l" t="t" r="r" b="b"/>
              <a:pathLst>
                <a:path w="2933700" h="58420">
                  <a:moveTo>
                    <a:pt x="806195" y="28955"/>
                  </a:moveTo>
                  <a:lnTo>
                    <a:pt x="0" y="28955"/>
                  </a:lnTo>
                </a:path>
                <a:path w="2933700" h="58420">
                  <a:moveTo>
                    <a:pt x="806195" y="28955"/>
                  </a:moveTo>
                  <a:lnTo>
                    <a:pt x="2933700" y="28955"/>
                  </a:lnTo>
                </a:path>
                <a:path w="2933700" h="58420">
                  <a:moveTo>
                    <a:pt x="0" y="0"/>
                  </a:moveTo>
                  <a:lnTo>
                    <a:pt x="0" y="57911"/>
                  </a:lnTo>
                </a:path>
                <a:path w="2933700" h="58420">
                  <a:moveTo>
                    <a:pt x="2933700" y="0"/>
                  </a:moveTo>
                  <a:lnTo>
                    <a:pt x="2933700" y="57911"/>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object 55"/>
            <p:cNvSpPr/>
            <p:nvPr/>
          </p:nvSpPr>
          <p:spPr>
            <a:xfrm>
              <a:off x="8514588" y="4221479"/>
              <a:ext cx="0" cy="1953895"/>
            </a:xfrm>
            <a:custGeom>
              <a:avLst/>
              <a:gdLst/>
              <a:ahLst/>
              <a:cxnLst/>
              <a:rect l="l" t="t" r="r" b="b"/>
              <a:pathLst>
                <a:path h="1953895">
                  <a:moveTo>
                    <a:pt x="0" y="0"/>
                  </a:moveTo>
                  <a:lnTo>
                    <a:pt x="0" y="1953768"/>
                  </a:lnTo>
                </a:path>
              </a:pathLst>
            </a:custGeom>
            <a:ln w="9525">
              <a:solidFill>
                <a:srgbClr val="DADAD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object 56"/>
            <p:cNvSpPr/>
            <p:nvPr/>
          </p:nvSpPr>
          <p:spPr>
            <a:xfrm>
              <a:off x="2136648" y="6175247"/>
              <a:ext cx="6377940" cy="56515"/>
            </a:xfrm>
            <a:custGeom>
              <a:avLst/>
              <a:gdLst/>
              <a:ahLst/>
              <a:cxnLst/>
              <a:rect l="l" t="t" r="r" b="b"/>
              <a:pathLst>
                <a:path w="6377940" h="56514">
                  <a:moveTo>
                    <a:pt x="0" y="0"/>
                  </a:moveTo>
                  <a:lnTo>
                    <a:pt x="6377940" y="0"/>
                  </a:lnTo>
                </a:path>
                <a:path w="6377940" h="56514">
                  <a:moveTo>
                    <a:pt x="0" y="0"/>
                  </a:moveTo>
                  <a:lnTo>
                    <a:pt x="0" y="56387"/>
                  </a:lnTo>
                </a:path>
                <a:path w="6377940" h="56514">
                  <a:moveTo>
                    <a:pt x="911352" y="0"/>
                  </a:moveTo>
                  <a:lnTo>
                    <a:pt x="911352" y="56387"/>
                  </a:lnTo>
                </a:path>
                <a:path w="6377940" h="56514">
                  <a:moveTo>
                    <a:pt x="1822704" y="0"/>
                  </a:moveTo>
                  <a:lnTo>
                    <a:pt x="1822704" y="56387"/>
                  </a:lnTo>
                </a:path>
                <a:path w="6377940" h="56514">
                  <a:moveTo>
                    <a:pt x="2732532" y="0"/>
                  </a:moveTo>
                  <a:lnTo>
                    <a:pt x="2732532" y="56387"/>
                  </a:lnTo>
                </a:path>
                <a:path w="6377940" h="56514">
                  <a:moveTo>
                    <a:pt x="3643884" y="0"/>
                  </a:moveTo>
                  <a:lnTo>
                    <a:pt x="3643884" y="56387"/>
                  </a:lnTo>
                </a:path>
                <a:path w="6377940" h="56514">
                  <a:moveTo>
                    <a:pt x="4555236" y="0"/>
                  </a:moveTo>
                  <a:lnTo>
                    <a:pt x="4555236" y="56387"/>
                  </a:lnTo>
                </a:path>
                <a:path w="6377940" h="56514">
                  <a:moveTo>
                    <a:pt x="5466588" y="0"/>
                  </a:moveTo>
                  <a:lnTo>
                    <a:pt x="5466588" y="56387"/>
                  </a:lnTo>
                </a:path>
                <a:path w="6377940" h="56514">
                  <a:moveTo>
                    <a:pt x="6377940" y="0"/>
                  </a:moveTo>
                  <a:lnTo>
                    <a:pt x="6377940" y="56387"/>
                  </a:lnTo>
                </a:path>
              </a:pathLst>
            </a:custGeom>
            <a:ln w="952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object 57"/>
            <p:cNvSpPr/>
            <p:nvPr/>
          </p:nvSpPr>
          <p:spPr>
            <a:xfrm>
              <a:off x="2136648" y="4221479"/>
              <a:ext cx="0" cy="1953895"/>
            </a:xfrm>
            <a:custGeom>
              <a:avLst/>
              <a:gdLst/>
              <a:ahLst/>
              <a:cxnLst/>
              <a:rect l="l" t="t" r="r" b="b"/>
              <a:pathLst>
                <a:path h="1953895">
                  <a:moveTo>
                    <a:pt x="0" y="1953768"/>
                  </a:moveTo>
                  <a:lnTo>
                    <a:pt x="0" y="0"/>
                  </a:lnTo>
                </a:path>
              </a:pathLst>
            </a:custGeom>
            <a:ln w="9525">
              <a:solidFill>
                <a:srgbClr val="DADAD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object 58"/>
            <p:cNvSpPr/>
            <p:nvPr/>
          </p:nvSpPr>
          <p:spPr>
            <a:xfrm>
              <a:off x="2742438" y="4417313"/>
              <a:ext cx="1621790" cy="1562100"/>
            </a:xfrm>
            <a:custGeom>
              <a:avLst/>
              <a:gdLst/>
              <a:ahLst/>
              <a:cxnLst/>
              <a:rect l="l" t="t" r="r" b="b"/>
              <a:pathLst>
                <a:path w="1621789" h="1562100">
                  <a:moveTo>
                    <a:pt x="1621536" y="1562100"/>
                  </a:moveTo>
                  <a:lnTo>
                    <a:pt x="687324" y="1171956"/>
                  </a:lnTo>
                  <a:lnTo>
                    <a:pt x="64008" y="780288"/>
                  </a:lnTo>
                  <a:lnTo>
                    <a:pt x="0" y="390144"/>
                  </a:lnTo>
                  <a:lnTo>
                    <a:pt x="691896" y="0"/>
                  </a:lnTo>
                </a:path>
              </a:pathLst>
            </a:custGeom>
            <a:ln w="254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59" name="object 59"/>
            <p:cNvPicPr/>
            <p:nvPr/>
          </p:nvPicPr>
          <p:blipFill>
            <a:blip r:embed="rId4" cstate="print"/>
            <a:stretch>
              <a:fillRect/>
            </a:stretch>
          </p:blipFill>
          <p:spPr>
            <a:xfrm>
              <a:off x="4321808" y="5937125"/>
              <a:ext cx="85725" cy="85725"/>
            </a:xfrm>
            <a:prstGeom prst="rect">
              <a:avLst/>
            </a:prstGeom>
          </p:spPr>
        </p:pic>
        <p:pic>
          <p:nvPicPr>
            <p:cNvPr id="60" name="object 60"/>
            <p:cNvPicPr/>
            <p:nvPr/>
          </p:nvPicPr>
          <p:blipFill>
            <a:blip r:embed="rId4" cstate="print"/>
            <a:stretch>
              <a:fillRect/>
            </a:stretch>
          </p:blipFill>
          <p:spPr>
            <a:xfrm>
              <a:off x="3387596" y="5545457"/>
              <a:ext cx="85725" cy="85725"/>
            </a:xfrm>
            <a:prstGeom prst="rect">
              <a:avLst/>
            </a:prstGeom>
          </p:spPr>
        </p:pic>
        <p:pic>
          <p:nvPicPr>
            <p:cNvPr id="61" name="object 61"/>
            <p:cNvPicPr/>
            <p:nvPr/>
          </p:nvPicPr>
          <p:blipFill>
            <a:blip r:embed="rId4" cstate="print"/>
            <a:stretch>
              <a:fillRect/>
            </a:stretch>
          </p:blipFill>
          <p:spPr>
            <a:xfrm>
              <a:off x="2762756" y="5155313"/>
              <a:ext cx="85725" cy="85725"/>
            </a:xfrm>
            <a:prstGeom prst="rect">
              <a:avLst/>
            </a:prstGeom>
          </p:spPr>
        </p:pic>
        <p:pic>
          <p:nvPicPr>
            <p:cNvPr id="62" name="object 62"/>
            <p:cNvPicPr/>
            <p:nvPr/>
          </p:nvPicPr>
          <p:blipFill>
            <a:blip r:embed="rId4" cstate="print"/>
            <a:stretch>
              <a:fillRect/>
            </a:stretch>
          </p:blipFill>
          <p:spPr>
            <a:xfrm>
              <a:off x="2698748" y="4765169"/>
              <a:ext cx="85725" cy="85725"/>
            </a:xfrm>
            <a:prstGeom prst="rect">
              <a:avLst/>
            </a:prstGeom>
          </p:spPr>
        </p:pic>
        <p:pic>
          <p:nvPicPr>
            <p:cNvPr id="63" name="object 63"/>
            <p:cNvPicPr/>
            <p:nvPr/>
          </p:nvPicPr>
          <p:blipFill>
            <a:blip r:embed="rId4" cstate="print"/>
            <a:stretch>
              <a:fillRect/>
            </a:stretch>
          </p:blipFill>
          <p:spPr>
            <a:xfrm>
              <a:off x="3392168" y="4373501"/>
              <a:ext cx="85725" cy="85725"/>
            </a:xfrm>
            <a:prstGeom prst="rect">
              <a:avLst/>
            </a:prstGeom>
          </p:spPr>
        </p:pic>
      </p:grpSp>
      <p:sp>
        <p:nvSpPr>
          <p:cNvPr id="64" name="object 64"/>
          <p:cNvSpPr txBox="1"/>
          <p:nvPr/>
        </p:nvSpPr>
        <p:spPr>
          <a:xfrm>
            <a:off x="387079" y="6195157"/>
            <a:ext cx="10262235" cy="554355"/>
          </a:xfrm>
          <a:prstGeom prst="rect">
            <a:avLst/>
          </a:prstGeom>
        </p:spPr>
        <p:txBody>
          <a:bodyPr vert="horz" wrap="square" lIns="0" tIns="84455" rIns="0" bIns="0" rtlCol="0">
            <a:spAutoFit/>
          </a:bodyPr>
          <a:lstStyle/>
          <a:p>
            <a:pPr marL="0" marR="332105" lvl="0" indent="0" algn="ctr" defTabSz="914400" rtl="0" eaLnBrk="1" fontAlgn="auto" latinLnBrk="0" hangingPunct="1">
              <a:lnSpc>
                <a:spcPct val="100000"/>
              </a:lnSpc>
              <a:spcBef>
                <a:spcPts val="665"/>
              </a:spcBef>
              <a:spcAft>
                <a:spcPts val="0"/>
              </a:spcAft>
              <a:buClrTx/>
              <a:buSzTx/>
              <a:buFontTx/>
              <a:buNone/>
              <a:tabLst>
                <a:tab pos="910590" algn="l"/>
                <a:tab pos="1821814" algn="l"/>
                <a:tab pos="2733040" algn="l"/>
                <a:tab pos="3644265" algn="l"/>
                <a:tab pos="4510405" algn="l"/>
                <a:tab pos="5421630" algn="l"/>
                <a:tab pos="6332855" algn="l"/>
              </a:tabLst>
              <a:defRPr/>
            </a:pPr>
            <a:r>
              <a:rPr kumimoji="0" sz="1400" b="1" i="0" u="none" strike="noStrike" kern="1200" cap="none" spc="0" normalizeH="0" baseline="0" noProof="0" dirty="0">
                <a:ln>
                  <a:noFill/>
                </a:ln>
                <a:solidFill>
                  <a:srgbClr val="595958"/>
                </a:solidFill>
                <a:effectLst/>
                <a:uLnTx/>
                <a:uFillTx/>
                <a:latin typeface="Calibri"/>
                <a:ea typeface="+mn-ea"/>
                <a:cs typeface="Calibri"/>
              </a:rPr>
              <a:t>0	2	4	6	8	</a:t>
            </a:r>
            <a:r>
              <a:rPr kumimoji="0" sz="1400" b="1" i="0" u="none" strike="noStrike" kern="1200" cap="none" spc="-5" normalizeH="0" baseline="0" noProof="0" dirty="0">
                <a:ln>
                  <a:noFill/>
                </a:ln>
                <a:solidFill>
                  <a:srgbClr val="595958"/>
                </a:solidFill>
                <a:effectLst/>
                <a:uLnTx/>
                <a:uFillTx/>
                <a:latin typeface="Calibri"/>
                <a:ea typeface="+mn-ea"/>
                <a:cs typeface="Calibri"/>
              </a:rPr>
              <a:t>10	12	14</a:t>
            </a:r>
            <a:endParaRPr kumimoji="0" sz="1400" b="0" i="0" u="none" strike="noStrike" kern="1200" cap="none" spc="0" normalizeH="0" baseline="0" noProof="0">
              <a:ln>
                <a:noFill/>
              </a:ln>
              <a:solidFill>
                <a:prstClr val="black"/>
              </a:solidFill>
              <a:effectLst/>
              <a:uLnTx/>
              <a:uFillTx/>
              <a:latin typeface="Calibri"/>
              <a:ea typeface="+mn-ea"/>
              <a:cs typeface="Calibri"/>
            </a:endParaRPr>
          </a:p>
          <a:p>
            <a:pPr marL="0" marR="0" lvl="0" indent="0" algn="ctr" defTabSz="914400" rtl="0" eaLnBrk="1" fontAlgn="auto" latinLnBrk="0" hangingPunct="1">
              <a:lnSpc>
                <a:spcPct val="100000"/>
              </a:lnSpc>
              <a:spcBef>
                <a:spcPts val="480"/>
              </a:spcBef>
              <a:spcAft>
                <a:spcPts val="0"/>
              </a:spcAft>
              <a:buClrTx/>
              <a:buSzTx/>
              <a:buFontTx/>
              <a:buNone/>
              <a:tabLst/>
              <a:defRPr/>
            </a:pPr>
            <a:r>
              <a:rPr kumimoji="0" sz="1200" b="0" i="0" u="none" strike="noStrike" kern="1200" cap="none" spc="-5" normalizeH="0" baseline="0" noProof="0" dirty="0">
                <a:ln>
                  <a:noFill/>
                </a:ln>
                <a:solidFill>
                  <a:srgbClr val="2D2C2C"/>
                </a:solidFill>
                <a:effectLst/>
                <a:uLnTx/>
                <a:uFillTx/>
                <a:latin typeface="Calibri"/>
                <a:ea typeface="+mn-ea"/>
                <a:cs typeface="Calibri"/>
              </a:rPr>
              <a:t>Data</a:t>
            </a:r>
            <a:r>
              <a:rPr kumimoji="0" sz="1200" b="0" i="0" u="none" strike="noStrike" kern="1200" cap="none" spc="-20" normalizeH="0" baseline="0" noProof="0" dirty="0">
                <a:ln>
                  <a:noFill/>
                </a:ln>
                <a:solidFill>
                  <a:srgbClr val="2D2C2C"/>
                </a:solidFill>
                <a:effectLst/>
                <a:uLnTx/>
                <a:uFillTx/>
                <a:latin typeface="Calibri"/>
                <a:ea typeface="+mn-ea"/>
                <a:cs typeface="Calibri"/>
              </a:rPr>
              <a:t> </a:t>
            </a:r>
            <a:r>
              <a:rPr kumimoji="0" sz="1200" b="0" i="0" u="none" strike="noStrike" kern="1200" cap="none" spc="-5" normalizeH="0" baseline="0" noProof="0" dirty="0">
                <a:ln>
                  <a:noFill/>
                </a:ln>
                <a:solidFill>
                  <a:srgbClr val="2D2C2C"/>
                </a:solidFill>
                <a:effectLst/>
                <a:uLnTx/>
                <a:uFillTx/>
                <a:latin typeface="Calibri"/>
                <a:ea typeface="+mn-ea"/>
                <a:cs typeface="Calibri"/>
              </a:rPr>
              <a:t>from</a:t>
            </a:r>
            <a:r>
              <a:rPr kumimoji="0" sz="1200" b="0" i="0" u="none" strike="noStrike" kern="1200" cap="none" spc="10" normalizeH="0" baseline="0" noProof="0" dirty="0">
                <a:ln>
                  <a:noFill/>
                </a:ln>
                <a:solidFill>
                  <a:srgbClr val="2D2C2C"/>
                </a:solidFill>
                <a:effectLst/>
                <a:uLnTx/>
                <a:uFillTx/>
                <a:latin typeface="Calibri"/>
                <a:ea typeface="+mn-ea"/>
                <a:cs typeface="Calibri"/>
              </a:rPr>
              <a:t> </a:t>
            </a:r>
            <a:r>
              <a:rPr kumimoji="0" sz="1200" b="0" i="0" u="none" strike="noStrike" kern="1200" cap="none" spc="-15" normalizeH="0" baseline="0" noProof="0" dirty="0">
                <a:ln>
                  <a:noFill/>
                </a:ln>
                <a:solidFill>
                  <a:srgbClr val="0F56DC"/>
                </a:solidFill>
                <a:effectLst/>
                <a:uLnTx/>
                <a:uFillTx/>
                <a:latin typeface="Calibri"/>
                <a:ea typeface="+mn-ea"/>
                <a:cs typeface="Calibri"/>
                <a:hlinkClick r:id="rId5"/>
              </a:rPr>
              <a:t>Allotey,</a:t>
            </a:r>
            <a:r>
              <a:rPr kumimoji="0" sz="1200" b="0" i="0" u="none" strike="noStrike" kern="1200" cap="none" spc="-5" normalizeH="0" baseline="0" noProof="0" dirty="0">
                <a:ln>
                  <a:noFill/>
                </a:ln>
                <a:solidFill>
                  <a:srgbClr val="0F56DC"/>
                </a:solidFill>
                <a:effectLst/>
                <a:uLnTx/>
                <a:uFillTx/>
                <a:latin typeface="Calibri"/>
                <a:ea typeface="+mn-ea"/>
                <a:cs typeface="Calibri"/>
                <a:hlinkClick r:id="rId5"/>
              </a:rPr>
              <a:t> </a:t>
            </a:r>
            <a:r>
              <a:rPr kumimoji="0" sz="1200" b="0" i="0" u="none" strike="noStrike" kern="1200" cap="none" spc="0" normalizeH="0" baseline="0" noProof="0" dirty="0">
                <a:ln>
                  <a:noFill/>
                </a:ln>
                <a:solidFill>
                  <a:srgbClr val="0F56DC"/>
                </a:solidFill>
                <a:effectLst/>
                <a:uLnTx/>
                <a:uFillTx/>
                <a:latin typeface="Calibri"/>
                <a:ea typeface="+mn-ea"/>
                <a:cs typeface="Calibri"/>
                <a:hlinkClick r:id="rId5"/>
              </a:rPr>
              <a:t>J</a:t>
            </a:r>
            <a:r>
              <a:rPr kumimoji="0" sz="1200" b="0" i="0" u="none" strike="noStrike" kern="1200" cap="none" spc="20" normalizeH="0" baseline="0" noProof="0" dirty="0">
                <a:ln>
                  <a:noFill/>
                </a:ln>
                <a:solidFill>
                  <a:srgbClr val="0F56DC"/>
                </a:solidFill>
                <a:effectLst/>
                <a:uLnTx/>
                <a:uFillTx/>
                <a:latin typeface="Calibri"/>
                <a:ea typeface="+mn-ea"/>
                <a:cs typeface="Calibri"/>
                <a:hlinkClick r:id="rId5"/>
              </a:rPr>
              <a:t> </a:t>
            </a:r>
            <a:r>
              <a:rPr kumimoji="0" sz="1200" b="0" i="0" u="none" strike="noStrike" kern="1200" cap="none" spc="-5" normalizeH="0" baseline="0" noProof="0" dirty="0">
                <a:ln>
                  <a:noFill/>
                </a:ln>
                <a:solidFill>
                  <a:srgbClr val="0F56DC"/>
                </a:solidFill>
                <a:effectLst/>
                <a:uLnTx/>
                <a:uFillTx/>
                <a:latin typeface="Calibri"/>
                <a:ea typeface="+mn-ea"/>
                <a:cs typeface="Calibri"/>
                <a:hlinkClick r:id="rId5"/>
              </a:rPr>
              <a:t>et</a:t>
            </a:r>
            <a:r>
              <a:rPr kumimoji="0" sz="1200" b="0" i="0" u="none" strike="noStrike" kern="1200" cap="none" spc="10" normalizeH="0" baseline="0" noProof="0" dirty="0">
                <a:ln>
                  <a:noFill/>
                </a:ln>
                <a:solidFill>
                  <a:srgbClr val="0F56DC"/>
                </a:solidFill>
                <a:effectLst/>
                <a:uLnTx/>
                <a:uFillTx/>
                <a:latin typeface="Calibri"/>
                <a:ea typeface="+mn-ea"/>
                <a:cs typeface="Calibri"/>
                <a:hlinkClick r:id="rId5"/>
              </a:rPr>
              <a:t> </a:t>
            </a:r>
            <a:r>
              <a:rPr kumimoji="0" sz="1200" b="0" i="0" u="none" strike="noStrike" kern="1200" cap="none" spc="0" normalizeH="0" baseline="0" noProof="0" dirty="0">
                <a:ln>
                  <a:noFill/>
                </a:ln>
                <a:solidFill>
                  <a:srgbClr val="0F56DC"/>
                </a:solidFill>
                <a:effectLst/>
                <a:uLnTx/>
                <a:uFillTx/>
                <a:latin typeface="Calibri"/>
                <a:ea typeface="+mn-ea"/>
                <a:cs typeface="Calibri"/>
                <a:hlinkClick r:id="rId5"/>
              </a:rPr>
              <a:t>al.</a:t>
            </a:r>
            <a:r>
              <a:rPr kumimoji="0" sz="1200" b="0" i="0" u="none" strike="noStrike" kern="1200" cap="none" spc="5" normalizeH="0" baseline="0" noProof="0" dirty="0">
                <a:ln>
                  <a:noFill/>
                </a:ln>
                <a:solidFill>
                  <a:srgbClr val="0F56DC"/>
                </a:solidFill>
                <a:effectLst/>
                <a:uLnTx/>
                <a:uFillTx/>
                <a:latin typeface="Calibri"/>
                <a:ea typeface="+mn-ea"/>
                <a:cs typeface="Calibri"/>
                <a:hlinkClick r:id="rId5"/>
              </a:rPr>
              <a:t> </a:t>
            </a:r>
            <a:r>
              <a:rPr kumimoji="0" sz="1200" b="0" i="0" u="none" strike="noStrike" kern="1200" cap="none" spc="0" normalizeH="0" baseline="0" noProof="0" dirty="0">
                <a:ln>
                  <a:noFill/>
                </a:ln>
                <a:solidFill>
                  <a:srgbClr val="2D2C2C"/>
                </a:solidFill>
                <a:effectLst/>
                <a:uLnTx/>
                <a:uFillTx/>
                <a:latin typeface="Calibri"/>
                <a:ea typeface="+mn-ea"/>
                <a:cs typeface="Calibri"/>
              </a:rPr>
              <a:t>unless</a:t>
            </a:r>
            <a:r>
              <a:rPr kumimoji="0" sz="1200" b="0" i="0" u="none" strike="noStrike" kern="1200" cap="none" spc="-5" normalizeH="0" baseline="0" noProof="0" dirty="0">
                <a:ln>
                  <a:noFill/>
                </a:ln>
                <a:solidFill>
                  <a:srgbClr val="2D2C2C"/>
                </a:solidFill>
                <a:effectLst/>
                <a:uLnTx/>
                <a:uFillTx/>
                <a:latin typeface="Calibri"/>
                <a:ea typeface="+mn-ea"/>
                <a:cs typeface="Calibri"/>
              </a:rPr>
              <a:t> </a:t>
            </a:r>
            <a:r>
              <a:rPr kumimoji="0" sz="1200" b="0" i="0" u="none" strike="noStrike" kern="1200" cap="none" spc="0" normalizeH="0" baseline="0" noProof="0" dirty="0">
                <a:ln>
                  <a:noFill/>
                </a:ln>
                <a:solidFill>
                  <a:srgbClr val="2D2C2C"/>
                </a:solidFill>
                <a:effectLst/>
                <a:uLnTx/>
                <a:uFillTx/>
                <a:latin typeface="Calibri"/>
                <a:ea typeface="+mn-ea"/>
                <a:cs typeface="Calibri"/>
              </a:rPr>
              <a:t>otherwise</a:t>
            </a:r>
            <a:r>
              <a:rPr kumimoji="0" sz="1200" b="0" i="0" u="none" strike="noStrike" kern="1200" cap="none" spc="-5" normalizeH="0" baseline="0" noProof="0" dirty="0">
                <a:ln>
                  <a:noFill/>
                </a:ln>
                <a:solidFill>
                  <a:srgbClr val="2D2C2C"/>
                </a:solidFill>
                <a:effectLst/>
                <a:uLnTx/>
                <a:uFillTx/>
                <a:latin typeface="Calibri"/>
                <a:ea typeface="+mn-ea"/>
                <a:cs typeface="Calibri"/>
              </a:rPr>
              <a:t> </a:t>
            </a:r>
            <a:r>
              <a:rPr kumimoji="0" sz="1200" b="0" i="0" u="none" strike="noStrike" kern="1200" cap="none" spc="0" normalizeH="0" baseline="0" noProof="0" dirty="0">
                <a:ln>
                  <a:noFill/>
                </a:ln>
                <a:solidFill>
                  <a:srgbClr val="2D2C2C"/>
                </a:solidFill>
                <a:effectLst/>
                <a:uLnTx/>
                <a:uFillTx/>
                <a:latin typeface="Calibri"/>
                <a:ea typeface="+mn-ea"/>
                <a:cs typeface="Calibri"/>
              </a:rPr>
              <a:t>noted;</a:t>
            </a:r>
            <a:r>
              <a:rPr kumimoji="0" sz="1200" b="0" i="0" u="none" strike="noStrike" kern="1200" cap="none" spc="-25" normalizeH="0" baseline="0" noProof="0" dirty="0">
                <a:ln>
                  <a:noFill/>
                </a:ln>
                <a:solidFill>
                  <a:srgbClr val="2D2C2C"/>
                </a:solidFill>
                <a:effectLst/>
                <a:uLnTx/>
                <a:uFillTx/>
                <a:latin typeface="Calibri"/>
                <a:ea typeface="+mn-ea"/>
                <a:cs typeface="Calibri"/>
              </a:rPr>
              <a:t> </a:t>
            </a:r>
            <a:r>
              <a:rPr kumimoji="0" sz="1200" b="0" i="0" u="none" strike="noStrike" kern="1200" cap="none" spc="-10" normalizeH="0" baseline="0" noProof="0" dirty="0">
                <a:ln>
                  <a:noFill/>
                </a:ln>
                <a:solidFill>
                  <a:srgbClr val="2D2C2C"/>
                </a:solidFill>
                <a:effectLst/>
                <a:uLnTx/>
                <a:uFillTx/>
                <a:latin typeface="Calibri"/>
                <a:ea typeface="+mn-ea"/>
                <a:cs typeface="Calibri"/>
              </a:rPr>
              <a:t>*Women</a:t>
            </a:r>
            <a:r>
              <a:rPr kumimoji="0" sz="1200" b="0" i="0" u="none" strike="noStrike" kern="1200" cap="none" spc="0" normalizeH="0" baseline="0" noProof="0" dirty="0">
                <a:ln>
                  <a:noFill/>
                </a:ln>
                <a:solidFill>
                  <a:srgbClr val="2D2C2C"/>
                </a:solidFill>
                <a:effectLst/>
                <a:uLnTx/>
                <a:uFillTx/>
                <a:latin typeface="Calibri"/>
                <a:ea typeface="+mn-ea"/>
                <a:cs typeface="Calibri"/>
              </a:rPr>
              <a:t> of </a:t>
            </a:r>
            <a:r>
              <a:rPr kumimoji="0" sz="1200" b="0" i="0" u="none" strike="noStrike" kern="1200" cap="none" spc="-5" normalizeH="0" baseline="0" noProof="0" dirty="0">
                <a:ln>
                  <a:noFill/>
                </a:ln>
                <a:solidFill>
                  <a:srgbClr val="2D2C2C"/>
                </a:solidFill>
                <a:effectLst/>
                <a:uLnTx/>
                <a:uFillTx/>
                <a:latin typeface="Calibri"/>
                <a:ea typeface="+mn-ea"/>
                <a:cs typeface="Calibri"/>
              </a:rPr>
              <a:t>reproductive</a:t>
            </a:r>
            <a:r>
              <a:rPr kumimoji="0" sz="1200" b="0" i="0" u="none" strike="noStrike" kern="1200" cap="none" spc="-30" normalizeH="0" baseline="0" noProof="0" dirty="0">
                <a:ln>
                  <a:noFill/>
                </a:ln>
                <a:solidFill>
                  <a:srgbClr val="2D2C2C"/>
                </a:solidFill>
                <a:effectLst/>
                <a:uLnTx/>
                <a:uFillTx/>
                <a:latin typeface="Calibri"/>
                <a:ea typeface="+mn-ea"/>
                <a:cs typeface="Calibri"/>
              </a:rPr>
              <a:t> </a:t>
            </a:r>
            <a:r>
              <a:rPr kumimoji="0" sz="1200" b="0" i="0" u="none" strike="noStrike" kern="1200" cap="none" spc="-5" normalizeH="0" baseline="0" noProof="0" dirty="0">
                <a:ln>
                  <a:noFill/>
                </a:ln>
                <a:solidFill>
                  <a:srgbClr val="2D2C2C"/>
                </a:solidFill>
                <a:effectLst/>
                <a:uLnTx/>
                <a:uFillTx/>
                <a:latin typeface="Calibri"/>
                <a:ea typeface="+mn-ea"/>
                <a:cs typeface="Calibri"/>
              </a:rPr>
              <a:t>age;</a:t>
            </a:r>
            <a:r>
              <a:rPr kumimoji="0" sz="1200" b="0" i="0" u="none" strike="noStrike" kern="1200" cap="none" spc="10" normalizeH="0" baseline="0" noProof="0" dirty="0">
                <a:ln>
                  <a:noFill/>
                </a:ln>
                <a:solidFill>
                  <a:srgbClr val="2D2C2C"/>
                </a:solidFill>
                <a:effectLst/>
                <a:uLnTx/>
                <a:uFillTx/>
                <a:latin typeface="Calibri"/>
                <a:ea typeface="+mn-ea"/>
                <a:cs typeface="Calibri"/>
              </a:rPr>
              <a:t> </a:t>
            </a:r>
            <a:r>
              <a:rPr kumimoji="0" sz="1200" b="0" i="0" u="none" strike="noStrike" kern="1200" cap="none" spc="0" normalizeH="0" baseline="0" noProof="0" dirty="0">
                <a:ln>
                  <a:noFill/>
                </a:ln>
                <a:solidFill>
                  <a:srgbClr val="2D2C2C"/>
                </a:solidFill>
                <a:effectLst/>
                <a:uLnTx/>
                <a:uFillTx/>
                <a:latin typeface="Calibri"/>
                <a:ea typeface="+mn-ea"/>
                <a:cs typeface="Calibri"/>
              </a:rPr>
              <a:t>**</a:t>
            </a:r>
            <a:r>
              <a:rPr kumimoji="0" sz="1200" b="0" i="0" u="none" strike="noStrike" kern="1200" cap="none" spc="10" normalizeH="0" baseline="0" noProof="0" dirty="0">
                <a:ln>
                  <a:noFill/>
                </a:ln>
                <a:solidFill>
                  <a:srgbClr val="2D2C2C"/>
                </a:solidFill>
                <a:effectLst/>
                <a:uLnTx/>
                <a:uFillTx/>
                <a:latin typeface="Calibri"/>
                <a:ea typeface="+mn-ea"/>
                <a:cs typeface="Calibri"/>
              </a:rPr>
              <a:t> </a:t>
            </a:r>
            <a:r>
              <a:rPr kumimoji="0" sz="1200" b="0" i="0" u="none" strike="noStrike" kern="1200" cap="none" spc="-5" normalizeH="0" baseline="0" noProof="0" dirty="0">
                <a:ln>
                  <a:noFill/>
                </a:ln>
                <a:solidFill>
                  <a:srgbClr val="2D2C2C"/>
                </a:solidFill>
                <a:effectLst/>
                <a:uLnTx/>
                <a:uFillTx/>
                <a:latin typeface="Calibri"/>
                <a:ea typeface="+mn-ea"/>
                <a:cs typeface="Calibri"/>
              </a:rPr>
              <a:t>Preeclampsia</a:t>
            </a:r>
            <a:r>
              <a:rPr kumimoji="0" sz="1200" b="0" i="0" u="none" strike="noStrike" kern="1200" cap="none" spc="-10" normalizeH="0" baseline="0" noProof="0" dirty="0">
                <a:ln>
                  <a:noFill/>
                </a:ln>
                <a:solidFill>
                  <a:srgbClr val="2D2C2C"/>
                </a:solidFill>
                <a:effectLst/>
                <a:uLnTx/>
                <a:uFillTx/>
                <a:latin typeface="Calibri"/>
                <a:ea typeface="+mn-ea"/>
                <a:cs typeface="Calibri"/>
              </a:rPr>
              <a:t> </a:t>
            </a:r>
            <a:r>
              <a:rPr kumimoji="0" sz="1200" b="0" i="0" u="none" strike="noStrike" kern="1200" cap="none" spc="-5" normalizeH="0" baseline="0" noProof="0" dirty="0">
                <a:ln>
                  <a:noFill/>
                </a:ln>
                <a:solidFill>
                  <a:srgbClr val="2D2C2C"/>
                </a:solidFill>
                <a:effectLst/>
                <a:uLnTx/>
                <a:uFillTx/>
                <a:latin typeface="Calibri"/>
                <a:ea typeface="+mn-ea"/>
                <a:cs typeface="Calibri"/>
              </a:rPr>
              <a:t>data</a:t>
            </a:r>
            <a:r>
              <a:rPr kumimoji="0" sz="1200" b="0" i="0" u="none" strike="noStrike" kern="1200" cap="none" spc="-15" normalizeH="0" baseline="0" noProof="0" dirty="0">
                <a:ln>
                  <a:noFill/>
                </a:ln>
                <a:solidFill>
                  <a:srgbClr val="2D2C2C"/>
                </a:solidFill>
                <a:effectLst/>
                <a:uLnTx/>
                <a:uFillTx/>
                <a:latin typeface="Calibri"/>
                <a:ea typeface="+mn-ea"/>
                <a:cs typeface="Calibri"/>
              </a:rPr>
              <a:t> </a:t>
            </a:r>
            <a:r>
              <a:rPr kumimoji="0" sz="1200" b="0" i="0" u="none" strike="noStrike" kern="1200" cap="none" spc="-5" normalizeH="0" baseline="0" noProof="0" dirty="0">
                <a:ln>
                  <a:noFill/>
                </a:ln>
                <a:solidFill>
                  <a:srgbClr val="2D2C2C"/>
                </a:solidFill>
                <a:effectLst/>
                <a:uLnTx/>
                <a:uFillTx/>
                <a:latin typeface="Calibri"/>
                <a:ea typeface="+mn-ea"/>
                <a:cs typeface="Calibri"/>
              </a:rPr>
              <a:t>from</a:t>
            </a:r>
            <a:r>
              <a:rPr kumimoji="0" sz="1200" b="0" i="0" u="none" strike="noStrike" kern="1200" cap="none" spc="-10" normalizeH="0" baseline="0" noProof="0" dirty="0">
                <a:ln>
                  <a:noFill/>
                </a:ln>
                <a:solidFill>
                  <a:srgbClr val="2D2C2C"/>
                </a:solidFill>
                <a:effectLst/>
                <a:uLnTx/>
                <a:uFillTx/>
                <a:latin typeface="Calibri"/>
                <a:ea typeface="+mn-ea"/>
                <a:cs typeface="Calibri"/>
              </a:rPr>
              <a:t> </a:t>
            </a:r>
            <a:r>
              <a:rPr kumimoji="0" sz="1200" b="0" i="0" u="none" strike="noStrike" kern="1200" cap="none" spc="-20" normalizeH="0" baseline="0" noProof="0" dirty="0">
                <a:ln>
                  <a:noFill/>
                </a:ln>
                <a:solidFill>
                  <a:srgbClr val="0F56DC"/>
                </a:solidFill>
                <a:effectLst/>
                <a:uLnTx/>
                <a:uFillTx/>
                <a:latin typeface="Calibri"/>
                <a:ea typeface="+mn-ea"/>
                <a:cs typeface="Calibri"/>
                <a:hlinkClick r:id="rId6"/>
              </a:rPr>
              <a:t>Wei</a:t>
            </a:r>
            <a:r>
              <a:rPr kumimoji="0" sz="1200" b="0" i="0" u="none" strike="noStrike" kern="1200" cap="none" spc="0" normalizeH="0" baseline="0" noProof="0" dirty="0">
                <a:ln>
                  <a:noFill/>
                </a:ln>
                <a:solidFill>
                  <a:srgbClr val="0F56DC"/>
                </a:solidFill>
                <a:effectLst/>
                <a:uLnTx/>
                <a:uFillTx/>
                <a:latin typeface="Calibri"/>
                <a:ea typeface="+mn-ea"/>
                <a:cs typeface="Calibri"/>
                <a:hlinkClick r:id="rId6"/>
              </a:rPr>
              <a:t> </a:t>
            </a:r>
            <a:r>
              <a:rPr kumimoji="0" sz="1200" b="0" i="0" u="none" strike="noStrike" kern="1200" cap="none" spc="-5" normalizeH="0" baseline="0" noProof="0" dirty="0">
                <a:ln>
                  <a:noFill/>
                </a:ln>
                <a:solidFill>
                  <a:srgbClr val="0F56DC"/>
                </a:solidFill>
                <a:effectLst/>
                <a:uLnTx/>
                <a:uFillTx/>
                <a:latin typeface="Calibri"/>
                <a:ea typeface="+mn-ea"/>
                <a:cs typeface="Calibri"/>
                <a:hlinkClick r:id="rId6"/>
              </a:rPr>
              <a:t>et</a:t>
            </a:r>
            <a:r>
              <a:rPr kumimoji="0" sz="1200" b="0" i="0" u="none" strike="noStrike" kern="1200" cap="none" spc="0" normalizeH="0" baseline="0" noProof="0" dirty="0">
                <a:ln>
                  <a:noFill/>
                </a:ln>
                <a:solidFill>
                  <a:srgbClr val="0F56DC"/>
                </a:solidFill>
                <a:effectLst/>
                <a:uLnTx/>
                <a:uFillTx/>
                <a:latin typeface="Calibri"/>
                <a:ea typeface="+mn-ea"/>
                <a:cs typeface="Calibri"/>
                <a:hlinkClick r:id="rId6"/>
              </a:rPr>
              <a:t> </a:t>
            </a:r>
            <a:r>
              <a:rPr kumimoji="0" sz="1200" b="0" i="0" u="none" strike="noStrike" kern="1200" cap="none" spc="-5" normalizeH="0" baseline="0" noProof="0" dirty="0">
                <a:ln>
                  <a:noFill/>
                </a:ln>
                <a:solidFill>
                  <a:srgbClr val="0F56DC"/>
                </a:solidFill>
                <a:effectLst/>
                <a:uLnTx/>
                <a:uFillTx/>
                <a:latin typeface="Calibri"/>
                <a:ea typeface="+mn-ea"/>
                <a:cs typeface="Calibri"/>
                <a:hlinkClick r:id="rId6"/>
              </a:rPr>
              <a:t>al.</a:t>
            </a:r>
            <a:r>
              <a:rPr kumimoji="0" sz="1200" b="0" i="0" u="none" strike="noStrike" kern="1200" cap="none" spc="-5" normalizeH="0" baseline="0" noProof="0" dirty="0">
                <a:ln>
                  <a:noFill/>
                </a:ln>
                <a:solidFill>
                  <a:srgbClr val="2D2C2C"/>
                </a:solidFill>
                <a:effectLst/>
                <a:uLnTx/>
                <a:uFillTx/>
                <a:latin typeface="Calibri"/>
                <a:ea typeface="+mn-ea"/>
                <a:cs typeface="Calibri"/>
              </a:rPr>
              <a:t>;</a:t>
            </a:r>
            <a:r>
              <a:rPr kumimoji="0" sz="1200" b="0" i="0" u="none" strike="noStrike" kern="1200" cap="none" spc="10" normalizeH="0" baseline="0" noProof="0" dirty="0">
                <a:ln>
                  <a:noFill/>
                </a:ln>
                <a:solidFill>
                  <a:srgbClr val="2D2C2C"/>
                </a:solidFill>
                <a:effectLst/>
                <a:uLnTx/>
                <a:uFillTx/>
                <a:latin typeface="Calibri"/>
                <a:ea typeface="+mn-ea"/>
                <a:cs typeface="Calibri"/>
              </a:rPr>
              <a:t> </a:t>
            </a:r>
            <a:r>
              <a:rPr kumimoji="0" sz="1200" b="0" i="0" u="none" strike="noStrike" kern="1200" cap="none" spc="-5" normalizeH="0" baseline="0" noProof="0" dirty="0">
                <a:ln>
                  <a:noFill/>
                </a:ln>
                <a:solidFill>
                  <a:srgbClr val="2D2C2C"/>
                </a:solidFill>
                <a:effectLst/>
                <a:uLnTx/>
                <a:uFillTx/>
                <a:latin typeface="Calibri"/>
                <a:ea typeface="+mn-ea"/>
                <a:cs typeface="Calibri"/>
              </a:rPr>
              <a:t>ECMO:</a:t>
            </a:r>
            <a:r>
              <a:rPr kumimoji="0" sz="1200" b="0" i="0" u="none" strike="noStrike" kern="1200" cap="none" spc="10" normalizeH="0" baseline="0" noProof="0" dirty="0">
                <a:ln>
                  <a:noFill/>
                </a:ln>
                <a:solidFill>
                  <a:srgbClr val="2D2C2C"/>
                </a:solidFill>
                <a:effectLst/>
                <a:uLnTx/>
                <a:uFillTx/>
                <a:latin typeface="Calibri"/>
                <a:ea typeface="+mn-ea"/>
                <a:cs typeface="Calibri"/>
              </a:rPr>
              <a:t> </a:t>
            </a:r>
            <a:r>
              <a:rPr kumimoji="0" sz="1200" b="0" i="0" u="none" strike="noStrike" kern="1200" cap="none" spc="-5" normalizeH="0" baseline="0" noProof="0" dirty="0">
                <a:ln>
                  <a:noFill/>
                </a:ln>
                <a:solidFill>
                  <a:srgbClr val="2D2C2C"/>
                </a:solidFill>
                <a:effectLst/>
                <a:uLnTx/>
                <a:uFillTx/>
                <a:latin typeface="Calibri"/>
                <a:ea typeface="+mn-ea"/>
                <a:cs typeface="Calibri"/>
              </a:rPr>
              <a:t>Extracorporeal</a:t>
            </a:r>
            <a:r>
              <a:rPr kumimoji="0" sz="1200" b="0" i="0" u="none" strike="noStrike" kern="1200" cap="none" spc="-20" normalizeH="0" baseline="0" noProof="0" dirty="0">
                <a:ln>
                  <a:noFill/>
                </a:ln>
                <a:solidFill>
                  <a:srgbClr val="2D2C2C"/>
                </a:solidFill>
                <a:effectLst/>
                <a:uLnTx/>
                <a:uFillTx/>
                <a:latin typeface="Calibri"/>
                <a:ea typeface="+mn-ea"/>
                <a:cs typeface="Calibri"/>
              </a:rPr>
              <a:t> </a:t>
            </a:r>
            <a:r>
              <a:rPr kumimoji="0" sz="1200" b="0" i="0" u="none" strike="noStrike" kern="1200" cap="none" spc="-5" normalizeH="0" baseline="0" noProof="0" dirty="0">
                <a:ln>
                  <a:noFill/>
                </a:ln>
                <a:solidFill>
                  <a:srgbClr val="2D2C2C"/>
                </a:solidFill>
                <a:effectLst/>
                <a:uLnTx/>
                <a:uFillTx/>
                <a:latin typeface="Calibri"/>
                <a:ea typeface="+mn-ea"/>
                <a:cs typeface="Calibri"/>
              </a:rPr>
              <a:t>membrane</a:t>
            </a:r>
            <a:r>
              <a:rPr kumimoji="0" sz="1200" b="0" i="0" u="none" strike="noStrike" kern="1200" cap="none" spc="-15" normalizeH="0" baseline="0" noProof="0" dirty="0">
                <a:ln>
                  <a:noFill/>
                </a:ln>
                <a:solidFill>
                  <a:srgbClr val="2D2C2C"/>
                </a:solidFill>
                <a:effectLst/>
                <a:uLnTx/>
                <a:uFillTx/>
                <a:latin typeface="Calibri"/>
                <a:ea typeface="+mn-ea"/>
                <a:cs typeface="Calibri"/>
              </a:rPr>
              <a:t> </a:t>
            </a:r>
            <a:r>
              <a:rPr kumimoji="0" sz="1200" b="0" i="0" u="none" strike="noStrike" kern="1200" cap="none" spc="-10" normalizeH="0" baseline="0" noProof="0" dirty="0">
                <a:ln>
                  <a:noFill/>
                </a:ln>
                <a:solidFill>
                  <a:srgbClr val="2D2C2C"/>
                </a:solidFill>
                <a:effectLst/>
                <a:uLnTx/>
                <a:uFillTx/>
                <a:latin typeface="Calibri"/>
                <a:ea typeface="+mn-ea"/>
                <a:cs typeface="Calibri"/>
              </a:rPr>
              <a:t>oxygenation</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65" name="object 65"/>
          <p:cNvSpPr txBox="1"/>
          <p:nvPr/>
        </p:nvSpPr>
        <p:spPr>
          <a:xfrm>
            <a:off x="795920" y="5839771"/>
            <a:ext cx="1188085" cy="23939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1" i="0" u="none" strike="noStrike" kern="1200" cap="none" spc="-5" normalizeH="0" baseline="0" noProof="0" dirty="0">
                <a:ln>
                  <a:noFill/>
                </a:ln>
                <a:solidFill>
                  <a:srgbClr val="595958"/>
                </a:solidFill>
                <a:effectLst/>
                <a:uLnTx/>
                <a:uFillTx/>
                <a:latin typeface="Calibri"/>
                <a:ea typeface="+mn-ea"/>
                <a:cs typeface="Calibri"/>
              </a:rPr>
              <a:t>NICU</a:t>
            </a:r>
            <a:r>
              <a:rPr kumimoji="0" sz="1400" b="1" i="0" u="none" strike="noStrike" kern="1200" cap="none" spc="-55" normalizeH="0" baseline="0" noProof="0" dirty="0">
                <a:ln>
                  <a:noFill/>
                </a:ln>
                <a:solidFill>
                  <a:srgbClr val="595958"/>
                </a:solidFill>
                <a:effectLst/>
                <a:uLnTx/>
                <a:uFillTx/>
                <a:latin typeface="Calibri"/>
                <a:ea typeface="+mn-ea"/>
                <a:cs typeface="Calibri"/>
              </a:rPr>
              <a:t> </a:t>
            </a:r>
            <a:r>
              <a:rPr kumimoji="0" sz="1400" b="1" i="0" u="none" strike="noStrike" kern="1200" cap="none" spc="-5" normalizeH="0" baseline="0" noProof="0" dirty="0">
                <a:ln>
                  <a:noFill/>
                </a:ln>
                <a:solidFill>
                  <a:srgbClr val="595958"/>
                </a:solidFill>
                <a:effectLst/>
                <a:uLnTx/>
                <a:uFillTx/>
                <a:latin typeface="Calibri"/>
                <a:ea typeface="+mn-ea"/>
                <a:cs typeface="Calibri"/>
              </a:rPr>
              <a:t>admission</a:t>
            </a:r>
            <a:endParaRPr kumimoji="0" sz="1400" b="0" i="0" u="none" strike="noStrike" kern="1200" cap="none" spc="0" normalizeH="0" baseline="0" noProof="0">
              <a:ln>
                <a:noFill/>
              </a:ln>
              <a:solidFill>
                <a:prstClr val="black"/>
              </a:solidFill>
              <a:effectLst/>
              <a:uLnTx/>
              <a:uFillTx/>
              <a:latin typeface="Calibri"/>
              <a:ea typeface="+mn-ea"/>
              <a:cs typeface="Calibri"/>
            </a:endParaRPr>
          </a:p>
        </p:txBody>
      </p:sp>
      <p:sp>
        <p:nvSpPr>
          <p:cNvPr id="66" name="object 66"/>
          <p:cNvSpPr txBox="1"/>
          <p:nvPr/>
        </p:nvSpPr>
        <p:spPr>
          <a:xfrm>
            <a:off x="1322642" y="5448920"/>
            <a:ext cx="662940" cy="23939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1" i="0" u="none" strike="noStrike" kern="1200" cap="none" spc="-5" normalizeH="0" baseline="0" noProof="0" dirty="0">
                <a:ln>
                  <a:noFill/>
                </a:ln>
                <a:solidFill>
                  <a:srgbClr val="595958"/>
                </a:solidFill>
                <a:effectLst/>
                <a:uLnTx/>
                <a:uFillTx/>
                <a:latin typeface="Calibri"/>
                <a:ea typeface="+mn-ea"/>
                <a:cs typeface="Calibri"/>
              </a:rPr>
              <a:t>Stillbirth</a:t>
            </a:r>
            <a:endParaRPr kumimoji="0" sz="1400" b="0" i="0" u="none" strike="noStrike" kern="1200" cap="none" spc="0" normalizeH="0" baseline="0" noProof="0">
              <a:ln>
                <a:noFill/>
              </a:ln>
              <a:solidFill>
                <a:prstClr val="black"/>
              </a:solidFill>
              <a:effectLst/>
              <a:uLnTx/>
              <a:uFillTx/>
              <a:latin typeface="Calibri"/>
              <a:ea typeface="+mn-ea"/>
              <a:cs typeface="Calibri"/>
            </a:endParaRPr>
          </a:p>
        </p:txBody>
      </p:sp>
      <p:sp>
        <p:nvSpPr>
          <p:cNvPr id="67" name="object 67"/>
          <p:cNvSpPr txBox="1"/>
          <p:nvPr/>
        </p:nvSpPr>
        <p:spPr>
          <a:xfrm>
            <a:off x="952831" y="5058068"/>
            <a:ext cx="1029969" cy="23939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1" i="0" u="none" strike="noStrike" kern="1200" cap="none" spc="-5" normalizeH="0" baseline="0" noProof="0" dirty="0">
                <a:ln>
                  <a:noFill/>
                </a:ln>
                <a:solidFill>
                  <a:srgbClr val="595958"/>
                </a:solidFill>
                <a:effectLst/>
                <a:uLnTx/>
                <a:uFillTx/>
                <a:latin typeface="Calibri"/>
                <a:ea typeface="+mn-ea"/>
                <a:cs typeface="Calibri"/>
              </a:rPr>
              <a:t>Preterm</a:t>
            </a:r>
            <a:r>
              <a:rPr kumimoji="0" sz="1400" b="1" i="0" u="none" strike="noStrike" kern="1200" cap="none" spc="-60" normalizeH="0" baseline="0" noProof="0" dirty="0">
                <a:ln>
                  <a:noFill/>
                </a:ln>
                <a:solidFill>
                  <a:srgbClr val="595958"/>
                </a:solidFill>
                <a:effectLst/>
                <a:uLnTx/>
                <a:uFillTx/>
                <a:latin typeface="Calibri"/>
                <a:ea typeface="+mn-ea"/>
                <a:cs typeface="Calibri"/>
              </a:rPr>
              <a:t> </a:t>
            </a:r>
            <a:r>
              <a:rPr kumimoji="0" sz="1400" b="1" i="0" u="none" strike="noStrike" kern="1200" cap="none" spc="-5" normalizeH="0" baseline="0" noProof="0" dirty="0">
                <a:ln>
                  <a:noFill/>
                </a:ln>
                <a:solidFill>
                  <a:srgbClr val="595958"/>
                </a:solidFill>
                <a:effectLst/>
                <a:uLnTx/>
                <a:uFillTx/>
                <a:latin typeface="Calibri"/>
                <a:ea typeface="+mn-ea"/>
                <a:cs typeface="Calibri"/>
              </a:rPr>
              <a:t>birth</a:t>
            </a:r>
            <a:endParaRPr kumimoji="0" sz="1400" b="0" i="0" u="none" strike="noStrike" kern="1200" cap="none" spc="0" normalizeH="0" baseline="0" noProof="0">
              <a:ln>
                <a:noFill/>
              </a:ln>
              <a:solidFill>
                <a:prstClr val="black"/>
              </a:solidFill>
              <a:effectLst/>
              <a:uLnTx/>
              <a:uFillTx/>
              <a:latin typeface="Calibri"/>
              <a:ea typeface="+mn-ea"/>
              <a:cs typeface="Calibri"/>
            </a:endParaRPr>
          </a:p>
        </p:txBody>
      </p:sp>
      <p:sp>
        <p:nvSpPr>
          <p:cNvPr id="68" name="object 68"/>
          <p:cNvSpPr txBox="1"/>
          <p:nvPr/>
        </p:nvSpPr>
        <p:spPr>
          <a:xfrm>
            <a:off x="796455" y="4667217"/>
            <a:ext cx="1188720" cy="23939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1" i="0" u="none" strike="noStrike" kern="1200" cap="none" spc="-5" normalizeH="0" baseline="0" noProof="0" dirty="0">
                <a:ln>
                  <a:noFill/>
                </a:ln>
                <a:solidFill>
                  <a:srgbClr val="595958"/>
                </a:solidFill>
                <a:effectLst/>
                <a:uLnTx/>
                <a:uFillTx/>
                <a:latin typeface="Calibri"/>
                <a:ea typeface="+mn-ea"/>
                <a:cs typeface="Calibri"/>
              </a:rPr>
              <a:t>Preeclampsia**</a:t>
            </a:r>
            <a:endParaRPr kumimoji="0" sz="1400" b="0" i="0" u="none" strike="noStrike" kern="1200" cap="none" spc="0" normalizeH="0" baseline="0" noProof="0">
              <a:ln>
                <a:noFill/>
              </a:ln>
              <a:solidFill>
                <a:prstClr val="black"/>
              </a:solidFill>
              <a:effectLst/>
              <a:uLnTx/>
              <a:uFillTx/>
              <a:latin typeface="Calibri"/>
              <a:ea typeface="+mn-ea"/>
              <a:cs typeface="Calibri"/>
            </a:endParaRPr>
          </a:p>
        </p:txBody>
      </p:sp>
      <p:sp>
        <p:nvSpPr>
          <p:cNvPr id="69" name="object 69"/>
          <p:cNvSpPr txBox="1"/>
          <p:nvPr/>
        </p:nvSpPr>
        <p:spPr>
          <a:xfrm>
            <a:off x="804479" y="4276366"/>
            <a:ext cx="1180465" cy="23939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1" i="0" u="none" strike="noStrike" kern="1200" cap="none" spc="-5" normalizeH="0" baseline="0" noProof="0" dirty="0">
                <a:ln>
                  <a:noFill/>
                </a:ln>
                <a:solidFill>
                  <a:srgbClr val="595958"/>
                </a:solidFill>
                <a:effectLst/>
                <a:uLnTx/>
                <a:uFillTx/>
                <a:latin typeface="Calibri"/>
                <a:ea typeface="+mn-ea"/>
                <a:cs typeface="Calibri"/>
              </a:rPr>
              <a:t>Maternal</a:t>
            </a:r>
            <a:r>
              <a:rPr kumimoji="0" sz="1400" b="1" i="0" u="none" strike="noStrike" kern="1200" cap="none" spc="-60" normalizeH="0" baseline="0" noProof="0" dirty="0">
                <a:ln>
                  <a:noFill/>
                </a:ln>
                <a:solidFill>
                  <a:srgbClr val="595958"/>
                </a:solidFill>
                <a:effectLst/>
                <a:uLnTx/>
                <a:uFillTx/>
                <a:latin typeface="Calibri"/>
                <a:ea typeface="+mn-ea"/>
                <a:cs typeface="Calibri"/>
              </a:rPr>
              <a:t> </a:t>
            </a:r>
            <a:r>
              <a:rPr kumimoji="0" sz="1400" b="1" i="0" u="none" strike="noStrike" kern="1200" cap="none" spc="0" normalizeH="0" baseline="0" noProof="0" dirty="0">
                <a:ln>
                  <a:noFill/>
                </a:ln>
                <a:solidFill>
                  <a:srgbClr val="595958"/>
                </a:solidFill>
                <a:effectLst/>
                <a:uLnTx/>
                <a:uFillTx/>
                <a:latin typeface="Calibri"/>
                <a:ea typeface="+mn-ea"/>
                <a:cs typeface="Calibri"/>
              </a:rPr>
              <a:t>death</a:t>
            </a:r>
            <a:endParaRPr kumimoji="0" sz="1400" b="0" i="0" u="none" strike="noStrike" kern="1200" cap="none" spc="0" normalizeH="0" baseline="0" noProof="0">
              <a:ln>
                <a:noFill/>
              </a:ln>
              <a:solidFill>
                <a:prstClr val="black"/>
              </a:solidFill>
              <a:effectLst/>
              <a:uLnTx/>
              <a:uFillTx/>
              <a:latin typeface="Calibri"/>
              <a:ea typeface="+mn-ea"/>
              <a:cs typeface="Calibri"/>
            </a:endParaRPr>
          </a:p>
        </p:txBody>
      </p:sp>
      <p:sp>
        <p:nvSpPr>
          <p:cNvPr id="70" name="object 70"/>
          <p:cNvSpPr txBox="1"/>
          <p:nvPr/>
        </p:nvSpPr>
        <p:spPr>
          <a:xfrm>
            <a:off x="2064043" y="3317680"/>
            <a:ext cx="116205" cy="23939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400" b="1" i="0" u="none" strike="noStrike" kern="1200" cap="none" spc="0" normalizeH="0" baseline="0" noProof="0" dirty="0">
                <a:ln>
                  <a:noFill/>
                </a:ln>
                <a:solidFill>
                  <a:srgbClr val="595958"/>
                </a:solidFill>
                <a:effectLst/>
                <a:uLnTx/>
                <a:uFillTx/>
                <a:latin typeface="Calibri"/>
                <a:ea typeface="+mn-ea"/>
                <a:cs typeface="Calibri"/>
              </a:rPr>
              <a:t>0</a:t>
            </a:r>
            <a:endParaRPr kumimoji="0" sz="1400" b="0" i="0" u="none" strike="noStrike" kern="1200" cap="none" spc="0" normalizeH="0" baseline="0" noProof="0">
              <a:ln>
                <a:noFill/>
              </a:ln>
              <a:solidFill>
                <a:prstClr val="black"/>
              </a:solidFill>
              <a:effectLst/>
              <a:uLnTx/>
              <a:uFillTx/>
              <a:latin typeface="Calibri"/>
              <a:ea typeface="+mn-ea"/>
              <a:cs typeface="Calibri"/>
            </a:endParaRPr>
          </a:p>
        </p:txBody>
      </p:sp>
      <p:sp>
        <p:nvSpPr>
          <p:cNvPr id="71" name="object 71"/>
          <p:cNvSpPr txBox="1"/>
          <p:nvPr/>
        </p:nvSpPr>
        <p:spPr>
          <a:xfrm>
            <a:off x="1487573" y="2900618"/>
            <a:ext cx="482600" cy="23939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400" b="1" i="0" u="none" strike="noStrike" kern="1200" cap="none" spc="-5" normalizeH="0" baseline="0" noProof="0" dirty="0">
                <a:ln>
                  <a:noFill/>
                </a:ln>
                <a:solidFill>
                  <a:srgbClr val="595958"/>
                </a:solidFill>
                <a:effectLst/>
                <a:uLnTx/>
                <a:uFillTx/>
                <a:latin typeface="Calibri"/>
                <a:ea typeface="+mn-ea"/>
                <a:cs typeface="Calibri"/>
              </a:rPr>
              <a:t>E</a:t>
            </a:r>
            <a:r>
              <a:rPr kumimoji="0" sz="1400" b="1" i="0" u="none" strike="noStrike" kern="1200" cap="none" spc="0" normalizeH="0" baseline="0" noProof="0" dirty="0">
                <a:ln>
                  <a:noFill/>
                </a:ln>
                <a:solidFill>
                  <a:srgbClr val="595958"/>
                </a:solidFill>
                <a:effectLst/>
                <a:uLnTx/>
                <a:uFillTx/>
                <a:latin typeface="Calibri"/>
                <a:ea typeface="+mn-ea"/>
                <a:cs typeface="Calibri"/>
              </a:rPr>
              <a:t>C</a:t>
            </a:r>
            <a:r>
              <a:rPr kumimoji="0" sz="1400" b="1" i="0" u="none" strike="noStrike" kern="1200" cap="none" spc="-5" normalizeH="0" baseline="0" noProof="0" dirty="0">
                <a:ln>
                  <a:noFill/>
                </a:ln>
                <a:solidFill>
                  <a:srgbClr val="595958"/>
                </a:solidFill>
                <a:effectLst/>
                <a:uLnTx/>
                <a:uFillTx/>
                <a:latin typeface="Calibri"/>
                <a:ea typeface="+mn-ea"/>
                <a:cs typeface="Calibri"/>
              </a:rPr>
              <a:t>MO</a:t>
            </a:r>
            <a:endParaRPr kumimoji="0" sz="1400" b="0" i="0" u="none" strike="noStrike" kern="1200" cap="none" spc="0" normalizeH="0" baseline="0" noProof="0">
              <a:ln>
                <a:noFill/>
              </a:ln>
              <a:solidFill>
                <a:prstClr val="black"/>
              </a:solidFill>
              <a:effectLst/>
              <a:uLnTx/>
              <a:uFillTx/>
              <a:latin typeface="Calibri"/>
              <a:ea typeface="+mn-ea"/>
              <a:cs typeface="Calibri"/>
            </a:endParaRPr>
          </a:p>
        </p:txBody>
      </p:sp>
      <p:sp>
        <p:nvSpPr>
          <p:cNvPr id="72" name="object 72"/>
          <p:cNvSpPr txBox="1"/>
          <p:nvPr/>
        </p:nvSpPr>
        <p:spPr>
          <a:xfrm>
            <a:off x="498677" y="2529024"/>
            <a:ext cx="1471930" cy="23939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400" b="1" i="0" u="none" strike="noStrike" kern="1200" cap="none" spc="-5" normalizeH="0" baseline="0" noProof="0" dirty="0">
                <a:ln>
                  <a:noFill/>
                </a:ln>
                <a:solidFill>
                  <a:srgbClr val="595958"/>
                </a:solidFill>
                <a:effectLst/>
                <a:uLnTx/>
                <a:uFillTx/>
                <a:latin typeface="Calibri"/>
                <a:ea typeface="+mn-ea"/>
                <a:cs typeface="Calibri"/>
              </a:rPr>
              <a:t>Invasive</a:t>
            </a:r>
            <a:r>
              <a:rPr kumimoji="0" sz="1400" b="1" i="0" u="none" strike="noStrike" kern="1200" cap="none" spc="-30" normalizeH="0" baseline="0" noProof="0" dirty="0">
                <a:ln>
                  <a:noFill/>
                </a:ln>
                <a:solidFill>
                  <a:srgbClr val="595958"/>
                </a:solidFill>
                <a:effectLst/>
                <a:uLnTx/>
                <a:uFillTx/>
                <a:latin typeface="Calibri"/>
                <a:ea typeface="+mn-ea"/>
                <a:cs typeface="Calibri"/>
              </a:rPr>
              <a:t> </a:t>
            </a:r>
            <a:r>
              <a:rPr kumimoji="0" sz="1400" b="1" i="0" u="none" strike="noStrike" kern="1200" cap="none" spc="-5" normalizeH="0" baseline="0" noProof="0" dirty="0">
                <a:ln>
                  <a:noFill/>
                </a:ln>
                <a:solidFill>
                  <a:srgbClr val="595958"/>
                </a:solidFill>
                <a:effectLst/>
                <a:uLnTx/>
                <a:uFillTx/>
                <a:latin typeface="Calibri"/>
                <a:ea typeface="+mn-ea"/>
                <a:cs typeface="Calibri"/>
              </a:rPr>
              <a:t>ventilation</a:t>
            </a:r>
            <a:endParaRPr kumimoji="0" sz="1400" b="0" i="0" u="none" strike="noStrike" kern="1200" cap="none" spc="0" normalizeH="0" baseline="0" noProof="0">
              <a:ln>
                <a:noFill/>
              </a:ln>
              <a:solidFill>
                <a:prstClr val="black"/>
              </a:solidFill>
              <a:effectLst/>
              <a:uLnTx/>
              <a:uFillTx/>
              <a:latin typeface="Calibri"/>
              <a:ea typeface="+mn-ea"/>
              <a:cs typeface="Calibri"/>
            </a:endParaRPr>
          </a:p>
        </p:txBody>
      </p:sp>
      <p:sp>
        <p:nvSpPr>
          <p:cNvPr id="73" name="object 73"/>
          <p:cNvSpPr txBox="1"/>
          <p:nvPr/>
        </p:nvSpPr>
        <p:spPr>
          <a:xfrm>
            <a:off x="898265" y="2157430"/>
            <a:ext cx="1072515" cy="23939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400" b="1" i="0" u="none" strike="noStrike" kern="1200" cap="none" spc="0" normalizeH="0" baseline="0" noProof="0" dirty="0">
                <a:ln>
                  <a:noFill/>
                </a:ln>
                <a:solidFill>
                  <a:srgbClr val="595958"/>
                </a:solidFill>
                <a:effectLst/>
                <a:uLnTx/>
                <a:uFillTx/>
                <a:latin typeface="Calibri"/>
                <a:ea typeface="+mn-ea"/>
                <a:cs typeface="Calibri"/>
              </a:rPr>
              <a:t>ICU</a:t>
            </a:r>
            <a:r>
              <a:rPr kumimoji="0" sz="1400" b="1" i="0" u="none" strike="noStrike" kern="1200" cap="none" spc="-55" normalizeH="0" baseline="0" noProof="0" dirty="0">
                <a:ln>
                  <a:noFill/>
                </a:ln>
                <a:solidFill>
                  <a:srgbClr val="595958"/>
                </a:solidFill>
                <a:effectLst/>
                <a:uLnTx/>
                <a:uFillTx/>
                <a:latin typeface="Calibri"/>
                <a:ea typeface="+mn-ea"/>
                <a:cs typeface="Calibri"/>
              </a:rPr>
              <a:t> </a:t>
            </a:r>
            <a:r>
              <a:rPr kumimoji="0" sz="1400" b="1" i="0" u="none" strike="noStrike" kern="1200" cap="none" spc="-5" normalizeH="0" baseline="0" noProof="0" dirty="0">
                <a:ln>
                  <a:noFill/>
                </a:ln>
                <a:solidFill>
                  <a:srgbClr val="595958"/>
                </a:solidFill>
                <a:effectLst/>
                <a:uLnTx/>
                <a:uFillTx/>
                <a:latin typeface="Calibri"/>
                <a:ea typeface="+mn-ea"/>
                <a:cs typeface="Calibri"/>
              </a:rPr>
              <a:t>admission</a:t>
            </a:r>
            <a:endParaRPr kumimoji="0" sz="1400" b="0" i="0" u="none" strike="noStrike" kern="1200" cap="none" spc="0" normalizeH="0" baseline="0" noProof="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1389238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563880" y="1702714"/>
          <a:ext cx="11211558" cy="3165475"/>
        </p:xfrm>
        <a:graphic>
          <a:graphicData uri="http://schemas.openxmlformats.org/drawingml/2006/table">
            <a:tbl>
              <a:tblPr firstRow="1" bandRow="1">
                <a:tableStyleId>{2D5ABB26-0587-4C30-8999-92F81FD0307C}</a:tableStyleId>
              </a:tblPr>
              <a:tblGrid>
                <a:gridCol w="2818130">
                  <a:extLst>
                    <a:ext uri="{9D8B030D-6E8A-4147-A177-3AD203B41FA5}">
                      <a16:colId xmlns:a16="http://schemas.microsoft.com/office/drawing/2014/main" val="20000"/>
                    </a:ext>
                  </a:extLst>
                </a:gridCol>
                <a:gridCol w="2231390">
                  <a:extLst>
                    <a:ext uri="{9D8B030D-6E8A-4147-A177-3AD203B41FA5}">
                      <a16:colId xmlns:a16="http://schemas.microsoft.com/office/drawing/2014/main" val="20001"/>
                    </a:ext>
                  </a:extLst>
                </a:gridCol>
                <a:gridCol w="2678429">
                  <a:extLst>
                    <a:ext uri="{9D8B030D-6E8A-4147-A177-3AD203B41FA5}">
                      <a16:colId xmlns:a16="http://schemas.microsoft.com/office/drawing/2014/main" val="20002"/>
                    </a:ext>
                  </a:extLst>
                </a:gridCol>
                <a:gridCol w="1736725">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gridCol w="146684">
                  <a:extLst>
                    <a:ext uri="{9D8B030D-6E8A-4147-A177-3AD203B41FA5}">
                      <a16:colId xmlns:a16="http://schemas.microsoft.com/office/drawing/2014/main" val="20005"/>
                    </a:ext>
                  </a:extLst>
                </a:gridCol>
              </a:tblGrid>
              <a:tr h="381635">
                <a:tc gridSpan="6">
                  <a:txBody>
                    <a:bodyPr/>
                    <a:lstStyle/>
                    <a:p>
                      <a:pPr marR="642620" algn="ctr">
                        <a:lnSpc>
                          <a:spcPct val="100000"/>
                        </a:lnSpc>
                        <a:spcBef>
                          <a:spcPts val="50"/>
                        </a:spcBef>
                      </a:pPr>
                      <a:r>
                        <a:rPr sz="2100" b="1" spc="-5" dirty="0">
                          <a:solidFill>
                            <a:srgbClr val="FFFFFF"/>
                          </a:solidFill>
                          <a:latin typeface="Calibri"/>
                          <a:cs typeface="Calibri"/>
                        </a:rPr>
                        <a:t>No.</a:t>
                      </a:r>
                      <a:r>
                        <a:rPr sz="2100" b="1" spc="-90" dirty="0">
                          <a:solidFill>
                            <a:srgbClr val="FFFFFF"/>
                          </a:solidFill>
                          <a:latin typeface="Calibri"/>
                          <a:cs typeface="Calibri"/>
                        </a:rPr>
                        <a:t> </a:t>
                      </a:r>
                      <a:r>
                        <a:rPr sz="2100" b="1" spc="5" dirty="0">
                          <a:solidFill>
                            <a:srgbClr val="FFFFFF"/>
                          </a:solidFill>
                          <a:latin typeface="Calibri"/>
                          <a:cs typeface="Calibri"/>
                        </a:rPr>
                        <a:t>(%)*</a:t>
                      </a:r>
                      <a:endParaRPr sz="2100">
                        <a:latin typeface="Calibri"/>
                        <a:cs typeface="Calibri"/>
                      </a:endParaRPr>
                    </a:p>
                  </a:txBody>
                  <a:tcPr marL="0" marR="0" marT="6350" marB="0">
                    <a:solidFill>
                      <a:srgbClr val="006A7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035685">
                <a:tc>
                  <a:txBody>
                    <a:bodyPr/>
                    <a:lstStyle/>
                    <a:p>
                      <a:pPr>
                        <a:lnSpc>
                          <a:spcPct val="100000"/>
                        </a:lnSpc>
                        <a:spcBef>
                          <a:spcPts val="35"/>
                        </a:spcBef>
                      </a:pPr>
                      <a:endParaRPr sz="2150">
                        <a:latin typeface="Times New Roman"/>
                        <a:cs typeface="Times New Roman"/>
                      </a:endParaRPr>
                    </a:p>
                    <a:p>
                      <a:pPr marL="257175">
                        <a:lnSpc>
                          <a:spcPct val="100000"/>
                        </a:lnSpc>
                      </a:pPr>
                      <a:r>
                        <a:rPr sz="2100" b="1" spc="-10" dirty="0">
                          <a:solidFill>
                            <a:srgbClr val="FFFFFF"/>
                          </a:solidFill>
                          <a:latin typeface="Calibri"/>
                          <a:cs typeface="Calibri"/>
                        </a:rPr>
                        <a:t>Outcomes</a:t>
                      </a:r>
                      <a:r>
                        <a:rPr sz="2100" b="1" spc="-20" dirty="0">
                          <a:solidFill>
                            <a:srgbClr val="FFFFFF"/>
                          </a:solidFill>
                          <a:latin typeface="Calibri"/>
                          <a:cs typeface="Calibri"/>
                        </a:rPr>
                        <a:t> </a:t>
                      </a:r>
                      <a:r>
                        <a:rPr sz="2100" b="1" spc="-5" dirty="0">
                          <a:solidFill>
                            <a:srgbClr val="FFFFFF"/>
                          </a:solidFill>
                          <a:latin typeface="Calibri"/>
                          <a:cs typeface="Calibri"/>
                        </a:rPr>
                        <a:t>of</a:t>
                      </a:r>
                      <a:r>
                        <a:rPr sz="2100" b="1" spc="-20" dirty="0">
                          <a:solidFill>
                            <a:srgbClr val="FFFFFF"/>
                          </a:solidFill>
                          <a:latin typeface="Calibri"/>
                          <a:cs typeface="Calibri"/>
                        </a:rPr>
                        <a:t> </a:t>
                      </a:r>
                      <a:r>
                        <a:rPr sz="2100" b="1" spc="-15" dirty="0">
                          <a:solidFill>
                            <a:srgbClr val="FFFFFF"/>
                          </a:solidFill>
                          <a:latin typeface="Calibri"/>
                          <a:cs typeface="Calibri"/>
                        </a:rPr>
                        <a:t>Interest</a:t>
                      </a:r>
                      <a:endParaRPr sz="2100">
                        <a:latin typeface="Calibri"/>
                        <a:cs typeface="Calibri"/>
                      </a:endParaRPr>
                    </a:p>
                  </a:txBody>
                  <a:tcPr marL="0" marR="0" marT="4445" marB="0">
                    <a:solidFill>
                      <a:srgbClr val="006A71"/>
                    </a:solidFill>
                  </a:tcPr>
                </a:tc>
                <a:tc>
                  <a:txBody>
                    <a:bodyPr/>
                    <a:lstStyle/>
                    <a:p>
                      <a:pPr marL="27940" algn="ctr">
                        <a:lnSpc>
                          <a:spcPts val="2325"/>
                        </a:lnSpc>
                      </a:pPr>
                      <a:r>
                        <a:rPr sz="2100" b="1" spc="-15" dirty="0">
                          <a:solidFill>
                            <a:srgbClr val="FFFFFF"/>
                          </a:solidFill>
                          <a:latin typeface="Calibri"/>
                          <a:cs typeface="Calibri"/>
                        </a:rPr>
                        <a:t>Symptomatic</a:t>
                      </a:r>
                      <a:endParaRPr sz="2100">
                        <a:latin typeface="Calibri"/>
                        <a:cs typeface="Calibri"/>
                      </a:endParaRPr>
                    </a:p>
                    <a:p>
                      <a:pPr marL="182245" marR="144780" algn="ctr">
                        <a:lnSpc>
                          <a:spcPts val="2700"/>
                        </a:lnSpc>
                        <a:spcBef>
                          <a:spcPts val="105"/>
                        </a:spcBef>
                      </a:pPr>
                      <a:r>
                        <a:rPr sz="2100" b="1" spc="-10" dirty="0">
                          <a:solidFill>
                            <a:srgbClr val="FFFFFF"/>
                          </a:solidFill>
                          <a:latin typeface="Calibri"/>
                          <a:cs typeface="Calibri"/>
                        </a:rPr>
                        <a:t>Pregnant</a:t>
                      </a:r>
                      <a:r>
                        <a:rPr sz="2100" b="1" spc="-65" dirty="0">
                          <a:solidFill>
                            <a:srgbClr val="FFFFFF"/>
                          </a:solidFill>
                          <a:latin typeface="Calibri"/>
                          <a:cs typeface="Calibri"/>
                        </a:rPr>
                        <a:t> </a:t>
                      </a:r>
                      <a:r>
                        <a:rPr sz="2100" b="1" spc="-10" dirty="0">
                          <a:solidFill>
                            <a:srgbClr val="FFFFFF"/>
                          </a:solidFill>
                          <a:latin typeface="Calibri"/>
                          <a:cs typeface="Calibri"/>
                        </a:rPr>
                        <a:t>women </a:t>
                      </a:r>
                      <a:r>
                        <a:rPr sz="2100" b="1" spc="-459" dirty="0">
                          <a:solidFill>
                            <a:srgbClr val="FFFFFF"/>
                          </a:solidFill>
                          <a:latin typeface="Calibri"/>
                          <a:cs typeface="Calibri"/>
                        </a:rPr>
                        <a:t> </a:t>
                      </a:r>
                      <a:r>
                        <a:rPr sz="2100" b="1" spc="-5" dirty="0">
                          <a:solidFill>
                            <a:srgbClr val="FFFFFF"/>
                          </a:solidFill>
                          <a:latin typeface="Calibri"/>
                          <a:cs typeface="Calibri"/>
                        </a:rPr>
                        <a:t>with</a:t>
                      </a:r>
                      <a:r>
                        <a:rPr sz="2100" b="1" spc="-25" dirty="0">
                          <a:solidFill>
                            <a:srgbClr val="FFFFFF"/>
                          </a:solidFill>
                          <a:latin typeface="Calibri"/>
                          <a:cs typeface="Calibri"/>
                        </a:rPr>
                        <a:t> </a:t>
                      </a:r>
                      <a:r>
                        <a:rPr sz="2100" b="1" spc="-10" dirty="0">
                          <a:solidFill>
                            <a:srgbClr val="FFFFFF"/>
                          </a:solidFill>
                          <a:latin typeface="Calibri"/>
                          <a:cs typeface="Calibri"/>
                        </a:rPr>
                        <a:t>COVID-19</a:t>
                      </a:r>
                      <a:endParaRPr sz="2100">
                        <a:latin typeface="Calibri"/>
                        <a:cs typeface="Calibri"/>
                      </a:endParaRPr>
                    </a:p>
                  </a:txBody>
                  <a:tcPr marL="0" marR="0" marT="0" marB="0">
                    <a:solidFill>
                      <a:srgbClr val="006A71"/>
                    </a:solidFill>
                  </a:tcPr>
                </a:tc>
                <a:tc>
                  <a:txBody>
                    <a:bodyPr/>
                    <a:lstStyle/>
                    <a:p>
                      <a:pPr marR="5080" algn="ctr">
                        <a:lnSpc>
                          <a:spcPts val="2325"/>
                        </a:lnSpc>
                      </a:pPr>
                      <a:r>
                        <a:rPr sz="2100" b="1" spc="-15" dirty="0">
                          <a:solidFill>
                            <a:srgbClr val="FFFFFF"/>
                          </a:solidFill>
                          <a:latin typeface="Calibri"/>
                          <a:cs typeface="Calibri"/>
                        </a:rPr>
                        <a:t>Symptomatic</a:t>
                      </a:r>
                      <a:endParaRPr sz="2100">
                        <a:latin typeface="Calibri"/>
                        <a:cs typeface="Calibri"/>
                      </a:endParaRPr>
                    </a:p>
                    <a:p>
                      <a:pPr marL="152400" marR="157480" algn="ctr">
                        <a:lnSpc>
                          <a:spcPts val="2700"/>
                        </a:lnSpc>
                        <a:spcBef>
                          <a:spcPts val="105"/>
                        </a:spcBef>
                      </a:pPr>
                      <a:r>
                        <a:rPr sz="2100" b="1" spc="-10" dirty="0">
                          <a:solidFill>
                            <a:srgbClr val="FFFFFF"/>
                          </a:solidFill>
                          <a:latin typeface="Calibri"/>
                          <a:cs typeface="Calibri"/>
                        </a:rPr>
                        <a:t>Nonpregnant women </a:t>
                      </a:r>
                      <a:r>
                        <a:rPr sz="2100" b="1" spc="-459" dirty="0">
                          <a:solidFill>
                            <a:srgbClr val="FFFFFF"/>
                          </a:solidFill>
                          <a:latin typeface="Calibri"/>
                          <a:cs typeface="Calibri"/>
                        </a:rPr>
                        <a:t> </a:t>
                      </a:r>
                      <a:r>
                        <a:rPr sz="2100" b="1" spc="-5" dirty="0">
                          <a:solidFill>
                            <a:srgbClr val="FFFFFF"/>
                          </a:solidFill>
                          <a:latin typeface="Calibri"/>
                          <a:cs typeface="Calibri"/>
                        </a:rPr>
                        <a:t>with</a:t>
                      </a:r>
                      <a:r>
                        <a:rPr sz="2100" b="1" spc="-20" dirty="0">
                          <a:solidFill>
                            <a:srgbClr val="FFFFFF"/>
                          </a:solidFill>
                          <a:latin typeface="Calibri"/>
                          <a:cs typeface="Calibri"/>
                        </a:rPr>
                        <a:t> </a:t>
                      </a:r>
                      <a:r>
                        <a:rPr sz="2100" b="1" spc="-10" dirty="0">
                          <a:solidFill>
                            <a:srgbClr val="FFFFFF"/>
                          </a:solidFill>
                          <a:latin typeface="Calibri"/>
                          <a:cs typeface="Calibri"/>
                        </a:rPr>
                        <a:t>COVID-19</a:t>
                      </a:r>
                      <a:endParaRPr sz="2100">
                        <a:latin typeface="Calibri"/>
                        <a:cs typeface="Calibri"/>
                      </a:endParaRPr>
                    </a:p>
                  </a:txBody>
                  <a:tcPr marL="0" marR="0" marT="0" marB="0">
                    <a:solidFill>
                      <a:srgbClr val="006A71"/>
                    </a:solidFill>
                  </a:tcPr>
                </a:tc>
                <a:tc>
                  <a:txBody>
                    <a:bodyPr/>
                    <a:lstStyle/>
                    <a:p>
                      <a:pPr marL="381635" marR="386080" indent="-58419">
                        <a:lnSpc>
                          <a:spcPct val="106700"/>
                        </a:lnSpc>
                        <a:spcBef>
                          <a:spcPts val="990"/>
                        </a:spcBef>
                      </a:pPr>
                      <a:r>
                        <a:rPr sz="2100" b="1" spc="-5" dirty="0">
                          <a:solidFill>
                            <a:srgbClr val="FFFFFF"/>
                          </a:solidFill>
                          <a:latin typeface="Calibri"/>
                          <a:cs typeface="Calibri"/>
                        </a:rPr>
                        <a:t>Crude</a:t>
                      </a:r>
                      <a:r>
                        <a:rPr sz="2100" b="1" spc="-70" dirty="0">
                          <a:solidFill>
                            <a:srgbClr val="FFFFFF"/>
                          </a:solidFill>
                          <a:latin typeface="Calibri"/>
                          <a:cs typeface="Calibri"/>
                        </a:rPr>
                        <a:t> </a:t>
                      </a:r>
                      <a:r>
                        <a:rPr sz="2100" b="1" dirty="0">
                          <a:solidFill>
                            <a:srgbClr val="FFFFFF"/>
                          </a:solidFill>
                          <a:latin typeface="Calibri"/>
                          <a:cs typeface="Calibri"/>
                        </a:rPr>
                        <a:t>RR </a:t>
                      </a:r>
                      <a:r>
                        <a:rPr sz="2100" b="1" spc="-459" dirty="0">
                          <a:solidFill>
                            <a:srgbClr val="FFFFFF"/>
                          </a:solidFill>
                          <a:latin typeface="Calibri"/>
                          <a:cs typeface="Calibri"/>
                        </a:rPr>
                        <a:t> </a:t>
                      </a:r>
                      <a:r>
                        <a:rPr sz="2100" b="1" dirty="0">
                          <a:solidFill>
                            <a:srgbClr val="FFFFFF"/>
                          </a:solidFill>
                          <a:latin typeface="Calibri"/>
                          <a:cs typeface="Calibri"/>
                        </a:rPr>
                        <a:t>(95%</a:t>
                      </a:r>
                      <a:r>
                        <a:rPr sz="2100" b="1" spc="-75" dirty="0">
                          <a:solidFill>
                            <a:srgbClr val="FFFFFF"/>
                          </a:solidFill>
                          <a:latin typeface="Calibri"/>
                          <a:cs typeface="Calibri"/>
                        </a:rPr>
                        <a:t> </a:t>
                      </a:r>
                      <a:r>
                        <a:rPr sz="2100" b="1" dirty="0">
                          <a:solidFill>
                            <a:srgbClr val="FFFFFF"/>
                          </a:solidFill>
                          <a:latin typeface="Calibri"/>
                          <a:cs typeface="Calibri"/>
                        </a:rPr>
                        <a:t>CI)</a:t>
                      </a:r>
                      <a:endParaRPr sz="2100">
                        <a:latin typeface="Calibri"/>
                        <a:cs typeface="Calibri"/>
                      </a:endParaRPr>
                    </a:p>
                  </a:txBody>
                  <a:tcPr marL="0" marR="0" marT="125730" marB="0">
                    <a:solidFill>
                      <a:srgbClr val="006A71"/>
                    </a:solidFill>
                  </a:tcPr>
                </a:tc>
                <a:tc>
                  <a:txBody>
                    <a:bodyPr/>
                    <a:lstStyle/>
                    <a:p>
                      <a:pPr marL="328930" marR="231775" indent="298450">
                        <a:lnSpc>
                          <a:spcPct val="106700"/>
                        </a:lnSpc>
                        <a:spcBef>
                          <a:spcPts val="985"/>
                        </a:spcBef>
                      </a:pPr>
                      <a:r>
                        <a:rPr sz="2100" b="1" dirty="0">
                          <a:solidFill>
                            <a:srgbClr val="FFFFFF"/>
                          </a:solidFill>
                          <a:latin typeface="Calibri"/>
                          <a:cs typeface="Calibri"/>
                        </a:rPr>
                        <a:t>aRR </a:t>
                      </a:r>
                      <a:r>
                        <a:rPr sz="2100" b="1" spc="5" dirty="0">
                          <a:solidFill>
                            <a:srgbClr val="FFFFFF"/>
                          </a:solidFill>
                          <a:latin typeface="Calibri"/>
                          <a:cs typeface="Calibri"/>
                        </a:rPr>
                        <a:t> (9</a:t>
                      </a:r>
                      <a:r>
                        <a:rPr sz="2100" b="1" dirty="0">
                          <a:solidFill>
                            <a:srgbClr val="FFFFFF"/>
                          </a:solidFill>
                          <a:latin typeface="Calibri"/>
                          <a:cs typeface="Calibri"/>
                        </a:rPr>
                        <a:t>5%</a:t>
                      </a:r>
                      <a:r>
                        <a:rPr sz="2100" b="1" spc="-30" dirty="0">
                          <a:solidFill>
                            <a:srgbClr val="FFFFFF"/>
                          </a:solidFill>
                          <a:latin typeface="Calibri"/>
                          <a:cs typeface="Calibri"/>
                        </a:rPr>
                        <a:t> </a:t>
                      </a:r>
                      <a:r>
                        <a:rPr sz="2100" b="1" dirty="0">
                          <a:solidFill>
                            <a:srgbClr val="FFFFFF"/>
                          </a:solidFill>
                          <a:latin typeface="Calibri"/>
                          <a:cs typeface="Calibri"/>
                        </a:rPr>
                        <a:t>CI)</a:t>
                      </a:r>
                      <a:r>
                        <a:rPr sz="2100" b="1" spc="-170" dirty="0">
                          <a:solidFill>
                            <a:srgbClr val="FFFFFF"/>
                          </a:solidFill>
                          <a:latin typeface="Calibri"/>
                          <a:cs typeface="Calibri"/>
                        </a:rPr>
                        <a:t> </a:t>
                      </a:r>
                      <a:r>
                        <a:rPr sz="2100" baseline="25793" dirty="0">
                          <a:solidFill>
                            <a:srgbClr val="FFFFFF"/>
                          </a:solidFill>
                          <a:latin typeface="Calibri"/>
                          <a:cs typeface="Calibri"/>
                        </a:rPr>
                        <a:t>†</a:t>
                      </a:r>
                      <a:endParaRPr sz="2100" baseline="25793">
                        <a:latin typeface="Calibri"/>
                        <a:cs typeface="Calibri"/>
                      </a:endParaRPr>
                    </a:p>
                  </a:txBody>
                  <a:tcPr marL="0" marR="0" marT="125095" marB="0">
                    <a:solidFill>
                      <a:srgbClr val="006A71"/>
                    </a:solidFill>
                  </a:tcPr>
                </a:tc>
                <a:tc>
                  <a:txBody>
                    <a:bodyPr/>
                    <a:lstStyle/>
                    <a:p>
                      <a:pPr>
                        <a:lnSpc>
                          <a:spcPct val="100000"/>
                        </a:lnSpc>
                      </a:pPr>
                      <a:endParaRPr sz="1800">
                        <a:latin typeface="Times New Roman"/>
                        <a:cs typeface="Times New Roman"/>
                      </a:endParaRPr>
                    </a:p>
                  </a:txBody>
                  <a:tcPr marL="0" marR="0" marT="0" marB="0">
                    <a:solidFill>
                      <a:srgbClr val="006A71"/>
                    </a:solidFill>
                  </a:tcPr>
                </a:tc>
                <a:extLst>
                  <a:ext uri="{0D108BD9-81ED-4DB2-BD59-A6C34878D82A}">
                    <a16:rowId xmlns:a16="http://schemas.microsoft.com/office/drawing/2014/main" val="10001"/>
                  </a:ext>
                </a:extLst>
              </a:tr>
              <a:tr h="327025">
                <a:tc>
                  <a:txBody>
                    <a:bodyPr/>
                    <a:lstStyle/>
                    <a:p>
                      <a:pPr>
                        <a:lnSpc>
                          <a:spcPct val="100000"/>
                        </a:lnSpc>
                      </a:pPr>
                      <a:endParaRPr sz="1800">
                        <a:latin typeface="Times New Roman"/>
                        <a:cs typeface="Times New Roman"/>
                      </a:endParaRPr>
                    </a:p>
                  </a:txBody>
                  <a:tcPr marL="0" marR="0" marT="0" marB="0">
                    <a:solidFill>
                      <a:srgbClr val="006A71"/>
                    </a:solidFill>
                  </a:tcPr>
                </a:tc>
                <a:tc>
                  <a:txBody>
                    <a:bodyPr/>
                    <a:lstStyle/>
                    <a:p>
                      <a:pPr marL="31750" algn="ctr">
                        <a:lnSpc>
                          <a:spcPts val="2335"/>
                        </a:lnSpc>
                      </a:pPr>
                      <a:r>
                        <a:rPr sz="2100" spc="-5" dirty="0">
                          <a:solidFill>
                            <a:srgbClr val="FFFFFF"/>
                          </a:solidFill>
                          <a:latin typeface="Calibri"/>
                          <a:cs typeface="Calibri"/>
                        </a:rPr>
                        <a:t>(N</a:t>
                      </a:r>
                      <a:r>
                        <a:rPr sz="2100" spc="-40" dirty="0">
                          <a:solidFill>
                            <a:srgbClr val="FFFFFF"/>
                          </a:solidFill>
                          <a:latin typeface="Calibri"/>
                          <a:cs typeface="Calibri"/>
                        </a:rPr>
                        <a:t> </a:t>
                      </a:r>
                      <a:r>
                        <a:rPr sz="2100" dirty="0">
                          <a:solidFill>
                            <a:srgbClr val="FFFFFF"/>
                          </a:solidFill>
                          <a:latin typeface="Calibri"/>
                          <a:cs typeface="Calibri"/>
                        </a:rPr>
                        <a:t>=</a:t>
                      </a:r>
                      <a:r>
                        <a:rPr sz="2100" spc="-25" dirty="0">
                          <a:solidFill>
                            <a:srgbClr val="FFFFFF"/>
                          </a:solidFill>
                          <a:latin typeface="Calibri"/>
                          <a:cs typeface="Calibri"/>
                        </a:rPr>
                        <a:t> </a:t>
                      </a:r>
                      <a:r>
                        <a:rPr sz="2100" dirty="0">
                          <a:solidFill>
                            <a:srgbClr val="FFFFFF"/>
                          </a:solidFill>
                          <a:latin typeface="Calibri"/>
                          <a:cs typeface="Calibri"/>
                        </a:rPr>
                        <a:t>23,434)</a:t>
                      </a:r>
                      <a:endParaRPr sz="2100">
                        <a:latin typeface="Calibri"/>
                        <a:cs typeface="Calibri"/>
                      </a:endParaRPr>
                    </a:p>
                  </a:txBody>
                  <a:tcPr marL="0" marR="0" marT="0" marB="0">
                    <a:solidFill>
                      <a:srgbClr val="006A71"/>
                    </a:solidFill>
                  </a:tcPr>
                </a:tc>
                <a:tc>
                  <a:txBody>
                    <a:bodyPr/>
                    <a:lstStyle/>
                    <a:p>
                      <a:pPr marR="3810" algn="ctr">
                        <a:lnSpc>
                          <a:spcPts val="2335"/>
                        </a:lnSpc>
                      </a:pPr>
                      <a:r>
                        <a:rPr sz="2100" spc="-5" dirty="0">
                          <a:solidFill>
                            <a:srgbClr val="FFFFFF"/>
                          </a:solidFill>
                          <a:latin typeface="Calibri"/>
                          <a:cs typeface="Calibri"/>
                        </a:rPr>
                        <a:t>(N</a:t>
                      </a:r>
                      <a:r>
                        <a:rPr sz="2100" spc="-40" dirty="0">
                          <a:solidFill>
                            <a:srgbClr val="FFFFFF"/>
                          </a:solidFill>
                          <a:latin typeface="Calibri"/>
                          <a:cs typeface="Calibri"/>
                        </a:rPr>
                        <a:t> </a:t>
                      </a:r>
                      <a:r>
                        <a:rPr sz="2100" dirty="0">
                          <a:solidFill>
                            <a:srgbClr val="FFFFFF"/>
                          </a:solidFill>
                          <a:latin typeface="Calibri"/>
                          <a:cs typeface="Calibri"/>
                        </a:rPr>
                        <a:t>=</a:t>
                      </a:r>
                      <a:r>
                        <a:rPr sz="2100" spc="-25" dirty="0">
                          <a:solidFill>
                            <a:srgbClr val="FFFFFF"/>
                          </a:solidFill>
                          <a:latin typeface="Calibri"/>
                          <a:cs typeface="Calibri"/>
                        </a:rPr>
                        <a:t> </a:t>
                      </a:r>
                      <a:r>
                        <a:rPr sz="2100" dirty="0">
                          <a:solidFill>
                            <a:srgbClr val="FFFFFF"/>
                          </a:solidFill>
                          <a:latin typeface="Calibri"/>
                          <a:cs typeface="Calibri"/>
                        </a:rPr>
                        <a:t>386,028)</a:t>
                      </a:r>
                      <a:endParaRPr sz="2100">
                        <a:latin typeface="Calibri"/>
                        <a:cs typeface="Calibri"/>
                      </a:endParaRPr>
                    </a:p>
                  </a:txBody>
                  <a:tcPr marL="0" marR="0" marT="0" marB="0">
                    <a:solidFill>
                      <a:srgbClr val="006A71"/>
                    </a:solidFill>
                  </a:tcPr>
                </a:tc>
                <a:tc>
                  <a:txBody>
                    <a:bodyPr/>
                    <a:lstStyle/>
                    <a:p>
                      <a:pPr>
                        <a:lnSpc>
                          <a:spcPct val="100000"/>
                        </a:lnSpc>
                      </a:pPr>
                      <a:endParaRPr sz="1800">
                        <a:latin typeface="Times New Roman"/>
                        <a:cs typeface="Times New Roman"/>
                      </a:endParaRPr>
                    </a:p>
                  </a:txBody>
                  <a:tcPr marL="0" marR="0" marT="0" marB="0">
                    <a:solidFill>
                      <a:srgbClr val="006A71"/>
                    </a:solidFill>
                  </a:tcPr>
                </a:tc>
                <a:tc>
                  <a:txBody>
                    <a:bodyPr/>
                    <a:lstStyle/>
                    <a:p>
                      <a:pPr>
                        <a:lnSpc>
                          <a:spcPct val="100000"/>
                        </a:lnSpc>
                      </a:pPr>
                      <a:endParaRPr sz="1800">
                        <a:latin typeface="Times New Roman"/>
                        <a:cs typeface="Times New Roman"/>
                      </a:endParaRPr>
                    </a:p>
                  </a:txBody>
                  <a:tcPr marL="0" marR="0" marT="0" marB="0">
                    <a:solidFill>
                      <a:srgbClr val="006A71"/>
                    </a:solidFill>
                  </a:tcPr>
                </a:tc>
                <a:tc>
                  <a:txBody>
                    <a:bodyPr/>
                    <a:lstStyle/>
                    <a:p>
                      <a:pPr>
                        <a:lnSpc>
                          <a:spcPct val="100000"/>
                        </a:lnSpc>
                      </a:pPr>
                      <a:endParaRPr sz="1800">
                        <a:latin typeface="Times New Roman"/>
                        <a:cs typeface="Times New Roman"/>
                      </a:endParaRPr>
                    </a:p>
                  </a:txBody>
                  <a:tcPr marL="0" marR="0" marT="0" marB="0">
                    <a:solidFill>
                      <a:srgbClr val="006A71"/>
                    </a:solidFill>
                  </a:tcPr>
                </a:tc>
                <a:extLst>
                  <a:ext uri="{0D108BD9-81ED-4DB2-BD59-A6C34878D82A}">
                    <a16:rowId xmlns:a16="http://schemas.microsoft.com/office/drawing/2014/main" val="10002"/>
                  </a:ext>
                </a:extLst>
              </a:tr>
              <a:tr h="53975">
                <a:tc gridSpan="6">
                  <a:txBody>
                    <a:bodyPr/>
                    <a:lstStyle/>
                    <a:p>
                      <a:pPr>
                        <a:lnSpc>
                          <a:spcPct val="100000"/>
                        </a:lnSpc>
                      </a:pPr>
                      <a:endParaRPr sz="100">
                        <a:latin typeface="Times New Roman"/>
                        <a:cs typeface="Times New Roman"/>
                      </a:endParaRPr>
                    </a:p>
                  </a:txBody>
                  <a:tcPr marL="0" marR="0" marT="0" marB="0">
                    <a:solidFill>
                      <a:srgbClr val="CDCDC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344170">
                <a:tc>
                  <a:txBody>
                    <a:bodyPr/>
                    <a:lstStyle/>
                    <a:p>
                      <a:pPr marL="91440">
                        <a:lnSpc>
                          <a:spcPts val="2310"/>
                        </a:lnSpc>
                      </a:pPr>
                      <a:r>
                        <a:rPr sz="2100" b="1" dirty="0">
                          <a:latin typeface="Calibri"/>
                          <a:cs typeface="Calibri"/>
                        </a:rPr>
                        <a:t>ICU</a:t>
                      </a:r>
                      <a:r>
                        <a:rPr sz="2100" b="1" spc="-30" dirty="0">
                          <a:latin typeface="Calibri"/>
                          <a:cs typeface="Calibri"/>
                        </a:rPr>
                        <a:t> </a:t>
                      </a:r>
                      <a:r>
                        <a:rPr sz="2100" b="1" spc="-5" dirty="0">
                          <a:latin typeface="Calibri"/>
                          <a:cs typeface="Calibri"/>
                        </a:rPr>
                        <a:t>Admission</a:t>
                      </a:r>
                      <a:endParaRPr sz="2100">
                        <a:latin typeface="Calibri"/>
                        <a:cs typeface="Calibri"/>
                      </a:endParaRPr>
                    </a:p>
                  </a:txBody>
                  <a:tcPr marL="0" marR="0" marT="0" marB="0">
                    <a:solidFill>
                      <a:srgbClr val="CDCDCD"/>
                    </a:solidFill>
                  </a:tcPr>
                </a:tc>
                <a:tc>
                  <a:txBody>
                    <a:bodyPr/>
                    <a:lstStyle/>
                    <a:p>
                      <a:pPr marL="30480" algn="ctr">
                        <a:lnSpc>
                          <a:spcPts val="2305"/>
                        </a:lnSpc>
                      </a:pPr>
                      <a:r>
                        <a:rPr sz="2100" dirty="0">
                          <a:latin typeface="Calibri"/>
                          <a:cs typeface="Calibri"/>
                        </a:rPr>
                        <a:t>245</a:t>
                      </a:r>
                      <a:r>
                        <a:rPr sz="2100" spc="-50" dirty="0">
                          <a:latin typeface="Calibri"/>
                          <a:cs typeface="Calibri"/>
                        </a:rPr>
                        <a:t> </a:t>
                      </a:r>
                      <a:r>
                        <a:rPr sz="2100" spc="-5" dirty="0">
                          <a:latin typeface="Calibri"/>
                          <a:cs typeface="Calibri"/>
                        </a:rPr>
                        <a:t>(1.1)</a:t>
                      </a:r>
                      <a:endParaRPr sz="2100">
                        <a:latin typeface="Calibri"/>
                        <a:cs typeface="Calibri"/>
                      </a:endParaRPr>
                    </a:p>
                  </a:txBody>
                  <a:tcPr marL="0" marR="0" marT="0" marB="0">
                    <a:solidFill>
                      <a:srgbClr val="CDCDCD"/>
                    </a:solidFill>
                  </a:tcPr>
                </a:tc>
                <a:tc>
                  <a:txBody>
                    <a:bodyPr/>
                    <a:lstStyle/>
                    <a:p>
                      <a:pPr marR="2540" algn="ctr">
                        <a:lnSpc>
                          <a:spcPts val="2305"/>
                        </a:lnSpc>
                      </a:pPr>
                      <a:r>
                        <a:rPr sz="2100" dirty="0">
                          <a:latin typeface="Calibri"/>
                          <a:cs typeface="Calibri"/>
                        </a:rPr>
                        <a:t>1,492</a:t>
                      </a:r>
                      <a:r>
                        <a:rPr sz="2100" spc="-65" dirty="0">
                          <a:latin typeface="Calibri"/>
                          <a:cs typeface="Calibri"/>
                        </a:rPr>
                        <a:t> </a:t>
                      </a:r>
                      <a:r>
                        <a:rPr sz="2100" spc="-5" dirty="0">
                          <a:latin typeface="Calibri"/>
                          <a:cs typeface="Calibri"/>
                        </a:rPr>
                        <a:t>(0.4)</a:t>
                      </a:r>
                      <a:endParaRPr sz="2100">
                        <a:latin typeface="Calibri"/>
                        <a:cs typeface="Calibri"/>
                      </a:endParaRPr>
                    </a:p>
                  </a:txBody>
                  <a:tcPr marL="0" marR="0" marT="0" marB="0">
                    <a:solidFill>
                      <a:srgbClr val="CDCDCD"/>
                    </a:solidFill>
                  </a:tcPr>
                </a:tc>
                <a:tc>
                  <a:txBody>
                    <a:bodyPr/>
                    <a:lstStyle/>
                    <a:p>
                      <a:pPr marL="165735">
                        <a:lnSpc>
                          <a:spcPct val="100000"/>
                        </a:lnSpc>
                        <a:spcBef>
                          <a:spcPts val="80"/>
                        </a:spcBef>
                      </a:pPr>
                      <a:r>
                        <a:rPr sz="2100" b="1" dirty="0">
                          <a:solidFill>
                            <a:srgbClr val="002060"/>
                          </a:solidFill>
                          <a:latin typeface="Calibri"/>
                          <a:cs typeface="Calibri"/>
                        </a:rPr>
                        <a:t>2.7</a:t>
                      </a:r>
                      <a:r>
                        <a:rPr sz="2100" b="1" spc="-30" dirty="0">
                          <a:solidFill>
                            <a:srgbClr val="002060"/>
                          </a:solidFill>
                          <a:latin typeface="Calibri"/>
                          <a:cs typeface="Calibri"/>
                        </a:rPr>
                        <a:t> </a:t>
                      </a:r>
                      <a:r>
                        <a:rPr sz="2100" b="1" spc="-5" dirty="0">
                          <a:solidFill>
                            <a:srgbClr val="002060"/>
                          </a:solidFill>
                          <a:latin typeface="Calibri"/>
                          <a:cs typeface="Calibri"/>
                        </a:rPr>
                        <a:t>(2.4-3.1)</a:t>
                      </a:r>
                      <a:endParaRPr sz="2100">
                        <a:latin typeface="Calibri"/>
                        <a:cs typeface="Calibri"/>
                      </a:endParaRPr>
                    </a:p>
                  </a:txBody>
                  <a:tcPr marL="0" marR="0" marT="10160" marB="0">
                    <a:lnR w="28575">
                      <a:solidFill>
                        <a:srgbClr val="006A71"/>
                      </a:solidFill>
                      <a:prstDash val="solid"/>
                    </a:lnR>
                    <a:solidFill>
                      <a:srgbClr val="CDCDCD"/>
                    </a:solidFill>
                  </a:tcPr>
                </a:tc>
                <a:tc>
                  <a:txBody>
                    <a:bodyPr/>
                    <a:lstStyle/>
                    <a:p>
                      <a:pPr marR="78105" algn="r">
                        <a:lnSpc>
                          <a:spcPct val="100000"/>
                        </a:lnSpc>
                        <a:spcBef>
                          <a:spcPts val="80"/>
                        </a:spcBef>
                      </a:pPr>
                      <a:r>
                        <a:rPr sz="2100" b="1" dirty="0">
                          <a:solidFill>
                            <a:srgbClr val="002060"/>
                          </a:solidFill>
                          <a:latin typeface="Calibri"/>
                          <a:cs typeface="Calibri"/>
                        </a:rPr>
                        <a:t>3.0</a:t>
                      </a:r>
                      <a:r>
                        <a:rPr sz="2100" b="1" spc="-30" dirty="0">
                          <a:solidFill>
                            <a:srgbClr val="002060"/>
                          </a:solidFill>
                          <a:latin typeface="Calibri"/>
                          <a:cs typeface="Calibri"/>
                        </a:rPr>
                        <a:t> </a:t>
                      </a:r>
                      <a:r>
                        <a:rPr sz="2100" b="1" spc="-5" dirty="0">
                          <a:solidFill>
                            <a:srgbClr val="002060"/>
                          </a:solidFill>
                          <a:latin typeface="Calibri"/>
                          <a:cs typeface="Calibri"/>
                        </a:rPr>
                        <a:t>(2.6-3.4)</a:t>
                      </a:r>
                      <a:endParaRPr sz="2100">
                        <a:latin typeface="Calibri"/>
                        <a:cs typeface="Calibri"/>
                      </a:endParaRPr>
                    </a:p>
                  </a:txBody>
                  <a:tcPr marL="0" marR="0" marT="10160" marB="0">
                    <a:lnL w="28575">
                      <a:solidFill>
                        <a:srgbClr val="006A71"/>
                      </a:solidFill>
                      <a:prstDash val="solid"/>
                    </a:lnL>
                    <a:lnR w="28575">
                      <a:solidFill>
                        <a:srgbClr val="006A71"/>
                      </a:solidFill>
                      <a:prstDash val="solid"/>
                    </a:lnR>
                    <a:lnT w="28575">
                      <a:solidFill>
                        <a:srgbClr val="006A71"/>
                      </a:solidFill>
                      <a:prstDash val="solid"/>
                    </a:lnT>
                    <a:solidFill>
                      <a:srgbClr val="CDCDCD"/>
                    </a:solidFill>
                  </a:tcPr>
                </a:tc>
                <a:tc>
                  <a:txBody>
                    <a:bodyPr/>
                    <a:lstStyle/>
                    <a:p>
                      <a:pPr>
                        <a:lnSpc>
                          <a:spcPct val="100000"/>
                        </a:lnSpc>
                      </a:pPr>
                      <a:endParaRPr sz="1800">
                        <a:latin typeface="Times New Roman"/>
                        <a:cs typeface="Times New Roman"/>
                      </a:endParaRPr>
                    </a:p>
                  </a:txBody>
                  <a:tcPr marL="0" marR="0" marT="0" marB="0">
                    <a:lnL w="28575">
                      <a:solidFill>
                        <a:srgbClr val="006A71"/>
                      </a:solidFill>
                      <a:prstDash val="solid"/>
                    </a:lnL>
                    <a:solidFill>
                      <a:srgbClr val="CDCDCD"/>
                    </a:solidFill>
                  </a:tcPr>
                </a:tc>
                <a:extLst>
                  <a:ext uri="{0D108BD9-81ED-4DB2-BD59-A6C34878D82A}">
                    <a16:rowId xmlns:a16="http://schemas.microsoft.com/office/drawing/2014/main" val="10004"/>
                  </a:ext>
                </a:extLst>
              </a:tr>
              <a:tr h="332105">
                <a:tc>
                  <a:txBody>
                    <a:bodyPr/>
                    <a:lstStyle/>
                    <a:p>
                      <a:pPr marL="91440">
                        <a:lnSpc>
                          <a:spcPts val="2470"/>
                        </a:lnSpc>
                      </a:pPr>
                      <a:r>
                        <a:rPr sz="2100" b="1" spc="-5" dirty="0">
                          <a:latin typeface="Calibri"/>
                          <a:cs typeface="Calibri"/>
                        </a:rPr>
                        <a:t>Mechanical</a:t>
                      </a:r>
                      <a:r>
                        <a:rPr sz="2100" b="1" spc="-15" dirty="0">
                          <a:latin typeface="Calibri"/>
                          <a:cs typeface="Calibri"/>
                        </a:rPr>
                        <a:t> </a:t>
                      </a:r>
                      <a:r>
                        <a:rPr sz="2100" b="1" spc="-20" dirty="0">
                          <a:latin typeface="Calibri"/>
                          <a:cs typeface="Calibri"/>
                        </a:rPr>
                        <a:t>Ventilation</a:t>
                      </a:r>
                      <a:endParaRPr sz="2100">
                        <a:latin typeface="Calibri"/>
                        <a:cs typeface="Calibri"/>
                      </a:endParaRPr>
                    </a:p>
                  </a:txBody>
                  <a:tcPr marL="0" marR="0" marT="0" marB="0"/>
                </a:tc>
                <a:tc>
                  <a:txBody>
                    <a:bodyPr/>
                    <a:lstStyle/>
                    <a:p>
                      <a:pPr marL="28575" algn="ctr">
                        <a:lnSpc>
                          <a:spcPts val="2470"/>
                        </a:lnSpc>
                      </a:pPr>
                      <a:r>
                        <a:rPr sz="2100" dirty="0">
                          <a:latin typeface="Calibri"/>
                          <a:cs typeface="Calibri"/>
                        </a:rPr>
                        <a:t>67</a:t>
                      </a:r>
                      <a:r>
                        <a:rPr sz="2100" spc="-40" dirty="0">
                          <a:latin typeface="Calibri"/>
                          <a:cs typeface="Calibri"/>
                        </a:rPr>
                        <a:t> </a:t>
                      </a:r>
                      <a:r>
                        <a:rPr sz="2100" spc="-5" dirty="0">
                          <a:latin typeface="Calibri"/>
                          <a:cs typeface="Calibri"/>
                        </a:rPr>
                        <a:t>(0.3)</a:t>
                      </a:r>
                      <a:endParaRPr sz="2100">
                        <a:latin typeface="Calibri"/>
                        <a:cs typeface="Calibri"/>
                      </a:endParaRPr>
                    </a:p>
                  </a:txBody>
                  <a:tcPr marL="0" marR="0" marT="0" marB="0"/>
                </a:tc>
                <a:tc>
                  <a:txBody>
                    <a:bodyPr/>
                    <a:lstStyle/>
                    <a:p>
                      <a:pPr marR="3810" algn="ctr">
                        <a:lnSpc>
                          <a:spcPts val="2470"/>
                        </a:lnSpc>
                      </a:pPr>
                      <a:r>
                        <a:rPr sz="2100" dirty="0">
                          <a:latin typeface="Calibri"/>
                          <a:cs typeface="Calibri"/>
                        </a:rPr>
                        <a:t>412</a:t>
                      </a:r>
                      <a:r>
                        <a:rPr sz="2100" spc="-50" dirty="0">
                          <a:latin typeface="Calibri"/>
                          <a:cs typeface="Calibri"/>
                        </a:rPr>
                        <a:t> </a:t>
                      </a:r>
                      <a:r>
                        <a:rPr sz="2100" spc="-5" dirty="0">
                          <a:latin typeface="Calibri"/>
                          <a:cs typeface="Calibri"/>
                        </a:rPr>
                        <a:t>(0.1)</a:t>
                      </a:r>
                      <a:endParaRPr sz="2100">
                        <a:latin typeface="Calibri"/>
                        <a:cs typeface="Calibri"/>
                      </a:endParaRPr>
                    </a:p>
                  </a:txBody>
                  <a:tcPr marL="0" marR="0" marT="0" marB="0"/>
                </a:tc>
                <a:tc>
                  <a:txBody>
                    <a:bodyPr/>
                    <a:lstStyle/>
                    <a:p>
                      <a:pPr marL="165735">
                        <a:lnSpc>
                          <a:spcPts val="2475"/>
                        </a:lnSpc>
                      </a:pPr>
                      <a:r>
                        <a:rPr sz="2100" b="1" dirty="0">
                          <a:solidFill>
                            <a:srgbClr val="002060"/>
                          </a:solidFill>
                          <a:latin typeface="Calibri"/>
                          <a:cs typeface="Calibri"/>
                        </a:rPr>
                        <a:t>2.7</a:t>
                      </a:r>
                      <a:r>
                        <a:rPr sz="2100" b="1" spc="-30" dirty="0">
                          <a:solidFill>
                            <a:srgbClr val="002060"/>
                          </a:solidFill>
                          <a:latin typeface="Calibri"/>
                          <a:cs typeface="Calibri"/>
                        </a:rPr>
                        <a:t> </a:t>
                      </a:r>
                      <a:r>
                        <a:rPr sz="2100" b="1" spc="-5" dirty="0">
                          <a:solidFill>
                            <a:srgbClr val="002060"/>
                          </a:solidFill>
                          <a:latin typeface="Calibri"/>
                          <a:cs typeface="Calibri"/>
                        </a:rPr>
                        <a:t>(2.1-3.5)</a:t>
                      </a:r>
                      <a:endParaRPr sz="2100">
                        <a:latin typeface="Calibri"/>
                        <a:cs typeface="Calibri"/>
                      </a:endParaRPr>
                    </a:p>
                  </a:txBody>
                  <a:tcPr marL="0" marR="0" marT="0" marB="0">
                    <a:lnR w="28575">
                      <a:solidFill>
                        <a:srgbClr val="006A71"/>
                      </a:solidFill>
                      <a:prstDash val="solid"/>
                    </a:lnR>
                  </a:tcPr>
                </a:tc>
                <a:tc>
                  <a:txBody>
                    <a:bodyPr/>
                    <a:lstStyle/>
                    <a:p>
                      <a:pPr marR="78740" algn="r">
                        <a:lnSpc>
                          <a:spcPts val="2475"/>
                        </a:lnSpc>
                      </a:pPr>
                      <a:r>
                        <a:rPr sz="2100" b="1" dirty="0">
                          <a:solidFill>
                            <a:srgbClr val="002060"/>
                          </a:solidFill>
                          <a:latin typeface="Calibri"/>
                          <a:cs typeface="Calibri"/>
                        </a:rPr>
                        <a:t>2.9</a:t>
                      </a:r>
                      <a:r>
                        <a:rPr sz="2100" b="1" spc="-30" dirty="0">
                          <a:solidFill>
                            <a:srgbClr val="002060"/>
                          </a:solidFill>
                          <a:latin typeface="Calibri"/>
                          <a:cs typeface="Calibri"/>
                        </a:rPr>
                        <a:t> </a:t>
                      </a:r>
                      <a:r>
                        <a:rPr sz="2100" b="1" spc="-5" dirty="0">
                          <a:solidFill>
                            <a:srgbClr val="002060"/>
                          </a:solidFill>
                          <a:latin typeface="Calibri"/>
                          <a:cs typeface="Calibri"/>
                        </a:rPr>
                        <a:t>(2.2-3.8)</a:t>
                      </a:r>
                      <a:endParaRPr sz="2100">
                        <a:latin typeface="Calibri"/>
                        <a:cs typeface="Calibri"/>
                      </a:endParaRPr>
                    </a:p>
                  </a:txBody>
                  <a:tcPr marL="0" marR="0" marT="0" marB="0">
                    <a:lnL w="28575">
                      <a:solidFill>
                        <a:srgbClr val="006A71"/>
                      </a:solidFill>
                      <a:prstDash val="solid"/>
                    </a:lnL>
                    <a:lnR w="28575">
                      <a:solidFill>
                        <a:srgbClr val="006A71"/>
                      </a:solidFill>
                      <a:prstDash val="solid"/>
                    </a:lnR>
                  </a:tcPr>
                </a:tc>
                <a:tc>
                  <a:txBody>
                    <a:bodyPr/>
                    <a:lstStyle/>
                    <a:p>
                      <a:pPr>
                        <a:lnSpc>
                          <a:spcPct val="100000"/>
                        </a:lnSpc>
                      </a:pPr>
                      <a:endParaRPr sz="1800">
                        <a:latin typeface="Times New Roman"/>
                        <a:cs typeface="Times New Roman"/>
                      </a:endParaRPr>
                    </a:p>
                  </a:txBody>
                  <a:tcPr marL="0" marR="0" marT="0" marB="0">
                    <a:lnL w="28575">
                      <a:solidFill>
                        <a:srgbClr val="006A71"/>
                      </a:solidFill>
                      <a:prstDash val="solid"/>
                    </a:lnL>
                  </a:tcPr>
                </a:tc>
                <a:extLst>
                  <a:ext uri="{0D108BD9-81ED-4DB2-BD59-A6C34878D82A}">
                    <a16:rowId xmlns:a16="http://schemas.microsoft.com/office/drawing/2014/main" val="10005"/>
                  </a:ext>
                </a:extLst>
              </a:tr>
              <a:tr h="332105">
                <a:tc>
                  <a:txBody>
                    <a:bodyPr/>
                    <a:lstStyle/>
                    <a:p>
                      <a:pPr marL="90805">
                        <a:lnSpc>
                          <a:spcPts val="2470"/>
                        </a:lnSpc>
                      </a:pPr>
                      <a:r>
                        <a:rPr sz="2100" b="1" spc="-10" dirty="0">
                          <a:latin typeface="Calibri"/>
                          <a:cs typeface="Calibri"/>
                        </a:rPr>
                        <a:t>ECMO</a:t>
                      </a:r>
                      <a:r>
                        <a:rPr sz="2100" spc="-15" baseline="25793" dirty="0">
                          <a:latin typeface="Calibri"/>
                          <a:cs typeface="Calibri"/>
                        </a:rPr>
                        <a:t>§</a:t>
                      </a:r>
                      <a:endParaRPr sz="2100" baseline="25793">
                        <a:latin typeface="Calibri"/>
                        <a:cs typeface="Calibri"/>
                      </a:endParaRPr>
                    </a:p>
                  </a:txBody>
                  <a:tcPr marL="0" marR="0" marT="0" marB="0">
                    <a:solidFill>
                      <a:srgbClr val="DADADA"/>
                    </a:solidFill>
                  </a:tcPr>
                </a:tc>
                <a:tc>
                  <a:txBody>
                    <a:bodyPr/>
                    <a:lstStyle/>
                    <a:p>
                      <a:pPr marL="28575" algn="ctr">
                        <a:lnSpc>
                          <a:spcPts val="2470"/>
                        </a:lnSpc>
                      </a:pPr>
                      <a:r>
                        <a:rPr sz="2100" dirty="0">
                          <a:latin typeface="Calibri"/>
                          <a:cs typeface="Calibri"/>
                        </a:rPr>
                        <a:t>17</a:t>
                      </a:r>
                      <a:r>
                        <a:rPr sz="2100" spc="-40" dirty="0">
                          <a:latin typeface="Calibri"/>
                          <a:cs typeface="Calibri"/>
                        </a:rPr>
                        <a:t> </a:t>
                      </a:r>
                      <a:r>
                        <a:rPr sz="2100" spc="-5" dirty="0">
                          <a:latin typeface="Calibri"/>
                          <a:cs typeface="Calibri"/>
                        </a:rPr>
                        <a:t>(0.1)</a:t>
                      </a:r>
                      <a:endParaRPr sz="2100">
                        <a:latin typeface="Calibri"/>
                        <a:cs typeface="Calibri"/>
                      </a:endParaRPr>
                    </a:p>
                  </a:txBody>
                  <a:tcPr marL="0" marR="0" marT="0" marB="0">
                    <a:solidFill>
                      <a:srgbClr val="DADADA"/>
                    </a:solidFill>
                  </a:tcPr>
                </a:tc>
                <a:tc>
                  <a:txBody>
                    <a:bodyPr/>
                    <a:lstStyle/>
                    <a:p>
                      <a:pPr marR="3810" algn="ctr">
                        <a:lnSpc>
                          <a:spcPts val="2470"/>
                        </a:lnSpc>
                      </a:pPr>
                      <a:r>
                        <a:rPr sz="2100" dirty="0">
                          <a:latin typeface="Calibri"/>
                          <a:cs typeface="Calibri"/>
                        </a:rPr>
                        <a:t>120</a:t>
                      </a:r>
                      <a:r>
                        <a:rPr sz="2100" spc="-50" dirty="0">
                          <a:latin typeface="Calibri"/>
                          <a:cs typeface="Calibri"/>
                        </a:rPr>
                        <a:t> </a:t>
                      </a:r>
                      <a:r>
                        <a:rPr sz="2100" spc="-5" dirty="0">
                          <a:latin typeface="Calibri"/>
                          <a:cs typeface="Calibri"/>
                        </a:rPr>
                        <a:t>(0.0)</a:t>
                      </a:r>
                      <a:endParaRPr sz="2100">
                        <a:latin typeface="Calibri"/>
                        <a:cs typeface="Calibri"/>
                      </a:endParaRPr>
                    </a:p>
                  </a:txBody>
                  <a:tcPr marL="0" marR="0" marT="0" marB="0">
                    <a:solidFill>
                      <a:srgbClr val="DADADA"/>
                    </a:solidFill>
                  </a:tcPr>
                </a:tc>
                <a:tc>
                  <a:txBody>
                    <a:bodyPr/>
                    <a:lstStyle/>
                    <a:p>
                      <a:pPr marL="165735">
                        <a:lnSpc>
                          <a:spcPts val="2470"/>
                        </a:lnSpc>
                      </a:pPr>
                      <a:r>
                        <a:rPr sz="2100" b="1" dirty="0">
                          <a:solidFill>
                            <a:srgbClr val="002060"/>
                          </a:solidFill>
                          <a:latin typeface="Calibri"/>
                          <a:cs typeface="Calibri"/>
                        </a:rPr>
                        <a:t>2.3</a:t>
                      </a:r>
                      <a:r>
                        <a:rPr sz="2100" b="1" spc="-30" dirty="0">
                          <a:solidFill>
                            <a:srgbClr val="002060"/>
                          </a:solidFill>
                          <a:latin typeface="Calibri"/>
                          <a:cs typeface="Calibri"/>
                        </a:rPr>
                        <a:t> </a:t>
                      </a:r>
                      <a:r>
                        <a:rPr sz="2100" b="1" spc="-5" dirty="0">
                          <a:solidFill>
                            <a:srgbClr val="002060"/>
                          </a:solidFill>
                          <a:latin typeface="Calibri"/>
                          <a:cs typeface="Calibri"/>
                        </a:rPr>
                        <a:t>(1.4-3.9)</a:t>
                      </a:r>
                      <a:endParaRPr sz="2100">
                        <a:latin typeface="Calibri"/>
                        <a:cs typeface="Calibri"/>
                      </a:endParaRPr>
                    </a:p>
                  </a:txBody>
                  <a:tcPr marL="0" marR="0" marT="0" marB="0">
                    <a:lnR w="28575">
                      <a:solidFill>
                        <a:srgbClr val="006A71"/>
                      </a:solidFill>
                      <a:prstDash val="solid"/>
                    </a:lnR>
                    <a:solidFill>
                      <a:srgbClr val="DADADA"/>
                    </a:solidFill>
                  </a:tcPr>
                </a:tc>
                <a:tc>
                  <a:txBody>
                    <a:bodyPr/>
                    <a:lstStyle/>
                    <a:p>
                      <a:pPr marR="78740" algn="r">
                        <a:lnSpc>
                          <a:spcPts val="2470"/>
                        </a:lnSpc>
                      </a:pPr>
                      <a:r>
                        <a:rPr sz="2100" b="1" dirty="0">
                          <a:solidFill>
                            <a:srgbClr val="002060"/>
                          </a:solidFill>
                          <a:latin typeface="Calibri"/>
                          <a:cs typeface="Calibri"/>
                        </a:rPr>
                        <a:t>2.4</a:t>
                      </a:r>
                      <a:r>
                        <a:rPr sz="2100" b="1" spc="-30" dirty="0">
                          <a:solidFill>
                            <a:srgbClr val="002060"/>
                          </a:solidFill>
                          <a:latin typeface="Calibri"/>
                          <a:cs typeface="Calibri"/>
                        </a:rPr>
                        <a:t> </a:t>
                      </a:r>
                      <a:r>
                        <a:rPr sz="2100" b="1" spc="-5" dirty="0">
                          <a:solidFill>
                            <a:srgbClr val="002060"/>
                          </a:solidFill>
                          <a:latin typeface="Calibri"/>
                          <a:cs typeface="Calibri"/>
                        </a:rPr>
                        <a:t>(1.5-4.0)</a:t>
                      </a:r>
                      <a:endParaRPr sz="2100">
                        <a:latin typeface="Calibri"/>
                        <a:cs typeface="Calibri"/>
                      </a:endParaRPr>
                    </a:p>
                  </a:txBody>
                  <a:tcPr marL="0" marR="0" marT="0" marB="0">
                    <a:lnL w="28575">
                      <a:solidFill>
                        <a:srgbClr val="006A71"/>
                      </a:solidFill>
                      <a:prstDash val="solid"/>
                    </a:lnL>
                    <a:lnR w="28575">
                      <a:solidFill>
                        <a:srgbClr val="006A71"/>
                      </a:solidFill>
                      <a:prstDash val="solid"/>
                    </a:lnR>
                    <a:solidFill>
                      <a:srgbClr val="DADADA"/>
                    </a:solidFill>
                  </a:tcPr>
                </a:tc>
                <a:tc>
                  <a:txBody>
                    <a:bodyPr/>
                    <a:lstStyle/>
                    <a:p>
                      <a:pPr>
                        <a:lnSpc>
                          <a:spcPct val="100000"/>
                        </a:lnSpc>
                      </a:pPr>
                      <a:endParaRPr sz="1800">
                        <a:latin typeface="Times New Roman"/>
                        <a:cs typeface="Times New Roman"/>
                      </a:endParaRPr>
                    </a:p>
                  </a:txBody>
                  <a:tcPr marL="0" marR="0" marT="0" marB="0">
                    <a:lnL w="28575">
                      <a:solidFill>
                        <a:srgbClr val="006A71"/>
                      </a:solidFill>
                      <a:prstDash val="solid"/>
                    </a:lnL>
                    <a:solidFill>
                      <a:srgbClr val="DADADA"/>
                    </a:solidFill>
                  </a:tcPr>
                </a:tc>
                <a:extLst>
                  <a:ext uri="{0D108BD9-81ED-4DB2-BD59-A6C34878D82A}">
                    <a16:rowId xmlns:a16="http://schemas.microsoft.com/office/drawing/2014/main" val="10006"/>
                  </a:ext>
                </a:extLst>
              </a:tr>
              <a:tr h="358775">
                <a:tc>
                  <a:txBody>
                    <a:bodyPr/>
                    <a:lstStyle/>
                    <a:p>
                      <a:pPr marL="90805">
                        <a:lnSpc>
                          <a:spcPct val="100000"/>
                        </a:lnSpc>
                        <a:spcBef>
                          <a:spcPts val="55"/>
                        </a:spcBef>
                      </a:pPr>
                      <a:r>
                        <a:rPr sz="2100" b="1" spc="-10" dirty="0">
                          <a:latin typeface="Calibri"/>
                          <a:cs typeface="Calibri"/>
                        </a:rPr>
                        <a:t>Death</a:t>
                      </a:r>
                      <a:endParaRPr sz="2100">
                        <a:latin typeface="Calibri"/>
                        <a:cs typeface="Calibri"/>
                      </a:endParaRPr>
                    </a:p>
                  </a:txBody>
                  <a:tcPr marL="0" marR="0" marT="6985" marB="0"/>
                </a:tc>
                <a:tc>
                  <a:txBody>
                    <a:bodyPr/>
                    <a:lstStyle/>
                    <a:p>
                      <a:pPr marL="27305" algn="ctr">
                        <a:lnSpc>
                          <a:spcPct val="100000"/>
                        </a:lnSpc>
                        <a:spcBef>
                          <a:spcPts val="50"/>
                        </a:spcBef>
                      </a:pPr>
                      <a:r>
                        <a:rPr sz="2100" dirty="0">
                          <a:latin typeface="Calibri"/>
                          <a:cs typeface="Calibri"/>
                        </a:rPr>
                        <a:t>34</a:t>
                      </a:r>
                      <a:r>
                        <a:rPr sz="2100" spc="-40" dirty="0">
                          <a:latin typeface="Calibri"/>
                          <a:cs typeface="Calibri"/>
                        </a:rPr>
                        <a:t> </a:t>
                      </a:r>
                      <a:r>
                        <a:rPr sz="2100" spc="-5" dirty="0">
                          <a:latin typeface="Calibri"/>
                          <a:cs typeface="Calibri"/>
                        </a:rPr>
                        <a:t>(0.2)</a:t>
                      </a:r>
                      <a:endParaRPr sz="2100">
                        <a:latin typeface="Calibri"/>
                        <a:cs typeface="Calibri"/>
                      </a:endParaRPr>
                    </a:p>
                  </a:txBody>
                  <a:tcPr marL="0" marR="0" marT="6350" marB="0"/>
                </a:tc>
                <a:tc>
                  <a:txBody>
                    <a:bodyPr/>
                    <a:lstStyle/>
                    <a:p>
                      <a:pPr marR="5080" algn="ctr">
                        <a:lnSpc>
                          <a:spcPct val="100000"/>
                        </a:lnSpc>
                        <a:spcBef>
                          <a:spcPts val="50"/>
                        </a:spcBef>
                      </a:pPr>
                      <a:r>
                        <a:rPr sz="2100" dirty="0">
                          <a:latin typeface="Calibri"/>
                          <a:cs typeface="Calibri"/>
                        </a:rPr>
                        <a:t>447</a:t>
                      </a:r>
                      <a:r>
                        <a:rPr sz="2100" spc="-50" dirty="0">
                          <a:latin typeface="Calibri"/>
                          <a:cs typeface="Calibri"/>
                        </a:rPr>
                        <a:t> </a:t>
                      </a:r>
                      <a:r>
                        <a:rPr sz="2100" spc="-5" dirty="0">
                          <a:latin typeface="Calibri"/>
                          <a:cs typeface="Calibri"/>
                        </a:rPr>
                        <a:t>(0.1)</a:t>
                      </a:r>
                      <a:endParaRPr sz="2100">
                        <a:latin typeface="Calibri"/>
                        <a:cs typeface="Calibri"/>
                      </a:endParaRPr>
                    </a:p>
                  </a:txBody>
                  <a:tcPr marL="0" marR="0" marT="6350" marB="0"/>
                </a:tc>
                <a:tc>
                  <a:txBody>
                    <a:bodyPr/>
                    <a:lstStyle/>
                    <a:p>
                      <a:pPr marL="165100">
                        <a:lnSpc>
                          <a:spcPct val="100000"/>
                        </a:lnSpc>
                        <a:spcBef>
                          <a:spcPts val="185"/>
                        </a:spcBef>
                      </a:pPr>
                      <a:r>
                        <a:rPr sz="2100" b="1" dirty="0">
                          <a:solidFill>
                            <a:srgbClr val="002060"/>
                          </a:solidFill>
                          <a:latin typeface="Calibri"/>
                          <a:cs typeface="Calibri"/>
                        </a:rPr>
                        <a:t>1.3</a:t>
                      </a:r>
                      <a:r>
                        <a:rPr sz="2100" b="1" spc="-30" dirty="0">
                          <a:solidFill>
                            <a:srgbClr val="002060"/>
                          </a:solidFill>
                          <a:latin typeface="Calibri"/>
                          <a:cs typeface="Calibri"/>
                        </a:rPr>
                        <a:t> </a:t>
                      </a:r>
                      <a:r>
                        <a:rPr sz="2100" b="1" spc="-5" dirty="0">
                          <a:solidFill>
                            <a:srgbClr val="002060"/>
                          </a:solidFill>
                          <a:latin typeface="Calibri"/>
                          <a:cs typeface="Calibri"/>
                        </a:rPr>
                        <a:t>(0.9-1.8)</a:t>
                      </a:r>
                      <a:endParaRPr sz="2100">
                        <a:latin typeface="Calibri"/>
                        <a:cs typeface="Calibri"/>
                      </a:endParaRPr>
                    </a:p>
                  </a:txBody>
                  <a:tcPr marL="0" marR="0" marT="23495" marB="0">
                    <a:lnR w="28575">
                      <a:solidFill>
                        <a:srgbClr val="006A71"/>
                      </a:solidFill>
                      <a:prstDash val="solid"/>
                    </a:lnR>
                  </a:tcPr>
                </a:tc>
                <a:tc>
                  <a:txBody>
                    <a:bodyPr/>
                    <a:lstStyle/>
                    <a:p>
                      <a:pPr marR="79375" algn="r">
                        <a:lnSpc>
                          <a:spcPct val="100000"/>
                        </a:lnSpc>
                        <a:spcBef>
                          <a:spcPts val="185"/>
                        </a:spcBef>
                      </a:pPr>
                      <a:r>
                        <a:rPr sz="2100" b="1" dirty="0">
                          <a:solidFill>
                            <a:srgbClr val="002060"/>
                          </a:solidFill>
                          <a:latin typeface="Calibri"/>
                          <a:cs typeface="Calibri"/>
                        </a:rPr>
                        <a:t>1.7</a:t>
                      </a:r>
                      <a:r>
                        <a:rPr sz="2100" b="1" spc="-30" dirty="0">
                          <a:solidFill>
                            <a:srgbClr val="002060"/>
                          </a:solidFill>
                          <a:latin typeface="Calibri"/>
                          <a:cs typeface="Calibri"/>
                        </a:rPr>
                        <a:t> </a:t>
                      </a:r>
                      <a:r>
                        <a:rPr sz="2100" b="1" spc="-5" dirty="0">
                          <a:solidFill>
                            <a:srgbClr val="002060"/>
                          </a:solidFill>
                          <a:latin typeface="Calibri"/>
                          <a:cs typeface="Calibri"/>
                        </a:rPr>
                        <a:t>(1.2-2.4)</a:t>
                      </a:r>
                      <a:endParaRPr sz="2100">
                        <a:latin typeface="Calibri"/>
                        <a:cs typeface="Calibri"/>
                      </a:endParaRPr>
                    </a:p>
                  </a:txBody>
                  <a:tcPr marL="0" marR="0" marT="23495" marB="0">
                    <a:lnL w="28575">
                      <a:solidFill>
                        <a:srgbClr val="006A71"/>
                      </a:solidFill>
                      <a:prstDash val="solid"/>
                    </a:lnL>
                    <a:lnR w="28575">
                      <a:solidFill>
                        <a:srgbClr val="006A71"/>
                      </a:solidFill>
                      <a:prstDash val="solid"/>
                    </a:lnR>
                    <a:lnB w="28575">
                      <a:solidFill>
                        <a:srgbClr val="006A71"/>
                      </a:solidFill>
                      <a:prstDash val="solid"/>
                    </a:lnB>
                  </a:tcPr>
                </a:tc>
                <a:tc>
                  <a:txBody>
                    <a:bodyPr/>
                    <a:lstStyle/>
                    <a:p>
                      <a:pPr>
                        <a:lnSpc>
                          <a:spcPct val="100000"/>
                        </a:lnSpc>
                      </a:pPr>
                      <a:endParaRPr sz="1800">
                        <a:latin typeface="Times New Roman"/>
                        <a:cs typeface="Times New Roman"/>
                      </a:endParaRPr>
                    </a:p>
                  </a:txBody>
                  <a:tcPr marL="0" marR="0" marT="0" marB="0">
                    <a:lnL w="28575">
                      <a:solidFill>
                        <a:srgbClr val="006A71"/>
                      </a:solidFill>
                      <a:prstDash val="solid"/>
                    </a:lnL>
                  </a:tcPr>
                </a:tc>
                <a:extLst>
                  <a:ext uri="{0D108BD9-81ED-4DB2-BD59-A6C34878D82A}">
                    <a16:rowId xmlns:a16="http://schemas.microsoft.com/office/drawing/2014/main" val="10007"/>
                  </a:ext>
                </a:extLst>
              </a:tr>
            </a:tbl>
          </a:graphicData>
        </a:graphic>
      </p:graphicFrame>
      <p:sp>
        <p:nvSpPr>
          <p:cNvPr id="3" name="object 3"/>
          <p:cNvSpPr txBox="1">
            <a:spLocks noGrp="1"/>
          </p:cNvSpPr>
          <p:nvPr>
            <p:ph type="title"/>
          </p:nvPr>
        </p:nvSpPr>
        <p:spPr>
          <a:xfrm>
            <a:off x="718690" y="119166"/>
            <a:ext cx="10659745" cy="1001394"/>
          </a:xfrm>
          <a:prstGeom prst="rect">
            <a:avLst/>
          </a:prstGeom>
        </p:spPr>
        <p:txBody>
          <a:bodyPr vert="horz" wrap="square" lIns="0" tIns="12700" rIns="0" bIns="0" rtlCol="0">
            <a:spAutoFit/>
          </a:bodyPr>
          <a:lstStyle/>
          <a:p>
            <a:pPr marL="12700" marR="5080">
              <a:lnSpc>
                <a:spcPct val="100000"/>
              </a:lnSpc>
              <a:spcBef>
                <a:spcPts val="100"/>
              </a:spcBef>
            </a:pPr>
            <a:r>
              <a:rPr spc="-15" dirty="0">
                <a:solidFill>
                  <a:srgbClr val="006A71"/>
                </a:solidFill>
              </a:rPr>
              <a:t>Severe </a:t>
            </a:r>
            <a:r>
              <a:rPr dirty="0">
                <a:solidFill>
                  <a:srgbClr val="006A71"/>
                </a:solidFill>
              </a:rPr>
              <a:t>illness and </a:t>
            </a:r>
            <a:r>
              <a:rPr spc="-5" dirty="0">
                <a:solidFill>
                  <a:srgbClr val="006A71"/>
                </a:solidFill>
              </a:rPr>
              <a:t>death </a:t>
            </a:r>
            <a:r>
              <a:rPr spc="-20" dirty="0">
                <a:solidFill>
                  <a:srgbClr val="006A71"/>
                </a:solidFill>
              </a:rPr>
              <a:t>for </a:t>
            </a:r>
            <a:r>
              <a:rPr u="sng" spc="-15" dirty="0">
                <a:solidFill>
                  <a:srgbClr val="006A71"/>
                </a:solidFill>
                <a:uFill>
                  <a:solidFill>
                    <a:srgbClr val="006A71"/>
                  </a:solidFill>
                </a:uFill>
              </a:rPr>
              <a:t>symptomatic</a:t>
            </a:r>
            <a:r>
              <a:rPr spc="-15" dirty="0">
                <a:solidFill>
                  <a:srgbClr val="006A71"/>
                </a:solidFill>
              </a:rPr>
              <a:t> pregnant </a:t>
            </a:r>
            <a:r>
              <a:rPr spc="-10" dirty="0">
                <a:solidFill>
                  <a:srgbClr val="006A71"/>
                </a:solidFill>
              </a:rPr>
              <a:t>women </a:t>
            </a:r>
            <a:r>
              <a:rPr spc="-5" dirty="0">
                <a:solidFill>
                  <a:srgbClr val="006A71"/>
                </a:solidFill>
              </a:rPr>
              <a:t> </a:t>
            </a:r>
            <a:r>
              <a:rPr dirty="0">
                <a:solidFill>
                  <a:srgbClr val="006A71"/>
                </a:solidFill>
              </a:rPr>
              <a:t>with</a:t>
            </a:r>
            <a:r>
              <a:rPr spc="-10" dirty="0">
                <a:solidFill>
                  <a:srgbClr val="006A71"/>
                </a:solidFill>
              </a:rPr>
              <a:t> </a:t>
            </a:r>
            <a:r>
              <a:rPr spc="-15" dirty="0">
                <a:solidFill>
                  <a:srgbClr val="006A71"/>
                </a:solidFill>
              </a:rPr>
              <a:t>COVID-19</a:t>
            </a:r>
            <a:r>
              <a:rPr spc="5" dirty="0">
                <a:solidFill>
                  <a:srgbClr val="006A71"/>
                </a:solidFill>
              </a:rPr>
              <a:t> </a:t>
            </a:r>
            <a:r>
              <a:rPr spc="-10" dirty="0">
                <a:solidFill>
                  <a:srgbClr val="006A71"/>
                </a:solidFill>
              </a:rPr>
              <a:t>compared</a:t>
            </a:r>
            <a:r>
              <a:rPr spc="-20" dirty="0">
                <a:solidFill>
                  <a:srgbClr val="006A71"/>
                </a:solidFill>
              </a:rPr>
              <a:t> to</a:t>
            </a:r>
            <a:r>
              <a:rPr spc="15" dirty="0">
                <a:solidFill>
                  <a:srgbClr val="006A71"/>
                </a:solidFill>
              </a:rPr>
              <a:t> </a:t>
            </a:r>
            <a:r>
              <a:rPr u="sng" spc="-15" dirty="0">
                <a:solidFill>
                  <a:srgbClr val="006A71"/>
                </a:solidFill>
                <a:uFill>
                  <a:solidFill>
                    <a:srgbClr val="006A71"/>
                  </a:solidFill>
                </a:uFill>
              </a:rPr>
              <a:t>symptomatic</a:t>
            </a:r>
            <a:r>
              <a:rPr spc="-30" dirty="0">
                <a:solidFill>
                  <a:srgbClr val="006A71"/>
                </a:solidFill>
              </a:rPr>
              <a:t> </a:t>
            </a:r>
            <a:r>
              <a:rPr spc="-10" dirty="0">
                <a:solidFill>
                  <a:srgbClr val="006A71"/>
                </a:solidFill>
              </a:rPr>
              <a:t>nonpregnant</a:t>
            </a:r>
            <a:r>
              <a:rPr spc="5" dirty="0">
                <a:solidFill>
                  <a:srgbClr val="006A71"/>
                </a:solidFill>
              </a:rPr>
              <a:t> </a:t>
            </a:r>
            <a:r>
              <a:rPr spc="-5" dirty="0">
                <a:solidFill>
                  <a:srgbClr val="006A71"/>
                </a:solidFill>
              </a:rPr>
              <a:t>women</a:t>
            </a:r>
          </a:p>
        </p:txBody>
      </p:sp>
      <p:sp>
        <p:nvSpPr>
          <p:cNvPr id="4" name="object 4"/>
          <p:cNvSpPr txBox="1"/>
          <p:nvPr/>
        </p:nvSpPr>
        <p:spPr>
          <a:xfrm>
            <a:off x="468350" y="5111641"/>
            <a:ext cx="11052810" cy="1307465"/>
          </a:xfrm>
          <a:prstGeom prst="rect">
            <a:avLst/>
          </a:prstGeom>
        </p:spPr>
        <p:txBody>
          <a:bodyPr vert="horz" wrap="square" lIns="0" tIns="13970" rIns="0" bIns="0" rtlCol="0">
            <a:spAutoFit/>
          </a:bodyPr>
          <a:lstStyle/>
          <a:p>
            <a:pPr marL="38100" marR="0" lvl="0" indent="0" algn="l" defTabSz="914400" rtl="0" eaLnBrk="1" fontAlgn="auto" latinLnBrk="0" hangingPunct="1">
              <a:lnSpc>
                <a:spcPct val="100000"/>
              </a:lnSpc>
              <a:spcBef>
                <a:spcPts val="110"/>
              </a:spcBef>
              <a:spcAft>
                <a:spcPts val="0"/>
              </a:spcAft>
              <a:buClrTx/>
              <a:buSzTx/>
              <a:buFontTx/>
              <a:buNone/>
              <a:tabLst/>
              <a:defRPr/>
            </a:pPr>
            <a:r>
              <a:rPr kumimoji="0" sz="1450" b="0" i="0" u="none" strike="noStrike" kern="1200" cap="none" spc="5" normalizeH="0" baseline="0" noProof="0" dirty="0">
                <a:ln>
                  <a:noFill/>
                </a:ln>
                <a:solidFill>
                  <a:srgbClr val="2D2C2C"/>
                </a:solidFill>
                <a:effectLst/>
                <a:uLnTx/>
                <a:uFillTx/>
                <a:latin typeface="Calibri"/>
                <a:ea typeface="+mn-ea"/>
                <a:cs typeface="Calibri"/>
              </a:rPr>
              <a:t>*</a:t>
            </a:r>
            <a:r>
              <a:rPr kumimoji="0" sz="1450" b="0" i="0" u="none" strike="noStrike" kern="1200" cap="none" spc="15" normalizeH="0" baseline="0" noProof="0" dirty="0">
                <a:ln>
                  <a:noFill/>
                </a:ln>
                <a:solidFill>
                  <a:srgbClr val="2D2C2C"/>
                </a:solidFill>
                <a:effectLst/>
                <a:uLnTx/>
                <a:uFillTx/>
                <a:latin typeface="Calibri"/>
                <a:ea typeface="+mn-ea"/>
                <a:cs typeface="Calibri"/>
              </a:rPr>
              <a:t> </a:t>
            </a:r>
            <a:r>
              <a:rPr kumimoji="0" sz="1450" b="0" i="0" u="none" strike="noStrike" kern="1200" cap="none" spc="-5" normalizeH="0" baseline="0" noProof="0" dirty="0">
                <a:ln>
                  <a:noFill/>
                </a:ln>
                <a:solidFill>
                  <a:srgbClr val="2D2C2C"/>
                </a:solidFill>
                <a:effectLst/>
                <a:uLnTx/>
                <a:uFillTx/>
                <a:latin typeface="Calibri"/>
                <a:ea typeface="+mn-ea"/>
                <a:cs typeface="Calibri"/>
              </a:rPr>
              <a:t>Percentages</a:t>
            </a:r>
            <a:r>
              <a:rPr kumimoji="0" sz="1450" b="0" i="0" u="none" strike="noStrike" kern="1200" cap="none" spc="-10"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calculated</a:t>
            </a:r>
            <a:r>
              <a:rPr kumimoji="0" sz="1450" b="0" i="0" u="none" strike="noStrike" kern="1200" cap="none" spc="20"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among</a:t>
            </a:r>
            <a:r>
              <a:rPr kumimoji="0" sz="1450" b="0" i="0" u="none" strike="noStrike" kern="1200" cap="none" spc="45" normalizeH="0" baseline="0" noProof="0" dirty="0">
                <a:ln>
                  <a:noFill/>
                </a:ln>
                <a:solidFill>
                  <a:srgbClr val="2D2C2C"/>
                </a:solidFill>
                <a:effectLst/>
                <a:uLnTx/>
                <a:uFillTx/>
                <a:latin typeface="Calibri"/>
                <a:ea typeface="+mn-ea"/>
                <a:cs typeface="Calibri"/>
              </a:rPr>
              <a:t> </a:t>
            </a:r>
            <a:r>
              <a:rPr kumimoji="0" sz="1450" b="0" i="0" u="none" strike="noStrike" kern="1200" cap="none" spc="-5" normalizeH="0" baseline="0" noProof="0" dirty="0">
                <a:ln>
                  <a:noFill/>
                </a:ln>
                <a:solidFill>
                  <a:srgbClr val="2D2C2C"/>
                </a:solidFill>
                <a:effectLst/>
                <a:uLnTx/>
                <a:uFillTx/>
                <a:latin typeface="Calibri"/>
                <a:ea typeface="+mn-ea"/>
                <a:cs typeface="Calibri"/>
              </a:rPr>
              <a:t>total</a:t>
            </a:r>
            <a:r>
              <a:rPr kumimoji="0" sz="1450" b="0" i="0" u="none" strike="noStrike" kern="1200" cap="none" spc="10" normalizeH="0" baseline="0" noProof="0" dirty="0">
                <a:ln>
                  <a:noFill/>
                </a:ln>
                <a:solidFill>
                  <a:srgbClr val="2D2C2C"/>
                </a:solidFill>
                <a:effectLst/>
                <a:uLnTx/>
                <a:uFillTx/>
                <a:latin typeface="Calibri"/>
                <a:ea typeface="+mn-ea"/>
                <a:cs typeface="Calibri"/>
              </a:rPr>
              <a:t> </a:t>
            </a:r>
            <a:r>
              <a:rPr kumimoji="0" sz="1450" b="0" i="0" u="none" strike="noStrike" kern="1200" cap="none" spc="5" normalizeH="0" baseline="0" noProof="0" dirty="0">
                <a:ln>
                  <a:noFill/>
                </a:ln>
                <a:solidFill>
                  <a:srgbClr val="2D2C2C"/>
                </a:solidFill>
                <a:effectLst/>
                <a:uLnTx/>
                <a:uFillTx/>
                <a:latin typeface="Calibri"/>
                <a:ea typeface="+mn-ea"/>
                <a:cs typeface="Calibri"/>
              </a:rPr>
              <a:t>in</a:t>
            </a:r>
            <a:r>
              <a:rPr kumimoji="0" sz="1450" b="0" i="0" u="none" strike="noStrike" kern="1200" cap="none" spc="10"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pregnancy</a:t>
            </a:r>
            <a:r>
              <a:rPr kumimoji="0" sz="1450" b="0" i="0" u="none" strike="noStrike" kern="1200" cap="none" spc="50" normalizeH="0" baseline="0" noProof="0" dirty="0">
                <a:ln>
                  <a:noFill/>
                </a:ln>
                <a:solidFill>
                  <a:srgbClr val="2D2C2C"/>
                </a:solidFill>
                <a:effectLst/>
                <a:uLnTx/>
                <a:uFillTx/>
                <a:latin typeface="Calibri"/>
                <a:ea typeface="+mn-ea"/>
                <a:cs typeface="Calibri"/>
              </a:rPr>
              <a:t> </a:t>
            </a:r>
            <a:r>
              <a:rPr kumimoji="0" sz="1450" b="0" i="0" u="none" strike="noStrike" kern="1200" cap="none" spc="-5" normalizeH="0" baseline="0" noProof="0" dirty="0">
                <a:ln>
                  <a:noFill/>
                </a:ln>
                <a:solidFill>
                  <a:srgbClr val="2D2C2C"/>
                </a:solidFill>
                <a:effectLst/>
                <a:uLnTx/>
                <a:uFillTx/>
                <a:latin typeface="Calibri"/>
                <a:ea typeface="+mn-ea"/>
                <a:cs typeface="Calibri"/>
              </a:rPr>
              <a:t>status</a:t>
            </a:r>
            <a:r>
              <a:rPr kumimoji="0" sz="1450" b="0" i="0" u="none" strike="noStrike" kern="1200" cap="none" spc="0" normalizeH="0" baseline="0" noProof="0" dirty="0">
                <a:ln>
                  <a:noFill/>
                </a:ln>
                <a:solidFill>
                  <a:srgbClr val="2D2C2C"/>
                </a:solidFill>
                <a:effectLst/>
                <a:uLnTx/>
                <a:uFillTx/>
                <a:latin typeface="Calibri"/>
                <a:ea typeface="+mn-ea"/>
                <a:cs typeface="Calibri"/>
              </a:rPr>
              <a:t> </a:t>
            </a:r>
            <a:r>
              <a:rPr kumimoji="0" sz="1450" b="0" i="0" u="none" strike="noStrike" kern="1200" cap="none" spc="-5" normalizeH="0" baseline="0" noProof="0" dirty="0">
                <a:ln>
                  <a:noFill/>
                </a:ln>
                <a:solidFill>
                  <a:srgbClr val="2D2C2C"/>
                </a:solidFill>
                <a:effectLst/>
                <a:uLnTx/>
                <a:uFillTx/>
                <a:latin typeface="Calibri"/>
                <a:ea typeface="+mn-ea"/>
                <a:cs typeface="Calibri"/>
              </a:rPr>
              <a:t>group;</a:t>
            </a:r>
            <a:r>
              <a:rPr kumimoji="0" sz="1450" b="0" i="0" u="none" strike="noStrike" kern="1200" cap="none" spc="25"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those</a:t>
            </a:r>
            <a:r>
              <a:rPr kumimoji="0" sz="1450" b="0" i="0" u="none" strike="noStrike" kern="1200" cap="none" spc="20" normalizeH="0" baseline="0" noProof="0" dirty="0">
                <a:ln>
                  <a:noFill/>
                </a:ln>
                <a:solidFill>
                  <a:srgbClr val="2D2C2C"/>
                </a:solidFill>
                <a:effectLst/>
                <a:uLnTx/>
                <a:uFillTx/>
                <a:latin typeface="Calibri"/>
                <a:ea typeface="+mn-ea"/>
                <a:cs typeface="Calibri"/>
              </a:rPr>
              <a:t> </a:t>
            </a:r>
            <a:r>
              <a:rPr kumimoji="0" sz="1450" b="0" i="0" u="none" strike="noStrike" kern="1200" cap="none" spc="5" normalizeH="0" baseline="0" noProof="0" dirty="0">
                <a:ln>
                  <a:noFill/>
                </a:ln>
                <a:solidFill>
                  <a:srgbClr val="2D2C2C"/>
                </a:solidFill>
                <a:effectLst/>
                <a:uLnTx/>
                <a:uFillTx/>
                <a:latin typeface="Calibri"/>
                <a:ea typeface="+mn-ea"/>
                <a:cs typeface="Calibri"/>
              </a:rPr>
              <a:t>with</a:t>
            </a:r>
            <a:r>
              <a:rPr kumimoji="0" sz="1450" b="0" i="0" u="none" strike="noStrike" kern="1200" cap="none" spc="20"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missing</a:t>
            </a:r>
            <a:r>
              <a:rPr kumimoji="0" sz="1450" b="0" i="0" u="none" strike="noStrike" kern="1200" cap="none" spc="30" normalizeH="0" baseline="0" noProof="0" dirty="0">
                <a:ln>
                  <a:noFill/>
                </a:ln>
                <a:solidFill>
                  <a:srgbClr val="2D2C2C"/>
                </a:solidFill>
                <a:effectLst/>
                <a:uLnTx/>
                <a:uFillTx/>
                <a:latin typeface="Calibri"/>
                <a:ea typeface="+mn-ea"/>
                <a:cs typeface="Calibri"/>
              </a:rPr>
              <a:t> </a:t>
            </a:r>
            <a:r>
              <a:rPr kumimoji="0" sz="1450" b="0" i="0" u="none" strike="noStrike" kern="1200" cap="none" spc="-5" normalizeH="0" baseline="0" noProof="0" dirty="0">
                <a:ln>
                  <a:noFill/>
                </a:ln>
                <a:solidFill>
                  <a:srgbClr val="2D2C2C"/>
                </a:solidFill>
                <a:effectLst/>
                <a:uLnTx/>
                <a:uFillTx/>
                <a:latin typeface="Calibri"/>
                <a:ea typeface="+mn-ea"/>
                <a:cs typeface="Calibri"/>
              </a:rPr>
              <a:t>data</a:t>
            </a:r>
            <a:r>
              <a:rPr kumimoji="0" sz="1450" b="0" i="0" u="none" strike="noStrike" kern="1200" cap="none" spc="25"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on</a:t>
            </a:r>
            <a:r>
              <a:rPr kumimoji="0" sz="1450" b="0" i="0" u="none" strike="noStrike" kern="1200" cap="none" spc="20"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outcomes</a:t>
            </a:r>
            <a:r>
              <a:rPr kumimoji="0" sz="1450" b="0" i="0" u="none" strike="noStrike" kern="1200" cap="none" spc="25" normalizeH="0" baseline="0" noProof="0" dirty="0">
                <a:ln>
                  <a:noFill/>
                </a:ln>
                <a:solidFill>
                  <a:srgbClr val="2D2C2C"/>
                </a:solidFill>
                <a:effectLst/>
                <a:uLnTx/>
                <a:uFillTx/>
                <a:latin typeface="Calibri"/>
                <a:ea typeface="+mn-ea"/>
                <a:cs typeface="Calibri"/>
              </a:rPr>
              <a:t> </a:t>
            </a:r>
            <a:r>
              <a:rPr kumimoji="0" sz="1450" b="0" i="0" u="none" strike="noStrike" kern="1200" cap="none" spc="-5" normalizeH="0" baseline="0" noProof="0" dirty="0">
                <a:ln>
                  <a:noFill/>
                </a:ln>
                <a:solidFill>
                  <a:srgbClr val="2D2C2C"/>
                </a:solidFill>
                <a:effectLst/>
                <a:uLnTx/>
                <a:uFillTx/>
                <a:latin typeface="Calibri"/>
                <a:ea typeface="+mn-ea"/>
                <a:cs typeface="Calibri"/>
              </a:rPr>
              <a:t>were</a:t>
            </a:r>
            <a:r>
              <a:rPr kumimoji="0" sz="1450" b="0" i="0" u="none" strike="noStrike" kern="1200" cap="none" spc="20" normalizeH="0" baseline="0" noProof="0" dirty="0">
                <a:ln>
                  <a:noFill/>
                </a:ln>
                <a:solidFill>
                  <a:srgbClr val="2D2C2C"/>
                </a:solidFill>
                <a:effectLst/>
                <a:uLnTx/>
                <a:uFillTx/>
                <a:latin typeface="Calibri"/>
                <a:ea typeface="+mn-ea"/>
                <a:cs typeface="Calibri"/>
              </a:rPr>
              <a:t> </a:t>
            </a:r>
            <a:r>
              <a:rPr kumimoji="0" sz="1450" b="0" i="0" u="none" strike="noStrike" kern="1200" cap="none" spc="-5" normalizeH="0" baseline="0" noProof="0" dirty="0">
                <a:ln>
                  <a:noFill/>
                </a:ln>
                <a:solidFill>
                  <a:srgbClr val="2D2C2C"/>
                </a:solidFill>
                <a:effectLst/>
                <a:uLnTx/>
                <a:uFillTx/>
                <a:latin typeface="Calibri"/>
                <a:ea typeface="+mn-ea"/>
                <a:cs typeface="Calibri"/>
              </a:rPr>
              <a:t>counted</a:t>
            </a:r>
            <a:r>
              <a:rPr kumimoji="0" sz="1450" b="0" i="0" u="none" strike="noStrike" kern="1200" cap="none" spc="20"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as</a:t>
            </a:r>
            <a:r>
              <a:rPr kumimoji="0" sz="1450" b="0" i="0" u="none" strike="noStrike" kern="1200" cap="none" spc="15"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not</a:t>
            </a:r>
            <a:r>
              <a:rPr kumimoji="0" sz="1450" b="0" i="0" u="none" strike="noStrike" kern="1200" cap="none" spc="30" normalizeH="0" baseline="0" noProof="0" dirty="0">
                <a:ln>
                  <a:noFill/>
                </a:ln>
                <a:solidFill>
                  <a:srgbClr val="2D2C2C"/>
                </a:solidFill>
                <a:effectLst/>
                <a:uLnTx/>
                <a:uFillTx/>
                <a:latin typeface="Calibri"/>
                <a:ea typeface="+mn-ea"/>
                <a:cs typeface="Calibri"/>
              </a:rPr>
              <a:t> </a:t>
            </a:r>
            <a:r>
              <a:rPr kumimoji="0" sz="1450" b="0" i="0" u="none" strike="noStrike" kern="1200" cap="none" spc="-5" normalizeH="0" baseline="0" noProof="0" dirty="0">
                <a:ln>
                  <a:noFill/>
                </a:ln>
                <a:solidFill>
                  <a:srgbClr val="2D2C2C"/>
                </a:solidFill>
                <a:effectLst/>
                <a:uLnTx/>
                <a:uFillTx/>
                <a:latin typeface="Calibri"/>
                <a:ea typeface="+mn-ea"/>
                <a:cs typeface="Calibri"/>
              </a:rPr>
              <a:t>having</a:t>
            </a:r>
            <a:r>
              <a:rPr kumimoji="0" sz="1450" b="0" i="0" u="none" strike="noStrike" kern="1200" cap="none" spc="30"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the</a:t>
            </a:r>
            <a:r>
              <a:rPr kumimoji="0" sz="1450" b="0" i="0" u="none" strike="noStrike" kern="1200" cap="none" spc="15"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outcome</a:t>
            </a:r>
            <a:endParaRPr kumimoji="0" sz="1450" b="0" i="0" u="none" strike="noStrike" kern="1200" cap="none" spc="0" normalizeH="0" baseline="0" noProof="0">
              <a:ln>
                <a:noFill/>
              </a:ln>
              <a:solidFill>
                <a:prstClr val="black"/>
              </a:solidFill>
              <a:effectLst/>
              <a:uLnTx/>
              <a:uFillTx/>
              <a:latin typeface="Calibri"/>
              <a:ea typeface="+mn-ea"/>
              <a:cs typeface="Calibri"/>
            </a:endParaRPr>
          </a:p>
          <a:p>
            <a:pPr marL="38100" marR="0" lvl="0" indent="0" algn="l" defTabSz="914400" rtl="0" eaLnBrk="1" fontAlgn="auto" latinLnBrk="0" hangingPunct="1">
              <a:lnSpc>
                <a:spcPct val="100000"/>
              </a:lnSpc>
              <a:spcBef>
                <a:spcPts val="25"/>
              </a:spcBef>
              <a:spcAft>
                <a:spcPts val="0"/>
              </a:spcAft>
              <a:buClrTx/>
              <a:buSzTx/>
              <a:buFontTx/>
              <a:buNone/>
              <a:tabLst/>
              <a:defRPr/>
            </a:pPr>
            <a:r>
              <a:rPr kumimoji="0" sz="1425" b="0" i="0" u="none" strike="noStrike" kern="1200" cap="none" spc="22" normalizeH="0" baseline="26315" noProof="0" dirty="0">
                <a:ln>
                  <a:noFill/>
                </a:ln>
                <a:solidFill>
                  <a:srgbClr val="2D2C2C"/>
                </a:solidFill>
                <a:effectLst/>
                <a:uLnTx/>
                <a:uFillTx/>
                <a:latin typeface="Calibri"/>
                <a:ea typeface="+mn-ea"/>
                <a:cs typeface="Calibri"/>
              </a:rPr>
              <a:t>†</a:t>
            </a:r>
            <a:r>
              <a:rPr kumimoji="0" sz="1425" b="0" i="0" u="none" strike="noStrike" kern="1200" cap="none" spc="187" normalizeH="0" baseline="26315"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Adjusted</a:t>
            </a:r>
            <a:r>
              <a:rPr kumimoji="0" sz="1450" b="0" i="0" u="none" strike="noStrike" kern="1200" cap="none" spc="15" normalizeH="0" baseline="0" noProof="0" dirty="0">
                <a:ln>
                  <a:noFill/>
                </a:ln>
                <a:solidFill>
                  <a:srgbClr val="2D2C2C"/>
                </a:solidFill>
                <a:effectLst/>
                <a:uLnTx/>
                <a:uFillTx/>
                <a:latin typeface="Calibri"/>
                <a:ea typeface="+mn-ea"/>
                <a:cs typeface="Calibri"/>
              </a:rPr>
              <a:t> </a:t>
            </a:r>
            <a:r>
              <a:rPr kumimoji="0" sz="1450" b="0" i="0" u="none" strike="noStrike" kern="1200" cap="none" spc="-10" normalizeH="0" baseline="0" noProof="0" dirty="0">
                <a:ln>
                  <a:noFill/>
                </a:ln>
                <a:solidFill>
                  <a:srgbClr val="2D2C2C"/>
                </a:solidFill>
                <a:effectLst/>
                <a:uLnTx/>
                <a:uFillTx/>
                <a:latin typeface="Calibri"/>
                <a:ea typeface="+mn-ea"/>
                <a:cs typeface="Calibri"/>
              </a:rPr>
              <a:t>for</a:t>
            </a:r>
            <a:r>
              <a:rPr kumimoji="0" sz="1450" b="0" i="0" u="none" strike="noStrike" kern="1200" cap="none" spc="35" normalizeH="0" baseline="0" noProof="0" dirty="0">
                <a:ln>
                  <a:noFill/>
                </a:ln>
                <a:solidFill>
                  <a:srgbClr val="2D2C2C"/>
                </a:solidFill>
                <a:effectLst/>
                <a:uLnTx/>
                <a:uFillTx/>
                <a:latin typeface="Calibri"/>
                <a:ea typeface="+mn-ea"/>
                <a:cs typeface="Calibri"/>
              </a:rPr>
              <a:t> </a:t>
            </a:r>
            <a:r>
              <a:rPr kumimoji="0" sz="1450" b="0" i="0" u="none" strike="noStrike" kern="1200" cap="none" spc="-5" normalizeH="0" baseline="0" noProof="0" dirty="0">
                <a:ln>
                  <a:noFill/>
                </a:ln>
                <a:solidFill>
                  <a:srgbClr val="2D2C2C"/>
                </a:solidFill>
                <a:effectLst/>
                <a:uLnTx/>
                <a:uFillTx/>
                <a:latin typeface="Calibri"/>
                <a:ea typeface="+mn-ea"/>
                <a:cs typeface="Calibri"/>
              </a:rPr>
              <a:t>age,</a:t>
            </a:r>
            <a:r>
              <a:rPr kumimoji="0" sz="1450" b="0" i="0" u="none" strike="noStrike" kern="1200" cap="none" spc="25" normalizeH="0" baseline="0" noProof="0" dirty="0">
                <a:ln>
                  <a:noFill/>
                </a:ln>
                <a:solidFill>
                  <a:srgbClr val="2D2C2C"/>
                </a:solidFill>
                <a:effectLst/>
                <a:uLnTx/>
                <a:uFillTx/>
                <a:latin typeface="Calibri"/>
                <a:ea typeface="+mn-ea"/>
                <a:cs typeface="Calibri"/>
              </a:rPr>
              <a:t> </a:t>
            </a:r>
            <a:r>
              <a:rPr kumimoji="0" sz="1450" b="0" i="0" u="none" strike="noStrike" kern="1200" cap="none" spc="-10" normalizeH="0" baseline="0" noProof="0" dirty="0">
                <a:ln>
                  <a:noFill/>
                </a:ln>
                <a:solidFill>
                  <a:srgbClr val="2D2C2C"/>
                </a:solidFill>
                <a:effectLst/>
                <a:uLnTx/>
                <a:uFillTx/>
                <a:latin typeface="Calibri"/>
                <a:ea typeface="+mn-ea"/>
                <a:cs typeface="Calibri"/>
              </a:rPr>
              <a:t>race/ethnicity,</a:t>
            </a:r>
            <a:r>
              <a:rPr kumimoji="0" sz="1450" b="0" i="0" u="none" strike="noStrike" kern="1200" cap="none" spc="10"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and</a:t>
            </a:r>
            <a:r>
              <a:rPr kumimoji="0" sz="1450" b="0" i="0" u="none" strike="noStrike" kern="1200" cap="none" spc="25"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presence</a:t>
            </a:r>
            <a:r>
              <a:rPr kumimoji="0" sz="1450" b="0" i="0" u="none" strike="noStrike" kern="1200" cap="none" spc="20"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of</a:t>
            </a:r>
            <a:r>
              <a:rPr kumimoji="0" sz="1450" b="0" i="0" u="none" strike="noStrike" kern="1200" cap="none" spc="25"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underlying</a:t>
            </a:r>
            <a:r>
              <a:rPr kumimoji="0" sz="1450" b="0" i="0" u="none" strike="noStrike" kern="1200" cap="none" spc="35"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conditions.</a:t>
            </a:r>
            <a:r>
              <a:rPr kumimoji="0" sz="1450" b="0" i="0" u="none" strike="noStrike" kern="1200" cap="none" spc="70"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Nonpregnant</a:t>
            </a:r>
            <a:r>
              <a:rPr kumimoji="0" sz="1450" b="0" i="0" u="none" strike="noStrike" kern="1200" cap="none" spc="40"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women</a:t>
            </a:r>
            <a:r>
              <a:rPr kumimoji="0" sz="1450" b="0" i="0" u="none" strike="noStrike" kern="1200" cap="none" spc="40" normalizeH="0" baseline="0" noProof="0" dirty="0">
                <a:ln>
                  <a:noFill/>
                </a:ln>
                <a:solidFill>
                  <a:srgbClr val="2D2C2C"/>
                </a:solidFill>
                <a:effectLst/>
                <a:uLnTx/>
                <a:uFillTx/>
                <a:latin typeface="Calibri"/>
                <a:ea typeface="+mn-ea"/>
                <a:cs typeface="Calibri"/>
              </a:rPr>
              <a:t> </a:t>
            </a:r>
            <a:r>
              <a:rPr kumimoji="0" sz="1450" b="0" i="0" u="none" strike="noStrike" kern="1200" cap="none" spc="-5" normalizeH="0" baseline="0" noProof="0" dirty="0">
                <a:ln>
                  <a:noFill/>
                </a:ln>
                <a:solidFill>
                  <a:srgbClr val="2D2C2C"/>
                </a:solidFill>
                <a:effectLst/>
                <a:uLnTx/>
                <a:uFillTx/>
                <a:latin typeface="Calibri"/>
                <a:ea typeface="+mn-ea"/>
                <a:cs typeface="Calibri"/>
              </a:rPr>
              <a:t>are</a:t>
            </a:r>
            <a:r>
              <a:rPr kumimoji="0" sz="1450" b="0" i="0" u="none" strike="noStrike" kern="1200" cap="none" spc="20"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the</a:t>
            </a:r>
            <a:r>
              <a:rPr kumimoji="0" sz="1450" b="0" i="0" u="none" strike="noStrike" kern="1200" cap="none" spc="20" normalizeH="0" baseline="0" noProof="0" dirty="0">
                <a:ln>
                  <a:noFill/>
                </a:ln>
                <a:solidFill>
                  <a:srgbClr val="2D2C2C"/>
                </a:solidFill>
                <a:effectLst/>
                <a:uLnTx/>
                <a:uFillTx/>
                <a:latin typeface="Calibri"/>
                <a:ea typeface="+mn-ea"/>
                <a:cs typeface="Calibri"/>
              </a:rPr>
              <a:t> </a:t>
            </a:r>
            <a:r>
              <a:rPr kumimoji="0" sz="1450" b="0" i="0" u="none" strike="noStrike" kern="1200" cap="none" spc="-10" normalizeH="0" baseline="0" noProof="0" dirty="0">
                <a:ln>
                  <a:noFill/>
                </a:ln>
                <a:solidFill>
                  <a:srgbClr val="2D2C2C"/>
                </a:solidFill>
                <a:effectLst/>
                <a:uLnTx/>
                <a:uFillTx/>
                <a:latin typeface="Calibri"/>
                <a:ea typeface="+mn-ea"/>
                <a:cs typeface="Calibri"/>
              </a:rPr>
              <a:t>referent</a:t>
            </a:r>
            <a:r>
              <a:rPr kumimoji="0" sz="1450" b="0" i="0" u="none" strike="noStrike" kern="1200" cap="none" spc="5" normalizeH="0" baseline="0" noProof="0" dirty="0">
                <a:ln>
                  <a:noFill/>
                </a:ln>
                <a:solidFill>
                  <a:srgbClr val="2D2C2C"/>
                </a:solidFill>
                <a:effectLst/>
                <a:uLnTx/>
                <a:uFillTx/>
                <a:latin typeface="Calibri"/>
                <a:ea typeface="+mn-ea"/>
                <a:cs typeface="Calibri"/>
              </a:rPr>
              <a:t> </a:t>
            </a:r>
            <a:r>
              <a:rPr kumimoji="0" sz="1450" b="0" i="0" u="none" strike="noStrike" kern="1200" cap="none" spc="-5" normalizeH="0" baseline="0" noProof="0" dirty="0">
                <a:ln>
                  <a:noFill/>
                </a:ln>
                <a:solidFill>
                  <a:srgbClr val="2D2C2C"/>
                </a:solidFill>
                <a:effectLst/>
                <a:uLnTx/>
                <a:uFillTx/>
                <a:latin typeface="Calibri"/>
                <a:ea typeface="+mn-ea"/>
                <a:cs typeface="Calibri"/>
              </a:rPr>
              <a:t>group.</a:t>
            </a:r>
            <a:endParaRPr kumimoji="0" sz="1450" b="0" i="0" u="none" strike="noStrike" kern="1200" cap="none" spc="0" normalizeH="0" baseline="0" noProof="0">
              <a:ln>
                <a:noFill/>
              </a:ln>
              <a:solidFill>
                <a:prstClr val="black"/>
              </a:solidFill>
              <a:effectLst/>
              <a:uLnTx/>
              <a:uFillTx/>
              <a:latin typeface="Calibri"/>
              <a:ea typeface="+mn-ea"/>
              <a:cs typeface="Calibri"/>
            </a:endParaRPr>
          </a:p>
          <a:p>
            <a:pPr marL="38100" marR="0" lvl="0" indent="0" algn="l" defTabSz="914400" rtl="0" eaLnBrk="1" fontAlgn="auto" latinLnBrk="0" hangingPunct="1">
              <a:lnSpc>
                <a:spcPct val="100000"/>
              </a:lnSpc>
              <a:spcBef>
                <a:spcPts val="25"/>
              </a:spcBef>
              <a:spcAft>
                <a:spcPts val="0"/>
              </a:spcAft>
              <a:buClrTx/>
              <a:buSzTx/>
              <a:buFontTx/>
              <a:buNone/>
              <a:tabLst/>
              <a:defRPr/>
            </a:pPr>
            <a:r>
              <a:rPr kumimoji="0" sz="1425" b="0" i="0" u="none" strike="noStrike" kern="1200" cap="none" spc="22" normalizeH="0" baseline="26315" noProof="0" dirty="0">
                <a:ln>
                  <a:noFill/>
                </a:ln>
                <a:solidFill>
                  <a:srgbClr val="2D2C2C"/>
                </a:solidFill>
                <a:effectLst/>
                <a:uLnTx/>
                <a:uFillTx/>
                <a:latin typeface="Calibri"/>
                <a:ea typeface="+mn-ea"/>
                <a:cs typeface="Calibri"/>
              </a:rPr>
              <a:t>§</a:t>
            </a:r>
            <a:r>
              <a:rPr kumimoji="0" sz="1425" b="0" i="0" u="none" strike="noStrike" kern="1200" cap="none" spc="-22" normalizeH="0" baseline="26315"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Extracorporeal membrane</a:t>
            </a:r>
            <a:r>
              <a:rPr kumimoji="0" sz="1450" b="0" i="0" u="none" strike="noStrike" kern="1200" cap="none" spc="15" normalizeH="0" baseline="0" noProof="0" dirty="0">
                <a:ln>
                  <a:noFill/>
                </a:ln>
                <a:solidFill>
                  <a:srgbClr val="2D2C2C"/>
                </a:solidFill>
                <a:effectLst/>
                <a:uLnTx/>
                <a:uFillTx/>
                <a:latin typeface="Calibri"/>
                <a:ea typeface="+mn-ea"/>
                <a:cs typeface="Calibri"/>
              </a:rPr>
              <a:t> </a:t>
            </a:r>
            <a:r>
              <a:rPr kumimoji="0" sz="1450" b="0" i="0" u="none" strike="noStrike" kern="1200" cap="none" spc="-5" normalizeH="0" baseline="0" noProof="0" dirty="0">
                <a:ln>
                  <a:noFill/>
                </a:ln>
                <a:solidFill>
                  <a:srgbClr val="2D2C2C"/>
                </a:solidFill>
                <a:effectLst/>
                <a:uLnTx/>
                <a:uFillTx/>
                <a:latin typeface="Calibri"/>
                <a:ea typeface="+mn-ea"/>
                <a:cs typeface="Calibri"/>
              </a:rPr>
              <a:t>oxygenation</a:t>
            </a:r>
            <a:endParaRPr kumimoji="0" sz="1450" b="0" i="0" u="none" strike="noStrike" kern="1200" cap="none" spc="0" normalizeH="0" baseline="0" noProof="0">
              <a:ln>
                <a:noFill/>
              </a:ln>
              <a:solidFill>
                <a:prstClr val="black"/>
              </a:solidFill>
              <a:effectLst/>
              <a:uLnTx/>
              <a:uFillTx/>
              <a:latin typeface="Calibri"/>
              <a:ea typeface="+mn-ea"/>
              <a:cs typeface="Calibri"/>
            </a:endParaRPr>
          </a:p>
          <a:p>
            <a:pPr marL="38100" marR="30480" lvl="0" indent="0" algn="l" defTabSz="914400" rtl="0" eaLnBrk="1" fontAlgn="auto" latinLnBrk="0" hangingPunct="1">
              <a:lnSpc>
                <a:spcPct val="102299"/>
              </a:lnSpc>
              <a:spcBef>
                <a:spcPts val="5"/>
              </a:spcBef>
              <a:spcAft>
                <a:spcPts val="0"/>
              </a:spcAft>
              <a:buClrTx/>
              <a:buSzTx/>
              <a:buFontTx/>
              <a:buNone/>
              <a:tabLst/>
              <a:defRPr/>
            </a:pPr>
            <a:r>
              <a:rPr kumimoji="0" sz="1300" b="0" i="0" u="none" strike="noStrike" kern="1200" cap="none" spc="5" normalizeH="0" baseline="0" noProof="0" dirty="0">
                <a:ln>
                  <a:noFill/>
                </a:ln>
                <a:solidFill>
                  <a:srgbClr val="2D2C2C"/>
                </a:solidFill>
                <a:effectLst/>
                <a:uLnTx/>
                <a:uFillTx/>
                <a:latin typeface="Calibri"/>
                <a:ea typeface="+mn-ea"/>
                <a:cs typeface="Calibri"/>
              </a:rPr>
              <a:t>Zambrano</a:t>
            </a:r>
            <a:r>
              <a:rPr kumimoji="0" sz="1300" b="0" i="0" u="none" strike="noStrike" kern="1200" cap="none" spc="15" normalizeH="0" baseline="0" noProof="0" dirty="0">
                <a:ln>
                  <a:noFill/>
                </a:ln>
                <a:solidFill>
                  <a:srgbClr val="2D2C2C"/>
                </a:solidFill>
                <a:effectLst/>
                <a:uLnTx/>
                <a:uFillTx/>
                <a:latin typeface="Calibri"/>
                <a:ea typeface="+mn-ea"/>
                <a:cs typeface="Calibri"/>
              </a:rPr>
              <a:t> </a:t>
            </a:r>
            <a:r>
              <a:rPr kumimoji="0" sz="1300" b="0" i="0" u="none" strike="noStrike" kern="1200" cap="none" spc="0" normalizeH="0" baseline="0" noProof="0" dirty="0">
                <a:ln>
                  <a:noFill/>
                </a:ln>
                <a:solidFill>
                  <a:srgbClr val="2D2C2C"/>
                </a:solidFill>
                <a:effectLst/>
                <a:uLnTx/>
                <a:uFillTx/>
                <a:latin typeface="Calibri"/>
                <a:ea typeface="+mn-ea"/>
                <a:cs typeface="Calibri"/>
              </a:rPr>
              <a:t>LD,</a:t>
            </a:r>
            <a:r>
              <a:rPr kumimoji="0" sz="1300" b="0" i="0" u="none" strike="noStrike" kern="1200" cap="none" spc="10" normalizeH="0" baseline="0" noProof="0" dirty="0">
                <a:ln>
                  <a:noFill/>
                </a:ln>
                <a:solidFill>
                  <a:srgbClr val="2D2C2C"/>
                </a:solidFill>
                <a:effectLst/>
                <a:uLnTx/>
                <a:uFillTx/>
                <a:latin typeface="Calibri"/>
                <a:ea typeface="+mn-ea"/>
                <a:cs typeface="Calibri"/>
              </a:rPr>
              <a:t> </a:t>
            </a:r>
            <a:r>
              <a:rPr kumimoji="0" sz="1300" b="0" i="0" u="none" strike="noStrike" kern="1200" cap="none" spc="0" normalizeH="0" baseline="0" noProof="0" dirty="0">
                <a:ln>
                  <a:noFill/>
                </a:ln>
                <a:solidFill>
                  <a:srgbClr val="2D2C2C"/>
                </a:solidFill>
                <a:effectLst/>
                <a:uLnTx/>
                <a:uFillTx/>
                <a:latin typeface="Calibri"/>
                <a:ea typeface="+mn-ea"/>
                <a:cs typeface="Calibri"/>
              </a:rPr>
              <a:t>Ellington</a:t>
            </a:r>
            <a:r>
              <a:rPr kumimoji="0" sz="1300" b="0" i="0" u="none" strike="noStrike" kern="1200" cap="none" spc="15" normalizeH="0" baseline="0" noProof="0" dirty="0">
                <a:ln>
                  <a:noFill/>
                </a:ln>
                <a:solidFill>
                  <a:srgbClr val="2D2C2C"/>
                </a:solidFill>
                <a:effectLst/>
                <a:uLnTx/>
                <a:uFillTx/>
                <a:latin typeface="Calibri"/>
                <a:ea typeface="+mn-ea"/>
                <a:cs typeface="Calibri"/>
              </a:rPr>
              <a:t> </a:t>
            </a:r>
            <a:r>
              <a:rPr kumimoji="0" sz="1300" b="0" i="0" u="none" strike="noStrike" kern="1200" cap="none" spc="5" normalizeH="0" baseline="0" noProof="0" dirty="0">
                <a:ln>
                  <a:noFill/>
                </a:ln>
                <a:solidFill>
                  <a:srgbClr val="2D2C2C"/>
                </a:solidFill>
                <a:effectLst/>
                <a:uLnTx/>
                <a:uFillTx/>
                <a:latin typeface="Calibri"/>
                <a:ea typeface="+mn-ea"/>
                <a:cs typeface="Calibri"/>
              </a:rPr>
              <a:t>S,</a:t>
            </a:r>
            <a:r>
              <a:rPr kumimoji="0" sz="1300" b="0" i="0" u="none" strike="noStrike" kern="1200" cap="none" spc="30" normalizeH="0" baseline="0" noProof="0" dirty="0">
                <a:ln>
                  <a:noFill/>
                </a:ln>
                <a:solidFill>
                  <a:srgbClr val="2D2C2C"/>
                </a:solidFill>
                <a:effectLst/>
                <a:uLnTx/>
                <a:uFillTx/>
                <a:latin typeface="Calibri"/>
                <a:ea typeface="+mn-ea"/>
                <a:cs typeface="Calibri"/>
              </a:rPr>
              <a:t> </a:t>
            </a:r>
            <a:r>
              <a:rPr kumimoji="0" sz="1300" b="0" i="0" u="none" strike="noStrike" kern="1200" cap="none" spc="5" normalizeH="0" baseline="0" noProof="0" dirty="0">
                <a:ln>
                  <a:noFill/>
                </a:ln>
                <a:solidFill>
                  <a:srgbClr val="2D2C2C"/>
                </a:solidFill>
                <a:effectLst/>
                <a:uLnTx/>
                <a:uFillTx/>
                <a:latin typeface="Calibri"/>
                <a:ea typeface="+mn-ea"/>
                <a:cs typeface="Calibri"/>
              </a:rPr>
              <a:t>Strid </a:t>
            </a:r>
            <a:r>
              <a:rPr kumimoji="0" sz="1300" b="0" i="0" u="none" strike="noStrike" kern="1200" cap="none" spc="-80" normalizeH="0" baseline="0" noProof="0" dirty="0">
                <a:ln>
                  <a:noFill/>
                </a:ln>
                <a:solidFill>
                  <a:srgbClr val="2D2C2C"/>
                </a:solidFill>
                <a:effectLst/>
                <a:uLnTx/>
                <a:uFillTx/>
                <a:latin typeface="Calibri"/>
                <a:ea typeface="+mn-ea"/>
                <a:cs typeface="Calibri"/>
              </a:rPr>
              <a:t>P,</a:t>
            </a:r>
            <a:r>
              <a:rPr kumimoji="0" sz="1300" b="0" i="0" u="none" strike="noStrike" kern="1200" cap="none" spc="25" normalizeH="0" baseline="0" noProof="0" dirty="0">
                <a:ln>
                  <a:noFill/>
                </a:ln>
                <a:solidFill>
                  <a:srgbClr val="2D2C2C"/>
                </a:solidFill>
                <a:effectLst/>
                <a:uLnTx/>
                <a:uFillTx/>
                <a:latin typeface="Calibri"/>
                <a:ea typeface="+mn-ea"/>
                <a:cs typeface="Calibri"/>
              </a:rPr>
              <a:t> </a:t>
            </a:r>
            <a:r>
              <a:rPr kumimoji="0" sz="1300" b="0" i="0" u="none" strike="noStrike" kern="1200" cap="none" spc="5" normalizeH="0" baseline="0" noProof="0" dirty="0">
                <a:ln>
                  <a:noFill/>
                </a:ln>
                <a:solidFill>
                  <a:srgbClr val="2D2C2C"/>
                </a:solidFill>
                <a:effectLst/>
                <a:uLnTx/>
                <a:uFillTx/>
                <a:latin typeface="Calibri"/>
                <a:ea typeface="+mn-ea"/>
                <a:cs typeface="Calibri"/>
              </a:rPr>
              <a:t>et</a:t>
            </a:r>
            <a:r>
              <a:rPr kumimoji="0" sz="1300" b="0" i="0" u="none" strike="noStrike" kern="1200" cap="none" spc="25" normalizeH="0" baseline="0" noProof="0" dirty="0">
                <a:ln>
                  <a:noFill/>
                </a:ln>
                <a:solidFill>
                  <a:srgbClr val="2D2C2C"/>
                </a:solidFill>
                <a:effectLst/>
                <a:uLnTx/>
                <a:uFillTx/>
                <a:latin typeface="Calibri"/>
                <a:ea typeface="+mn-ea"/>
                <a:cs typeface="Calibri"/>
              </a:rPr>
              <a:t> </a:t>
            </a:r>
            <a:r>
              <a:rPr kumimoji="0" sz="1300" b="0" i="0" u="none" strike="noStrike" kern="1200" cap="none" spc="5" normalizeH="0" baseline="0" noProof="0" dirty="0">
                <a:ln>
                  <a:noFill/>
                </a:ln>
                <a:solidFill>
                  <a:srgbClr val="2D2C2C"/>
                </a:solidFill>
                <a:effectLst/>
                <a:uLnTx/>
                <a:uFillTx/>
                <a:latin typeface="Calibri"/>
                <a:ea typeface="+mn-ea"/>
                <a:cs typeface="Calibri"/>
              </a:rPr>
              <a:t>al.</a:t>
            </a:r>
            <a:r>
              <a:rPr kumimoji="0" sz="1300" b="0" i="0" u="none" strike="noStrike" kern="1200" cap="none" spc="10" normalizeH="0" baseline="0" noProof="0" dirty="0">
                <a:ln>
                  <a:noFill/>
                </a:ln>
                <a:solidFill>
                  <a:srgbClr val="2D2C2C"/>
                </a:solidFill>
                <a:effectLst/>
                <a:uLnTx/>
                <a:uFillTx/>
                <a:latin typeface="Calibri"/>
                <a:ea typeface="+mn-ea"/>
                <a:cs typeface="Calibri"/>
              </a:rPr>
              <a:t> </a:t>
            </a:r>
            <a:r>
              <a:rPr kumimoji="0" sz="1300" b="0" i="0" u="none" strike="noStrike" kern="1200" cap="none" spc="5" normalizeH="0" baseline="0" noProof="0" dirty="0">
                <a:ln>
                  <a:noFill/>
                </a:ln>
                <a:solidFill>
                  <a:srgbClr val="2D2C2C"/>
                </a:solidFill>
                <a:effectLst/>
                <a:uLnTx/>
                <a:uFillTx/>
                <a:latin typeface="Calibri"/>
                <a:ea typeface="+mn-ea"/>
                <a:cs typeface="Calibri"/>
              </a:rPr>
              <a:t>Update:</a:t>
            </a:r>
            <a:r>
              <a:rPr kumimoji="0" sz="1300" b="0" i="0" u="none" strike="noStrike" kern="1200" cap="none" spc="25" normalizeH="0" baseline="0" noProof="0" dirty="0">
                <a:ln>
                  <a:noFill/>
                </a:ln>
                <a:solidFill>
                  <a:srgbClr val="2D2C2C"/>
                </a:solidFill>
                <a:effectLst/>
                <a:uLnTx/>
                <a:uFillTx/>
                <a:latin typeface="Calibri"/>
                <a:ea typeface="+mn-ea"/>
                <a:cs typeface="Calibri"/>
              </a:rPr>
              <a:t> </a:t>
            </a:r>
            <a:r>
              <a:rPr kumimoji="0" sz="1300" b="0" i="0" u="none" strike="noStrike" kern="1200" cap="none" spc="5" normalizeH="0" baseline="0" noProof="0" dirty="0">
                <a:ln>
                  <a:noFill/>
                </a:ln>
                <a:solidFill>
                  <a:srgbClr val="2D2C2C"/>
                </a:solidFill>
                <a:effectLst/>
                <a:uLnTx/>
                <a:uFillTx/>
                <a:latin typeface="Calibri"/>
                <a:ea typeface="+mn-ea"/>
                <a:cs typeface="Calibri"/>
              </a:rPr>
              <a:t>Characteristics</a:t>
            </a:r>
            <a:r>
              <a:rPr kumimoji="0" sz="1300" b="0" i="0" u="none" strike="noStrike" kern="1200" cap="none" spc="35" normalizeH="0" baseline="0" noProof="0" dirty="0">
                <a:ln>
                  <a:noFill/>
                </a:ln>
                <a:solidFill>
                  <a:srgbClr val="2D2C2C"/>
                </a:solidFill>
                <a:effectLst/>
                <a:uLnTx/>
                <a:uFillTx/>
                <a:latin typeface="Calibri"/>
                <a:ea typeface="+mn-ea"/>
                <a:cs typeface="Calibri"/>
              </a:rPr>
              <a:t> </a:t>
            </a:r>
            <a:r>
              <a:rPr kumimoji="0" sz="1300" b="0" i="0" u="none" strike="noStrike" kern="1200" cap="none" spc="15" normalizeH="0" baseline="0" noProof="0" dirty="0">
                <a:ln>
                  <a:noFill/>
                </a:ln>
                <a:solidFill>
                  <a:srgbClr val="2D2C2C"/>
                </a:solidFill>
                <a:effectLst/>
                <a:uLnTx/>
                <a:uFillTx/>
                <a:latin typeface="Calibri"/>
                <a:ea typeface="+mn-ea"/>
                <a:cs typeface="Calibri"/>
              </a:rPr>
              <a:t>of</a:t>
            </a:r>
            <a:r>
              <a:rPr kumimoji="0" sz="1300" b="0" i="0" u="none" strike="noStrike" kern="1200" cap="none" spc="10" normalizeH="0" baseline="0" noProof="0" dirty="0">
                <a:ln>
                  <a:noFill/>
                </a:ln>
                <a:solidFill>
                  <a:srgbClr val="2D2C2C"/>
                </a:solidFill>
                <a:effectLst/>
                <a:uLnTx/>
                <a:uFillTx/>
                <a:latin typeface="Calibri"/>
                <a:ea typeface="+mn-ea"/>
                <a:cs typeface="Calibri"/>
              </a:rPr>
              <a:t> Symptomatic</a:t>
            </a:r>
            <a:r>
              <a:rPr kumimoji="0" sz="1300" b="0" i="0" u="none" strike="noStrike" kern="1200" cap="none" spc="-15" normalizeH="0" baseline="0" noProof="0" dirty="0">
                <a:ln>
                  <a:noFill/>
                </a:ln>
                <a:solidFill>
                  <a:srgbClr val="2D2C2C"/>
                </a:solidFill>
                <a:effectLst/>
                <a:uLnTx/>
                <a:uFillTx/>
                <a:latin typeface="Calibri"/>
                <a:ea typeface="+mn-ea"/>
                <a:cs typeface="Calibri"/>
              </a:rPr>
              <a:t> </a:t>
            </a:r>
            <a:r>
              <a:rPr kumimoji="0" sz="1300" b="0" i="0" u="none" strike="noStrike" kern="1200" cap="none" spc="5" normalizeH="0" baseline="0" noProof="0" dirty="0">
                <a:ln>
                  <a:noFill/>
                </a:ln>
                <a:solidFill>
                  <a:srgbClr val="2D2C2C"/>
                </a:solidFill>
                <a:effectLst/>
                <a:uLnTx/>
                <a:uFillTx/>
                <a:latin typeface="Calibri"/>
                <a:ea typeface="+mn-ea"/>
                <a:cs typeface="Calibri"/>
              </a:rPr>
              <a:t>Women</a:t>
            </a:r>
            <a:r>
              <a:rPr kumimoji="0" sz="1300" b="0" i="0" u="none" strike="noStrike" kern="1200" cap="none" spc="10" normalizeH="0" baseline="0" noProof="0" dirty="0">
                <a:ln>
                  <a:noFill/>
                </a:ln>
                <a:solidFill>
                  <a:srgbClr val="2D2C2C"/>
                </a:solidFill>
                <a:effectLst/>
                <a:uLnTx/>
                <a:uFillTx/>
                <a:latin typeface="Calibri"/>
                <a:ea typeface="+mn-ea"/>
                <a:cs typeface="Calibri"/>
              </a:rPr>
              <a:t> </a:t>
            </a:r>
            <a:r>
              <a:rPr kumimoji="0" sz="1300" b="0" i="0" u="none" strike="noStrike" kern="1200" cap="none" spc="15" normalizeH="0" baseline="0" noProof="0" dirty="0">
                <a:ln>
                  <a:noFill/>
                </a:ln>
                <a:solidFill>
                  <a:srgbClr val="2D2C2C"/>
                </a:solidFill>
                <a:effectLst/>
                <a:uLnTx/>
                <a:uFillTx/>
                <a:latin typeface="Calibri"/>
                <a:ea typeface="+mn-ea"/>
                <a:cs typeface="Calibri"/>
              </a:rPr>
              <a:t>of</a:t>
            </a:r>
            <a:r>
              <a:rPr kumimoji="0" sz="1300" b="0" i="0" u="none" strike="noStrike" kern="1200" cap="none" spc="10" normalizeH="0" baseline="0" noProof="0" dirty="0">
                <a:ln>
                  <a:noFill/>
                </a:ln>
                <a:solidFill>
                  <a:srgbClr val="2D2C2C"/>
                </a:solidFill>
                <a:effectLst/>
                <a:uLnTx/>
                <a:uFillTx/>
                <a:latin typeface="Calibri"/>
                <a:ea typeface="+mn-ea"/>
                <a:cs typeface="Calibri"/>
              </a:rPr>
              <a:t> </a:t>
            </a:r>
            <a:r>
              <a:rPr kumimoji="0" sz="1300" b="0" i="0" u="none" strike="noStrike" kern="1200" cap="none" spc="5" normalizeH="0" baseline="0" noProof="0" dirty="0">
                <a:ln>
                  <a:noFill/>
                </a:ln>
                <a:solidFill>
                  <a:srgbClr val="2D2C2C"/>
                </a:solidFill>
                <a:effectLst/>
                <a:uLnTx/>
                <a:uFillTx/>
                <a:latin typeface="Calibri"/>
                <a:ea typeface="+mn-ea"/>
                <a:cs typeface="Calibri"/>
              </a:rPr>
              <a:t>Reproductive</a:t>
            </a:r>
            <a:r>
              <a:rPr kumimoji="0" sz="1300" b="0" i="0" u="none" strike="noStrike" kern="1200" cap="none" spc="20" normalizeH="0" baseline="0" noProof="0" dirty="0">
                <a:ln>
                  <a:noFill/>
                </a:ln>
                <a:solidFill>
                  <a:srgbClr val="2D2C2C"/>
                </a:solidFill>
                <a:effectLst/>
                <a:uLnTx/>
                <a:uFillTx/>
                <a:latin typeface="Calibri"/>
                <a:ea typeface="+mn-ea"/>
                <a:cs typeface="Calibri"/>
              </a:rPr>
              <a:t> </a:t>
            </a:r>
            <a:r>
              <a:rPr kumimoji="0" sz="1300" b="0" i="0" u="none" strike="noStrike" kern="1200" cap="none" spc="5" normalizeH="0" baseline="0" noProof="0" dirty="0">
                <a:ln>
                  <a:noFill/>
                </a:ln>
                <a:solidFill>
                  <a:srgbClr val="2D2C2C"/>
                </a:solidFill>
                <a:effectLst/>
                <a:uLnTx/>
                <a:uFillTx/>
                <a:latin typeface="Calibri"/>
                <a:ea typeface="+mn-ea"/>
                <a:cs typeface="Calibri"/>
              </a:rPr>
              <a:t>Age</a:t>
            </a:r>
            <a:r>
              <a:rPr kumimoji="0" sz="1300" b="0" i="0" u="none" strike="noStrike" kern="1200" cap="none" spc="25" normalizeH="0" baseline="0" noProof="0" dirty="0">
                <a:ln>
                  <a:noFill/>
                </a:ln>
                <a:solidFill>
                  <a:srgbClr val="2D2C2C"/>
                </a:solidFill>
                <a:effectLst/>
                <a:uLnTx/>
                <a:uFillTx/>
                <a:latin typeface="Calibri"/>
                <a:ea typeface="+mn-ea"/>
                <a:cs typeface="Calibri"/>
              </a:rPr>
              <a:t> </a:t>
            </a:r>
            <a:r>
              <a:rPr kumimoji="0" sz="1300" b="0" i="0" u="none" strike="noStrike" kern="1200" cap="none" spc="5" normalizeH="0" baseline="0" noProof="0" dirty="0">
                <a:ln>
                  <a:noFill/>
                </a:ln>
                <a:solidFill>
                  <a:srgbClr val="2D2C2C"/>
                </a:solidFill>
                <a:effectLst/>
                <a:uLnTx/>
                <a:uFillTx/>
                <a:latin typeface="Calibri"/>
                <a:ea typeface="+mn-ea"/>
                <a:cs typeface="Calibri"/>
              </a:rPr>
              <a:t>with</a:t>
            </a:r>
            <a:r>
              <a:rPr kumimoji="0" sz="1300" b="0" i="0" u="none" strike="noStrike" kern="1200" cap="none" spc="15" normalizeH="0" baseline="0" noProof="0" dirty="0">
                <a:ln>
                  <a:noFill/>
                </a:ln>
                <a:solidFill>
                  <a:srgbClr val="2D2C2C"/>
                </a:solidFill>
                <a:effectLst/>
                <a:uLnTx/>
                <a:uFillTx/>
                <a:latin typeface="Calibri"/>
                <a:ea typeface="+mn-ea"/>
                <a:cs typeface="Calibri"/>
              </a:rPr>
              <a:t> </a:t>
            </a:r>
            <a:r>
              <a:rPr kumimoji="0" sz="1300" b="0" i="0" u="none" strike="noStrike" kern="1200" cap="none" spc="10" normalizeH="0" baseline="0" noProof="0" dirty="0">
                <a:ln>
                  <a:noFill/>
                </a:ln>
                <a:solidFill>
                  <a:srgbClr val="2D2C2C"/>
                </a:solidFill>
                <a:effectLst/>
                <a:uLnTx/>
                <a:uFillTx/>
                <a:latin typeface="Calibri"/>
                <a:ea typeface="+mn-ea"/>
                <a:cs typeface="Calibri"/>
              </a:rPr>
              <a:t>Laboratory-Confirmed</a:t>
            </a:r>
            <a:r>
              <a:rPr kumimoji="0" sz="1300" b="0" i="0" u="none" strike="noStrike" kern="1200" cap="none" spc="-5" normalizeH="0" baseline="0" noProof="0" dirty="0">
                <a:ln>
                  <a:noFill/>
                </a:ln>
                <a:solidFill>
                  <a:srgbClr val="2D2C2C"/>
                </a:solidFill>
                <a:effectLst/>
                <a:uLnTx/>
                <a:uFillTx/>
                <a:latin typeface="Calibri"/>
                <a:ea typeface="+mn-ea"/>
                <a:cs typeface="Calibri"/>
              </a:rPr>
              <a:t> </a:t>
            </a:r>
            <a:r>
              <a:rPr kumimoji="0" sz="1300" b="0" i="0" u="none" strike="noStrike" kern="1200" cap="none" spc="10" normalizeH="0" baseline="0" noProof="0" dirty="0">
                <a:ln>
                  <a:noFill/>
                </a:ln>
                <a:solidFill>
                  <a:srgbClr val="2D2C2C"/>
                </a:solidFill>
                <a:effectLst/>
                <a:uLnTx/>
                <a:uFillTx/>
                <a:latin typeface="Calibri"/>
                <a:ea typeface="+mn-ea"/>
                <a:cs typeface="Calibri"/>
              </a:rPr>
              <a:t>SARS-CoV-2</a:t>
            </a:r>
            <a:r>
              <a:rPr kumimoji="0" sz="1300" b="0" i="0" u="none" strike="noStrike" kern="1200" cap="none" spc="35" normalizeH="0" baseline="0" noProof="0" dirty="0">
                <a:ln>
                  <a:noFill/>
                </a:ln>
                <a:solidFill>
                  <a:srgbClr val="2D2C2C"/>
                </a:solidFill>
                <a:effectLst/>
                <a:uLnTx/>
                <a:uFillTx/>
                <a:latin typeface="Calibri"/>
                <a:ea typeface="+mn-ea"/>
                <a:cs typeface="Calibri"/>
              </a:rPr>
              <a:t> </a:t>
            </a:r>
            <a:r>
              <a:rPr kumimoji="0" sz="1300" b="0" i="0" u="none" strike="noStrike" kern="1200" cap="none" spc="5" normalizeH="0" baseline="0" noProof="0" dirty="0">
                <a:ln>
                  <a:noFill/>
                </a:ln>
                <a:solidFill>
                  <a:srgbClr val="2D2C2C"/>
                </a:solidFill>
                <a:effectLst/>
                <a:uLnTx/>
                <a:uFillTx/>
                <a:latin typeface="Calibri"/>
                <a:ea typeface="+mn-ea"/>
                <a:cs typeface="Calibri"/>
              </a:rPr>
              <a:t>Infection</a:t>
            </a:r>
            <a:r>
              <a:rPr kumimoji="0" sz="1300" b="0" i="0" u="none" strike="noStrike" kern="1200" cap="none" spc="15" normalizeH="0" baseline="0" noProof="0" dirty="0">
                <a:ln>
                  <a:noFill/>
                </a:ln>
                <a:solidFill>
                  <a:srgbClr val="2D2C2C"/>
                </a:solidFill>
                <a:effectLst/>
                <a:uLnTx/>
                <a:uFillTx/>
                <a:latin typeface="Calibri"/>
                <a:ea typeface="+mn-ea"/>
                <a:cs typeface="Calibri"/>
              </a:rPr>
              <a:t> </a:t>
            </a:r>
            <a:r>
              <a:rPr kumimoji="0" sz="1300" b="0" i="0" u="none" strike="noStrike" kern="1200" cap="none" spc="5" normalizeH="0" baseline="0" noProof="0" dirty="0">
                <a:ln>
                  <a:noFill/>
                </a:ln>
                <a:solidFill>
                  <a:srgbClr val="2D2C2C"/>
                </a:solidFill>
                <a:effectLst/>
                <a:uLnTx/>
                <a:uFillTx/>
                <a:latin typeface="Calibri"/>
                <a:ea typeface="+mn-ea"/>
                <a:cs typeface="Calibri"/>
              </a:rPr>
              <a:t>by </a:t>
            </a:r>
            <a:r>
              <a:rPr kumimoji="0" sz="1300" b="0" i="0" u="none" strike="noStrike" kern="1200" cap="none" spc="10" normalizeH="0" baseline="0" noProof="0" dirty="0">
                <a:ln>
                  <a:noFill/>
                </a:ln>
                <a:solidFill>
                  <a:srgbClr val="2D2C2C"/>
                </a:solidFill>
                <a:effectLst/>
                <a:uLnTx/>
                <a:uFillTx/>
                <a:latin typeface="Calibri"/>
                <a:ea typeface="+mn-ea"/>
                <a:cs typeface="Calibri"/>
              </a:rPr>
              <a:t> Pregnancy</a:t>
            </a:r>
            <a:r>
              <a:rPr kumimoji="0" sz="1300" b="0" i="0" u="none" strike="noStrike" kern="1200" cap="none" spc="0" normalizeH="0" baseline="0" noProof="0" dirty="0">
                <a:ln>
                  <a:noFill/>
                </a:ln>
                <a:solidFill>
                  <a:srgbClr val="2D2C2C"/>
                </a:solidFill>
                <a:effectLst/>
                <a:uLnTx/>
                <a:uFillTx/>
                <a:latin typeface="Calibri"/>
                <a:ea typeface="+mn-ea"/>
                <a:cs typeface="Calibri"/>
              </a:rPr>
              <a:t> </a:t>
            </a:r>
            <a:r>
              <a:rPr kumimoji="0" sz="1300" b="0" i="0" u="none" strike="noStrike" kern="1200" cap="none" spc="5" normalizeH="0" baseline="0" noProof="0" dirty="0">
                <a:ln>
                  <a:noFill/>
                </a:ln>
                <a:solidFill>
                  <a:srgbClr val="2D2C2C"/>
                </a:solidFill>
                <a:effectLst/>
                <a:uLnTx/>
                <a:uFillTx/>
                <a:latin typeface="Calibri"/>
                <a:ea typeface="+mn-ea"/>
                <a:cs typeface="Calibri"/>
              </a:rPr>
              <a:t>Status</a:t>
            </a:r>
            <a:r>
              <a:rPr kumimoji="0" sz="1300" b="0" i="0" u="none" strike="noStrike" kern="1200" cap="none" spc="25" normalizeH="0" baseline="0" noProof="0" dirty="0">
                <a:ln>
                  <a:noFill/>
                </a:ln>
                <a:solidFill>
                  <a:srgbClr val="2D2C2C"/>
                </a:solidFill>
                <a:effectLst/>
                <a:uLnTx/>
                <a:uFillTx/>
                <a:latin typeface="Calibri"/>
                <a:ea typeface="+mn-ea"/>
                <a:cs typeface="Calibri"/>
              </a:rPr>
              <a:t> —</a:t>
            </a:r>
            <a:r>
              <a:rPr kumimoji="0" sz="1300" b="0" i="0" u="none" strike="noStrike" kern="1200" cap="none" spc="10" normalizeH="0" baseline="0" noProof="0" dirty="0">
                <a:ln>
                  <a:noFill/>
                </a:ln>
                <a:solidFill>
                  <a:srgbClr val="2D2C2C"/>
                </a:solidFill>
                <a:effectLst/>
                <a:uLnTx/>
                <a:uFillTx/>
                <a:latin typeface="Calibri"/>
                <a:ea typeface="+mn-ea"/>
                <a:cs typeface="Calibri"/>
              </a:rPr>
              <a:t> </a:t>
            </a:r>
            <a:r>
              <a:rPr kumimoji="0" sz="1300" b="0" i="0" u="none" strike="noStrike" kern="1200" cap="none" spc="5" normalizeH="0" baseline="0" noProof="0" dirty="0">
                <a:ln>
                  <a:noFill/>
                </a:ln>
                <a:solidFill>
                  <a:srgbClr val="2D2C2C"/>
                </a:solidFill>
                <a:effectLst/>
                <a:uLnTx/>
                <a:uFillTx/>
                <a:latin typeface="Calibri"/>
                <a:ea typeface="+mn-ea"/>
                <a:cs typeface="Calibri"/>
              </a:rPr>
              <a:t>United</a:t>
            </a:r>
            <a:r>
              <a:rPr kumimoji="0" sz="1300" b="0" i="0" u="none" strike="noStrike" kern="1200" cap="none" spc="20" normalizeH="0" baseline="0" noProof="0" dirty="0">
                <a:ln>
                  <a:noFill/>
                </a:ln>
                <a:solidFill>
                  <a:srgbClr val="2D2C2C"/>
                </a:solidFill>
                <a:effectLst/>
                <a:uLnTx/>
                <a:uFillTx/>
                <a:latin typeface="Calibri"/>
                <a:ea typeface="+mn-ea"/>
                <a:cs typeface="Calibri"/>
              </a:rPr>
              <a:t> </a:t>
            </a:r>
            <a:r>
              <a:rPr kumimoji="0" sz="1300" b="0" i="0" u="none" strike="noStrike" kern="1200" cap="none" spc="0" normalizeH="0" baseline="0" noProof="0" dirty="0">
                <a:ln>
                  <a:noFill/>
                </a:ln>
                <a:solidFill>
                  <a:srgbClr val="2D2C2C"/>
                </a:solidFill>
                <a:effectLst/>
                <a:uLnTx/>
                <a:uFillTx/>
                <a:latin typeface="Calibri"/>
                <a:ea typeface="+mn-ea"/>
                <a:cs typeface="Calibri"/>
              </a:rPr>
              <a:t>States,</a:t>
            </a:r>
            <a:r>
              <a:rPr kumimoji="0" sz="1300" b="0" i="0" u="none" strike="noStrike" kern="1200" cap="none" spc="30" normalizeH="0" baseline="0" noProof="0" dirty="0">
                <a:ln>
                  <a:noFill/>
                </a:ln>
                <a:solidFill>
                  <a:srgbClr val="2D2C2C"/>
                </a:solidFill>
                <a:effectLst/>
                <a:uLnTx/>
                <a:uFillTx/>
                <a:latin typeface="Calibri"/>
                <a:ea typeface="+mn-ea"/>
                <a:cs typeface="Calibri"/>
              </a:rPr>
              <a:t> </a:t>
            </a:r>
            <a:r>
              <a:rPr kumimoji="0" sz="1300" b="0" i="0" u="none" strike="noStrike" kern="1200" cap="none" spc="10" normalizeH="0" baseline="0" noProof="0" dirty="0">
                <a:ln>
                  <a:noFill/>
                </a:ln>
                <a:solidFill>
                  <a:srgbClr val="2D2C2C"/>
                </a:solidFill>
                <a:effectLst/>
                <a:uLnTx/>
                <a:uFillTx/>
                <a:latin typeface="Calibri"/>
                <a:ea typeface="+mn-ea"/>
                <a:cs typeface="Calibri"/>
              </a:rPr>
              <a:t>January</a:t>
            </a:r>
            <a:r>
              <a:rPr kumimoji="0" sz="1300" b="0" i="0" u="none" strike="noStrike" kern="1200" cap="none" spc="0" normalizeH="0" baseline="0" noProof="0" dirty="0">
                <a:ln>
                  <a:noFill/>
                </a:ln>
                <a:solidFill>
                  <a:srgbClr val="2D2C2C"/>
                </a:solidFill>
                <a:effectLst/>
                <a:uLnTx/>
                <a:uFillTx/>
                <a:latin typeface="Calibri"/>
                <a:ea typeface="+mn-ea"/>
                <a:cs typeface="Calibri"/>
              </a:rPr>
              <a:t> </a:t>
            </a:r>
            <a:r>
              <a:rPr kumimoji="0" sz="1300" b="0" i="0" u="none" strike="noStrike" kern="1200" cap="none" spc="10" normalizeH="0" baseline="0" noProof="0" dirty="0">
                <a:ln>
                  <a:noFill/>
                </a:ln>
                <a:solidFill>
                  <a:srgbClr val="2D2C2C"/>
                </a:solidFill>
                <a:effectLst/>
                <a:uLnTx/>
                <a:uFillTx/>
                <a:latin typeface="Calibri"/>
                <a:ea typeface="+mn-ea"/>
                <a:cs typeface="Calibri"/>
              </a:rPr>
              <a:t>22–October</a:t>
            </a:r>
            <a:r>
              <a:rPr kumimoji="0" sz="1300" b="0" i="0" u="none" strike="noStrike" kern="1200" cap="none" spc="25" normalizeH="0" baseline="0" noProof="0" dirty="0">
                <a:ln>
                  <a:noFill/>
                </a:ln>
                <a:solidFill>
                  <a:srgbClr val="2D2C2C"/>
                </a:solidFill>
                <a:effectLst/>
                <a:uLnTx/>
                <a:uFillTx/>
                <a:latin typeface="Calibri"/>
                <a:ea typeface="+mn-ea"/>
                <a:cs typeface="Calibri"/>
              </a:rPr>
              <a:t> </a:t>
            </a:r>
            <a:r>
              <a:rPr kumimoji="0" sz="1300" b="0" i="0" u="none" strike="noStrike" kern="1200" cap="none" spc="5" normalizeH="0" baseline="0" noProof="0" dirty="0">
                <a:ln>
                  <a:noFill/>
                </a:ln>
                <a:solidFill>
                  <a:srgbClr val="2D2C2C"/>
                </a:solidFill>
                <a:effectLst/>
                <a:uLnTx/>
                <a:uFillTx/>
                <a:latin typeface="Calibri"/>
                <a:ea typeface="+mn-ea"/>
                <a:cs typeface="Calibri"/>
              </a:rPr>
              <a:t>3, </a:t>
            </a:r>
            <a:r>
              <a:rPr kumimoji="0" sz="1300" b="0" i="0" u="none" strike="noStrike" kern="1200" cap="none" spc="10" normalizeH="0" baseline="0" noProof="0" dirty="0">
                <a:ln>
                  <a:noFill/>
                </a:ln>
                <a:solidFill>
                  <a:srgbClr val="2D2C2C"/>
                </a:solidFill>
                <a:effectLst/>
                <a:uLnTx/>
                <a:uFillTx/>
                <a:latin typeface="Calibri"/>
                <a:ea typeface="+mn-ea"/>
                <a:cs typeface="Calibri"/>
              </a:rPr>
              <a:t>2020.</a:t>
            </a:r>
            <a:r>
              <a:rPr kumimoji="0" sz="1300" b="0" i="0" u="none" strike="noStrike" kern="1200" cap="none" spc="15" normalizeH="0" baseline="0" noProof="0" dirty="0">
                <a:ln>
                  <a:noFill/>
                </a:ln>
                <a:solidFill>
                  <a:srgbClr val="2D2C2C"/>
                </a:solidFill>
                <a:effectLst/>
                <a:uLnTx/>
                <a:uFillTx/>
                <a:latin typeface="Calibri"/>
                <a:ea typeface="+mn-ea"/>
                <a:cs typeface="Calibri"/>
              </a:rPr>
              <a:t> </a:t>
            </a:r>
            <a:r>
              <a:rPr kumimoji="0" sz="1300" b="0" i="0" u="none" strike="noStrike" kern="1200" cap="none" spc="25" normalizeH="0" baseline="0" noProof="0" dirty="0">
                <a:ln>
                  <a:noFill/>
                </a:ln>
                <a:solidFill>
                  <a:srgbClr val="2D2C2C"/>
                </a:solidFill>
                <a:effectLst/>
                <a:uLnTx/>
                <a:uFillTx/>
                <a:latin typeface="Calibri"/>
                <a:ea typeface="+mn-ea"/>
                <a:cs typeface="Calibri"/>
              </a:rPr>
              <a:t>MMWR</a:t>
            </a:r>
            <a:r>
              <a:rPr kumimoji="0" sz="1300" b="0" i="0" u="none" strike="noStrike" kern="1200" cap="none" spc="0" normalizeH="0" baseline="0" noProof="0" dirty="0">
                <a:ln>
                  <a:noFill/>
                </a:ln>
                <a:solidFill>
                  <a:srgbClr val="2D2C2C"/>
                </a:solidFill>
                <a:effectLst/>
                <a:uLnTx/>
                <a:uFillTx/>
                <a:latin typeface="Calibri"/>
                <a:ea typeface="+mn-ea"/>
                <a:cs typeface="Calibri"/>
              </a:rPr>
              <a:t> </a:t>
            </a:r>
            <a:r>
              <a:rPr kumimoji="0" sz="1300" b="0" i="0" u="none" strike="noStrike" kern="1200" cap="none" spc="15" normalizeH="0" baseline="0" noProof="0" dirty="0">
                <a:ln>
                  <a:noFill/>
                </a:ln>
                <a:solidFill>
                  <a:srgbClr val="2D2C2C"/>
                </a:solidFill>
                <a:effectLst/>
                <a:uLnTx/>
                <a:uFillTx/>
                <a:latin typeface="Calibri"/>
                <a:ea typeface="+mn-ea"/>
                <a:cs typeface="Calibri"/>
              </a:rPr>
              <a:t>Morb</a:t>
            </a:r>
            <a:r>
              <a:rPr kumimoji="0" sz="1300" b="0" i="0" u="none" strike="noStrike" kern="1200" cap="none" spc="-10" normalizeH="0" baseline="0" noProof="0" dirty="0">
                <a:ln>
                  <a:noFill/>
                </a:ln>
                <a:solidFill>
                  <a:srgbClr val="2D2C2C"/>
                </a:solidFill>
                <a:effectLst/>
                <a:uLnTx/>
                <a:uFillTx/>
                <a:latin typeface="Calibri"/>
                <a:ea typeface="+mn-ea"/>
                <a:cs typeface="Calibri"/>
              </a:rPr>
              <a:t> </a:t>
            </a:r>
            <a:r>
              <a:rPr kumimoji="0" sz="1300" b="0" i="0" u="none" strike="noStrike" kern="1200" cap="none" spc="10" normalizeH="0" baseline="0" noProof="0" dirty="0">
                <a:ln>
                  <a:noFill/>
                </a:ln>
                <a:solidFill>
                  <a:srgbClr val="2D2C2C"/>
                </a:solidFill>
                <a:effectLst/>
                <a:uLnTx/>
                <a:uFillTx/>
                <a:latin typeface="Calibri"/>
                <a:ea typeface="+mn-ea"/>
                <a:cs typeface="Calibri"/>
              </a:rPr>
              <a:t>Mortal</a:t>
            </a:r>
            <a:r>
              <a:rPr kumimoji="0" sz="1300" b="0" i="0" u="none" strike="noStrike" kern="1200" cap="none" spc="-15" normalizeH="0" baseline="0" noProof="0" dirty="0">
                <a:ln>
                  <a:noFill/>
                </a:ln>
                <a:solidFill>
                  <a:srgbClr val="2D2C2C"/>
                </a:solidFill>
                <a:effectLst/>
                <a:uLnTx/>
                <a:uFillTx/>
                <a:latin typeface="Calibri"/>
                <a:ea typeface="+mn-ea"/>
                <a:cs typeface="Calibri"/>
              </a:rPr>
              <a:t> </a:t>
            </a:r>
            <a:r>
              <a:rPr kumimoji="0" sz="1300" b="0" i="0" u="none" strike="noStrike" kern="1200" cap="none" spc="10" normalizeH="0" baseline="0" noProof="0" dirty="0">
                <a:ln>
                  <a:noFill/>
                </a:ln>
                <a:solidFill>
                  <a:srgbClr val="2D2C2C"/>
                </a:solidFill>
                <a:effectLst/>
                <a:uLnTx/>
                <a:uFillTx/>
                <a:latin typeface="Calibri"/>
                <a:ea typeface="+mn-ea"/>
                <a:cs typeface="Calibri"/>
              </a:rPr>
              <a:t>Wkly</a:t>
            </a:r>
            <a:r>
              <a:rPr kumimoji="0" sz="1300" b="0" i="0" u="none" strike="noStrike" kern="1200" cap="none" spc="0" normalizeH="0" baseline="0" noProof="0" dirty="0">
                <a:ln>
                  <a:noFill/>
                </a:ln>
                <a:solidFill>
                  <a:srgbClr val="2D2C2C"/>
                </a:solidFill>
                <a:effectLst/>
                <a:uLnTx/>
                <a:uFillTx/>
                <a:latin typeface="Calibri"/>
                <a:ea typeface="+mn-ea"/>
                <a:cs typeface="Calibri"/>
              </a:rPr>
              <a:t> Rep.</a:t>
            </a:r>
            <a:r>
              <a:rPr kumimoji="0" sz="1300" b="0" i="0" u="none" strike="noStrike" kern="1200" cap="none" spc="20" normalizeH="0" baseline="0" noProof="0" dirty="0">
                <a:ln>
                  <a:noFill/>
                </a:ln>
                <a:solidFill>
                  <a:srgbClr val="2D2C2C"/>
                </a:solidFill>
                <a:effectLst/>
                <a:uLnTx/>
                <a:uFillTx/>
                <a:latin typeface="Calibri"/>
                <a:ea typeface="+mn-ea"/>
                <a:cs typeface="Calibri"/>
              </a:rPr>
              <a:t> </a:t>
            </a:r>
            <a:r>
              <a:rPr kumimoji="0" sz="1300" b="0" i="0" u="none" strike="noStrike" kern="1200" cap="none" spc="10" normalizeH="0" baseline="0" noProof="0" dirty="0">
                <a:ln>
                  <a:noFill/>
                </a:ln>
                <a:solidFill>
                  <a:srgbClr val="2D2C2C"/>
                </a:solidFill>
                <a:effectLst/>
                <a:uLnTx/>
                <a:uFillTx/>
                <a:latin typeface="Calibri"/>
                <a:ea typeface="+mn-ea"/>
                <a:cs typeface="Calibri"/>
              </a:rPr>
              <a:t>ePub:</a:t>
            </a:r>
            <a:r>
              <a:rPr kumimoji="0" sz="1300" b="0" i="0" u="none" strike="noStrike" kern="1200" cap="none" spc="20" normalizeH="0" baseline="0" noProof="0" dirty="0">
                <a:ln>
                  <a:noFill/>
                </a:ln>
                <a:solidFill>
                  <a:srgbClr val="2D2C2C"/>
                </a:solidFill>
                <a:effectLst/>
                <a:uLnTx/>
                <a:uFillTx/>
                <a:latin typeface="Calibri"/>
                <a:ea typeface="+mn-ea"/>
                <a:cs typeface="Calibri"/>
              </a:rPr>
              <a:t> </a:t>
            </a:r>
            <a:r>
              <a:rPr kumimoji="0" sz="1300" b="0" i="0" u="none" strike="noStrike" kern="1200" cap="none" spc="15" normalizeH="0" baseline="0" noProof="0" dirty="0">
                <a:ln>
                  <a:noFill/>
                </a:ln>
                <a:solidFill>
                  <a:srgbClr val="2D2C2C"/>
                </a:solidFill>
                <a:effectLst/>
                <a:uLnTx/>
                <a:uFillTx/>
                <a:latin typeface="Calibri"/>
                <a:ea typeface="+mn-ea"/>
                <a:cs typeface="Calibri"/>
              </a:rPr>
              <a:t>2</a:t>
            </a:r>
            <a:r>
              <a:rPr kumimoji="0" sz="1300" b="0" i="0" u="none" strike="noStrike" kern="1200" cap="none" spc="10" normalizeH="0" baseline="0" noProof="0" dirty="0">
                <a:ln>
                  <a:noFill/>
                </a:ln>
                <a:solidFill>
                  <a:srgbClr val="2D2C2C"/>
                </a:solidFill>
                <a:effectLst/>
                <a:uLnTx/>
                <a:uFillTx/>
                <a:latin typeface="Calibri"/>
                <a:ea typeface="+mn-ea"/>
                <a:cs typeface="Calibri"/>
              </a:rPr>
              <a:t> November</a:t>
            </a:r>
            <a:r>
              <a:rPr kumimoji="0" sz="1300" b="0" i="0" u="none" strike="noStrike" kern="1200" cap="none" spc="-15" normalizeH="0" baseline="0" noProof="0" dirty="0">
                <a:ln>
                  <a:noFill/>
                </a:ln>
                <a:solidFill>
                  <a:srgbClr val="2D2C2C"/>
                </a:solidFill>
                <a:effectLst/>
                <a:uLnTx/>
                <a:uFillTx/>
                <a:latin typeface="Calibri"/>
                <a:ea typeface="+mn-ea"/>
                <a:cs typeface="Calibri"/>
              </a:rPr>
              <a:t> </a:t>
            </a:r>
            <a:r>
              <a:rPr kumimoji="0" sz="1300" b="0" i="0" u="none" strike="noStrike" kern="1200" cap="none" spc="10" normalizeH="0" baseline="0" noProof="0" dirty="0">
                <a:ln>
                  <a:noFill/>
                </a:ln>
                <a:solidFill>
                  <a:srgbClr val="2D2C2C"/>
                </a:solidFill>
                <a:effectLst/>
                <a:uLnTx/>
                <a:uFillTx/>
                <a:latin typeface="Calibri"/>
                <a:ea typeface="+mn-ea"/>
                <a:cs typeface="Calibri"/>
              </a:rPr>
              <a:t>2020.</a:t>
            </a:r>
            <a:endParaRPr kumimoji="0" sz="1300" b="0" i="0" u="none" strike="noStrike" kern="1200" cap="none" spc="0" normalizeH="0" baseline="0" noProof="0">
              <a:ln>
                <a:noFill/>
              </a:ln>
              <a:solidFill>
                <a:prstClr val="black"/>
              </a:solidFill>
              <a:effectLst/>
              <a:uLnTx/>
              <a:uFillTx/>
              <a:latin typeface="Calibri"/>
              <a:ea typeface="+mn-ea"/>
              <a:cs typeface="Calibri"/>
            </a:endParaRPr>
          </a:p>
          <a:p>
            <a:pPr marL="38100" marR="0" lvl="0" indent="0" algn="l" defTabSz="914400" rtl="0" eaLnBrk="1" fontAlgn="auto" latinLnBrk="0" hangingPunct="1">
              <a:lnSpc>
                <a:spcPct val="100000"/>
              </a:lnSpc>
              <a:spcBef>
                <a:spcPts val="50"/>
              </a:spcBef>
              <a:spcAft>
                <a:spcPts val="0"/>
              </a:spcAft>
              <a:buClrTx/>
              <a:buSzTx/>
              <a:buFontTx/>
              <a:buNone/>
              <a:tabLst/>
              <a:defRPr/>
            </a:pPr>
            <a:r>
              <a:rPr kumimoji="0" sz="1300" b="0" i="0" u="none" strike="noStrike" kern="1200" cap="none" spc="10" normalizeH="0" baseline="0" noProof="0" dirty="0">
                <a:ln>
                  <a:noFill/>
                </a:ln>
                <a:solidFill>
                  <a:srgbClr val="2D2C2C"/>
                </a:solidFill>
                <a:effectLst/>
                <a:uLnTx/>
                <a:uFillTx/>
                <a:latin typeface="Calibri"/>
                <a:ea typeface="+mn-ea"/>
                <a:cs typeface="Calibri"/>
              </a:rPr>
              <a:t>DOI:</a:t>
            </a:r>
            <a:r>
              <a:rPr kumimoji="0" sz="1300" b="0" i="0" u="none" strike="noStrike" kern="1200" cap="none" spc="40" normalizeH="0" baseline="0" noProof="0" dirty="0">
                <a:ln>
                  <a:noFill/>
                </a:ln>
                <a:solidFill>
                  <a:srgbClr val="2D2C2C"/>
                </a:solidFill>
                <a:effectLst/>
                <a:uLnTx/>
                <a:uFillTx/>
                <a:latin typeface="Calibri"/>
                <a:ea typeface="+mn-ea"/>
                <a:cs typeface="Calibri"/>
              </a:rPr>
              <a:t> </a:t>
            </a:r>
            <a:r>
              <a:rPr kumimoji="0" sz="1300" b="0" i="0" u="sng" strike="noStrike" kern="1200" cap="none" spc="5" normalizeH="0" baseline="0" noProof="0" dirty="0">
                <a:ln>
                  <a:noFill/>
                </a:ln>
                <a:solidFill>
                  <a:srgbClr val="2D2C2C"/>
                </a:solidFill>
                <a:effectLst/>
                <a:uLnTx/>
                <a:uFill>
                  <a:solidFill>
                    <a:srgbClr val="2D2C2C"/>
                  </a:solidFill>
                </a:uFill>
                <a:latin typeface="Calibri"/>
                <a:ea typeface="+mn-ea"/>
                <a:cs typeface="Calibri"/>
                <a:hlinkClick r:id="rId2"/>
              </a:rPr>
              <a:t>http://dx.doi.org/10.15585/mmwr.mm6944e3external</a:t>
            </a:r>
            <a:r>
              <a:rPr kumimoji="0" sz="1300" b="0" i="0" u="sng" strike="noStrike" kern="1200" cap="none" spc="40" normalizeH="0" baseline="0" noProof="0" dirty="0">
                <a:ln>
                  <a:noFill/>
                </a:ln>
                <a:solidFill>
                  <a:srgbClr val="2D2C2C"/>
                </a:solidFill>
                <a:effectLst/>
                <a:uLnTx/>
                <a:uFill>
                  <a:solidFill>
                    <a:srgbClr val="2D2C2C"/>
                  </a:solidFill>
                </a:uFill>
                <a:latin typeface="Calibri"/>
                <a:ea typeface="+mn-ea"/>
                <a:cs typeface="Calibri"/>
                <a:hlinkClick r:id="rId2"/>
              </a:rPr>
              <a:t> </a:t>
            </a:r>
            <a:r>
              <a:rPr kumimoji="0" sz="1300" b="0" i="0" u="sng" strike="noStrike" kern="1200" cap="none" spc="5" normalizeH="0" baseline="0" noProof="0" dirty="0">
                <a:ln>
                  <a:noFill/>
                </a:ln>
                <a:solidFill>
                  <a:srgbClr val="2D2C2C"/>
                </a:solidFill>
                <a:effectLst/>
                <a:uLnTx/>
                <a:uFill>
                  <a:solidFill>
                    <a:srgbClr val="2D2C2C"/>
                  </a:solidFill>
                </a:uFill>
                <a:latin typeface="Calibri"/>
                <a:ea typeface="+mn-ea"/>
                <a:cs typeface="Calibri"/>
                <a:hlinkClick r:id="rId2"/>
              </a:rPr>
              <a:t>icon</a:t>
            </a:r>
            <a:r>
              <a:rPr kumimoji="0" sz="1300" b="0" i="0" u="none" strike="noStrike" kern="1200" cap="none" spc="5" normalizeH="0" baseline="0" noProof="0" dirty="0">
                <a:ln>
                  <a:noFill/>
                </a:ln>
                <a:solidFill>
                  <a:srgbClr val="2D2C2C"/>
                </a:solidFill>
                <a:effectLst/>
                <a:uLnTx/>
                <a:uFillTx/>
                <a:latin typeface="Calibri"/>
                <a:ea typeface="+mn-ea"/>
                <a:cs typeface="Calibri"/>
              </a:rPr>
              <a:t>.</a:t>
            </a:r>
            <a:endParaRPr kumimoji="0" sz="1300" b="0" i="0" u="none" strike="noStrike" kern="1200" cap="none" spc="0" normalizeH="0" baseline="0" noProof="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516012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687831" y="689070"/>
            <a:ext cx="1938020" cy="574040"/>
          </a:xfrm>
          <a:prstGeom prst="rect">
            <a:avLst/>
          </a:prstGeom>
        </p:spPr>
        <p:txBody>
          <a:bodyPr vert="horz" wrap="square" lIns="0" tIns="12700" rIns="0" bIns="0" rtlCol="0">
            <a:spAutoFit/>
          </a:bodyPr>
          <a:lstStyle/>
          <a:p>
            <a:pPr marL="12700">
              <a:lnSpc>
                <a:spcPct val="100000"/>
              </a:lnSpc>
              <a:spcBef>
                <a:spcPts val="100"/>
              </a:spcBef>
            </a:pPr>
            <a:r>
              <a:rPr sz="3600" b="1" spc="-114" dirty="0">
                <a:solidFill>
                  <a:srgbClr val="F58466"/>
                </a:solidFill>
                <a:latin typeface="Arial"/>
                <a:cs typeface="Arial"/>
              </a:rPr>
              <a:t>W</a:t>
            </a:r>
            <a:r>
              <a:rPr sz="3600" b="1" spc="-105" dirty="0">
                <a:solidFill>
                  <a:srgbClr val="F58466"/>
                </a:solidFill>
                <a:latin typeface="Arial"/>
                <a:cs typeface="Arial"/>
              </a:rPr>
              <a:t>e</a:t>
            </a:r>
            <a:r>
              <a:rPr sz="3600" b="1" spc="-114" dirty="0">
                <a:solidFill>
                  <a:srgbClr val="F58466"/>
                </a:solidFill>
                <a:latin typeface="Arial"/>
                <a:cs typeface="Arial"/>
              </a:rPr>
              <a:t>l</a:t>
            </a:r>
            <a:r>
              <a:rPr sz="3600" b="1" spc="-105" dirty="0">
                <a:solidFill>
                  <a:srgbClr val="F58466"/>
                </a:solidFill>
                <a:latin typeface="Arial"/>
                <a:cs typeface="Arial"/>
              </a:rPr>
              <a:t>c</a:t>
            </a:r>
            <a:r>
              <a:rPr sz="3600" b="1" spc="-114" dirty="0">
                <a:solidFill>
                  <a:srgbClr val="F58466"/>
                </a:solidFill>
                <a:latin typeface="Arial"/>
                <a:cs typeface="Arial"/>
              </a:rPr>
              <a:t>o</a:t>
            </a:r>
            <a:r>
              <a:rPr sz="3600" b="1" spc="-110" dirty="0">
                <a:solidFill>
                  <a:srgbClr val="F58466"/>
                </a:solidFill>
                <a:latin typeface="Arial"/>
                <a:cs typeface="Arial"/>
              </a:rPr>
              <a:t>me</a:t>
            </a:r>
            <a:endParaRPr sz="3600">
              <a:latin typeface="Arial"/>
              <a:cs typeface="Arial"/>
            </a:endParaRPr>
          </a:p>
        </p:txBody>
      </p:sp>
      <p:sp>
        <p:nvSpPr>
          <p:cNvPr id="9" name="object 9"/>
          <p:cNvSpPr txBox="1"/>
          <p:nvPr/>
        </p:nvSpPr>
        <p:spPr>
          <a:xfrm>
            <a:off x="2166090" y="1438055"/>
            <a:ext cx="8170545" cy="1838960"/>
          </a:xfrm>
          <a:prstGeom prst="rect">
            <a:avLst/>
          </a:prstGeom>
        </p:spPr>
        <p:txBody>
          <a:bodyPr vert="horz" wrap="square" lIns="0" tIns="53340" rIns="0" bIns="0" rtlCol="0">
            <a:spAutoFit/>
          </a:bodyPr>
          <a:lstStyle/>
          <a:p>
            <a:pPr marL="554990" marR="547370" algn="ctr">
              <a:lnSpc>
                <a:spcPts val="2600"/>
              </a:lnSpc>
              <a:spcBef>
                <a:spcPts val="420"/>
              </a:spcBef>
            </a:pPr>
            <a:r>
              <a:rPr sz="2400" spc="-5" dirty="0">
                <a:solidFill>
                  <a:srgbClr val="444A53"/>
                </a:solidFill>
                <a:latin typeface="Verdana"/>
                <a:cs typeface="Verdana"/>
              </a:rPr>
              <a:t>Please</a:t>
            </a:r>
            <a:r>
              <a:rPr sz="2400" spc="-25" dirty="0">
                <a:solidFill>
                  <a:srgbClr val="444A53"/>
                </a:solidFill>
                <a:latin typeface="Verdana"/>
                <a:cs typeface="Verdana"/>
              </a:rPr>
              <a:t> </a:t>
            </a:r>
            <a:r>
              <a:rPr sz="2400" dirty="0">
                <a:solidFill>
                  <a:srgbClr val="C00000"/>
                </a:solidFill>
                <a:latin typeface="Verdana"/>
                <a:cs typeface="Verdana"/>
              </a:rPr>
              <a:t>be</a:t>
            </a:r>
            <a:r>
              <a:rPr sz="2400" spc="-15" dirty="0">
                <a:solidFill>
                  <a:srgbClr val="C00000"/>
                </a:solidFill>
                <a:latin typeface="Verdana"/>
                <a:cs typeface="Verdana"/>
              </a:rPr>
              <a:t> </a:t>
            </a:r>
            <a:r>
              <a:rPr sz="2400" spc="-5" dirty="0">
                <a:solidFill>
                  <a:srgbClr val="C00000"/>
                </a:solidFill>
                <a:latin typeface="Verdana"/>
                <a:cs typeface="Verdana"/>
              </a:rPr>
              <a:t>certain</a:t>
            </a:r>
            <a:r>
              <a:rPr sz="2400" spc="20" dirty="0">
                <a:solidFill>
                  <a:srgbClr val="C00000"/>
                </a:solidFill>
                <a:latin typeface="Verdana"/>
                <a:cs typeface="Verdana"/>
              </a:rPr>
              <a:t> </a:t>
            </a:r>
            <a:r>
              <a:rPr sz="2400" spc="-25" dirty="0">
                <a:solidFill>
                  <a:srgbClr val="C00000"/>
                </a:solidFill>
                <a:latin typeface="Verdana"/>
                <a:cs typeface="Verdana"/>
              </a:rPr>
              <a:t>you</a:t>
            </a:r>
            <a:r>
              <a:rPr sz="2400" spc="45" dirty="0">
                <a:solidFill>
                  <a:srgbClr val="C00000"/>
                </a:solidFill>
                <a:latin typeface="Verdana"/>
                <a:cs typeface="Verdana"/>
              </a:rPr>
              <a:t> </a:t>
            </a:r>
            <a:r>
              <a:rPr sz="2400" spc="-5" dirty="0">
                <a:solidFill>
                  <a:srgbClr val="C00000"/>
                </a:solidFill>
                <a:latin typeface="Verdana"/>
                <a:cs typeface="Verdana"/>
              </a:rPr>
              <a:t>are</a:t>
            </a:r>
            <a:r>
              <a:rPr sz="2400" spc="-25" dirty="0">
                <a:solidFill>
                  <a:srgbClr val="C00000"/>
                </a:solidFill>
                <a:latin typeface="Verdana"/>
                <a:cs typeface="Verdana"/>
              </a:rPr>
              <a:t> </a:t>
            </a:r>
            <a:r>
              <a:rPr sz="2400" spc="-5" dirty="0">
                <a:solidFill>
                  <a:srgbClr val="C00000"/>
                </a:solidFill>
                <a:latin typeface="Verdana"/>
                <a:cs typeface="Verdana"/>
              </a:rPr>
              <a:t>on</a:t>
            </a:r>
            <a:r>
              <a:rPr sz="2400" spc="30" dirty="0">
                <a:solidFill>
                  <a:srgbClr val="C00000"/>
                </a:solidFill>
                <a:latin typeface="Verdana"/>
                <a:cs typeface="Verdana"/>
              </a:rPr>
              <a:t> </a:t>
            </a:r>
            <a:r>
              <a:rPr sz="2400" i="1" spc="-5" dirty="0">
                <a:solidFill>
                  <a:srgbClr val="C00000"/>
                </a:solidFill>
                <a:latin typeface="Verdana"/>
                <a:cs typeface="Verdana"/>
              </a:rPr>
              <a:t>“mute”</a:t>
            </a:r>
            <a:r>
              <a:rPr sz="2400" i="1" spc="-15" dirty="0">
                <a:solidFill>
                  <a:srgbClr val="C00000"/>
                </a:solidFill>
                <a:latin typeface="Verdana"/>
                <a:cs typeface="Verdana"/>
              </a:rPr>
              <a:t> </a:t>
            </a:r>
            <a:r>
              <a:rPr sz="2400" spc="-5" dirty="0">
                <a:solidFill>
                  <a:srgbClr val="C00000"/>
                </a:solidFill>
                <a:latin typeface="Verdana"/>
                <a:cs typeface="Verdana"/>
              </a:rPr>
              <a:t>when</a:t>
            </a:r>
            <a:r>
              <a:rPr sz="2400" spc="-40" dirty="0">
                <a:solidFill>
                  <a:srgbClr val="C00000"/>
                </a:solidFill>
                <a:latin typeface="Verdana"/>
                <a:cs typeface="Verdana"/>
              </a:rPr>
              <a:t> </a:t>
            </a:r>
            <a:r>
              <a:rPr sz="2400" spc="-5" dirty="0">
                <a:solidFill>
                  <a:srgbClr val="C00000"/>
                </a:solidFill>
                <a:latin typeface="Verdana"/>
                <a:cs typeface="Verdana"/>
              </a:rPr>
              <a:t>not </a:t>
            </a:r>
            <a:r>
              <a:rPr sz="2400" spc="-830" dirty="0">
                <a:solidFill>
                  <a:srgbClr val="C00000"/>
                </a:solidFill>
                <a:latin typeface="Verdana"/>
                <a:cs typeface="Verdana"/>
              </a:rPr>
              <a:t> </a:t>
            </a:r>
            <a:r>
              <a:rPr sz="2400" spc="-5" dirty="0">
                <a:solidFill>
                  <a:srgbClr val="C00000"/>
                </a:solidFill>
                <a:latin typeface="Verdana"/>
                <a:cs typeface="Verdana"/>
              </a:rPr>
              <a:t>speaking</a:t>
            </a:r>
            <a:r>
              <a:rPr sz="2400" spc="20" dirty="0">
                <a:solidFill>
                  <a:srgbClr val="C00000"/>
                </a:solidFill>
                <a:latin typeface="Verdana"/>
                <a:cs typeface="Verdana"/>
              </a:rPr>
              <a:t> </a:t>
            </a:r>
            <a:r>
              <a:rPr sz="2400" dirty="0">
                <a:solidFill>
                  <a:srgbClr val="444A53"/>
                </a:solidFill>
                <a:latin typeface="Verdana"/>
                <a:cs typeface="Verdana"/>
              </a:rPr>
              <a:t>to</a:t>
            </a:r>
            <a:r>
              <a:rPr sz="2400" spc="-5" dirty="0">
                <a:solidFill>
                  <a:srgbClr val="444A53"/>
                </a:solidFill>
                <a:latin typeface="Verdana"/>
                <a:cs typeface="Verdana"/>
              </a:rPr>
              <a:t> </a:t>
            </a:r>
            <a:r>
              <a:rPr sz="2400" spc="-35" dirty="0">
                <a:solidFill>
                  <a:srgbClr val="444A53"/>
                </a:solidFill>
                <a:latin typeface="Verdana"/>
                <a:cs typeface="Verdana"/>
              </a:rPr>
              <a:t>avoid</a:t>
            </a:r>
            <a:r>
              <a:rPr sz="2400" spc="105" dirty="0">
                <a:solidFill>
                  <a:srgbClr val="444A53"/>
                </a:solidFill>
                <a:latin typeface="Verdana"/>
                <a:cs typeface="Verdana"/>
              </a:rPr>
              <a:t> </a:t>
            </a:r>
            <a:r>
              <a:rPr sz="2400" spc="-5" dirty="0">
                <a:solidFill>
                  <a:srgbClr val="444A53"/>
                </a:solidFill>
                <a:latin typeface="Verdana"/>
                <a:cs typeface="Verdana"/>
              </a:rPr>
              <a:t>background</a:t>
            </a:r>
            <a:r>
              <a:rPr sz="2400" spc="10" dirty="0">
                <a:solidFill>
                  <a:srgbClr val="444A53"/>
                </a:solidFill>
                <a:latin typeface="Verdana"/>
                <a:cs typeface="Verdana"/>
              </a:rPr>
              <a:t> </a:t>
            </a:r>
            <a:r>
              <a:rPr sz="2400" spc="-5" dirty="0">
                <a:solidFill>
                  <a:srgbClr val="444A53"/>
                </a:solidFill>
                <a:latin typeface="Verdana"/>
                <a:cs typeface="Verdana"/>
              </a:rPr>
              <a:t>noise.</a:t>
            </a:r>
            <a:endParaRPr sz="2400">
              <a:latin typeface="Verdana"/>
              <a:cs typeface="Verdana"/>
            </a:endParaRPr>
          </a:p>
          <a:p>
            <a:pPr marL="12700" marR="5080" indent="635" algn="ctr">
              <a:lnSpc>
                <a:spcPct val="90200"/>
              </a:lnSpc>
              <a:spcBef>
                <a:spcPts val="965"/>
              </a:spcBef>
            </a:pPr>
            <a:r>
              <a:rPr sz="2400" dirty="0">
                <a:solidFill>
                  <a:srgbClr val="444A53"/>
                </a:solidFill>
                <a:latin typeface="Verdana"/>
                <a:cs typeface="Verdana"/>
              </a:rPr>
              <a:t>Whether </a:t>
            </a:r>
            <a:r>
              <a:rPr sz="2400" spc="-25" dirty="0">
                <a:solidFill>
                  <a:srgbClr val="444A53"/>
                </a:solidFill>
                <a:latin typeface="Verdana"/>
                <a:cs typeface="Verdana"/>
              </a:rPr>
              <a:t>you</a:t>
            </a:r>
            <a:r>
              <a:rPr sz="2400" spc="25" dirty="0">
                <a:solidFill>
                  <a:srgbClr val="444A53"/>
                </a:solidFill>
                <a:latin typeface="Verdana"/>
                <a:cs typeface="Verdana"/>
              </a:rPr>
              <a:t> </a:t>
            </a:r>
            <a:r>
              <a:rPr sz="2400" spc="-25" dirty="0">
                <a:solidFill>
                  <a:srgbClr val="444A53"/>
                </a:solidFill>
                <a:latin typeface="Verdana"/>
                <a:cs typeface="Verdana"/>
              </a:rPr>
              <a:t>have</a:t>
            </a:r>
            <a:r>
              <a:rPr sz="2400" dirty="0">
                <a:solidFill>
                  <a:srgbClr val="444A53"/>
                </a:solidFill>
                <a:latin typeface="Verdana"/>
                <a:cs typeface="Verdana"/>
              </a:rPr>
              <a:t> </a:t>
            </a:r>
            <a:r>
              <a:rPr sz="2400" spc="-5" dirty="0">
                <a:solidFill>
                  <a:srgbClr val="444A53"/>
                </a:solidFill>
                <a:latin typeface="Verdana"/>
                <a:cs typeface="Verdana"/>
              </a:rPr>
              <a:t>joined</a:t>
            </a:r>
            <a:r>
              <a:rPr sz="2400" spc="20" dirty="0">
                <a:solidFill>
                  <a:srgbClr val="444A53"/>
                </a:solidFill>
                <a:latin typeface="Verdana"/>
                <a:cs typeface="Verdana"/>
              </a:rPr>
              <a:t> </a:t>
            </a:r>
            <a:r>
              <a:rPr sz="2400" dirty="0">
                <a:solidFill>
                  <a:srgbClr val="444A53"/>
                </a:solidFill>
                <a:latin typeface="Verdana"/>
                <a:cs typeface="Verdana"/>
              </a:rPr>
              <a:t>by</a:t>
            </a:r>
            <a:r>
              <a:rPr sz="2400" spc="-15" dirty="0">
                <a:solidFill>
                  <a:srgbClr val="444A53"/>
                </a:solidFill>
                <a:latin typeface="Verdana"/>
                <a:cs typeface="Verdana"/>
              </a:rPr>
              <a:t> </a:t>
            </a:r>
            <a:r>
              <a:rPr sz="2400" dirty="0">
                <a:solidFill>
                  <a:srgbClr val="444A53"/>
                </a:solidFill>
                <a:latin typeface="Verdana"/>
                <a:cs typeface="Verdana"/>
              </a:rPr>
              <a:t>phone</a:t>
            </a:r>
            <a:r>
              <a:rPr sz="2400" spc="25" dirty="0">
                <a:solidFill>
                  <a:srgbClr val="444A53"/>
                </a:solidFill>
                <a:latin typeface="Verdana"/>
                <a:cs typeface="Verdana"/>
              </a:rPr>
              <a:t> </a:t>
            </a:r>
            <a:r>
              <a:rPr sz="2400" spc="-5" dirty="0">
                <a:solidFill>
                  <a:srgbClr val="444A53"/>
                </a:solidFill>
                <a:latin typeface="Verdana"/>
                <a:cs typeface="Verdana"/>
              </a:rPr>
              <a:t>or</a:t>
            </a:r>
            <a:r>
              <a:rPr sz="2400" spc="10" dirty="0">
                <a:solidFill>
                  <a:srgbClr val="444A53"/>
                </a:solidFill>
                <a:latin typeface="Verdana"/>
                <a:cs typeface="Verdana"/>
              </a:rPr>
              <a:t> </a:t>
            </a:r>
            <a:r>
              <a:rPr sz="2400" dirty="0">
                <a:solidFill>
                  <a:srgbClr val="444A53"/>
                </a:solidFill>
                <a:latin typeface="Verdana"/>
                <a:cs typeface="Verdana"/>
              </a:rPr>
              <a:t>computer </a:t>
            </a:r>
            <a:r>
              <a:rPr sz="2400" spc="5" dirty="0">
                <a:solidFill>
                  <a:srgbClr val="444A53"/>
                </a:solidFill>
                <a:latin typeface="Verdana"/>
                <a:cs typeface="Verdana"/>
              </a:rPr>
              <a:t> </a:t>
            </a:r>
            <a:r>
              <a:rPr sz="2400" spc="-20" dirty="0">
                <a:solidFill>
                  <a:srgbClr val="444A53"/>
                </a:solidFill>
                <a:latin typeface="Verdana"/>
                <a:cs typeface="Verdana"/>
              </a:rPr>
              <a:t>audio,</a:t>
            </a:r>
            <a:r>
              <a:rPr sz="2400" spc="55" dirty="0">
                <a:solidFill>
                  <a:srgbClr val="444A53"/>
                </a:solidFill>
                <a:latin typeface="Verdana"/>
                <a:cs typeface="Verdana"/>
              </a:rPr>
              <a:t> </a:t>
            </a:r>
            <a:r>
              <a:rPr sz="2400" spc="-25" dirty="0">
                <a:solidFill>
                  <a:srgbClr val="444A53"/>
                </a:solidFill>
                <a:latin typeface="Verdana"/>
                <a:cs typeface="Verdana"/>
              </a:rPr>
              <a:t>you</a:t>
            </a:r>
            <a:r>
              <a:rPr sz="2400" spc="35" dirty="0">
                <a:solidFill>
                  <a:srgbClr val="444A53"/>
                </a:solidFill>
                <a:latin typeface="Verdana"/>
                <a:cs typeface="Verdana"/>
              </a:rPr>
              <a:t> </a:t>
            </a:r>
            <a:r>
              <a:rPr sz="2400" spc="-5" dirty="0">
                <a:solidFill>
                  <a:srgbClr val="444A53"/>
                </a:solidFill>
                <a:latin typeface="Verdana"/>
                <a:cs typeface="Verdana"/>
              </a:rPr>
              <a:t>can</a:t>
            </a:r>
            <a:r>
              <a:rPr sz="2400" dirty="0">
                <a:solidFill>
                  <a:srgbClr val="444A53"/>
                </a:solidFill>
                <a:latin typeface="Verdana"/>
                <a:cs typeface="Verdana"/>
              </a:rPr>
              <a:t> mute</a:t>
            </a:r>
            <a:r>
              <a:rPr sz="2400" spc="5" dirty="0">
                <a:solidFill>
                  <a:srgbClr val="444A53"/>
                </a:solidFill>
                <a:latin typeface="Verdana"/>
                <a:cs typeface="Verdana"/>
              </a:rPr>
              <a:t> </a:t>
            </a:r>
            <a:r>
              <a:rPr sz="2400" dirty="0">
                <a:solidFill>
                  <a:srgbClr val="444A53"/>
                </a:solidFill>
                <a:latin typeface="Verdana"/>
                <a:cs typeface="Verdana"/>
              </a:rPr>
              <a:t>and</a:t>
            </a:r>
            <a:r>
              <a:rPr sz="2400" spc="10" dirty="0">
                <a:solidFill>
                  <a:srgbClr val="444A53"/>
                </a:solidFill>
                <a:latin typeface="Verdana"/>
                <a:cs typeface="Verdana"/>
              </a:rPr>
              <a:t> </a:t>
            </a:r>
            <a:r>
              <a:rPr sz="2400" dirty="0">
                <a:solidFill>
                  <a:srgbClr val="444A53"/>
                </a:solidFill>
                <a:latin typeface="Verdana"/>
                <a:cs typeface="Verdana"/>
              </a:rPr>
              <a:t>unmute</a:t>
            </a:r>
            <a:r>
              <a:rPr sz="2400" spc="5" dirty="0">
                <a:solidFill>
                  <a:srgbClr val="444A53"/>
                </a:solidFill>
                <a:latin typeface="Verdana"/>
                <a:cs typeface="Verdana"/>
              </a:rPr>
              <a:t> </a:t>
            </a:r>
            <a:r>
              <a:rPr sz="2400" spc="-20" dirty="0">
                <a:solidFill>
                  <a:srgbClr val="444A53"/>
                </a:solidFill>
                <a:latin typeface="Verdana"/>
                <a:cs typeface="Verdana"/>
              </a:rPr>
              <a:t>yourself</a:t>
            </a:r>
            <a:r>
              <a:rPr sz="2400" spc="100" dirty="0">
                <a:solidFill>
                  <a:srgbClr val="444A53"/>
                </a:solidFill>
                <a:latin typeface="Verdana"/>
                <a:cs typeface="Verdana"/>
              </a:rPr>
              <a:t> </a:t>
            </a:r>
            <a:r>
              <a:rPr sz="2400" dirty="0">
                <a:solidFill>
                  <a:srgbClr val="444A53"/>
                </a:solidFill>
                <a:latin typeface="Verdana"/>
                <a:cs typeface="Verdana"/>
              </a:rPr>
              <a:t>by </a:t>
            </a:r>
            <a:r>
              <a:rPr sz="2400" spc="-10" dirty="0">
                <a:solidFill>
                  <a:srgbClr val="444A53"/>
                </a:solidFill>
                <a:latin typeface="Verdana"/>
                <a:cs typeface="Verdana"/>
              </a:rPr>
              <a:t>clicking </a:t>
            </a:r>
            <a:r>
              <a:rPr sz="2400" spc="-825" dirty="0">
                <a:solidFill>
                  <a:srgbClr val="444A53"/>
                </a:solidFill>
                <a:latin typeface="Verdana"/>
                <a:cs typeface="Verdana"/>
              </a:rPr>
              <a:t> </a:t>
            </a:r>
            <a:r>
              <a:rPr sz="2400" spc="-5" dirty="0">
                <a:solidFill>
                  <a:srgbClr val="444A53"/>
                </a:solidFill>
                <a:latin typeface="Verdana"/>
                <a:cs typeface="Verdana"/>
              </a:rPr>
              <a:t>on</a:t>
            </a:r>
            <a:r>
              <a:rPr sz="2400" spc="30" dirty="0">
                <a:solidFill>
                  <a:srgbClr val="444A53"/>
                </a:solidFill>
                <a:latin typeface="Verdana"/>
                <a:cs typeface="Verdana"/>
              </a:rPr>
              <a:t> </a:t>
            </a:r>
            <a:r>
              <a:rPr sz="2400" spc="-5" dirty="0">
                <a:solidFill>
                  <a:srgbClr val="444A53"/>
                </a:solidFill>
                <a:latin typeface="Verdana"/>
                <a:cs typeface="Verdana"/>
              </a:rPr>
              <a:t>the</a:t>
            </a:r>
            <a:r>
              <a:rPr sz="2400" spc="5" dirty="0">
                <a:solidFill>
                  <a:srgbClr val="444A53"/>
                </a:solidFill>
                <a:latin typeface="Verdana"/>
                <a:cs typeface="Verdana"/>
              </a:rPr>
              <a:t> </a:t>
            </a:r>
            <a:r>
              <a:rPr sz="2400" spc="-5" dirty="0">
                <a:solidFill>
                  <a:srgbClr val="C00000"/>
                </a:solidFill>
                <a:latin typeface="Verdana"/>
                <a:cs typeface="Verdana"/>
              </a:rPr>
              <a:t>microphone</a:t>
            </a:r>
            <a:r>
              <a:rPr sz="2400" spc="30" dirty="0">
                <a:solidFill>
                  <a:srgbClr val="C00000"/>
                </a:solidFill>
                <a:latin typeface="Verdana"/>
                <a:cs typeface="Verdana"/>
              </a:rPr>
              <a:t> </a:t>
            </a:r>
            <a:r>
              <a:rPr sz="2400" spc="-5" dirty="0">
                <a:solidFill>
                  <a:srgbClr val="C00000"/>
                </a:solidFill>
                <a:latin typeface="Verdana"/>
                <a:cs typeface="Verdana"/>
              </a:rPr>
              <a:t>icon.</a:t>
            </a:r>
            <a:endParaRPr sz="2400">
              <a:latin typeface="Verdana"/>
              <a:cs typeface="Verdana"/>
            </a:endParaRPr>
          </a:p>
        </p:txBody>
      </p:sp>
      <p:pic>
        <p:nvPicPr>
          <p:cNvPr id="10" name="object 10"/>
          <p:cNvPicPr/>
          <p:nvPr/>
        </p:nvPicPr>
        <p:blipFill>
          <a:blip r:embed="rId4" cstate="print"/>
          <a:stretch>
            <a:fillRect/>
          </a:stretch>
        </p:blipFill>
        <p:spPr>
          <a:xfrm>
            <a:off x="2106167" y="3325367"/>
            <a:ext cx="7979663" cy="486155"/>
          </a:xfrm>
          <a:prstGeom prst="rect">
            <a:avLst/>
          </a:prstGeom>
        </p:spPr>
      </p:pic>
      <p:sp>
        <p:nvSpPr>
          <p:cNvPr id="11" name="object 11"/>
          <p:cNvSpPr txBox="1"/>
          <p:nvPr/>
        </p:nvSpPr>
        <p:spPr>
          <a:xfrm>
            <a:off x="2997874" y="4140809"/>
            <a:ext cx="6504940" cy="2136775"/>
          </a:xfrm>
          <a:prstGeom prst="rect">
            <a:avLst/>
          </a:prstGeom>
        </p:spPr>
        <p:txBody>
          <a:bodyPr vert="horz" wrap="square" lIns="0" tIns="12700" rIns="0" bIns="0" rtlCol="0">
            <a:spAutoFit/>
          </a:bodyPr>
          <a:lstStyle/>
          <a:p>
            <a:pPr algn="ctr">
              <a:lnSpc>
                <a:spcPct val="100000"/>
              </a:lnSpc>
              <a:spcBef>
                <a:spcPts val="100"/>
              </a:spcBef>
            </a:pPr>
            <a:r>
              <a:rPr sz="2000" b="1" dirty="0">
                <a:solidFill>
                  <a:srgbClr val="6E2E9F"/>
                </a:solidFill>
                <a:latin typeface="Verdana"/>
                <a:cs typeface="Verdana"/>
              </a:rPr>
              <a:t>The</a:t>
            </a:r>
            <a:r>
              <a:rPr sz="2000" b="1" spc="-45" dirty="0">
                <a:solidFill>
                  <a:srgbClr val="6E2E9F"/>
                </a:solidFill>
                <a:latin typeface="Verdana"/>
                <a:cs typeface="Verdana"/>
              </a:rPr>
              <a:t> </a:t>
            </a:r>
            <a:r>
              <a:rPr sz="2000" b="1" dirty="0">
                <a:solidFill>
                  <a:srgbClr val="6E2E9F"/>
                </a:solidFill>
                <a:latin typeface="Verdana"/>
                <a:cs typeface="Verdana"/>
              </a:rPr>
              <a:t>following</a:t>
            </a:r>
            <a:r>
              <a:rPr sz="2000" b="1" spc="-30" dirty="0">
                <a:solidFill>
                  <a:srgbClr val="6E2E9F"/>
                </a:solidFill>
                <a:latin typeface="Verdana"/>
                <a:cs typeface="Verdana"/>
              </a:rPr>
              <a:t> </a:t>
            </a:r>
            <a:r>
              <a:rPr sz="2000" b="1" dirty="0">
                <a:solidFill>
                  <a:srgbClr val="6E2E9F"/>
                </a:solidFill>
                <a:latin typeface="Verdana"/>
                <a:cs typeface="Verdana"/>
              </a:rPr>
              <a:t>shortcuts</a:t>
            </a:r>
            <a:r>
              <a:rPr sz="2000" b="1" spc="-20" dirty="0">
                <a:solidFill>
                  <a:srgbClr val="6E2E9F"/>
                </a:solidFill>
                <a:latin typeface="Verdana"/>
                <a:cs typeface="Verdana"/>
              </a:rPr>
              <a:t> </a:t>
            </a:r>
            <a:r>
              <a:rPr sz="2000" b="1" dirty="0">
                <a:solidFill>
                  <a:srgbClr val="6E2E9F"/>
                </a:solidFill>
                <a:latin typeface="Verdana"/>
                <a:cs typeface="Verdana"/>
              </a:rPr>
              <a:t>can</a:t>
            </a:r>
            <a:r>
              <a:rPr sz="2000" b="1" spc="-45" dirty="0">
                <a:solidFill>
                  <a:srgbClr val="6E2E9F"/>
                </a:solidFill>
                <a:latin typeface="Verdana"/>
                <a:cs typeface="Verdana"/>
              </a:rPr>
              <a:t> </a:t>
            </a:r>
            <a:r>
              <a:rPr sz="2000" b="1" dirty="0">
                <a:solidFill>
                  <a:srgbClr val="6E2E9F"/>
                </a:solidFill>
                <a:latin typeface="Verdana"/>
                <a:cs typeface="Verdana"/>
              </a:rPr>
              <a:t>also be</a:t>
            </a:r>
            <a:r>
              <a:rPr sz="2000" b="1" spc="-45" dirty="0">
                <a:solidFill>
                  <a:srgbClr val="6E2E9F"/>
                </a:solidFill>
                <a:latin typeface="Verdana"/>
                <a:cs typeface="Verdana"/>
              </a:rPr>
              <a:t> </a:t>
            </a:r>
            <a:r>
              <a:rPr sz="2000" b="1" dirty="0">
                <a:solidFill>
                  <a:srgbClr val="6E2E9F"/>
                </a:solidFill>
                <a:latin typeface="Verdana"/>
                <a:cs typeface="Verdana"/>
              </a:rPr>
              <a:t>used</a:t>
            </a:r>
            <a:endParaRPr sz="2000">
              <a:latin typeface="Verdana"/>
              <a:cs typeface="Verdana"/>
            </a:endParaRPr>
          </a:p>
          <a:p>
            <a:pPr>
              <a:lnSpc>
                <a:spcPct val="100000"/>
              </a:lnSpc>
              <a:spcBef>
                <a:spcPts val="30"/>
              </a:spcBef>
            </a:pPr>
            <a:endParaRPr sz="1900">
              <a:latin typeface="Verdana"/>
              <a:cs typeface="Verdana"/>
            </a:endParaRPr>
          </a:p>
          <a:p>
            <a:pPr algn="ctr">
              <a:lnSpc>
                <a:spcPct val="100000"/>
              </a:lnSpc>
              <a:spcBef>
                <a:spcPts val="5"/>
              </a:spcBef>
              <a:tabLst>
                <a:tab pos="1198880" algn="l"/>
              </a:tabLst>
            </a:pPr>
            <a:r>
              <a:rPr sz="2000" b="1" i="1" dirty="0">
                <a:latin typeface="Verdana"/>
                <a:cs typeface="Verdana"/>
              </a:rPr>
              <a:t>For</a:t>
            </a:r>
            <a:r>
              <a:rPr sz="2000" b="1" i="1" spc="10" dirty="0">
                <a:latin typeface="Verdana"/>
                <a:cs typeface="Verdana"/>
              </a:rPr>
              <a:t> </a:t>
            </a:r>
            <a:r>
              <a:rPr sz="2000" b="1" i="1" dirty="0">
                <a:latin typeface="Verdana"/>
                <a:cs typeface="Verdana"/>
              </a:rPr>
              <a:t>PC:	</a:t>
            </a:r>
            <a:r>
              <a:rPr sz="2000" spc="-5" dirty="0">
                <a:latin typeface="Verdana"/>
                <a:cs typeface="Verdana"/>
              </a:rPr>
              <a:t>Alt</a:t>
            </a:r>
            <a:r>
              <a:rPr sz="2000" spc="-25" dirty="0">
                <a:latin typeface="Verdana"/>
                <a:cs typeface="Verdana"/>
              </a:rPr>
              <a:t> </a:t>
            </a:r>
            <a:r>
              <a:rPr sz="2000" dirty="0">
                <a:latin typeface="Verdana"/>
                <a:cs typeface="Verdana"/>
              </a:rPr>
              <a:t>+</a:t>
            </a:r>
            <a:r>
              <a:rPr sz="2000" spc="-40" dirty="0">
                <a:latin typeface="Verdana"/>
                <a:cs typeface="Verdana"/>
              </a:rPr>
              <a:t> </a:t>
            </a:r>
            <a:r>
              <a:rPr sz="2000" dirty="0">
                <a:latin typeface="Verdana"/>
                <a:cs typeface="Verdana"/>
              </a:rPr>
              <a:t>A</a:t>
            </a:r>
            <a:r>
              <a:rPr sz="2000" spc="-45" dirty="0">
                <a:latin typeface="Verdana"/>
                <a:cs typeface="Verdana"/>
              </a:rPr>
              <a:t> </a:t>
            </a:r>
            <a:r>
              <a:rPr sz="2000" dirty="0">
                <a:latin typeface="Verdana"/>
                <a:cs typeface="Verdana"/>
              </a:rPr>
              <a:t>:</a:t>
            </a:r>
            <a:r>
              <a:rPr sz="2000" spc="-20" dirty="0">
                <a:latin typeface="Verdana"/>
                <a:cs typeface="Verdana"/>
              </a:rPr>
              <a:t> </a:t>
            </a:r>
            <a:r>
              <a:rPr sz="2000" dirty="0">
                <a:latin typeface="Verdana"/>
                <a:cs typeface="Verdana"/>
              </a:rPr>
              <a:t>Mute</a:t>
            </a:r>
            <a:r>
              <a:rPr sz="2000" spc="-85" dirty="0">
                <a:latin typeface="Verdana"/>
                <a:cs typeface="Verdana"/>
              </a:rPr>
              <a:t> </a:t>
            </a:r>
            <a:r>
              <a:rPr sz="2000" spc="-5" dirty="0">
                <a:latin typeface="Verdana"/>
                <a:cs typeface="Verdana"/>
              </a:rPr>
              <a:t>or</a:t>
            </a:r>
            <a:r>
              <a:rPr sz="2000" spc="-50" dirty="0">
                <a:latin typeface="Verdana"/>
                <a:cs typeface="Verdana"/>
              </a:rPr>
              <a:t> </a:t>
            </a:r>
            <a:r>
              <a:rPr sz="2000" dirty="0">
                <a:latin typeface="Verdana"/>
                <a:cs typeface="Verdana"/>
              </a:rPr>
              <a:t>Unmute</a:t>
            </a:r>
            <a:endParaRPr sz="2000">
              <a:latin typeface="Verdana"/>
              <a:cs typeface="Verdana"/>
            </a:endParaRPr>
          </a:p>
          <a:p>
            <a:pPr>
              <a:lnSpc>
                <a:spcPct val="100000"/>
              </a:lnSpc>
              <a:spcBef>
                <a:spcPts val="25"/>
              </a:spcBef>
            </a:pPr>
            <a:endParaRPr sz="1900">
              <a:latin typeface="Verdana"/>
              <a:cs typeface="Verdana"/>
            </a:endParaRPr>
          </a:p>
          <a:p>
            <a:pPr algn="ctr">
              <a:lnSpc>
                <a:spcPct val="100000"/>
              </a:lnSpc>
              <a:spcBef>
                <a:spcPts val="5"/>
              </a:spcBef>
              <a:tabLst>
                <a:tab pos="1389380" algn="l"/>
              </a:tabLst>
            </a:pPr>
            <a:r>
              <a:rPr sz="2000" b="1" i="1" dirty="0">
                <a:latin typeface="Verdana"/>
                <a:cs typeface="Verdana"/>
              </a:rPr>
              <a:t>For</a:t>
            </a:r>
            <a:r>
              <a:rPr sz="2000" b="1" i="1" spc="10" dirty="0">
                <a:latin typeface="Verdana"/>
                <a:cs typeface="Verdana"/>
              </a:rPr>
              <a:t> </a:t>
            </a:r>
            <a:r>
              <a:rPr sz="2000" b="1" i="1" dirty="0">
                <a:latin typeface="Verdana"/>
                <a:cs typeface="Verdana"/>
              </a:rPr>
              <a:t>Mac:	</a:t>
            </a:r>
            <a:r>
              <a:rPr sz="2000" spc="-5" dirty="0">
                <a:latin typeface="Verdana"/>
                <a:cs typeface="Verdana"/>
              </a:rPr>
              <a:t>Shift</a:t>
            </a:r>
            <a:r>
              <a:rPr sz="2000" spc="-70" dirty="0">
                <a:latin typeface="Verdana"/>
                <a:cs typeface="Verdana"/>
              </a:rPr>
              <a:t> </a:t>
            </a:r>
            <a:r>
              <a:rPr sz="2000" dirty="0">
                <a:latin typeface="Verdana"/>
                <a:cs typeface="Verdana"/>
              </a:rPr>
              <a:t>+</a:t>
            </a:r>
            <a:r>
              <a:rPr sz="2000" spc="-15" dirty="0">
                <a:latin typeface="Verdana"/>
                <a:cs typeface="Verdana"/>
              </a:rPr>
              <a:t> </a:t>
            </a:r>
            <a:r>
              <a:rPr sz="2000" spc="-5" dirty="0">
                <a:latin typeface="Verdana"/>
                <a:cs typeface="Verdana"/>
              </a:rPr>
              <a:t>Command</a:t>
            </a:r>
            <a:r>
              <a:rPr sz="2000" spc="-45" dirty="0">
                <a:latin typeface="Verdana"/>
                <a:cs typeface="Verdana"/>
              </a:rPr>
              <a:t> </a:t>
            </a:r>
            <a:r>
              <a:rPr sz="2000" dirty="0">
                <a:latin typeface="Verdana"/>
                <a:cs typeface="Verdana"/>
              </a:rPr>
              <a:t>+</a:t>
            </a:r>
            <a:r>
              <a:rPr sz="2000" spc="-35" dirty="0">
                <a:latin typeface="Verdana"/>
                <a:cs typeface="Verdana"/>
              </a:rPr>
              <a:t> </a:t>
            </a:r>
            <a:r>
              <a:rPr sz="2000" spc="-5" dirty="0">
                <a:latin typeface="Verdana"/>
                <a:cs typeface="Verdana"/>
              </a:rPr>
              <a:t>A:</a:t>
            </a:r>
            <a:r>
              <a:rPr sz="2000" spc="-20" dirty="0">
                <a:latin typeface="Verdana"/>
                <a:cs typeface="Verdana"/>
              </a:rPr>
              <a:t> </a:t>
            </a:r>
            <a:r>
              <a:rPr sz="2000" dirty="0">
                <a:latin typeface="Verdana"/>
                <a:cs typeface="Verdana"/>
              </a:rPr>
              <a:t>Mute</a:t>
            </a:r>
            <a:r>
              <a:rPr sz="2000" spc="-70" dirty="0">
                <a:latin typeface="Verdana"/>
                <a:cs typeface="Verdana"/>
              </a:rPr>
              <a:t> </a:t>
            </a:r>
            <a:r>
              <a:rPr sz="2000" spc="-5" dirty="0">
                <a:latin typeface="Verdana"/>
                <a:cs typeface="Verdana"/>
              </a:rPr>
              <a:t>or</a:t>
            </a:r>
            <a:r>
              <a:rPr sz="2000" spc="-40" dirty="0">
                <a:latin typeface="Verdana"/>
                <a:cs typeface="Verdana"/>
              </a:rPr>
              <a:t> </a:t>
            </a:r>
            <a:r>
              <a:rPr sz="2000" dirty="0">
                <a:latin typeface="Verdana"/>
                <a:cs typeface="Verdana"/>
              </a:rPr>
              <a:t>Unmute</a:t>
            </a:r>
            <a:endParaRPr sz="2000">
              <a:latin typeface="Verdana"/>
              <a:cs typeface="Verdana"/>
            </a:endParaRPr>
          </a:p>
          <a:p>
            <a:pPr>
              <a:lnSpc>
                <a:spcPct val="100000"/>
              </a:lnSpc>
              <a:spcBef>
                <a:spcPts val="30"/>
              </a:spcBef>
            </a:pPr>
            <a:endParaRPr sz="1900">
              <a:latin typeface="Verdana"/>
              <a:cs typeface="Verdana"/>
            </a:endParaRPr>
          </a:p>
          <a:p>
            <a:pPr algn="ctr">
              <a:lnSpc>
                <a:spcPct val="100000"/>
              </a:lnSpc>
              <a:tabLst>
                <a:tab pos="2256790" algn="l"/>
              </a:tabLst>
            </a:pPr>
            <a:r>
              <a:rPr sz="2000" b="1" i="1" dirty="0">
                <a:latin typeface="Verdana"/>
                <a:cs typeface="Verdana"/>
              </a:rPr>
              <a:t>For</a:t>
            </a:r>
            <a:r>
              <a:rPr sz="2000" b="1" i="1" spc="10" dirty="0">
                <a:latin typeface="Verdana"/>
                <a:cs typeface="Verdana"/>
              </a:rPr>
              <a:t> </a:t>
            </a:r>
            <a:r>
              <a:rPr sz="2000" b="1" i="1" dirty="0">
                <a:latin typeface="Verdana"/>
                <a:cs typeface="Verdana"/>
              </a:rPr>
              <a:t>telephone:	</a:t>
            </a:r>
            <a:r>
              <a:rPr sz="2000" dirty="0">
                <a:latin typeface="Verdana"/>
                <a:cs typeface="Verdana"/>
              </a:rPr>
              <a:t>*6</a:t>
            </a:r>
            <a:r>
              <a:rPr sz="2000" spc="-45" dirty="0">
                <a:latin typeface="Verdana"/>
                <a:cs typeface="Verdana"/>
              </a:rPr>
              <a:t> </a:t>
            </a:r>
            <a:r>
              <a:rPr sz="2000" dirty="0">
                <a:latin typeface="Verdana"/>
                <a:cs typeface="Verdana"/>
              </a:rPr>
              <a:t>:</a:t>
            </a:r>
            <a:r>
              <a:rPr sz="2000" spc="-45" dirty="0">
                <a:latin typeface="Verdana"/>
                <a:cs typeface="Verdana"/>
              </a:rPr>
              <a:t> </a:t>
            </a:r>
            <a:r>
              <a:rPr sz="2000" dirty="0">
                <a:latin typeface="Verdana"/>
                <a:cs typeface="Verdana"/>
              </a:rPr>
              <a:t>Mute</a:t>
            </a:r>
            <a:r>
              <a:rPr sz="2000" spc="-90" dirty="0">
                <a:latin typeface="Verdana"/>
                <a:cs typeface="Verdana"/>
              </a:rPr>
              <a:t> </a:t>
            </a:r>
            <a:r>
              <a:rPr sz="2000" spc="-5" dirty="0">
                <a:latin typeface="Verdana"/>
                <a:cs typeface="Verdana"/>
              </a:rPr>
              <a:t>or</a:t>
            </a:r>
            <a:r>
              <a:rPr sz="2000" spc="-65" dirty="0">
                <a:latin typeface="Verdana"/>
                <a:cs typeface="Verdana"/>
              </a:rPr>
              <a:t> </a:t>
            </a:r>
            <a:r>
              <a:rPr sz="2000" dirty="0">
                <a:latin typeface="Verdana"/>
                <a:cs typeface="Verdana"/>
              </a:rPr>
              <a:t>Unmute</a:t>
            </a:r>
            <a:endParaRPr sz="2000">
              <a:latin typeface="Verdana"/>
              <a:cs typeface="Verdana"/>
            </a:endParaRPr>
          </a:p>
        </p:txBody>
      </p:sp>
      <p:pic>
        <p:nvPicPr>
          <p:cNvPr id="12" name="object 12"/>
          <p:cNvPicPr/>
          <p:nvPr/>
        </p:nvPicPr>
        <p:blipFill>
          <a:blip r:embed="rId5" cstate="print"/>
          <a:stretch>
            <a:fillRect/>
          </a:stretch>
        </p:blipFill>
        <p:spPr>
          <a:xfrm>
            <a:off x="10576559" y="5925311"/>
            <a:ext cx="838199" cy="190499"/>
          </a:xfrm>
          <a:prstGeom prst="rect">
            <a:avLst/>
          </a:prstGeom>
        </p:spPr>
      </p:pic>
      <p:sp>
        <p:nvSpPr>
          <p:cNvPr id="13" name="object 13"/>
          <p:cNvSpPr txBox="1"/>
          <p:nvPr/>
        </p:nvSpPr>
        <p:spPr>
          <a:xfrm>
            <a:off x="11975592" y="6437227"/>
            <a:ext cx="173990" cy="196215"/>
          </a:xfrm>
          <a:prstGeom prst="rect">
            <a:avLst/>
          </a:prstGeom>
        </p:spPr>
        <p:txBody>
          <a:bodyPr vert="horz" wrap="square" lIns="0" tIns="0" rIns="0" bIns="0" rtlCol="0">
            <a:spAutoFit/>
          </a:bodyPr>
          <a:lstStyle/>
          <a:p>
            <a:pPr marL="38100">
              <a:lnSpc>
                <a:spcPts val="1425"/>
              </a:lnSpc>
            </a:pPr>
            <a:fld id="{81D60167-4931-47E6-BA6A-407CBD079E47}" type="slidenum">
              <a:rPr sz="1200" spc="-5" dirty="0">
                <a:solidFill>
                  <a:srgbClr val="929499"/>
                </a:solidFill>
                <a:latin typeface="Arial"/>
                <a:cs typeface="Arial"/>
              </a:rPr>
              <a:t>2</a:t>
            </a:fld>
            <a:endParaRPr sz="120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98" y="54355"/>
            <a:ext cx="10452102" cy="861774"/>
          </a:xfrm>
        </p:spPr>
        <p:txBody>
          <a:bodyPr/>
          <a:lstStyle/>
          <a:p>
            <a:r>
              <a:rPr lang="en-US" dirty="0" smtClean="0"/>
              <a:t>ACIP Meeting, 9/23/21</a:t>
            </a:r>
            <a:br>
              <a:rPr lang="en-US" dirty="0" smtClean="0"/>
            </a:br>
            <a:r>
              <a:rPr lang="en-US" dirty="0" smtClean="0"/>
              <a:t>Maternal Immunization Lead, Dana </a:t>
            </a:r>
            <a:r>
              <a:rPr lang="en-US" dirty="0" err="1" smtClean="0"/>
              <a:t>Meaney</a:t>
            </a:r>
            <a:r>
              <a:rPr lang="en-US" dirty="0" smtClean="0"/>
              <a:t> </a:t>
            </a:r>
            <a:r>
              <a:rPr lang="en-US" dirty="0" err="1" smtClean="0"/>
              <a:t>Delman</a:t>
            </a:r>
            <a:r>
              <a:rPr lang="en-US" dirty="0" smtClean="0"/>
              <a:t>, MD, MPH</a:t>
            </a:r>
            <a:endParaRPr lang="en-US" dirty="0"/>
          </a:p>
        </p:txBody>
      </p:sp>
      <p:sp>
        <p:nvSpPr>
          <p:cNvPr id="3" name="Text Placeholder 2"/>
          <p:cNvSpPr>
            <a:spLocks noGrp="1"/>
          </p:cNvSpPr>
          <p:nvPr>
            <p:ph type="body" idx="1"/>
          </p:nvPr>
        </p:nvSpPr>
        <p:spPr>
          <a:xfrm>
            <a:off x="685800" y="1143000"/>
            <a:ext cx="10388694" cy="5170646"/>
          </a:xfrm>
        </p:spPr>
        <p:txBody>
          <a:bodyPr/>
          <a:lstStyle/>
          <a:p>
            <a:r>
              <a:rPr lang="en-US" dirty="0"/>
              <a:t>We now see increased numbers of pregnant people admitted to the ICU in July and August," </a:t>
            </a:r>
            <a:r>
              <a:rPr lang="en-US" dirty="0" smtClean="0"/>
              <a:t>The </a:t>
            </a:r>
            <a:r>
              <a:rPr lang="en-US" dirty="0"/>
              <a:t>trend has continued into </a:t>
            </a:r>
            <a:r>
              <a:rPr lang="en-US" dirty="0" smtClean="0"/>
              <a:t>September.  "The </a:t>
            </a:r>
            <a:r>
              <a:rPr lang="en-US" dirty="0"/>
              <a:t>deaths reported in August is the highest number of deaths reported in any month since the start of the pandemic," </a:t>
            </a:r>
            <a:r>
              <a:rPr lang="en-US" dirty="0" smtClean="0"/>
              <a:t>About </a:t>
            </a:r>
            <a:r>
              <a:rPr lang="en-US" dirty="0"/>
              <a:t>97% of the pregnant people treated in the hospital for Covid-19 have been unvaccinated, she said</a:t>
            </a:r>
            <a:r>
              <a:rPr lang="en-US" dirty="0" smtClean="0"/>
              <a:t>.</a:t>
            </a:r>
          </a:p>
          <a:p>
            <a:endParaRPr lang="en-US" dirty="0"/>
          </a:p>
          <a:p>
            <a:r>
              <a:rPr lang="en-US" dirty="0" smtClean="0"/>
              <a:t>"</a:t>
            </a:r>
            <a:r>
              <a:rPr lang="en-US" dirty="0"/>
              <a:t>We know that pregnant people with Covid-19 can become very sick. Some will die, and many will experience pregnancy and neonatal complications," she said</a:t>
            </a:r>
            <a:r>
              <a:rPr lang="en-US" dirty="0" smtClean="0"/>
              <a:t>.</a:t>
            </a:r>
          </a:p>
          <a:p>
            <a:endParaRPr lang="en-US" dirty="0"/>
          </a:p>
          <a:p>
            <a:r>
              <a:rPr lang="en-US" dirty="0"/>
              <a:t>"We know that because of </a:t>
            </a:r>
            <a:r>
              <a:rPr lang="en-US" dirty="0" err="1"/>
              <a:t>Covid</a:t>
            </a:r>
            <a:r>
              <a:rPr lang="en-US" dirty="0"/>
              <a:t> some children will grow up without their mothers. We know that Covid-19 vaccines are safe and effective. If you are pregnant, postpartum, breastfeeding, trying to get pregnant now or might become pregnant in the future, please get vaccinated."</a:t>
            </a:r>
          </a:p>
        </p:txBody>
      </p:sp>
    </p:spTree>
    <p:extLst>
      <p:ext uri="{BB962C8B-B14F-4D97-AF65-F5344CB8AC3E}">
        <p14:creationId xmlns:p14="http://schemas.microsoft.com/office/powerpoint/2010/main" val="2836235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98" y="54355"/>
            <a:ext cx="6654800" cy="1723549"/>
          </a:xfrm>
        </p:spPr>
        <p:txBody>
          <a:bodyPr/>
          <a:lstStyle/>
          <a:p>
            <a:r>
              <a:rPr lang="en-US" dirty="0" smtClean="0">
                <a:hlinkClick r:id="rId2"/>
              </a:rPr>
              <a:t>CDC:  COVID-19 </a:t>
            </a:r>
            <a:r>
              <a:rPr lang="en-US" dirty="0">
                <a:hlinkClick r:id="rId2"/>
              </a:rPr>
              <a:t>Vaccination for Pregnant People to Prevent Serious Illness, Deaths, and Adverse Pregnancy Outcomes from COVID-19</a:t>
            </a:r>
            <a:r>
              <a:rPr lang="en-US" dirty="0"/>
              <a:t>. (9.29.21) </a:t>
            </a:r>
          </a:p>
        </p:txBody>
      </p:sp>
      <p:sp>
        <p:nvSpPr>
          <p:cNvPr id="3" name="Text Placeholder 2"/>
          <p:cNvSpPr>
            <a:spLocks noGrp="1"/>
          </p:cNvSpPr>
          <p:nvPr>
            <p:ph type="body" idx="1"/>
          </p:nvPr>
        </p:nvSpPr>
        <p:spPr>
          <a:xfrm>
            <a:off x="533400" y="1905000"/>
            <a:ext cx="11201400" cy="4185761"/>
          </a:xfrm>
        </p:spPr>
        <p:txBody>
          <a:bodyPr/>
          <a:lstStyle/>
          <a:p>
            <a:r>
              <a:rPr lang="en-US" sz="2200" dirty="0"/>
              <a:t>As of September 27, 2021, more than 125,000 laboratory-confirmed COVID-19 cases have been reported in pregnant people, including more than 22,000 hospitalized cases and 161 deaths.</a:t>
            </a:r>
            <a:r>
              <a:rPr lang="en-US" sz="2200" baseline="30000" dirty="0"/>
              <a:t>1</a:t>
            </a:r>
            <a:r>
              <a:rPr lang="en-US" sz="2200" dirty="0"/>
              <a:t> </a:t>
            </a:r>
            <a:endParaRPr lang="en-US" sz="2200" dirty="0" smtClean="0"/>
          </a:p>
          <a:p>
            <a:endParaRPr lang="en-US" sz="1000" dirty="0"/>
          </a:p>
          <a:p>
            <a:r>
              <a:rPr lang="en-US" sz="2200" dirty="0" smtClean="0"/>
              <a:t>The </a:t>
            </a:r>
            <a:r>
              <a:rPr lang="en-US" sz="2200" dirty="0"/>
              <a:t>highest number of COVID-19-related deaths in pregnant people (n=22) in a single month of the pandemic was reported in August 2021. </a:t>
            </a:r>
            <a:endParaRPr lang="en-US" sz="2200" dirty="0" smtClean="0"/>
          </a:p>
          <a:p>
            <a:endParaRPr lang="en-US" sz="1000" dirty="0"/>
          </a:p>
          <a:p>
            <a:r>
              <a:rPr lang="en-US" sz="2200" dirty="0" smtClean="0"/>
              <a:t>Data </a:t>
            </a:r>
            <a:r>
              <a:rPr lang="en-US" sz="2200" dirty="0"/>
              <a:t>from the COVID-19-Associated Hospitalization Surveillance Network (COVID-NET) in 2021 indicate that approximately 97% of pregnant people hospitalized (either for illness or for labor and delivery) with confirmed SARS-CoV-2 infection were </a:t>
            </a:r>
            <a:r>
              <a:rPr lang="en-US" sz="2200" dirty="0" smtClean="0"/>
              <a:t>unvaccinated.</a:t>
            </a:r>
            <a:r>
              <a:rPr lang="en-US" sz="2200" baseline="30000" dirty="0" smtClean="0"/>
              <a:t>2</a:t>
            </a:r>
          </a:p>
          <a:p>
            <a:endParaRPr lang="en-US" sz="1000" dirty="0"/>
          </a:p>
          <a:p>
            <a:r>
              <a:rPr lang="en-US" sz="2200" dirty="0" smtClean="0"/>
              <a:t>In </a:t>
            </a:r>
            <a:r>
              <a:rPr lang="en-US" sz="2200" dirty="0"/>
              <a:t>addition to the risks of severe illness and death for pregnant and recently pregnant people, there is an increased risk for adverse pregnancy and neonatal outcomes, including preterm birth and admission of their neonate(s) to an intensive care unit (ICU). </a:t>
            </a:r>
            <a:endParaRPr lang="en-US"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113775"/>
            <a:ext cx="4108050" cy="1604707"/>
          </a:xfrm>
          <a:prstGeom prst="rect">
            <a:avLst/>
          </a:prstGeom>
        </p:spPr>
      </p:pic>
    </p:spTree>
    <p:extLst>
      <p:ext uri="{BB962C8B-B14F-4D97-AF65-F5344CB8AC3E}">
        <p14:creationId xmlns:p14="http://schemas.microsoft.com/office/powerpoint/2010/main" val="3520212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98" y="54355"/>
            <a:ext cx="6654800" cy="1723549"/>
          </a:xfrm>
        </p:spPr>
        <p:txBody>
          <a:bodyPr/>
          <a:lstStyle/>
          <a:p>
            <a:r>
              <a:rPr lang="en-US" dirty="0">
                <a:hlinkClick r:id="rId2"/>
              </a:rPr>
              <a:t>CDC:  COVID-19 Vaccination for Pregnant People to Prevent Serious Illness, Deaths, and Adverse Pregnancy Outcomes from COVID-19</a:t>
            </a:r>
            <a:r>
              <a:rPr lang="en-US" dirty="0"/>
              <a:t>. (9.29.21) </a:t>
            </a:r>
          </a:p>
        </p:txBody>
      </p:sp>
      <p:sp>
        <p:nvSpPr>
          <p:cNvPr id="3" name="Text Placeholder 2"/>
          <p:cNvSpPr>
            <a:spLocks noGrp="1"/>
          </p:cNvSpPr>
          <p:nvPr>
            <p:ph type="body" idx="1"/>
          </p:nvPr>
        </p:nvSpPr>
        <p:spPr>
          <a:xfrm>
            <a:off x="901652" y="2091563"/>
            <a:ext cx="10388694" cy="4339650"/>
          </a:xfrm>
        </p:spPr>
        <p:txBody>
          <a:bodyPr/>
          <a:lstStyle/>
          <a:p>
            <a:r>
              <a:rPr lang="en-US" dirty="0"/>
              <a:t>Healthcare providers should communicate the risks of COVID-19, the benefits of vaccination, and information on the safety and effectiveness of COVID-19 vaccination in pregnancy. </a:t>
            </a:r>
            <a:endParaRPr lang="en-US" dirty="0" smtClean="0"/>
          </a:p>
          <a:p>
            <a:endParaRPr lang="en-US" sz="900" dirty="0"/>
          </a:p>
          <a:p>
            <a:r>
              <a:rPr lang="en-US" dirty="0"/>
              <a:t>C</a:t>
            </a:r>
            <a:r>
              <a:rPr lang="en-US" dirty="0" smtClean="0"/>
              <a:t>ompared </a:t>
            </a:r>
            <a:r>
              <a:rPr lang="en-US" dirty="0"/>
              <a:t>with non-pregnant symptomatic people, symptomatic pregnant people have more than a two-fold increased risk of requiring ICU admission, invasive ventilation, and ECMO, and a 70% increased risk of death.</a:t>
            </a:r>
            <a:r>
              <a:rPr lang="en-US" baseline="30000" dirty="0"/>
              <a:t>6</a:t>
            </a:r>
            <a:r>
              <a:rPr lang="en-US" dirty="0"/>
              <a:t> </a:t>
            </a:r>
            <a:endParaRPr lang="en-US" dirty="0" smtClean="0"/>
          </a:p>
          <a:p>
            <a:endParaRPr lang="en-US" sz="900" dirty="0"/>
          </a:p>
          <a:p>
            <a:r>
              <a:rPr lang="en-US" dirty="0" smtClean="0"/>
              <a:t>Healthcare </a:t>
            </a:r>
            <a:r>
              <a:rPr lang="en-US" dirty="0"/>
              <a:t>providers should strongly recommend that people who are pregnant, recently pregnant (including those who are lactating), who are trying to become pregnant now, or who might become pregnant in the future receive one of the authorized or approved COVID-19 vaccines as soon as possible.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113775"/>
            <a:ext cx="4108050" cy="1604707"/>
          </a:xfrm>
          <a:prstGeom prst="rect">
            <a:avLst/>
          </a:prstGeom>
        </p:spPr>
      </p:pic>
    </p:spTree>
    <p:extLst>
      <p:ext uri="{BB962C8B-B14F-4D97-AF65-F5344CB8AC3E}">
        <p14:creationId xmlns:p14="http://schemas.microsoft.com/office/powerpoint/2010/main" val="2400031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98" y="54355"/>
            <a:ext cx="6654800" cy="1723549"/>
          </a:xfrm>
        </p:spPr>
        <p:txBody>
          <a:bodyPr/>
          <a:lstStyle/>
          <a:p>
            <a:r>
              <a:rPr lang="en-US" dirty="0">
                <a:hlinkClick r:id="rId2"/>
              </a:rPr>
              <a:t>CDC:  COVID-19 Vaccination for Pregnant People to Prevent Serious Illness, Deaths, and Adverse Pregnancy Outcomes from COVID-19</a:t>
            </a:r>
            <a:r>
              <a:rPr lang="en-US" dirty="0"/>
              <a:t>. (9.29.21)</a:t>
            </a:r>
          </a:p>
        </p:txBody>
      </p:sp>
      <p:sp>
        <p:nvSpPr>
          <p:cNvPr id="3" name="Text Placeholder 2"/>
          <p:cNvSpPr>
            <a:spLocks noGrp="1"/>
          </p:cNvSpPr>
          <p:nvPr>
            <p:ph type="body" idx="1"/>
          </p:nvPr>
        </p:nvSpPr>
        <p:spPr>
          <a:xfrm>
            <a:off x="901652" y="2091563"/>
            <a:ext cx="10388694" cy="4370427"/>
          </a:xfrm>
        </p:spPr>
        <p:txBody>
          <a:bodyPr/>
          <a:lstStyle/>
          <a:p>
            <a:r>
              <a:rPr lang="en-US" b="1" dirty="0" smtClean="0"/>
              <a:t>CDC </a:t>
            </a:r>
            <a:r>
              <a:rPr lang="en-US" b="1" dirty="0"/>
              <a:t>recommends urgent action to help protect pregnant people and their fetuses/infants.</a:t>
            </a:r>
            <a:r>
              <a:rPr lang="en-US" dirty="0"/>
              <a:t> </a:t>
            </a:r>
            <a:endParaRPr lang="en-US" dirty="0" smtClean="0"/>
          </a:p>
          <a:p>
            <a:endParaRPr lang="en-US" sz="1000" dirty="0" smtClean="0"/>
          </a:p>
          <a:p>
            <a:r>
              <a:rPr lang="en-US" dirty="0" smtClean="0"/>
              <a:t>CDC </a:t>
            </a:r>
            <a:r>
              <a:rPr lang="en-US" dirty="0"/>
              <a:t>recommends urgent action to accelerate primary vaccination for people who are pregnant, recently pregnant (including those who are lactating), who are trying to get pregnant now, or who might become pregnant in the future. Efforts should specifically address populations with lower vaccination coverage and use approaches to reduce racial and ethnic disparities. </a:t>
            </a:r>
            <a:endParaRPr lang="en-US" dirty="0" smtClean="0"/>
          </a:p>
          <a:p>
            <a:endParaRPr lang="en-US" sz="1000" dirty="0"/>
          </a:p>
          <a:p>
            <a:r>
              <a:rPr lang="en-US" dirty="0" smtClean="0"/>
              <a:t>In </a:t>
            </a:r>
            <a:r>
              <a:rPr lang="en-US" dirty="0"/>
              <a:t>addition, pregnant people should continue to follow </a:t>
            </a:r>
            <a:r>
              <a:rPr lang="en-US" u="sng" dirty="0">
                <a:hlinkClick r:id="rId3"/>
              </a:rPr>
              <a:t>all recommended prevention measures</a:t>
            </a:r>
            <a:r>
              <a:rPr lang="en-US" dirty="0"/>
              <a:t> and should seek care immediately for any symptoms of COVID-19. Healthcare providers should have a low threshold for increased monitoring during pregnancy due to the risk of severe illness.</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3800" y="113775"/>
            <a:ext cx="4108050" cy="1604707"/>
          </a:xfrm>
          <a:prstGeom prst="rect">
            <a:avLst/>
          </a:prstGeom>
        </p:spPr>
      </p:pic>
    </p:spTree>
    <p:extLst>
      <p:ext uri="{BB962C8B-B14F-4D97-AF65-F5344CB8AC3E}">
        <p14:creationId xmlns:p14="http://schemas.microsoft.com/office/powerpoint/2010/main" val="4019431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535431" y="184189"/>
            <a:ext cx="6354445" cy="1181735"/>
          </a:xfrm>
          <a:prstGeom prst="rect">
            <a:avLst/>
          </a:prstGeom>
        </p:spPr>
        <p:txBody>
          <a:bodyPr vert="horz" wrap="square" lIns="0" tIns="81915" rIns="0" bIns="0" rtlCol="0">
            <a:spAutoFit/>
          </a:bodyPr>
          <a:lstStyle/>
          <a:p>
            <a:pPr marL="12700" marR="5080">
              <a:lnSpc>
                <a:spcPts val="4310"/>
              </a:lnSpc>
              <a:spcBef>
                <a:spcPts val="645"/>
              </a:spcBef>
            </a:pPr>
            <a:r>
              <a:rPr sz="4000" b="1" spc="-45" dirty="0">
                <a:solidFill>
                  <a:srgbClr val="F58466"/>
                </a:solidFill>
                <a:latin typeface="Arial"/>
                <a:cs typeface="Arial"/>
              </a:rPr>
              <a:t>ILPQC</a:t>
            </a:r>
            <a:r>
              <a:rPr sz="4000" b="1" spc="-130" dirty="0">
                <a:solidFill>
                  <a:srgbClr val="F58466"/>
                </a:solidFill>
                <a:latin typeface="Arial"/>
                <a:cs typeface="Arial"/>
              </a:rPr>
              <a:t> </a:t>
            </a:r>
            <a:r>
              <a:rPr sz="4000" b="1" spc="10" dirty="0">
                <a:solidFill>
                  <a:srgbClr val="F58466"/>
                </a:solidFill>
                <a:latin typeface="Arial"/>
                <a:cs typeface="Arial"/>
              </a:rPr>
              <a:t>COVID-19</a:t>
            </a:r>
            <a:r>
              <a:rPr sz="4000" b="1" spc="25" dirty="0">
                <a:solidFill>
                  <a:srgbClr val="F58466"/>
                </a:solidFill>
                <a:latin typeface="Arial"/>
                <a:cs typeface="Arial"/>
              </a:rPr>
              <a:t> </a:t>
            </a:r>
            <a:r>
              <a:rPr sz="4000" b="1" spc="-105" dirty="0">
                <a:solidFill>
                  <a:srgbClr val="F58466"/>
                </a:solidFill>
                <a:latin typeface="Arial"/>
                <a:cs typeface="Arial"/>
              </a:rPr>
              <a:t>Webpage </a:t>
            </a:r>
            <a:r>
              <a:rPr sz="4000" b="1" spc="-1095" dirty="0">
                <a:solidFill>
                  <a:srgbClr val="F58466"/>
                </a:solidFill>
                <a:latin typeface="Arial"/>
                <a:cs typeface="Arial"/>
              </a:rPr>
              <a:t> </a:t>
            </a:r>
            <a:r>
              <a:rPr sz="4000" b="1" u="sng" spc="-200" dirty="0">
                <a:solidFill>
                  <a:srgbClr val="0000FF"/>
                </a:solidFill>
                <a:uFill>
                  <a:solidFill>
                    <a:srgbClr val="0000FF"/>
                  </a:solidFill>
                </a:uFill>
                <a:latin typeface="Arial"/>
                <a:cs typeface="Arial"/>
                <a:hlinkClick r:id="rId4"/>
              </a:rPr>
              <a:t>www.ilpqc.org</a:t>
            </a:r>
            <a:endParaRPr sz="4000">
              <a:latin typeface="Arial"/>
              <a:cs typeface="Arial"/>
            </a:endParaRPr>
          </a:p>
        </p:txBody>
      </p:sp>
      <p:grpSp>
        <p:nvGrpSpPr>
          <p:cNvPr id="9" name="object 9"/>
          <p:cNvGrpSpPr/>
          <p:nvPr/>
        </p:nvGrpSpPr>
        <p:grpSpPr>
          <a:xfrm>
            <a:off x="249936" y="1577340"/>
            <a:ext cx="11399520" cy="4693920"/>
            <a:chOff x="249936" y="1577340"/>
            <a:chExt cx="11399520" cy="4693920"/>
          </a:xfrm>
        </p:grpSpPr>
        <p:pic>
          <p:nvPicPr>
            <p:cNvPr id="10" name="object 10"/>
            <p:cNvPicPr/>
            <p:nvPr/>
          </p:nvPicPr>
          <p:blipFill>
            <a:blip r:embed="rId5" cstate="print"/>
            <a:stretch>
              <a:fillRect/>
            </a:stretch>
          </p:blipFill>
          <p:spPr>
            <a:xfrm>
              <a:off x="249936" y="1577340"/>
              <a:ext cx="8708123" cy="4693919"/>
            </a:xfrm>
            <a:prstGeom prst="rect">
              <a:avLst/>
            </a:prstGeom>
          </p:spPr>
        </p:pic>
        <p:pic>
          <p:nvPicPr>
            <p:cNvPr id="11" name="object 11"/>
            <p:cNvPicPr/>
            <p:nvPr/>
          </p:nvPicPr>
          <p:blipFill>
            <a:blip r:embed="rId6" cstate="print"/>
            <a:stretch>
              <a:fillRect/>
            </a:stretch>
          </p:blipFill>
          <p:spPr>
            <a:xfrm>
              <a:off x="313944" y="1641348"/>
              <a:ext cx="8525243" cy="4511039"/>
            </a:xfrm>
            <a:prstGeom prst="rect">
              <a:avLst/>
            </a:prstGeom>
          </p:spPr>
        </p:pic>
        <p:sp>
          <p:nvSpPr>
            <p:cNvPr id="12" name="object 12"/>
            <p:cNvSpPr/>
            <p:nvPr/>
          </p:nvSpPr>
          <p:spPr>
            <a:xfrm>
              <a:off x="296418" y="1623822"/>
              <a:ext cx="8563610" cy="4549140"/>
            </a:xfrm>
            <a:custGeom>
              <a:avLst/>
              <a:gdLst/>
              <a:ahLst/>
              <a:cxnLst/>
              <a:rect l="l" t="t" r="r" b="b"/>
              <a:pathLst>
                <a:path w="8563610" h="4549140">
                  <a:moveTo>
                    <a:pt x="0" y="0"/>
                  </a:moveTo>
                  <a:lnTo>
                    <a:pt x="8563102" y="0"/>
                  </a:lnTo>
                  <a:lnTo>
                    <a:pt x="8563102" y="4549140"/>
                  </a:lnTo>
                  <a:lnTo>
                    <a:pt x="0" y="4549140"/>
                  </a:lnTo>
                  <a:lnTo>
                    <a:pt x="0" y="0"/>
                  </a:lnTo>
                  <a:close/>
                </a:path>
              </a:pathLst>
            </a:custGeom>
            <a:ln w="38100">
              <a:solidFill>
                <a:srgbClr val="000000"/>
              </a:solidFill>
            </a:ln>
          </p:spPr>
          <p:txBody>
            <a:bodyPr wrap="square" lIns="0" tIns="0" rIns="0" bIns="0" rtlCol="0"/>
            <a:lstStyle/>
            <a:p>
              <a:endParaRPr/>
            </a:p>
          </p:txBody>
        </p:sp>
        <p:sp>
          <p:nvSpPr>
            <p:cNvPr id="13" name="object 13"/>
            <p:cNvSpPr/>
            <p:nvPr/>
          </p:nvSpPr>
          <p:spPr>
            <a:xfrm>
              <a:off x="5943600" y="1748028"/>
              <a:ext cx="5706110" cy="4352290"/>
            </a:xfrm>
            <a:custGeom>
              <a:avLst/>
              <a:gdLst/>
              <a:ahLst/>
              <a:cxnLst/>
              <a:rect l="l" t="t" r="r" b="b"/>
              <a:pathLst>
                <a:path w="5706109" h="4352290">
                  <a:moveTo>
                    <a:pt x="5705602" y="0"/>
                  </a:moveTo>
                  <a:lnTo>
                    <a:pt x="0" y="0"/>
                  </a:lnTo>
                  <a:lnTo>
                    <a:pt x="0" y="4352163"/>
                  </a:lnTo>
                  <a:lnTo>
                    <a:pt x="5705602" y="4352163"/>
                  </a:lnTo>
                  <a:lnTo>
                    <a:pt x="5705602" y="0"/>
                  </a:lnTo>
                  <a:close/>
                </a:path>
              </a:pathLst>
            </a:custGeom>
            <a:solidFill>
              <a:srgbClr val="C5D6F3"/>
            </a:solidFill>
          </p:spPr>
          <p:txBody>
            <a:bodyPr wrap="square" lIns="0" tIns="0" rIns="0" bIns="0" rtlCol="0"/>
            <a:lstStyle/>
            <a:p>
              <a:endParaRPr/>
            </a:p>
          </p:txBody>
        </p:sp>
        <p:sp>
          <p:nvSpPr>
            <p:cNvPr id="14" name="object 14"/>
            <p:cNvSpPr/>
            <p:nvPr/>
          </p:nvSpPr>
          <p:spPr>
            <a:xfrm>
              <a:off x="4419600" y="1716023"/>
              <a:ext cx="914400" cy="533400"/>
            </a:xfrm>
            <a:custGeom>
              <a:avLst/>
              <a:gdLst/>
              <a:ahLst/>
              <a:cxnLst/>
              <a:rect l="l" t="t" r="r" b="b"/>
              <a:pathLst>
                <a:path w="914400" h="533400">
                  <a:moveTo>
                    <a:pt x="0" y="266700"/>
                  </a:moveTo>
                  <a:lnTo>
                    <a:pt x="13957" y="201028"/>
                  </a:lnTo>
                  <a:lnTo>
                    <a:pt x="53568" y="141325"/>
                  </a:lnTo>
                  <a:lnTo>
                    <a:pt x="81915" y="114325"/>
                  </a:lnTo>
                  <a:lnTo>
                    <a:pt x="115392" y="89573"/>
                  </a:lnTo>
                  <a:lnTo>
                    <a:pt x="153555" y="67310"/>
                  </a:lnTo>
                  <a:lnTo>
                    <a:pt x="195999" y="47777"/>
                  </a:lnTo>
                  <a:lnTo>
                    <a:pt x="242265" y="31242"/>
                  </a:lnTo>
                  <a:lnTo>
                    <a:pt x="291960" y="17945"/>
                  </a:lnTo>
                  <a:lnTo>
                    <a:pt x="344627" y="8140"/>
                  </a:lnTo>
                  <a:lnTo>
                    <a:pt x="399846" y="2082"/>
                  </a:lnTo>
                  <a:lnTo>
                    <a:pt x="457200" y="0"/>
                  </a:lnTo>
                  <a:lnTo>
                    <a:pt x="514553" y="2082"/>
                  </a:lnTo>
                  <a:lnTo>
                    <a:pt x="569772" y="8140"/>
                  </a:lnTo>
                  <a:lnTo>
                    <a:pt x="622439" y="17945"/>
                  </a:lnTo>
                  <a:lnTo>
                    <a:pt x="672134" y="31242"/>
                  </a:lnTo>
                  <a:lnTo>
                    <a:pt x="718400" y="47777"/>
                  </a:lnTo>
                  <a:lnTo>
                    <a:pt x="760844" y="67310"/>
                  </a:lnTo>
                  <a:lnTo>
                    <a:pt x="799007" y="89573"/>
                  </a:lnTo>
                  <a:lnTo>
                    <a:pt x="832485" y="114325"/>
                  </a:lnTo>
                  <a:lnTo>
                    <a:pt x="860831" y="141325"/>
                  </a:lnTo>
                  <a:lnTo>
                    <a:pt x="900430" y="201028"/>
                  </a:lnTo>
                  <a:lnTo>
                    <a:pt x="914400" y="266700"/>
                  </a:lnTo>
                  <a:lnTo>
                    <a:pt x="910831" y="300151"/>
                  </a:lnTo>
                  <a:lnTo>
                    <a:pt x="883627" y="363093"/>
                  </a:lnTo>
                  <a:lnTo>
                    <a:pt x="832485" y="419074"/>
                  </a:lnTo>
                  <a:lnTo>
                    <a:pt x="799007" y="443826"/>
                  </a:lnTo>
                  <a:lnTo>
                    <a:pt x="760844" y="466090"/>
                  </a:lnTo>
                  <a:lnTo>
                    <a:pt x="718400" y="485609"/>
                  </a:lnTo>
                  <a:lnTo>
                    <a:pt x="672134" y="502145"/>
                  </a:lnTo>
                  <a:lnTo>
                    <a:pt x="622439" y="515442"/>
                  </a:lnTo>
                  <a:lnTo>
                    <a:pt x="569772" y="525259"/>
                  </a:lnTo>
                  <a:lnTo>
                    <a:pt x="514553" y="531317"/>
                  </a:lnTo>
                  <a:lnTo>
                    <a:pt x="457200" y="533400"/>
                  </a:lnTo>
                  <a:lnTo>
                    <a:pt x="399846" y="531317"/>
                  </a:lnTo>
                  <a:lnTo>
                    <a:pt x="344627" y="525259"/>
                  </a:lnTo>
                  <a:lnTo>
                    <a:pt x="291960" y="515442"/>
                  </a:lnTo>
                  <a:lnTo>
                    <a:pt x="242265" y="502145"/>
                  </a:lnTo>
                  <a:lnTo>
                    <a:pt x="195999" y="485609"/>
                  </a:lnTo>
                  <a:lnTo>
                    <a:pt x="153555" y="466090"/>
                  </a:lnTo>
                  <a:lnTo>
                    <a:pt x="115392" y="443826"/>
                  </a:lnTo>
                  <a:lnTo>
                    <a:pt x="81915" y="419074"/>
                  </a:lnTo>
                  <a:lnTo>
                    <a:pt x="53568" y="392074"/>
                  </a:lnTo>
                  <a:lnTo>
                    <a:pt x="13957" y="332371"/>
                  </a:lnTo>
                  <a:lnTo>
                    <a:pt x="0" y="266700"/>
                  </a:lnTo>
                  <a:close/>
                </a:path>
              </a:pathLst>
            </a:custGeom>
            <a:ln w="12192">
              <a:solidFill>
                <a:srgbClr val="FF0000"/>
              </a:solidFill>
            </a:ln>
          </p:spPr>
          <p:txBody>
            <a:bodyPr wrap="square" lIns="0" tIns="0" rIns="0" bIns="0" rtlCol="0"/>
            <a:lstStyle/>
            <a:p>
              <a:endParaRPr/>
            </a:p>
          </p:txBody>
        </p:sp>
        <p:sp>
          <p:nvSpPr>
            <p:cNvPr id="15" name="object 15"/>
            <p:cNvSpPr/>
            <p:nvPr/>
          </p:nvSpPr>
          <p:spPr>
            <a:xfrm>
              <a:off x="7072883" y="4933188"/>
              <a:ext cx="3406140" cy="22860"/>
            </a:xfrm>
            <a:custGeom>
              <a:avLst/>
              <a:gdLst/>
              <a:ahLst/>
              <a:cxnLst/>
              <a:rect l="l" t="t" r="r" b="b"/>
              <a:pathLst>
                <a:path w="3406140" h="22860">
                  <a:moveTo>
                    <a:pt x="3406139" y="0"/>
                  </a:moveTo>
                  <a:lnTo>
                    <a:pt x="0" y="0"/>
                  </a:lnTo>
                  <a:lnTo>
                    <a:pt x="0" y="22860"/>
                  </a:lnTo>
                  <a:lnTo>
                    <a:pt x="3406139" y="22860"/>
                  </a:lnTo>
                  <a:lnTo>
                    <a:pt x="3406139" y="0"/>
                  </a:lnTo>
                  <a:close/>
                </a:path>
              </a:pathLst>
            </a:custGeom>
            <a:solidFill>
              <a:srgbClr val="6B93FB"/>
            </a:solidFill>
          </p:spPr>
          <p:txBody>
            <a:bodyPr wrap="square" lIns="0" tIns="0" rIns="0" bIns="0" rtlCol="0"/>
            <a:lstStyle/>
            <a:p>
              <a:endParaRPr/>
            </a:p>
          </p:txBody>
        </p:sp>
        <p:sp>
          <p:nvSpPr>
            <p:cNvPr id="16" name="object 16"/>
            <p:cNvSpPr/>
            <p:nvPr/>
          </p:nvSpPr>
          <p:spPr>
            <a:xfrm>
              <a:off x="7072780" y="4919761"/>
              <a:ext cx="3394075" cy="22860"/>
            </a:xfrm>
            <a:custGeom>
              <a:avLst/>
              <a:gdLst/>
              <a:ahLst/>
              <a:cxnLst/>
              <a:rect l="l" t="t" r="r" b="b"/>
              <a:pathLst>
                <a:path w="3394075" h="22860">
                  <a:moveTo>
                    <a:pt x="3393948" y="0"/>
                  </a:moveTo>
                  <a:lnTo>
                    <a:pt x="0" y="0"/>
                  </a:lnTo>
                  <a:lnTo>
                    <a:pt x="0" y="22860"/>
                  </a:lnTo>
                  <a:lnTo>
                    <a:pt x="3393948" y="22860"/>
                  </a:lnTo>
                  <a:lnTo>
                    <a:pt x="3393948" y="0"/>
                  </a:lnTo>
                  <a:close/>
                </a:path>
              </a:pathLst>
            </a:custGeom>
            <a:solidFill>
              <a:srgbClr val="0000FF"/>
            </a:solidFill>
          </p:spPr>
          <p:txBody>
            <a:bodyPr wrap="square" lIns="0" tIns="0" rIns="0" bIns="0" rtlCol="0"/>
            <a:lstStyle/>
            <a:p>
              <a:endParaRPr/>
            </a:p>
          </p:txBody>
        </p:sp>
      </p:grpSp>
      <p:sp>
        <p:nvSpPr>
          <p:cNvPr id="17" name="object 17"/>
          <p:cNvSpPr txBox="1"/>
          <p:nvPr/>
        </p:nvSpPr>
        <p:spPr>
          <a:xfrm>
            <a:off x="6119866" y="1721900"/>
            <a:ext cx="5360670" cy="3605529"/>
          </a:xfrm>
          <a:prstGeom prst="rect">
            <a:avLst/>
          </a:prstGeom>
        </p:spPr>
        <p:txBody>
          <a:bodyPr vert="horz" wrap="square" lIns="0" tIns="62865" rIns="0" bIns="0" rtlCol="0">
            <a:spAutoFit/>
          </a:bodyPr>
          <a:lstStyle/>
          <a:p>
            <a:pPr marL="149225" marR="45720" algn="ctr">
              <a:lnSpc>
                <a:spcPts val="3000"/>
              </a:lnSpc>
              <a:spcBef>
                <a:spcPts val="495"/>
              </a:spcBef>
              <a:tabLst>
                <a:tab pos="1414145" algn="l"/>
              </a:tabLst>
            </a:pPr>
            <a:r>
              <a:rPr sz="2800" spc="-5" dirty="0">
                <a:solidFill>
                  <a:srgbClr val="444A53"/>
                </a:solidFill>
                <a:latin typeface="Arial"/>
                <a:cs typeface="Arial"/>
              </a:rPr>
              <a:t>ILPQC	</a:t>
            </a:r>
            <a:r>
              <a:rPr sz="2800" dirty="0">
                <a:solidFill>
                  <a:srgbClr val="444A53"/>
                </a:solidFill>
                <a:latin typeface="Arial"/>
                <a:cs typeface="Arial"/>
              </a:rPr>
              <a:t>posts</a:t>
            </a:r>
            <a:r>
              <a:rPr sz="2800" spc="-90" dirty="0">
                <a:solidFill>
                  <a:srgbClr val="444A53"/>
                </a:solidFill>
                <a:latin typeface="Arial"/>
                <a:cs typeface="Arial"/>
              </a:rPr>
              <a:t> </a:t>
            </a:r>
            <a:r>
              <a:rPr sz="2800" dirty="0">
                <a:solidFill>
                  <a:srgbClr val="444A53"/>
                </a:solidFill>
                <a:latin typeface="Arial"/>
                <a:cs typeface="Arial"/>
              </a:rPr>
              <a:t>national</a:t>
            </a:r>
            <a:r>
              <a:rPr sz="2800" spc="-65" dirty="0">
                <a:solidFill>
                  <a:srgbClr val="444A53"/>
                </a:solidFill>
                <a:latin typeface="Arial"/>
                <a:cs typeface="Arial"/>
              </a:rPr>
              <a:t> </a:t>
            </a:r>
            <a:r>
              <a:rPr sz="2800" dirty="0">
                <a:solidFill>
                  <a:srgbClr val="444A53"/>
                </a:solidFill>
                <a:latin typeface="Arial"/>
                <a:cs typeface="Arial"/>
              </a:rPr>
              <a:t>guidelines </a:t>
            </a:r>
            <a:r>
              <a:rPr sz="2800" spc="-760" dirty="0">
                <a:solidFill>
                  <a:srgbClr val="444A53"/>
                </a:solidFill>
                <a:latin typeface="Arial"/>
                <a:cs typeface="Arial"/>
              </a:rPr>
              <a:t> </a:t>
            </a:r>
            <a:r>
              <a:rPr sz="2800" dirty="0">
                <a:solidFill>
                  <a:srgbClr val="444A53"/>
                </a:solidFill>
                <a:latin typeface="Arial"/>
                <a:cs typeface="Arial"/>
              </a:rPr>
              <a:t>and </a:t>
            </a:r>
            <a:r>
              <a:rPr sz="2800" spc="-15" dirty="0">
                <a:solidFill>
                  <a:srgbClr val="444A53"/>
                </a:solidFill>
                <a:latin typeface="Arial"/>
                <a:cs typeface="Arial"/>
              </a:rPr>
              <a:t>OB </a:t>
            </a:r>
            <a:r>
              <a:rPr sz="2800" spc="-5" dirty="0">
                <a:solidFill>
                  <a:srgbClr val="444A53"/>
                </a:solidFill>
                <a:latin typeface="Arial"/>
                <a:cs typeface="Arial"/>
              </a:rPr>
              <a:t>&amp; </a:t>
            </a:r>
            <a:r>
              <a:rPr sz="2800" dirty="0">
                <a:solidFill>
                  <a:srgbClr val="444A53"/>
                </a:solidFill>
                <a:latin typeface="Arial"/>
                <a:cs typeface="Arial"/>
              </a:rPr>
              <a:t>Neonatal </a:t>
            </a:r>
            <a:r>
              <a:rPr sz="2800" spc="-5" dirty="0">
                <a:solidFill>
                  <a:srgbClr val="444A53"/>
                </a:solidFill>
                <a:latin typeface="Arial"/>
                <a:cs typeface="Arial"/>
              </a:rPr>
              <a:t>COVID-19 </a:t>
            </a:r>
            <a:r>
              <a:rPr sz="2800" dirty="0">
                <a:solidFill>
                  <a:srgbClr val="444A53"/>
                </a:solidFill>
                <a:latin typeface="Arial"/>
                <a:cs typeface="Arial"/>
              </a:rPr>
              <a:t> </a:t>
            </a:r>
            <a:r>
              <a:rPr sz="2800" spc="-5" dirty="0">
                <a:solidFill>
                  <a:srgbClr val="444A53"/>
                </a:solidFill>
                <a:latin typeface="Arial"/>
                <a:cs typeface="Arial"/>
              </a:rPr>
              <a:t>example </a:t>
            </a:r>
            <a:r>
              <a:rPr sz="2800" dirty="0">
                <a:solidFill>
                  <a:srgbClr val="444A53"/>
                </a:solidFill>
                <a:latin typeface="Arial"/>
                <a:cs typeface="Arial"/>
              </a:rPr>
              <a:t>hospital protocols </a:t>
            </a:r>
            <a:r>
              <a:rPr sz="2800" spc="-5" dirty="0">
                <a:solidFill>
                  <a:srgbClr val="444A53"/>
                </a:solidFill>
                <a:latin typeface="Arial"/>
                <a:cs typeface="Arial"/>
              </a:rPr>
              <a:t>&amp; </a:t>
            </a:r>
            <a:r>
              <a:rPr sz="2800" dirty="0">
                <a:solidFill>
                  <a:srgbClr val="444A53"/>
                </a:solidFill>
                <a:latin typeface="Arial"/>
                <a:cs typeface="Arial"/>
              </a:rPr>
              <a:t> resources</a:t>
            </a:r>
            <a:endParaRPr sz="2800">
              <a:latin typeface="Arial"/>
              <a:cs typeface="Arial"/>
            </a:endParaRPr>
          </a:p>
          <a:p>
            <a:pPr marL="12700" marR="5080" algn="ctr">
              <a:lnSpc>
                <a:spcPts val="3000"/>
              </a:lnSpc>
              <a:spcBef>
                <a:spcPts val="994"/>
              </a:spcBef>
            </a:pPr>
            <a:r>
              <a:rPr sz="2800" b="1" spc="-5" dirty="0">
                <a:solidFill>
                  <a:srgbClr val="444A53"/>
                </a:solidFill>
                <a:latin typeface="Arial"/>
                <a:cs typeface="Arial"/>
              </a:rPr>
              <a:t>please</a:t>
            </a:r>
            <a:r>
              <a:rPr sz="2800" b="1" spc="-10" dirty="0">
                <a:solidFill>
                  <a:srgbClr val="444A53"/>
                </a:solidFill>
                <a:latin typeface="Arial"/>
                <a:cs typeface="Arial"/>
              </a:rPr>
              <a:t> </a:t>
            </a:r>
            <a:r>
              <a:rPr sz="2800" b="1" spc="-5" dirty="0">
                <a:solidFill>
                  <a:srgbClr val="444A53"/>
                </a:solidFill>
                <a:latin typeface="Arial"/>
                <a:cs typeface="Arial"/>
              </a:rPr>
              <a:t>note</a:t>
            </a:r>
            <a:r>
              <a:rPr sz="2800" b="1" spc="10" dirty="0">
                <a:solidFill>
                  <a:srgbClr val="444A53"/>
                </a:solidFill>
                <a:latin typeface="Arial"/>
                <a:cs typeface="Arial"/>
              </a:rPr>
              <a:t> </a:t>
            </a:r>
            <a:r>
              <a:rPr sz="2800" b="1" spc="-5" dirty="0">
                <a:solidFill>
                  <a:srgbClr val="444A53"/>
                </a:solidFill>
                <a:latin typeface="Arial"/>
                <a:cs typeface="Arial"/>
              </a:rPr>
              <a:t>dates</a:t>
            </a:r>
            <a:r>
              <a:rPr sz="2800" b="1" spc="5" dirty="0">
                <a:solidFill>
                  <a:srgbClr val="444A53"/>
                </a:solidFill>
                <a:latin typeface="Arial"/>
                <a:cs typeface="Arial"/>
              </a:rPr>
              <a:t> </a:t>
            </a:r>
            <a:r>
              <a:rPr sz="2800" b="1" spc="-5" dirty="0">
                <a:solidFill>
                  <a:srgbClr val="444A53"/>
                </a:solidFill>
                <a:latin typeface="Arial"/>
                <a:cs typeface="Arial"/>
              </a:rPr>
              <a:t>as</a:t>
            </a:r>
            <a:r>
              <a:rPr sz="2800" b="1" spc="-10" dirty="0">
                <a:solidFill>
                  <a:srgbClr val="444A53"/>
                </a:solidFill>
                <a:latin typeface="Arial"/>
                <a:cs typeface="Arial"/>
              </a:rPr>
              <a:t> </a:t>
            </a:r>
            <a:r>
              <a:rPr sz="2800" b="1" spc="-5" dirty="0">
                <a:solidFill>
                  <a:srgbClr val="444A53"/>
                </a:solidFill>
                <a:latin typeface="Arial"/>
                <a:cs typeface="Arial"/>
              </a:rPr>
              <a:t>guidelines </a:t>
            </a:r>
            <a:r>
              <a:rPr sz="2800" b="1" spc="-760" dirty="0">
                <a:solidFill>
                  <a:srgbClr val="444A53"/>
                </a:solidFill>
                <a:latin typeface="Arial"/>
                <a:cs typeface="Arial"/>
              </a:rPr>
              <a:t> </a:t>
            </a:r>
            <a:r>
              <a:rPr sz="2800" b="1" spc="-5" dirty="0">
                <a:solidFill>
                  <a:srgbClr val="444A53"/>
                </a:solidFill>
                <a:latin typeface="Arial"/>
                <a:cs typeface="Arial"/>
              </a:rPr>
              <a:t>are</a:t>
            </a:r>
            <a:r>
              <a:rPr sz="2800" b="1" spc="-25" dirty="0">
                <a:solidFill>
                  <a:srgbClr val="444A53"/>
                </a:solidFill>
                <a:latin typeface="Arial"/>
                <a:cs typeface="Arial"/>
              </a:rPr>
              <a:t> </a:t>
            </a:r>
            <a:r>
              <a:rPr sz="2800" b="1" spc="-5" dirty="0">
                <a:solidFill>
                  <a:srgbClr val="444A53"/>
                </a:solidFill>
                <a:latin typeface="Arial"/>
                <a:cs typeface="Arial"/>
              </a:rPr>
              <a:t>changing</a:t>
            </a:r>
            <a:r>
              <a:rPr sz="2800" b="1" spc="15" dirty="0">
                <a:solidFill>
                  <a:srgbClr val="444A53"/>
                </a:solidFill>
                <a:latin typeface="Arial"/>
                <a:cs typeface="Arial"/>
              </a:rPr>
              <a:t> </a:t>
            </a:r>
            <a:r>
              <a:rPr sz="2800" b="1" spc="-5" dirty="0">
                <a:solidFill>
                  <a:srgbClr val="444A53"/>
                </a:solidFill>
                <a:latin typeface="Arial"/>
                <a:cs typeface="Arial"/>
              </a:rPr>
              <a:t>rapidly</a:t>
            </a:r>
            <a:endParaRPr sz="2800">
              <a:latin typeface="Arial"/>
              <a:cs typeface="Arial"/>
            </a:endParaRPr>
          </a:p>
          <a:p>
            <a:pPr>
              <a:lnSpc>
                <a:spcPct val="100000"/>
              </a:lnSpc>
              <a:spcBef>
                <a:spcPts val="45"/>
              </a:spcBef>
            </a:pPr>
            <a:endParaRPr sz="2600">
              <a:latin typeface="Arial"/>
              <a:cs typeface="Arial"/>
            </a:endParaRPr>
          </a:p>
          <a:p>
            <a:pPr marL="952500" marR="1004569">
              <a:lnSpc>
                <a:spcPct val="100000"/>
              </a:lnSpc>
            </a:pPr>
            <a:r>
              <a:rPr sz="2400" spc="-10" dirty="0">
                <a:solidFill>
                  <a:srgbClr val="0000FF"/>
                </a:solidFill>
                <a:latin typeface="Arial"/>
                <a:cs typeface="Arial"/>
                <a:hlinkClick r:id="rId7"/>
              </a:rPr>
              <a:t>https://ilpqc.org/covid-19- </a:t>
            </a:r>
            <a:r>
              <a:rPr sz="2400" spc="-655" dirty="0">
                <a:solidFill>
                  <a:srgbClr val="0000FF"/>
                </a:solidFill>
                <a:latin typeface="Arial"/>
                <a:cs typeface="Arial"/>
                <a:hlinkClick r:id="rId7"/>
              </a:rPr>
              <a:t> </a:t>
            </a:r>
            <a:r>
              <a:rPr sz="2400" u="sng" spc="-5" dirty="0">
                <a:solidFill>
                  <a:srgbClr val="0000FF"/>
                </a:solidFill>
                <a:uFill>
                  <a:solidFill>
                    <a:srgbClr val="6B93FB"/>
                  </a:solidFill>
                </a:uFill>
                <a:latin typeface="Arial"/>
                <a:cs typeface="Arial"/>
                <a:hlinkClick r:id="rId7"/>
              </a:rPr>
              <a:t>information/</a:t>
            </a:r>
            <a:endParaRPr sz="2400">
              <a:latin typeface="Arial"/>
              <a:cs typeface="Arial"/>
            </a:endParaRPr>
          </a:p>
        </p:txBody>
      </p:sp>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5" dirty="0">
                <a:solidFill>
                  <a:srgbClr val="ADB3B8"/>
                </a:solidFill>
              </a:rPr>
              <a:t>24</a:t>
            </a:fld>
            <a:endParaRPr spc="-5" dirty="0">
              <a:solidFill>
                <a:srgbClr val="ADB3B8"/>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3" cstate="print"/>
            <a:stretch>
              <a:fillRect/>
            </a:stretch>
          </p:blipFill>
          <p:spPr>
            <a:xfrm>
              <a:off x="9264396" y="228600"/>
              <a:ext cx="2025383" cy="911351"/>
            </a:xfrm>
            <a:prstGeom prst="rect">
              <a:avLst/>
            </a:prstGeom>
          </p:spPr>
        </p:pic>
        <p:pic>
          <p:nvPicPr>
            <p:cNvPr id="4" name="object 4"/>
            <p:cNvPicPr/>
            <p:nvPr/>
          </p:nvPicPr>
          <p:blipFill>
            <a:blip r:embed="rId4"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914400" cy="0"/>
          </a:xfrm>
          <a:custGeom>
            <a:avLst/>
            <a:gdLst/>
            <a:ahLst/>
            <a:cxnLst/>
            <a:rect l="l" t="t" r="r" b="b"/>
            <a:pathLst>
              <a:path w="914400">
                <a:moveTo>
                  <a:pt x="0" y="0"/>
                </a:moveTo>
                <a:lnTo>
                  <a:pt x="914400" y="0"/>
                </a:lnTo>
              </a:path>
            </a:pathLst>
          </a:custGeom>
          <a:ln w="6096">
            <a:solidFill>
              <a:srgbClr val="ADB3B8"/>
            </a:solidFill>
          </a:ln>
        </p:spPr>
        <p:txBody>
          <a:bodyPr wrap="square" lIns="0" tIns="0" rIns="0" bIns="0" rtlCol="0"/>
          <a:lstStyle/>
          <a:p>
            <a:endParaRPr/>
          </a:p>
        </p:txBody>
      </p:sp>
      <p:sp>
        <p:nvSpPr>
          <p:cNvPr id="7" name="object 7"/>
          <p:cNvSpPr/>
          <p:nvPr/>
        </p:nvSpPr>
        <p:spPr>
          <a:xfrm>
            <a:off x="10668000" y="6335267"/>
            <a:ext cx="914400" cy="0"/>
          </a:xfrm>
          <a:custGeom>
            <a:avLst/>
            <a:gdLst/>
            <a:ahLst/>
            <a:cxnLst/>
            <a:rect l="l" t="t" r="r" b="b"/>
            <a:pathLst>
              <a:path w="914400">
                <a:moveTo>
                  <a:pt x="0" y="0"/>
                </a:moveTo>
                <a:lnTo>
                  <a:pt x="914400" y="0"/>
                </a:lnTo>
              </a:path>
            </a:pathLst>
          </a:custGeom>
          <a:ln w="6096">
            <a:solidFill>
              <a:srgbClr val="ADB3B8"/>
            </a:solidFill>
          </a:ln>
        </p:spPr>
        <p:txBody>
          <a:bodyPr wrap="square" lIns="0" tIns="0" rIns="0" bIns="0" rtlCol="0"/>
          <a:lstStyle/>
          <a:p>
            <a:endParaRPr/>
          </a:p>
        </p:txBody>
      </p:sp>
      <p:sp>
        <p:nvSpPr>
          <p:cNvPr id="8" name="object 8"/>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9" name="object 9"/>
          <p:cNvSpPr txBox="1">
            <a:spLocks noGrp="1"/>
          </p:cNvSpPr>
          <p:nvPr>
            <p:ph type="title"/>
          </p:nvPr>
        </p:nvSpPr>
        <p:spPr>
          <a:xfrm>
            <a:off x="643505" y="472220"/>
            <a:ext cx="6292215" cy="452120"/>
          </a:xfrm>
          <a:prstGeom prst="rect">
            <a:avLst/>
          </a:prstGeom>
        </p:spPr>
        <p:txBody>
          <a:bodyPr vert="horz" wrap="square" lIns="0" tIns="12065" rIns="0" bIns="0" rtlCol="0">
            <a:spAutoFit/>
          </a:bodyPr>
          <a:lstStyle/>
          <a:p>
            <a:pPr marL="12700">
              <a:lnSpc>
                <a:spcPct val="100000"/>
              </a:lnSpc>
              <a:spcBef>
                <a:spcPts val="95"/>
              </a:spcBef>
            </a:pPr>
            <a:r>
              <a:rPr b="1" spc="-90" dirty="0">
                <a:solidFill>
                  <a:srgbClr val="F58466"/>
                </a:solidFill>
                <a:latin typeface="Arial"/>
                <a:cs typeface="Arial"/>
              </a:rPr>
              <a:t>Updated</a:t>
            </a:r>
            <a:r>
              <a:rPr b="1" spc="-80" dirty="0">
                <a:solidFill>
                  <a:srgbClr val="F58466"/>
                </a:solidFill>
                <a:latin typeface="Arial"/>
                <a:cs typeface="Arial"/>
              </a:rPr>
              <a:t> </a:t>
            </a:r>
            <a:r>
              <a:rPr b="1" spc="-50" dirty="0">
                <a:solidFill>
                  <a:srgbClr val="F58466"/>
                </a:solidFill>
                <a:latin typeface="Arial"/>
                <a:cs typeface="Arial"/>
              </a:rPr>
              <a:t>OB</a:t>
            </a:r>
            <a:r>
              <a:rPr b="1" spc="-85" dirty="0">
                <a:solidFill>
                  <a:srgbClr val="F58466"/>
                </a:solidFill>
                <a:latin typeface="Arial"/>
                <a:cs typeface="Arial"/>
              </a:rPr>
              <a:t> </a:t>
            </a:r>
            <a:r>
              <a:rPr b="1" spc="-25" dirty="0">
                <a:solidFill>
                  <a:srgbClr val="F58466"/>
                </a:solidFill>
                <a:latin typeface="Arial"/>
                <a:cs typeface="Arial"/>
              </a:rPr>
              <a:t>(ACOG/SMFM)</a:t>
            </a:r>
            <a:r>
              <a:rPr b="1" spc="30" dirty="0">
                <a:solidFill>
                  <a:srgbClr val="F58466"/>
                </a:solidFill>
                <a:latin typeface="Arial"/>
                <a:cs typeface="Arial"/>
              </a:rPr>
              <a:t> </a:t>
            </a:r>
            <a:r>
              <a:rPr b="1" spc="-114" dirty="0">
                <a:solidFill>
                  <a:srgbClr val="F58466"/>
                </a:solidFill>
                <a:latin typeface="Arial"/>
                <a:cs typeface="Arial"/>
              </a:rPr>
              <a:t>Resources</a:t>
            </a: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5" dirty="0">
                <a:solidFill>
                  <a:srgbClr val="ADB3B8"/>
                </a:solidFill>
              </a:rPr>
              <a:t>25</a:t>
            </a:fld>
            <a:endParaRPr spc="-5" dirty="0">
              <a:solidFill>
                <a:srgbClr val="ADB3B8"/>
              </a:solidFill>
            </a:endParaRPr>
          </a:p>
        </p:txBody>
      </p:sp>
      <p:sp>
        <p:nvSpPr>
          <p:cNvPr id="10" name="object 10"/>
          <p:cNvSpPr txBox="1"/>
          <p:nvPr/>
        </p:nvSpPr>
        <p:spPr>
          <a:xfrm>
            <a:off x="443244" y="1546277"/>
            <a:ext cx="10837403" cy="4588244"/>
          </a:xfrm>
          <a:prstGeom prst="rect">
            <a:avLst/>
          </a:prstGeom>
        </p:spPr>
        <p:txBody>
          <a:bodyPr vert="horz" wrap="square" lIns="0" tIns="89535" rIns="0" bIns="0" rtlCol="0">
            <a:spAutoFit/>
          </a:bodyPr>
          <a:lstStyle/>
          <a:p>
            <a:pPr marL="241300" marR="713105" indent="-228600">
              <a:lnSpc>
                <a:spcPct val="68600"/>
              </a:lnSpc>
              <a:spcBef>
                <a:spcPts val="1019"/>
              </a:spcBef>
              <a:buClr>
                <a:srgbClr val="F5668F"/>
              </a:buClr>
              <a:buFont typeface="Arial"/>
              <a:buChar char="•"/>
              <a:tabLst>
                <a:tab pos="241935" algn="l"/>
              </a:tabLst>
            </a:pPr>
            <a:r>
              <a:rPr sz="2800" spc="-20" dirty="0" smtClean="0">
                <a:latin typeface="Calibri"/>
                <a:cs typeface="Calibri"/>
                <a:hlinkClick r:id="rId5"/>
              </a:rPr>
              <a:t>ACOG</a:t>
            </a:r>
            <a:r>
              <a:rPr sz="2800" spc="-20" dirty="0">
                <a:latin typeface="Calibri"/>
                <a:cs typeface="Calibri"/>
                <a:hlinkClick r:id="rId5"/>
              </a:rPr>
              <a:t>:</a:t>
            </a:r>
            <a:r>
              <a:rPr sz="2800" spc="20" dirty="0">
                <a:solidFill>
                  <a:srgbClr val="0000FF"/>
                </a:solidFill>
                <a:latin typeface="Calibri"/>
                <a:cs typeface="Calibri"/>
                <a:hlinkClick r:id="rId5"/>
              </a:rPr>
              <a:t> </a:t>
            </a:r>
            <a:r>
              <a:rPr sz="2800" u="sng" spc="-15" dirty="0">
                <a:solidFill>
                  <a:srgbClr val="0000FF"/>
                </a:solidFill>
                <a:uFill>
                  <a:solidFill>
                    <a:srgbClr val="0000FF"/>
                  </a:solidFill>
                </a:uFill>
                <a:latin typeface="Calibri"/>
                <a:cs typeface="Calibri"/>
                <a:hlinkClick r:id="rId5"/>
              </a:rPr>
              <a:t>Practice</a:t>
            </a:r>
            <a:r>
              <a:rPr sz="2800" u="sng" spc="25" dirty="0">
                <a:solidFill>
                  <a:srgbClr val="0000FF"/>
                </a:solidFill>
                <a:uFill>
                  <a:solidFill>
                    <a:srgbClr val="0000FF"/>
                  </a:solidFill>
                </a:uFill>
                <a:latin typeface="Calibri"/>
                <a:cs typeface="Calibri"/>
                <a:hlinkClick r:id="rId5"/>
              </a:rPr>
              <a:t> </a:t>
            </a:r>
            <a:r>
              <a:rPr sz="2800" u="sng" spc="-5" dirty="0">
                <a:solidFill>
                  <a:srgbClr val="0000FF"/>
                </a:solidFill>
                <a:uFill>
                  <a:solidFill>
                    <a:srgbClr val="0000FF"/>
                  </a:solidFill>
                </a:uFill>
                <a:latin typeface="Calibri"/>
                <a:cs typeface="Calibri"/>
                <a:hlinkClick r:id="rId5"/>
              </a:rPr>
              <a:t>Advisory:</a:t>
            </a:r>
            <a:r>
              <a:rPr sz="2800" u="sng" spc="45" dirty="0">
                <a:solidFill>
                  <a:srgbClr val="0000FF"/>
                </a:solidFill>
                <a:uFill>
                  <a:solidFill>
                    <a:srgbClr val="0000FF"/>
                  </a:solidFill>
                </a:uFill>
                <a:latin typeface="Calibri"/>
                <a:cs typeface="Calibri"/>
                <a:hlinkClick r:id="rId5"/>
              </a:rPr>
              <a:t> </a:t>
            </a:r>
            <a:r>
              <a:rPr sz="2800" u="sng" spc="-25" dirty="0">
                <a:solidFill>
                  <a:srgbClr val="0000FF"/>
                </a:solidFill>
                <a:uFill>
                  <a:solidFill>
                    <a:srgbClr val="0000FF"/>
                  </a:solidFill>
                </a:uFill>
                <a:latin typeface="Calibri"/>
                <a:cs typeface="Calibri"/>
                <a:hlinkClick r:id="rId5"/>
              </a:rPr>
              <a:t>Vaccinating</a:t>
            </a:r>
            <a:r>
              <a:rPr sz="2800" u="sng" spc="25" dirty="0">
                <a:solidFill>
                  <a:srgbClr val="0000FF"/>
                </a:solidFill>
                <a:uFill>
                  <a:solidFill>
                    <a:srgbClr val="0000FF"/>
                  </a:solidFill>
                </a:uFill>
                <a:latin typeface="Calibri"/>
                <a:cs typeface="Calibri"/>
                <a:hlinkClick r:id="rId5"/>
              </a:rPr>
              <a:t> </a:t>
            </a:r>
            <a:r>
              <a:rPr sz="2800" u="sng" spc="-15" dirty="0">
                <a:solidFill>
                  <a:srgbClr val="0000FF"/>
                </a:solidFill>
                <a:uFill>
                  <a:solidFill>
                    <a:srgbClr val="0000FF"/>
                  </a:solidFill>
                </a:uFill>
                <a:latin typeface="Calibri"/>
                <a:cs typeface="Calibri"/>
                <a:hlinkClick r:id="rId5"/>
              </a:rPr>
              <a:t>Pregnant</a:t>
            </a:r>
            <a:r>
              <a:rPr sz="2800" u="sng" spc="25" dirty="0">
                <a:solidFill>
                  <a:srgbClr val="0000FF"/>
                </a:solidFill>
                <a:uFill>
                  <a:solidFill>
                    <a:srgbClr val="0000FF"/>
                  </a:solidFill>
                </a:uFill>
                <a:latin typeface="Calibri"/>
                <a:cs typeface="Calibri"/>
                <a:hlinkClick r:id="rId5"/>
              </a:rPr>
              <a:t> </a:t>
            </a:r>
            <a:r>
              <a:rPr sz="2800" u="sng" spc="-5" dirty="0">
                <a:solidFill>
                  <a:srgbClr val="0000FF"/>
                </a:solidFill>
                <a:uFill>
                  <a:solidFill>
                    <a:srgbClr val="0000FF"/>
                  </a:solidFill>
                </a:uFill>
                <a:latin typeface="Calibri"/>
                <a:cs typeface="Calibri"/>
                <a:hlinkClick r:id="rId5"/>
              </a:rPr>
              <a:t>and</a:t>
            </a:r>
            <a:r>
              <a:rPr sz="2800" u="sng" spc="30" dirty="0">
                <a:solidFill>
                  <a:srgbClr val="0000FF"/>
                </a:solidFill>
                <a:uFill>
                  <a:solidFill>
                    <a:srgbClr val="0000FF"/>
                  </a:solidFill>
                </a:uFill>
                <a:latin typeface="Calibri"/>
                <a:cs typeface="Calibri"/>
                <a:hlinkClick r:id="rId5"/>
              </a:rPr>
              <a:t> </a:t>
            </a:r>
            <a:r>
              <a:rPr sz="2800" u="sng" spc="-15" dirty="0">
                <a:solidFill>
                  <a:srgbClr val="0000FF"/>
                </a:solidFill>
                <a:uFill>
                  <a:solidFill>
                    <a:srgbClr val="0000FF"/>
                  </a:solidFill>
                </a:uFill>
                <a:latin typeface="Calibri"/>
                <a:cs typeface="Calibri"/>
                <a:hlinkClick r:id="rId5"/>
              </a:rPr>
              <a:t>Lactating </a:t>
            </a:r>
            <a:r>
              <a:rPr sz="2800" spc="-615" dirty="0">
                <a:solidFill>
                  <a:srgbClr val="0000FF"/>
                </a:solidFill>
                <a:latin typeface="Calibri"/>
                <a:cs typeface="Calibri"/>
                <a:hlinkClick r:id="rId5"/>
              </a:rPr>
              <a:t> </a:t>
            </a:r>
            <a:r>
              <a:rPr sz="2800" u="sng" spc="-20" dirty="0">
                <a:solidFill>
                  <a:srgbClr val="0000FF"/>
                </a:solidFill>
                <a:uFill>
                  <a:solidFill>
                    <a:srgbClr val="0000FF"/>
                  </a:solidFill>
                </a:uFill>
                <a:latin typeface="Calibri"/>
                <a:cs typeface="Calibri"/>
                <a:hlinkClick r:id="rId5"/>
              </a:rPr>
              <a:t>Patients</a:t>
            </a:r>
            <a:r>
              <a:rPr sz="2800" u="sng" spc="20" dirty="0">
                <a:solidFill>
                  <a:srgbClr val="0000FF"/>
                </a:solidFill>
                <a:uFill>
                  <a:solidFill>
                    <a:srgbClr val="0000FF"/>
                  </a:solidFill>
                </a:uFill>
                <a:latin typeface="Calibri"/>
                <a:cs typeface="Calibri"/>
                <a:hlinkClick r:id="rId5"/>
              </a:rPr>
              <a:t> </a:t>
            </a:r>
            <a:r>
              <a:rPr sz="2800" u="sng" spc="-20" dirty="0">
                <a:solidFill>
                  <a:srgbClr val="0000FF"/>
                </a:solidFill>
                <a:uFill>
                  <a:solidFill>
                    <a:srgbClr val="0000FF"/>
                  </a:solidFill>
                </a:uFill>
                <a:latin typeface="Calibri"/>
                <a:cs typeface="Calibri"/>
                <a:hlinkClick r:id="rId5"/>
              </a:rPr>
              <a:t>Against</a:t>
            </a:r>
            <a:r>
              <a:rPr sz="2800" u="sng" spc="15" dirty="0">
                <a:solidFill>
                  <a:srgbClr val="0000FF"/>
                </a:solidFill>
                <a:uFill>
                  <a:solidFill>
                    <a:srgbClr val="0000FF"/>
                  </a:solidFill>
                </a:uFill>
                <a:latin typeface="Calibri"/>
                <a:cs typeface="Calibri"/>
                <a:hlinkClick r:id="rId5"/>
              </a:rPr>
              <a:t> </a:t>
            </a:r>
            <a:r>
              <a:rPr sz="2800" u="sng" spc="-15" dirty="0">
                <a:solidFill>
                  <a:srgbClr val="0000FF"/>
                </a:solidFill>
                <a:uFill>
                  <a:solidFill>
                    <a:srgbClr val="0000FF"/>
                  </a:solidFill>
                </a:uFill>
                <a:latin typeface="Calibri"/>
                <a:cs typeface="Calibri"/>
                <a:hlinkClick r:id="rId5"/>
              </a:rPr>
              <a:t>COVID-19</a:t>
            </a:r>
            <a:r>
              <a:rPr sz="2800" spc="-15" dirty="0">
                <a:latin typeface="Calibri"/>
                <a:cs typeface="Calibri"/>
                <a:hlinkClick r:id="rId5"/>
              </a:rPr>
              <a:t>.</a:t>
            </a:r>
            <a:r>
              <a:rPr sz="2800" spc="40" dirty="0">
                <a:latin typeface="Calibri"/>
                <a:cs typeface="Calibri"/>
                <a:hlinkClick r:id="rId5"/>
              </a:rPr>
              <a:t> </a:t>
            </a:r>
            <a:r>
              <a:rPr sz="2800" spc="-10" dirty="0">
                <a:latin typeface="Calibri"/>
                <a:cs typeface="Calibri"/>
                <a:hlinkClick r:id="rId5"/>
              </a:rPr>
              <a:t>(Updated</a:t>
            </a:r>
            <a:r>
              <a:rPr sz="2800" spc="20" dirty="0">
                <a:latin typeface="Calibri"/>
                <a:cs typeface="Calibri"/>
                <a:hlinkClick r:id="rId5"/>
              </a:rPr>
              <a:t> </a:t>
            </a:r>
            <a:r>
              <a:rPr sz="2800" spc="-5" dirty="0">
                <a:latin typeface="Calibri"/>
                <a:cs typeface="Calibri"/>
                <a:hlinkClick r:id="rId5"/>
              </a:rPr>
              <a:t>7.30.21)</a:t>
            </a:r>
            <a:endParaRPr sz="2800" dirty="0">
              <a:latin typeface="Calibri"/>
              <a:cs typeface="Calibri"/>
            </a:endParaRPr>
          </a:p>
          <a:p>
            <a:pPr marL="241300" marR="5080" indent="-228600">
              <a:lnSpc>
                <a:spcPct val="68400"/>
              </a:lnSpc>
              <a:spcBef>
                <a:spcPts val="1000"/>
              </a:spcBef>
              <a:buClr>
                <a:srgbClr val="F5668F"/>
              </a:buClr>
              <a:buFont typeface="Arial"/>
              <a:buChar char="•"/>
              <a:tabLst>
                <a:tab pos="241935" algn="l"/>
              </a:tabLst>
            </a:pPr>
            <a:r>
              <a:rPr sz="2800" spc="-10" dirty="0">
                <a:latin typeface="Calibri"/>
                <a:cs typeface="Calibri"/>
                <a:hlinkClick r:id="rId6"/>
              </a:rPr>
              <a:t>SMFM:</a:t>
            </a:r>
            <a:r>
              <a:rPr sz="2800" spc="40" dirty="0">
                <a:solidFill>
                  <a:srgbClr val="0000FF"/>
                </a:solidFill>
                <a:latin typeface="Calibri"/>
                <a:cs typeface="Calibri"/>
                <a:hlinkClick r:id="rId6"/>
              </a:rPr>
              <a:t> </a:t>
            </a:r>
            <a:r>
              <a:rPr sz="2800" u="sng" spc="-15" dirty="0">
                <a:solidFill>
                  <a:srgbClr val="0000FF"/>
                </a:solidFill>
                <a:uFill>
                  <a:solidFill>
                    <a:srgbClr val="0000FF"/>
                  </a:solidFill>
                </a:uFill>
                <a:latin typeface="Calibri"/>
                <a:cs typeface="Calibri"/>
                <a:hlinkClick r:id="rId6"/>
              </a:rPr>
              <a:t>Provider</a:t>
            </a:r>
            <a:r>
              <a:rPr sz="2800" u="sng" spc="45" dirty="0">
                <a:solidFill>
                  <a:srgbClr val="0000FF"/>
                </a:solidFill>
                <a:uFill>
                  <a:solidFill>
                    <a:srgbClr val="0000FF"/>
                  </a:solidFill>
                </a:uFill>
                <a:latin typeface="Calibri"/>
                <a:cs typeface="Calibri"/>
                <a:hlinkClick r:id="rId6"/>
              </a:rPr>
              <a:t> </a:t>
            </a:r>
            <a:r>
              <a:rPr sz="2800" u="sng" spc="-15" dirty="0">
                <a:solidFill>
                  <a:srgbClr val="0000FF"/>
                </a:solidFill>
                <a:uFill>
                  <a:solidFill>
                    <a:srgbClr val="0000FF"/>
                  </a:solidFill>
                </a:uFill>
                <a:latin typeface="Calibri"/>
                <a:cs typeface="Calibri"/>
                <a:hlinkClick r:id="rId6"/>
              </a:rPr>
              <a:t>Considerations</a:t>
            </a:r>
            <a:r>
              <a:rPr sz="2800" u="sng" spc="45" dirty="0">
                <a:solidFill>
                  <a:srgbClr val="0000FF"/>
                </a:solidFill>
                <a:uFill>
                  <a:solidFill>
                    <a:srgbClr val="0000FF"/>
                  </a:solidFill>
                </a:uFill>
                <a:latin typeface="Calibri"/>
                <a:cs typeface="Calibri"/>
                <a:hlinkClick r:id="rId6"/>
              </a:rPr>
              <a:t> </a:t>
            </a:r>
            <a:r>
              <a:rPr sz="2800" u="sng" spc="-25" dirty="0">
                <a:solidFill>
                  <a:srgbClr val="0000FF"/>
                </a:solidFill>
                <a:uFill>
                  <a:solidFill>
                    <a:srgbClr val="0000FF"/>
                  </a:solidFill>
                </a:uFill>
                <a:latin typeface="Calibri"/>
                <a:cs typeface="Calibri"/>
                <a:hlinkClick r:id="rId6"/>
              </a:rPr>
              <a:t>for</a:t>
            </a:r>
            <a:r>
              <a:rPr sz="2800" u="sng" spc="20" dirty="0">
                <a:solidFill>
                  <a:srgbClr val="0000FF"/>
                </a:solidFill>
                <a:uFill>
                  <a:solidFill>
                    <a:srgbClr val="0000FF"/>
                  </a:solidFill>
                </a:uFill>
                <a:latin typeface="Calibri"/>
                <a:cs typeface="Calibri"/>
                <a:hlinkClick r:id="rId6"/>
              </a:rPr>
              <a:t> </a:t>
            </a:r>
            <a:r>
              <a:rPr sz="2800" u="sng" spc="-15" dirty="0">
                <a:solidFill>
                  <a:srgbClr val="0000FF"/>
                </a:solidFill>
                <a:uFill>
                  <a:solidFill>
                    <a:srgbClr val="0000FF"/>
                  </a:solidFill>
                </a:uFill>
                <a:latin typeface="Calibri"/>
                <a:cs typeface="Calibri"/>
                <a:hlinkClick r:id="rId6"/>
              </a:rPr>
              <a:t>Engaging</a:t>
            </a:r>
            <a:r>
              <a:rPr sz="2800" u="sng" dirty="0">
                <a:solidFill>
                  <a:srgbClr val="0000FF"/>
                </a:solidFill>
                <a:uFill>
                  <a:solidFill>
                    <a:srgbClr val="0000FF"/>
                  </a:solidFill>
                </a:uFill>
                <a:latin typeface="Calibri"/>
                <a:cs typeface="Calibri"/>
                <a:hlinkClick r:id="rId6"/>
              </a:rPr>
              <a:t> </a:t>
            </a:r>
            <a:r>
              <a:rPr sz="2800" u="sng" spc="-10" dirty="0">
                <a:solidFill>
                  <a:srgbClr val="0000FF"/>
                </a:solidFill>
                <a:uFill>
                  <a:solidFill>
                    <a:srgbClr val="0000FF"/>
                  </a:solidFill>
                </a:uFill>
                <a:latin typeface="Calibri"/>
                <a:cs typeface="Calibri"/>
                <a:hlinkClick r:id="rId6"/>
              </a:rPr>
              <a:t>in</a:t>
            </a:r>
            <a:r>
              <a:rPr sz="2800" u="sng" spc="20" dirty="0">
                <a:solidFill>
                  <a:srgbClr val="0000FF"/>
                </a:solidFill>
                <a:uFill>
                  <a:solidFill>
                    <a:srgbClr val="0000FF"/>
                  </a:solidFill>
                </a:uFill>
                <a:latin typeface="Calibri"/>
                <a:cs typeface="Calibri"/>
                <a:hlinkClick r:id="rId6"/>
              </a:rPr>
              <a:t> </a:t>
            </a:r>
            <a:r>
              <a:rPr sz="2800" u="sng" spc="-15" dirty="0">
                <a:solidFill>
                  <a:srgbClr val="0000FF"/>
                </a:solidFill>
                <a:uFill>
                  <a:solidFill>
                    <a:srgbClr val="0000FF"/>
                  </a:solidFill>
                </a:uFill>
                <a:latin typeface="Calibri"/>
                <a:cs typeface="Calibri"/>
                <a:hlinkClick r:id="rId6"/>
              </a:rPr>
              <a:t>COVID-19</a:t>
            </a:r>
            <a:r>
              <a:rPr sz="2800" u="sng" spc="45" dirty="0">
                <a:solidFill>
                  <a:srgbClr val="0000FF"/>
                </a:solidFill>
                <a:uFill>
                  <a:solidFill>
                    <a:srgbClr val="0000FF"/>
                  </a:solidFill>
                </a:uFill>
                <a:latin typeface="Calibri"/>
                <a:cs typeface="Calibri"/>
                <a:hlinkClick r:id="rId6"/>
              </a:rPr>
              <a:t> </a:t>
            </a:r>
            <a:r>
              <a:rPr sz="2800" u="sng" spc="-30" dirty="0">
                <a:solidFill>
                  <a:srgbClr val="0000FF"/>
                </a:solidFill>
                <a:uFill>
                  <a:solidFill>
                    <a:srgbClr val="0000FF"/>
                  </a:solidFill>
                </a:uFill>
                <a:latin typeface="Calibri"/>
                <a:cs typeface="Calibri"/>
                <a:hlinkClick r:id="rId6"/>
              </a:rPr>
              <a:t>Vaccine </a:t>
            </a:r>
            <a:r>
              <a:rPr sz="2800" spc="-620" dirty="0">
                <a:solidFill>
                  <a:srgbClr val="0000FF"/>
                </a:solidFill>
                <a:latin typeface="Calibri"/>
                <a:cs typeface="Calibri"/>
                <a:hlinkClick r:id="rId6"/>
              </a:rPr>
              <a:t> </a:t>
            </a:r>
            <a:r>
              <a:rPr sz="2800" u="sng" spc="-10" dirty="0">
                <a:solidFill>
                  <a:srgbClr val="0000FF"/>
                </a:solidFill>
                <a:uFill>
                  <a:solidFill>
                    <a:srgbClr val="0000FF"/>
                  </a:solidFill>
                </a:uFill>
                <a:latin typeface="Calibri"/>
                <a:cs typeface="Calibri"/>
                <a:hlinkClick r:id="rId6"/>
              </a:rPr>
              <a:t>Counseling</a:t>
            </a:r>
            <a:r>
              <a:rPr sz="2800" u="sng" spc="40" dirty="0">
                <a:solidFill>
                  <a:srgbClr val="0000FF"/>
                </a:solidFill>
                <a:uFill>
                  <a:solidFill>
                    <a:srgbClr val="0000FF"/>
                  </a:solidFill>
                </a:uFill>
                <a:latin typeface="Calibri"/>
                <a:cs typeface="Calibri"/>
                <a:hlinkClick r:id="rId6"/>
              </a:rPr>
              <a:t> </a:t>
            </a:r>
            <a:r>
              <a:rPr sz="2800" u="sng" spc="-5" dirty="0">
                <a:solidFill>
                  <a:srgbClr val="0000FF"/>
                </a:solidFill>
                <a:uFill>
                  <a:solidFill>
                    <a:srgbClr val="0000FF"/>
                  </a:solidFill>
                </a:uFill>
                <a:latin typeface="Calibri"/>
                <a:cs typeface="Calibri"/>
                <a:hlinkClick r:id="rId6"/>
              </a:rPr>
              <a:t>With</a:t>
            </a:r>
            <a:r>
              <a:rPr sz="2800" u="sng" spc="15" dirty="0">
                <a:solidFill>
                  <a:srgbClr val="0000FF"/>
                </a:solidFill>
                <a:uFill>
                  <a:solidFill>
                    <a:srgbClr val="0000FF"/>
                  </a:solidFill>
                </a:uFill>
                <a:latin typeface="Calibri"/>
                <a:cs typeface="Calibri"/>
                <a:hlinkClick r:id="rId6"/>
              </a:rPr>
              <a:t> </a:t>
            </a:r>
            <a:r>
              <a:rPr sz="2800" u="sng" spc="-15" dirty="0">
                <a:solidFill>
                  <a:srgbClr val="0000FF"/>
                </a:solidFill>
                <a:uFill>
                  <a:solidFill>
                    <a:srgbClr val="0000FF"/>
                  </a:solidFill>
                </a:uFill>
                <a:latin typeface="Calibri"/>
                <a:cs typeface="Calibri"/>
                <a:hlinkClick r:id="rId6"/>
              </a:rPr>
              <a:t>Pregnant</a:t>
            </a:r>
            <a:r>
              <a:rPr sz="2800" u="sng" spc="25" dirty="0">
                <a:solidFill>
                  <a:srgbClr val="0000FF"/>
                </a:solidFill>
                <a:uFill>
                  <a:solidFill>
                    <a:srgbClr val="0000FF"/>
                  </a:solidFill>
                </a:uFill>
                <a:latin typeface="Calibri"/>
                <a:cs typeface="Calibri"/>
                <a:hlinkClick r:id="rId6"/>
              </a:rPr>
              <a:t> </a:t>
            </a:r>
            <a:r>
              <a:rPr sz="2800" u="sng" spc="-5" dirty="0">
                <a:solidFill>
                  <a:srgbClr val="0000FF"/>
                </a:solidFill>
                <a:uFill>
                  <a:solidFill>
                    <a:srgbClr val="0000FF"/>
                  </a:solidFill>
                </a:uFill>
                <a:latin typeface="Calibri"/>
                <a:cs typeface="Calibri"/>
                <a:hlinkClick r:id="rId6"/>
              </a:rPr>
              <a:t>and</a:t>
            </a:r>
            <a:r>
              <a:rPr sz="2800" u="sng" spc="15" dirty="0">
                <a:solidFill>
                  <a:srgbClr val="0000FF"/>
                </a:solidFill>
                <a:uFill>
                  <a:solidFill>
                    <a:srgbClr val="0000FF"/>
                  </a:solidFill>
                </a:uFill>
                <a:latin typeface="Calibri"/>
                <a:cs typeface="Calibri"/>
                <a:hlinkClick r:id="rId6"/>
              </a:rPr>
              <a:t> </a:t>
            </a:r>
            <a:r>
              <a:rPr sz="2800" u="sng" spc="-15" dirty="0">
                <a:solidFill>
                  <a:srgbClr val="0000FF"/>
                </a:solidFill>
                <a:uFill>
                  <a:solidFill>
                    <a:srgbClr val="0000FF"/>
                  </a:solidFill>
                </a:uFill>
                <a:latin typeface="Calibri"/>
                <a:cs typeface="Calibri"/>
                <a:hlinkClick r:id="rId6"/>
              </a:rPr>
              <a:t>Lactating</a:t>
            </a:r>
            <a:r>
              <a:rPr sz="2800" u="sng" spc="5" dirty="0">
                <a:solidFill>
                  <a:srgbClr val="0000FF"/>
                </a:solidFill>
                <a:uFill>
                  <a:solidFill>
                    <a:srgbClr val="0000FF"/>
                  </a:solidFill>
                </a:uFill>
                <a:latin typeface="Calibri"/>
                <a:cs typeface="Calibri"/>
                <a:hlinkClick r:id="rId6"/>
              </a:rPr>
              <a:t> </a:t>
            </a:r>
            <a:r>
              <a:rPr sz="2800" u="sng" spc="-20" dirty="0">
                <a:solidFill>
                  <a:srgbClr val="0000FF"/>
                </a:solidFill>
                <a:uFill>
                  <a:solidFill>
                    <a:srgbClr val="0000FF"/>
                  </a:solidFill>
                </a:uFill>
                <a:latin typeface="Calibri"/>
                <a:cs typeface="Calibri"/>
                <a:hlinkClick r:id="rId6"/>
              </a:rPr>
              <a:t>Patients</a:t>
            </a:r>
            <a:r>
              <a:rPr sz="2800" spc="-20" dirty="0">
                <a:latin typeface="Calibri"/>
                <a:cs typeface="Calibri"/>
                <a:hlinkClick r:id="rId6"/>
              </a:rPr>
              <a:t>.</a:t>
            </a:r>
            <a:r>
              <a:rPr sz="2800" spc="30" dirty="0">
                <a:latin typeface="Calibri"/>
                <a:cs typeface="Calibri"/>
                <a:hlinkClick r:id="rId6"/>
              </a:rPr>
              <a:t> </a:t>
            </a:r>
            <a:r>
              <a:rPr sz="2800" spc="-10" dirty="0">
                <a:latin typeface="Calibri"/>
                <a:cs typeface="Calibri"/>
                <a:hlinkClick r:id="rId6"/>
              </a:rPr>
              <a:t>(Updated </a:t>
            </a:r>
            <a:r>
              <a:rPr sz="2800" spc="-5" dirty="0">
                <a:latin typeface="Calibri"/>
                <a:cs typeface="Calibri"/>
              </a:rPr>
              <a:t> 8.23.21)</a:t>
            </a:r>
            <a:endParaRPr sz="2800" dirty="0">
              <a:latin typeface="Calibri"/>
              <a:cs typeface="Calibri"/>
            </a:endParaRPr>
          </a:p>
          <a:p>
            <a:pPr marL="241300" marR="786765" indent="-229235">
              <a:lnSpc>
                <a:spcPct val="68600"/>
              </a:lnSpc>
              <a:spcBef>
                <a:spcPts val="994"/>
              </a:spcBef>
              <a:buClr>
                <a:srgbClr val="F5668F"/>
              </a:buClr>
              <a:buFont typeface="Arial"/>
              <a:buChar char="•"/>
              <a:tabLst>
                <a:tab pos="241935" algn="l"/>
              </a:tabLst>
            </a:pPr>
            <a:r>
              <a:rPr sz="2800" spc="-10" dirty="0">
                <a:latin typeface="Calibri"/>
                <a:cs typeface="Calibri"/>
                <a:hlinkClick r:id="rId7"/>
              </a:rPr>
              <a:t>SMFM:</a:t>
            </a:r>
            <a:r>
              <a:rPr sz="2800" spc="30" dirty="0">
                <a:solidFill>
                  <a:srgbClr val="0000FF"/>
                </a:solidFill>
                <a:latin typeface="Calibri"/>
                <a:cs typeface="Calibri"/>
                <a:hlinkClick r:id="rId7"/>
              </a:rPr>
              <a:t> </a:t>
            </a:r>
            <a:r>
              <a:rPr sz="2800" u="sng" spc="-10" dirty="0">
                <a:solidFill>
                  <a:srgbClr val="0000FF"/>
                </a:solidFill>
                <a:uFill>
                  <a:solidFill>
                    <a:srgbClr val="0000FF"/>
                  </a:solidFill>
                </a:uFill>
                <a:latin typeface="Calibri"/>
                <a:cs typeface="Calibri"/>
                <a:hlinkClick r:id="rId7"/>
              </a:rPr>
              <a:t>SMFM</a:t>
            </a:r>
            <a:r>
              <a:rPr sz="2800" u="sng" spc="40" dirty="0">
                <a:solidFill>
                  <a:srgbClr val="0000FF"/>
                </a:solidFill>
                <a:uFill>
                  <a:solidFill>
                    <a:srgbClr val="0000FF"/>
                  </a:solidFill>
                </a:uFill>
                <a:latin typeface="Calibri"/>
                <a:cs typeface="Calibri"/>
                <a:hlinkClick r:id="rId7"/>
              </a:rPr>
              <a:t> </a:t>
            </a:r>
            <a:r>
              <a:rPr sz="2800" u="sng" spc="-5" dirty="0">
                <a:solidFill>
                  <a:srgbClr val="0000FF"/>
                </a:solidFill>
                <a:uFill>
                  <a:solidFill>
                    <a:srgbClr val="0000FF"/>
                  </a:solidFill>
                </a:uFill>
                <a:latin typeface="Calibri"/>
                <a:cs typeface="Calibri"/>
                <a:hlinkClick r:id="rId7"/>
              </a:rPr>
              <a:t>Learning:</a:t>
            </a:r>
            <a:r>
              <a:rPr sz="2800" u="sng" spc="15" dirty="0">
                <a:solidFill>
                  <a:srgbClr val="0000FF"/>
                </a:solidFill>
                <a:uFill>
                  <a:solidFill>
                    <a:srgbClr val="0000FF"/>
                  </a:solidFill>
                </a:uFill>
                <a:latin typeface="Calibri"/>
                <a:cs typeface="Calibri"/>
                <a:hlinkClick r:id="rId7"/>
              </a:rPr>
              <a:t> </a:t>
            </a:r>
            <a:r>
              <a:rPr sz="2800" u="sng" spc="-10" dirty="0">
                <a:solidFill>
                  <a:srgbClr val="0000FF"/>
                </a:solidFill>
                <a:uFill>
                  <a:solidFill>
                    <a:srgbClr val="0000FF"/>
                  </a:solidFill>
                </a:uFill>
                <a:latin typeface="Calibri"/>
                <a:cs typeface="Calibri"/>
                <a:hlinkClick r:id="rId7"/>
              </a:rPr>
              <a:t>Myth-Busting</a:t>
            </a:r>
            <a:r>
              <a:rPr sz="2800" u="sng" spc="55" dirty="0">
                <a:solidFill>
                  <a:srgbClr val="0000FF"/>
                </a:solidFill>
                <a:uFill>
                  <a:solidFill>
                    <a:srgbClr val="0000FF"/>
                  </a:solidFill>
                </a:uFill>
                <a:latin typeface="Calibri"/>
                <a:cs typeface="Calibri"/>
                <a:hlinkClick r:id="rId7"/>
              </a:rPr>
              <a:t> </a:t>
            </a:r>
            <a:r>
              <a:rPr sz="2800" u="sng" spc="-15" dirty="0">
                <a:solidFill>
                  <a:srgbClr val="0000FF"/>
                </a:solidFill>
                <a:uFill>
                  <a:solidFill>
                    <a:srgbClr val="0000FF"/>
                  </a:solidFill>
                </a:uFill>
                <a:latin typeface="Calibri"/>
                <a:cs typeface="Calibri"/>
                <a:hlinkClick r:id="rId7"/>
              </a:rPr>
              <a:t>COVID-19</a:t>
            </a:r>
            <a:r>
              <a:rPr sz="2800" u="sng" spc="40" dirty="0">
                <a:solidFill>
                  <a:srgbClr val="0000FF"/>
                </a:solidFill>
                <a:uFill>
                  <a:solidFill>
                    <a:srgbClr val="0000FF"/>
                  </a:solidFill>
                </a:uFill>
                <a:latin typeface="Calibri"/>
                <a:cs typeface="Calibri"/>
                <a:hlinkClick r:id="rId7"/>
              </a:rPr>
              <a:t> </a:t>
            </a:r>
            <a:r>
              <a:rPr sz="2800" u="sng" spc="-25" dirty="0">
                <a:solidFill>
                  <a:srgbClr val="0000FF"/>
                </a:solidFill>
                <a:uFill>
                  <a:solidFill>
                    <a:srgbClr val="0000FF"/>
                  </a:solidFill>
                </a:uFill>
                <a:latin typeface="Calibri"/>
                <a:cs typeface="Calibri"/>
                <a:hlinkClick r:id="rId7"/>
              </a:rPr>
              <a:t>Vaccines</a:t>
            </a:r>
            <a:r>
              <a:rPr sz="2800" u="sng" spc="15" dirty="0">
                <a:solidFill>
                  <a:srgbClr val="0000FF"/>
                </a:solidFill>
                <a:uFill>
                  <a:solidFill>
                    <a:srgbClr val="0000FF"/>
                  </a:solidFill>
                </a:uFill>
                <a:latin typeface="Calibri"/>
                <a:cs typeface="Calibri"/>
                <a:hlinkClick r:id="rId7"/>
              </a:rPr>
              <a:t> </a:t>
            </a:r>
            <a:r>
              <a:rPr sz="2800" u="sng" spc="-15" dirty="0">
                <a:solidFill>
                  <a:srgbClr val="0000FF"/>
                </a:solidFill>
                <a:uFill>
                  <a:solidFill>
                    <a:srgbClr val="0000FF"/>
                  </a:solidFill>
                </a:uFill>
                <a:latin typeface="Calibri"/>
                <a:cs typeface="Calibri"/>
                <a:hlinkClick r:id="rId7"/>
              </a:rPr>
              <a:t>in </a:t>
            </a:r>
            <a:r>
              <a:rPr sz="2800" spc="-620" dirty="0">
                <a:solidFill>
                  <a:srgbClr val="0000FF"/>
                </a:solidFill>
                <a:latin typeface="Calibri"/>
                <a:cs typeface="Calibri"/>
                <a:hlinkClick r:id="rId7"/>
              </a:rPr>
              <a:t> </a:t>
            </a:r>
            <a:r>
              <a:rPr sz="2800" u="sng" spc="-30" dirty="0">
                <a:solidFill>
                  <a:srgbClr val="0000FF"/>
                </a:solidFill>
                <a:uFill>
                  <a:solidFill>
                    <a:srgbClr val="0000FF"/>
                  </a:solidFill>
                </a:uFill>
                <a:latin typeface="Calibri"/>
                <a:cs typeface="Calibri"/>
                <a:hlinkClick r:id="rId7"/>
              </a:rPr>
              <a:t>Pregnancy</a:t>
            </a:r>
            <a:r>
              <a:rPr sz="2800" spc="-30" dirty="0">
                <a:latin typeface="Calibri"/>
                <a:cs typeface="Calibri"/>
                <a:hlinkClick r:id="rId7"/>
              </a:rPr>
              <a:t>.</a:t>
            </a:r>
            <a:r>
              <a:rPr sz="2800" spc="20" dirty="0">
                <a:latin typeface="Calibri"/>
                <a:cs typeface="Calibri"/>
                <a:hlinkClick r:id="rId7"/>
              </a:rPr>
              <a:t> </a:t>
            </a:r>
            <a:r>
              <a:rPr sz="2800" spc="-5" dirty="0">
                <a:latin typeface="Calibri"/>
                <a:cs typeface="Calibri"/>
                <a:hlinkClick r:id="rId7"/>
              </a:rPr>
              <a:t>(09.10.21</a:t>
            </a:r>
            <a:r>
              <a:rPr sz="2800" spc="-5" dirty="0" smtClean="0">
                <a:latin typeface="Calibri"/>
                <a:cs typeface="Calibri"/>
                <a:hlinkClick r:id="rId7"/>
              </a:rPr>
              <a:t>)</a:t>
            </a:r>
            <a:endParaRPr lang="en-US" sz="2800" spc="-5" dirty="0" smtClean="0">
              <a:latin typeface="Calibri"/>
              <a:cs typeface="Calibri"/>
            </a:endParaRPr>
          </a:p>
          <a:p>
            <a:pPr marL="241300" marR="786765" indent="-229235">
              <a:lnSpc>
                <a:spcPct val="68600"/>
              </a:lnSpc>
              <a:spcBef>
                <a:spcPts val="994"/>
              </a:spcBef>
              <a:buClr>
                <a:srgbClr val="F5668F"/>
              </a:buClr>
              <a:buFont typeface="Arial"/>
              <a:buChar char="•"/>
              <a:tabLst>
                <a:tab pos="241935" algn="l"/>
              </a:tabLst>
            </a:pPr>
            <a:r>
              <a:rPr lang="en-US" sz="2800" dirty="0"/>
              <a:t>ACOG: </a:t>
            </a:r>
            <a:r>
              <a:rPr lang="en-US" sz="2800" dirty="0">
                <a:hlinkClick r:id="rId8"/>
              </a:rPr>
              <a:t>Statement of Strong Medical Consensus for Vaccination of Pregnant Individuals Against COVID-19</a:t>
            </a:r>
            <a:r>
              <a:rPr lang="en-US" sz="2800" dirty="0"/>
              <a:t>. (Updated 9.14.21)</a:t>
            </a:r>
            <a:endParaRPr lang="en-US" sz="4000" spc="-5" dirty="0" smtClean="0">
              <a:latin typeface="Calibri"/>
              <a:cs typeface="Calibri"/>
            </a:endParaRPr>
          </a:p>
          <a:p>
            <a:pPr marL="241300" marR="786765" indent="-229235">
              <a:lnSpc>
                <a:spcPct val="68600"/>
              </a:lnSpc>
              <a:spcBef>
                <a:spcPts val="994"/>
              </a:spcBef>
              <a:buClr>
                <a:srgbClr val="F5668F"/>
              </a:buClr>
              <a:buFont typeface="Arial"/>
              <a:buChar char="•"/>
              <a:tabLst>
                <a:tab pos="241935" algn="l"/>
              </a:tabLst>
            </a:pPr>
            <a:r>
              <a:rPr lang="en-US" sz="2800" dirty="0" smtClean="0"/>
              <a:t>SMFM: </a:t>
            </a:r>
            <a:r>
              <a:rPr lang="en-US" sz="2800" dirty="0" smtClean="0">
                <a:hlinkClick r:id="rId9"/>
              </a:rPr>
              <a:t>Provider Considerations for Engaging in COVID-19 Vaccine Counseling With Pregnant and Lactating Patients</a:t>
            </a:r>
            <a:r>
              <a:rPr lang="en-US" sz="2800" dirty="0" smtClean="0"/>
              <a:t>. (Updated 9.24.21)</a:t>
            </a:r>
            <a:endParaRPr lang="en-US" sz="4400" dirty="0">
              <a:cs typeface="Calibri"/>
            </a:endParaRPr>
          </a:p>
          <a:p>
            <a:pPr marL="241300" marR="786765" indent="-229235">
              <a:lnSpc>
                <a:spcPct val="68600"/>
              </a:lnSpc>
              <a:spcBef>
                <a:spcPts val="994"/>
              </a:spcBef>
              <a:buClr>
                <a:srgbClr val="F5668F"/>
              </a:buClr>
              <a:buFont typeface="Arial"/>
              <a:buChar char="•"/>
              <a:tabLst>
                <a:tab pos="241935" algn="l"/>
              </a:tabLst>
            </a:pPr>
            <a:r>
              <a:rPr lang="en-US" sz="2800" dirty="0" smtClean="0"/>
              <a:t>ABOG</a:t>
            </a:r>
            <a:r>
              <a:rPr lang="en-US" sz="2800" dirty="0"/>
              <a:t>: </a:t>
            </a:r>
            <a:r>
              <a:rPr lang="en-US" sz="2800" dirty="0">
                <a:hlinkClick r:id="rId10"/>
              </a:rPr>
              <a:t>Statement Regarding Dissemination of COVID-19 </a:t>
            </a:r>
            <a:r>
              <a:rPr lang="en-US" sz="2800" dirty="0" smtClean="0">
                <a:hlinkClick r:id="rId10"/>
              </a:rPr>
              <a:t>Misinformation</a:t>
            </a:r>
            <a:r>
              <a:rPr lang="en-US" sz="2000" dirty="0"/>
              <a:t> </a:t>
            </a:r>
            <a:r>
              <a:rPr lang="en-US" sz="2000" dirty="0" smtClean="0"/>
              <a:t>(9/27/21)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98" y="54355"/>
            <a:ext cx="11595102" cy="430887"/>
          </a:xfrm>
        </p:spPr>
        <p:txBody>
          <a:bodyPr/>
          <a:lstStyle/>
          <a:p>
            <a:r>
              <a:rPr lang="en-US" dirty="0" smtClean="0"/>
              <a:t>ACOG:  9/14/21 </a:t>
            </a:r>
            <a:r>
              <a:rPr lang="en-US" sz="1600" dirty="0">
                <a:hlinkClick r:id="rId2"/>
              </a:rPr>
              <a:t>Statement of Strong Medical Consensus for Vaccination of Pregnant Individuals Against COVID-19</a:t>
            </a:r>
            <a:r>
              <a:rPr lang="en-US" sz="1600" dirty="0"/>
              <a:t>. </a:t>
            </a:r>
          </a:p>
        </p:txBody>
      </p:sp>
      <p:sp>
        <p:nvSpPr>
          <p:cNvPr id="3" name="Text Placeholder 2"/>
          <p:cNvSpPr>
            <a:spLocks noGrp="1"/>
          </p:cNvSpPr>
          <p:nvPr>
            <p:ph type="body" idx="1"/>
          </p:nvPr>
        </p:nvSpPr>
        <p:spPr>
          <a:xfrm>
            <a:off x="533400" y="485242"/>
            <a:ext cx="11201400" cy="6524863"/>
          </a:xfrm>
        </p:spPr>
        <p:txBody>
          <a:bodyPr/>
          <a:lstStyle/>
          <a:p>
            <a:r>
              <a:rPr lang="en-US" dirty="0"/>
              <a:t>“As the leading organizations representing experts in maternal care and public health professionals that advocate and educate about vaccination, we strongly urge all pregnant individuals—along with recently pregnant, planning to become pregnant, lactating and other eligible individuals—to be vaccinated against COVID-19</a:t>
            </a:r>
            <a:r>
              <a:rPr lang="en-US" dirty="0" smtClean="0"/>
              <a:t>.</a:t>
            </a:r>
          </a:p>
          <a:p>
            <a:endParaRPr lang="en-US" sz="800" dirty="0"/>
          </a:p>
          <a:p>
            <a:r>
              <a:rPr lang="en-US" dirty="0"/>
              <a:t>“Pregnant individuals are at increased risk of severe COVID-19 infection, including death. With cases rising as a result of the Delta variant, the best way for pregnant individuals to protect themselves against the potential harm from COVID-19 infection is to be vaccinated</a:t>
            </a:r>
            <a:r>
              <a:rPr lang="en-US" dirty="0" smtClean="0"/>
              <a:t>.</a:t>
            </a:r>
          </a:p>
          <a:p>
            <a:endParaRPr lang="en-US" sz="800" dirty="0"/>
          </a:p>
          <a:p>
            <a:r>
              <a:rPr lang="en-US" dirty="0" smtClean="0"/>
              <a:t>“Data </a:t>
            </a:r>
            <a:r>
              <a:rPr lang="en-US" dirty="0"/>
              <a:t>from tens of thousands of reporting individuals have shown that the COVID-19 vaccine is both safe and effective when administered during pregnancy. The same data have been equally reassuring when it comes to infants born to vaccinated individuals. Moreover, COVID-19 vaccines have no impact on fertility.</a:t>
            </a:r>
          </a:p>
          <a:p>
            <a:r>
              <a:rPr lang="en-US" dirty="0"/>
              <a:t>“Pregnant individuals and those planning to become pregnant should feel confident in choosing vaccination to protect themselves, their infants, their families, and their communities.”</a:t>
            </a:r>
          </a:p>
        </p:txBody>
      </p:sp>
    </p:spTree>
    <p:extLst>
      <p:ext uri="{BB962C8B-B14F-4D97-AF65-F5344CB8AC3E}">
        <p14:creationId xmlns:p14="http://schemas.microsoft.com/office/powerpoint/2010/main" val="1727256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9753600" cy="1707390"/>
          </a:xfrm>
        </p:spPr>
        <p:txBody>
          <a:bodyPr/>
          <a:lstStyle/>
          <a:p>
            <a:pPr marL="241300" marR="786765" indent="-229235">
              <a:lnSpc>
                <a:spcPct val="68600"/>
              </a:lnSpc>
              <a:spcBef>
                <a:spcPts val="994"/>
              </a:spcBef>
              <a:tabLst>
                <a:tab pos="241935" algn="l"/>
              </a:tabLst>
            </a:pPr>
            <a:r>
              <a:rPr lang="en-US" sz="3200" dirty="0"/>
              <a:t>SMFM: </a:t>
            </a:r>
            <a:r>
              <a:rPr lang="en-US" sz="3200" dirty="0">
                <a:hlinkClick r:id="rId2"/>
              </a:rPr>
              <a:t>Provider Considerations for Engaging in COVID-19 Vaccine Counseling With Pregnant and Lactating Patients</a:t>
            </a:r>
            <a:r>
              <a:rPr lang="en-US" sz="3200" dirty="0"/>
              <a:t>. (Updated 9.24.21)</a:t>
            </a:r>
            <a:endParaRPr lang="en-US" sz="4800" dirty="0">
              <a:cs typeface="Calibri"/>
            </a:endParaRPr>
          </a:p>
        </p:txBody>
      </p:sp>
      <p:sp>
        <p:nvSpPr>
          <p:cNvPr id="3" name="Text Placeholder 2"/>
          <p:cNvSpPr>
            <a:spLocks noGrp="1"/>
          </p:cNvSpPr>
          <p:nvPr>
            <p:ph type="body" idx="1"/>
          </p:nvPr>
        </p:nvSpPr>
        <p:spPr>
          <a:xfrm>
            <a:off x="901652" y="2091563"/>
            <a:ext cx="10388694" cy="4431983"/>
          </a:xfrm>
        </p:spPr>
        <p:txBody>
          <a:bodyPr/>
          <a:lstStyle/>
          <a:p>
            <a:r>
              <a:rPr lang="en-US" i="1" dirty="0"/>
              <a:t>On September 24, 2021, the CDC issued updated interim guidance for </a:t>
            </a:r>
            <a:r>
              <a:rPr lang="en-US" b="1" i="1" dirty="0"/>
              <a:t>individuals who are at highest risk for COVID-19 to receive a Pfizer-</a:t>
            </a:r>
            <a:r>
              <a:rPr lang="en-US" b="1" i="1" dirty="0" err="1"/>
              <a:t>BioTech</a:t>
            </a:r>
            <a:r>
              <a:rPr lang="en-US" b="1" i="1" dirty="0"/>
              <a:t> COVID-19 booster shot. </a:t>
            </a:r>
            <a:r>
              <a:rPr lang="en-US" i="1" dirty="0"/>
              <a:t>This includes guidance that people aged 18-49 with underlying medical conditions may receive a booster shot of Pfizer vaccine at least 6 months after their Pfizer primary series, based on their individual benefits and risks. </a:t>
            </a:r>
            <a:r>
              <a:rPr lang="en-US" sz="2800" b="1" i="1" dirty="0"/>
              <a:t>Pregnancy is included as an underlying medical </a:t>
            </a:r>
            <a:r>
              <a:rPr lang="en-US" sz="2800" b="1" i="1" dirty="0" smtClean="0"/>
              <a:t>condition.  </a:t>
            </a:r>
          </a:p>
          <a:p>
            <a:endParaRPr lang="en-US" sz="2800" b="1" dirty="0"/>
          </a:p>
          <a:p>
            <a:r>
              <a:rPr lang="en-US" sz="2800" b="1" dirty="0" smtClean="0"/>
              <a:t>All pregnant patients at least 6 months after their Pfizer vaccine should be offered a booster vaccine.  </a:t>
            </a:r>
            <a:r>
              <a:rPr lang="en-US" sz="2800" dirty="0" smtClean="0"/>
              <a:t>Information on </a:t>
            </a:r>
            <a:r>
              <a:rPr lang="en-US" sz="2800" dirty="0" err="1" smtClean="0"/>
              <a:t>Moderna</a:t>
            </a:r>
            <a:r>
              <a:rPr lang="en-US" sz="2800" dirty="0" smtClean="0"/>
              <a:t> boosters is coming soon. </a:t>
            </a:r>
            <a:endParaRPr lang="en-US" sz="2800" dirty="0"/>
          </a:p>
        </p:txBody>
      </p:sp>
    </p:spTree>
    <p:extLst>
      <p:ext uri="{BB962C8B-B14F-4D97-AF65-F5344CB8AC3E}">
        <p14:creationId xmlns:p14="http://schemas.microsoft.com/office/powerpoint/2010/main" val="290325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962" y="948689"/>
            <a:ext cx="2350770" cy="0"/>
          </a:xfrm>
          <a:custGeom>
            <a:avLst/>
            <a:gdLst/>
            <a:ahLst/>
            <a:cxnLst/>
            <a:rect l="l" t="t" r="r" b="b"/>
            <a:pathLst>
              <a:path w="2350770">
                <a:moveTo>
                  <a:pt x="0" y="0"/>
                </a:moveTo>
                <a:lnTo>
                  <a:pt x="2350173" y="0"/>
                </a:lnTo>
              </a:path>
            </a:pathLst>
          </a:custGeom>
          <a:ln w="32004">
            <a:solidFill>
              <a:srgbClr val="F58366"/>
            </a:solidFill>
          </a:ln>
        </p:spPr>
        <p:txBody>
          <a:bodyPr wrap="square" lIns="0" tIns="0" rIns="0" bIns="0" rtlCol="0"/>
          <a:lstStyle/>
          <a:p>
            <a:endParaRPr/>
          </a:p>
        </p:txBody>
      </p:sp>
      <p:grpSp>
        <p:nvGrpSpPr>
          <p:cNvPr id="3" name="object 3"/>
          <p:cNvGrpSpPr/>
          <p:nvPr/>
        </p:nvGrpSpPr>
        <p:grpSpPr>
          <a:xfrm>
            <a:off x="0" y="5379720"/>
            <a:ext cx="2807335" cy="753110"/>
            <a:chOff x="0" y="5379720"/>
            <a:chExt cx="2807335" cy="753110"/>
          </a:xfrm>
        </p:grpSpPr>
        <p:pic>
          <p:nvPicPr>
            <p:cNvPr id="4" name="object 4"/>
            <p:cNvPicPr/>
            <p:nvPr/>
          </p:nvPicPr>
          <p:blipFill>
            <a:blip r:embed="rId2" cstate="print"/>
            <a:stretch>
              <a:fillRect/>
            </a:stretch>
          </p:blipFill>
          <p:spPr>
            <a:xfrm>
              <a:off x="0" y="5532120"/>
              <a:ext cx="2807207" cy="600456"/>
            </a:xfrm>
            <a:prstGeom prst="rect">
              <a:avLst/>
            </a:prstGeom>
          </p:spPr>
        </p:pic>
        <p:sp>
          <p:nvSpPr>
            <p:cNvPr id="5" name="object 5"/>
            <p:cNvSpPr/>
            <p:nvPr/>
          </p:nvSpPr>
          <p:spPr>
            <a:xfrm>
              <a:off x="0" y="5379720"/>
              <a:ext cx="2807335" cy="649605"/>
            </a:xfrm>
            <a:custGeom>
              <a:avLst/>
              <a:gdLst/>
              <a:ahLst/>
              <a:cxnLst/>
              <a:rect l="l" t="t" r="r" b="b"/>
              <a:pathLst>
                <a:path w="2807335" h="649604">
                  <a:moveTo>
                    <a:pt x="0" y="0"/>
                  </a:moveTo>
                  <a:lnTo>
                    <a:pt x="0" y="271678"/>
                  </a:lnTo>
                  <a:lnTo>
                    <a:pt x="105613" y="305612"/>
                  </a:lnTo>
                  <a:lnTo>
                    <a:pt x="152873" y="320107"/>
                  </a:lnTo>
                  <a:lnTo>
                    <a:pt x="247442" y="348458"/>
                  </a:lnTo>
                  <a:lnTo>
                    <a:pt x="342115" y="375909"/>
                  </a:lnTo>
                  <a:lnTo>
                    <a:pt x="436938" y="402402"/>
                  </a:lnTo>
                  <a:lnTo>
                    <a:pt x="484422" y="415270"/>
                  </a:lnTo>
                  <a:lnTo>
                    <a:pt x="531961" y="427876"/>
                  </a:lnTo>
                  <a:lnTo>
                    <a:pt x="579562" y="440214"/>
                  </a:lnTo>
                  <a:lnTo>
                    <a:pt x="627231" y="452275"/>
                  </a:lnTo>
                  <a:lnTo>
                    <a:pt x="674973" y="464052"/>
                  </a:lnTo>
                  <a:lnTo>
                    <a:pt x="722794" y="475538"/>
                  </a:lnTo>
                  <a:lnTo>
                    <a:pt x="770701" y="486726"/>
                  </a:lnTo>
                  <a:lnTo>
                    <a:pt x="818700" y="497608"/>
                  </a:lnTo>
                  <a:lnTo>
                    <a:pt x="866796" y="508177"/>
                  </a:lnTo>
                  <a:lnTo>
                    <a:pt x="914995" y="518426"/>
                  </a:lnTo>
                  <a:lnTo>
                    <a:pt x="963304" y="528347"/>
                  </a:lnTo>
                  <a:lnTo>
                    <a:pt x="1011727" y="537933"/>
                  </a:lnTo>
                  <a:lnTo>
                    <a:pt x="1060273" y="547176"/>
                  </a:lnTo>
                  <a:lnTo>
                    <a:pt x="1108945" y="556070"/>
                  </a:lnTo>
                  <a:lnTo>
                    <a:pt x="1157750" y="564607"/>
                  </a:lnTo>
                  <a:lnTo>
                    <a:pt x="1206695" y="572779"/>
                  </a:lnTo>
                  <a:lnTo>
                    <a:pt x="1255784" y="580580"/>
                  </a:lnTo>
                  <a:lnTo>
                    <a:pt x="1305025" y="588002"/>
                  </a:lnTo>
                  <a:lnTo>
                    <a:pt x="1354422" y="595037"/>
                  </a:lnTo>
                  <a:lnTo>
                    <a:pt x="1403982" y="601678"/>
                  </a:lnTo>
                  <a:lnTo>
                    <a:pt x="1453712" y="607919"/>
                  </a:lnTo>
                  <a:lnTo>
                    <a:pt x="1503616" y="613751"/>
                  </a:lnTo>
                  <a:lnTo>
                    <a:pt x="1553700" y="619167"/>
                  </a:lnTo>
                  <a:lnTo>
                    <a:pt x="1603972" y="624161"/>
                  </a:lnTo>
                  <a:lnTo>
                    <a:pt x="1654436" y="628724"/>
                  </a:lnTo>
                  <a:lnTo>
                    <a:pt x="1705099" y="632849"/>
                  </a:lnTo>
                  <a:lnTo>
                    <a:pt x="1755967" y="636529"/>
                  </a:lnTo>
                  <a:lnTo>
                    <a:pt x="1807045" y="639757"/>
                  </a:lnTo>
                  <a:lnTo>
                    <a:pt x="1858339" y="642525"/>
                  </a:lnTo>
                  <a:lnTo>
                    <a:pt x="1909857" y="644826"/>
                  </a:lnTo>
                  <a:lnTo>
                    <a:pt x="1961602" y="646653"/>
                  </a:lnTo>
                  <a:lnTo>
                    <a:pt x="2013582" y="647998"/>
                  </a:lnTo>
                  <a:lnTo>
                    <a:pt x="2065802" y="648854"/>
                  </a:lnTo>
                  <a:lnTo>
                    <a:pt x="2118269" y="649214"/>
                  </a:lnTo>
                  <a:lnTo>
                    <a:pt x="2170988" y="649070"/>
                  </a:lnTo>
                  <a:lnTo>
                    <a:pt x="2223965" y="648414"/>
                  </a:lnTo>
                  <a:lnTo>
                    <a:pt x="2277206" y="647241"/>
                  </a:lnTo>
                  <a:lnTo>
                    <a:pt x="2330717" y="645542"/>
                  </a:lnTo>
                  <a:lnTo>
                    <a:pt x="2384505" y="643310"/>
                  </a:lnTo>
                  <a:lnTo>
                    <a:pt x="2438574" y="640537"/>
                  </a:lnTo>
                  <a:lnTo>
                    <a:pt x="2492932" y="637217"/>
                  </a:lnTo>
                  <a:lnTo>
                    <a:pt x="2547583" y="633341"/>
                  </a:lnTo>
                  <a:lnTo>
                    <a:pt x="2602534" y="628903"/>
                  </a:lnTo>
                  <a:lnTo>
                    <a:pt x="2807208" y="605015"/>
                  </a:lnTo>
                  <a:lnTo>
                    <a:pt x="2807208" y="67195"/>
                  </a:lnTo>
                  <a:lnTo>
                    <a:pt x="2706319" y="96316"/>
                  </a:lnTo>
                  <a:lnTo>
                    <a:pt x="2657070" y="108134"/>
                  </a:lnTo>
                  <a:lnTo>
                    <a:pt x="2607575" y="119400"/>
                  </a:lnTo>
                  <a:lnTo>
                    <a:pt x="2557848" y="130117"/>
                  </a:lnTo>
                  <a:lnTo>
                    <a:pt x="2507903" y="140287"/>
                  </a:lnTo>
                  <a:lnTo>
                    <a:pt x="2457757" y="149910"/>
                  </a:lnTo>
                  <a:lnTo>
                    <a:pt x="2407425" y="158989"/>
                  </a:lnTo>
                  <a:lnTo>
                    <a:pt x="2356921" y="167525"/>
                  </a:lnTo>
                  <a:lnTo>
                    <a:pt x="2306260" y="175519"/>
                  </a:lnTo>
                  <a:lnTo>
                    <a:pt x="2255459" y="182974"/>
                  </a:lnTo>
                  <a:lnTo>
                    <a:pt x="2204531" y="189891"/>
                  </a:lnTo>
                  <a:lnTo>
                    <a:pt x="2153493" y="196272"/>
                  </a:lnTo>
                  <a:lnTo>
                    <a:pt x="2102358" y="202117"/>
                  </a:lnTo>
                  <a:lnTo>
                    <a:pt x="2051144" y="207430"/>
                  </a:lnTo>
                  <a:lnTo>
                    <a:pt x="1999863" y="212211"/>
                  </a:lnTo>
                  <a:lnTo>
                    <a:pt x="1948532" y="216462"/>
                  </a:lnTo>
                  <a:lnTo>
                    <a:pt x="1897167" y="220184"/>
                  </a:lnTo>
                  <a:lnTo>
                    <a:pt x="1845780" y="223380"/>
                  </a:lnTo>
                  <a:lnTo>
                    <a:pt x="1794389" y="226051"/>
                  </a:lnTo>
                  <a:lnTo>
                    <a:pt x="1743009" y="228198"/>
                  </a:lnTo>
                  <a:lnTo>
                    <a:pt x="1691653" y="229823"/>
                  </a:lnTo>
                  <a:lnTo>
                    <a:pt x="1640338" y="230928"/>
                  </a:lnTo>
                  <a:lnTo>
                    <a:pt x="1589079" y="231514"/>
                  </a:lnTo>
                  <a:lnTo>
                    <a:pt x="1537890" y="231583"/>
                  </a:lnTo>
                  <a:lnTo>
                    <a:pt x="1486787" y="231137"/>
                  </a:lnTo>
                  <a:lnTo>
                    <a:pt x="1435785" y="230177"/>
                  </a:lnTo>
                  <a:lnTo>
                    <a:pt x="1384900" y="228704"/>
                  </a:lnTo>
                  <a:lnTo>
                    <a:pt x="1334145" y="226721"/>
                  </a:lnTo>
                  <a:lnTo>
                    <a:pt x="1283537" y="224228"/>
                  </a:lnTo>
                  <a:lnTo>
                    <a:pt x="1233091" y="221229"/>
                  </a:lnTo>
                  <a:lnTo>
                    <a:pt x="1182821" y="217723"/>
                  </a:lnTo>
                  <a:lnTo>
                    <a:pt x="1132743" y="213713"/>
                  </a:lnTo>
                  <a:lnTo>
                    <a:pt x="1082872" y="209201"/>
                  </a:lnTo>
                  <a:lnTo>
                    <a:pt x="1033223" y="204188"/>
                  </a:lnTo>
                  <a:lnTo>
                    <a:pt x="983811" y="198675"/>
                  </a:lnTo>
                  <a:lnTo>
                    <a:pt x="934652" y="192665"/>
                  </a:lnTo>
                  <a:lnTo>
                    <a:pt x="885760" y="186158"/>
                  </a:lnTo>
                  <a:lnTo>
                    <a:pt x="837151" y="179157"/>
                  </a:lnTo>
                  <a:lnTo>
                    <a:pt x="788840" y="171663"/>
                  </a:lnTo>
                  <a:lnTo>
                    <a:pt x="740841" y="163677"/>
                  </a:lnTo>
                  <a:lnTo>
                    <a:pt x="690114" y="154757"/>
                  </a:lnTo>
                  <a:lnTo>
                    <a:pt x="639337" y="145454"/>
                  </a:lnTo>
                  <a:lnTo>
                    <a:pt x="588512" y="135783"/>
                  </a:lnTo>
                  <a:lnTo>
                    <a:pt x="537642" y="125756"/>
                  </a:lnTo>
                  <a:lnTo>
                    <a:pt x="486728" y="115386"/>
                  </a:lnTo>
                  <a:lnTo>
                    <a:pt x="435771" y="104686"/>
                  </a:lnTo>
                  <a:lnTo>
                    <a:pt x="384774" y="93670"/>
                  </a:lnTo>
                  <a:lnTo>
                    <a:pt x="333737" y="82349"/>
                  </a:lnTo>
                  <a:lnTo>
                    <a:pt x="282663" y="70738"/>
                  </a:lnTo>
                  <a:lnTo>
                    <a:pt x="0" y="0"/>
                  </a:lnTo>
                  <a:close/>
                </a:path>
              </a:pathLst>
            </a:custGeom>
            <a:solidFill>
              <a:srgbClr val="1C488A"/>
            </a:solidFill>
          </p:spPr>
          <p:txBody>
            <a:bodyPr wrap="square" lIns="0" tIns="0" rIns="0" bIns="0" rtlCol="0"/>
            <a:lstStyle/>
            <a:p>
              <a:endParaRPr/>
            </a:p>
          </p:txBody>
        </p:sp>
      </p:grpSp>
      <p:pic>
        <p:nvPicPr>
          <p:cNvPr id="6" name="object 6"/>
          <p:cNvPicPr/>
          <p:nvPr/>
        </p:nvPicPr>
        <p:blipFill>
          <a:blip r:embed="rId3" cstate="print"/>
          <a:stretch>
            <a:fillRect/>
          </a:stretch>
        </p:blipFill>
        <p:spPr>
          <a:xfrm>
            <a:off x="513587" y="4386071"/>
            <a:ext cx="2025395" cy="911351"/>
          </a:xfrm>
          <a:prstGeom prst="rect">
            <a:avLst/>
          </a:prstGeom>
        </p:spPr>
      </p:pic>
      <p:sp>
        <p:nvSpPr>
          <p:cNvPr id="7" name="object 7"/>
          <p:cNvSpPr txBox="1">
            <a:spLocks noGrp="1"/>
          </p:cNvSpPr>
          <p:nvPr>
            <p:ph type="title"/>
          </p:nvPr>
        </p:nvSpPr>
        <p:spPr>
          <a:xfrm>
            <a:off x="243331" y="1058513"/>
            <a:ext cx="2502535" cy="2696251"/>
          </a:xfrm>
          <a:prstGeom prst="rect">
            <a:avLst/>
          </a:prstGeom>
        </p:spPr>
        <p:txBody>
          <a:bodyPr vert="horz" wrap="square" lIns="0" tIns="13335" rIns="0" bIns="0" rtlCol="0">
            <a:spAutoFit/>
          </a:bodyPr>
          <a:lstStyle/>
          <a:p>
            <a:pPr marL="12700" marR="113030">
              <a:lnSpc>
                <a:spcPct val="100000"/>
              </a:lnSpc>
              <a:spcBef>
                <a:spcPts val="105"/>
              </a:spcBef>
            </a:pPr>
            <a:r>
              <a:rPr sz="2900" b="1" spc="-90" dirty="0" smtClean="0">
                <a:solidFill>
                  <a:srgbClr val="F58466"/>
                </a:solidFill>
                <a:latin typeface="Arial"/>
                <a:cs typeface="Arial"/>
              </a:rPr>
              <a:t>Statement </a:t>
            </a:r>
            <a:r>
              <a:rPr sz="2900" b="1" spc="-85" dirty="0" smtClean="0">
                <a:solidFill>
                  <a:srgbClr val="F58466"/>
                </a:solidFill>
                <a:latin typeface="Arial"/>
                <a:cs typeface="Arial"/>
              </a:rPr>
              <a:t> </a:t>
            </a:r>
            <a:r>
              <a:rPr sz="2900" b="1" spc="-90" dirty="0" smtClean="0">
                <a:solidFill>
                  <a:srgbClr val="F58466"/>
                </a:solidFill>
                <a:latin typeface="Arial"/>
                <a:cs typeface="Arial"/>
              </a:rPr>
              <a:t>Regarding </a:t>
            </a:r>
            <a:r>
              <a:rPr sz="2900" b="1" spc="-85" dirty="0" smtClean="0">
                <a:solidFill>
                  <a:srgbClr val="F58466"/>
                </a:solidFill>
                <a:latin typeface="Arial"/>
                <a:cs typeface="Arial"/>
              </a:rPr>
              <a:t> </a:t>
            </a:r>
            <a:r>
              <a:rPr sz="2900" b="1" spc="-95" dirty="0" smtClean="0">
                <a:solidFill>
                  <a:srgbClr val="F58466"/>
                </a:solidFill>
                <a:latin typeface="Arial"/>
                <a:cs typeface="Arial"/>
              </a:rPr>
              <a:t>D</a:t>
            </a:r>
            <a:r>
              <a:rPr sz="2900" b="1" spc="-100" dirty="0" smtClean="0">
                <a:solidFill>
                  <a:srgbClr val="F58466"/>
                </a:solidFill>
                <a:latin typeface="Arial"/>
                <a:cs typeface="Arial"/>
              </a:rPr>
              <a:t>i</a:t>
            </a:r>
            <a:r>
              <a:rPr sz="2900" b="1" spc="-95" dirty="0" smtClean="0">
                <a:solidFill>
                  <a:srgbClr val="F58466"/>
                </a:solidFill>
                <a:latin typeface="Arial"/>
                <a:cs typeface="Arial"/>
              </a:rPr>
              <a:t>ss</a:t>
            </a:r>
            <a:r>
              <a:rPr sz="2900" b="1" spc="-105" dirty="0" smtClean="0">
                <a:solidFill>
                  <a:srgbClr val="F58466"/>
                </a:solidFill>
                <a:latin typeface="Arial"/>
                <a:cs typeface="Arial"/>
              </a:rPr>
              <a:t>e</a:t>
            </a:r>
            <a:r>
              <a:rPr sz="2900" b="1" spc="-110" dirty="0" smtClean="0">
                <a:solidFill>
                  <a:srgbClr val="F58466"/>
                </a:solidFill>
                <a:latin typeface="Arial"/>
                <a:cs typeface="Arial"/>
              </a:rPr>
              <a:t>m</a:t>
            </a:r>
            <a:r>
              <a:rPr sz="2900" b="1" spc="-100" dirty="0" smtClean="0">
                <a:solidFill>
                  <a:srgbClr val="F58466"/>
                </a:solidFill>
                <a:latin typeface="Arial"/>
                <a:cs typeface="Arial"/>
              </a:rPr>
              <a:t>i</a:t>
            </a:r>
            <a:r>
              <a:rPr sz="2900" b="1" spc="-110" dirty="0" smtClean="0">
                <a:solidFill>
                  <a:srgbClr val="F58466"/>
                </a:solidFill>
                <a:latin typeface="Arial"/>
                <a:cs typeface="Arial"/>
              </a:rPr>
              <a:t>n</a:t>
            </a:r>
            <a:r>
              <a:rPr sz="2900" b="1" spc="-105" dirty="0" smtClean="0">
                <a:solidFill>
                  <a:srgbClr val="F58466"/>
                </a:solidFill>
                <a:latin typeface="Arial"/>
                <a:cs typeface="Arial"/>
              </a:rPr>
              <a:t>at</a:t>
            </a:r>
            <a:r>
              <a:rPr sz="2900" b="1" spc="-100" dirty="0" smtClean="0">
                <a:solidFill>
                  <a:srgbClr val="F58466"/>
                </a:solidFill>
                <a:latin typeface="Arial"/>
                <a:cs typeface="Arial"/>
              </a:rPr>
              <a:t>i</a:t>
            </a:r>
            <a:r>
              <a:rPr sz="2900" b="1" spc="-110" dirty="0" smtClean="0">
                <a:solidFill>
                  <a:srgbClr val="F58466"/>
                </a:solidFill>
                <a:latin typeface="Arial"/>
                <a:cs typeface="Arial"/>
              </a:rPr>
              <a:t>o</a:t>
            </a:r>
            <a:r>
              <a:rPr sz="2900" b="1" dirty="0" smtClean="0">
                <a:solidFill>
                  <a:srgbClr val="F58466"/>
                </a:solidFill>
                <a:latin typeface="Arial"/>
                <a:cs typeface="Arial"/>
              </a:rPr>
              <a:t>n  </a:t>
            </a:r>
            <a:r>
              <a:rPr sz="2900" b="1" spc="-95" dirty="0" smtClean="0">
                <a:solidFill>
                  <a:srgbClr val="F58466"/>
                </a:solidFill>
                <a:latin typeface="Arial"/>
                <a:cs typeface="Arial"/>
              </a:rPr>
              <a:t>o</a:t>
            </a:r>
            <a:r>
              <a:rPr sz="2900" b="1" dirty="0" smtClean="0">
                <a:solidFill>
                  <a:srgbClr val="F58466"/>
                </a:solidFill>
                <a:latin typeface="Arial"/>
                <a:cs typeface="Arial"/>
              </a:rPr>
              <a:t>f</a:t>
            </a:r>
            <a:r>
              <a:rPr sz="2900" b="1" spc="-215" dirty="0" smtClean="0">
                <a:solidFill>
                  <a:srgbClr val="F58466"/>
                </a:solidFill>
                <a:latin typeface="Arial"/>
                <a:cs typeface="Arial"/>
              </a:rPr>
              <a:t> </a:t>
            </a:r>
            <a:r>
              <a:rPr sz="2900" b="1" spc="-95" dirty="0" smtClean="0">
                <a:solidFill>
                  <a:srgbClr val="F58466"/>
                </a:solidFill>
                <a:latin typeface="Arial"/>
                <a:cs typeface="Arial"/>
              </a:rPr>
              <a:t>C</a:t>
            </a:r>
            <a:r>
              <a:rPr sz="2900" b="1" spc="-100" dirty="0" smtClean="0">
                <a:solidFill>
                  <a:srgbClr val="F58466"/>
                </a:solidFill>
                <a:latin typeface="Arial"/>
                <a:cs typeface="Arial"/>
              </a:rPr>
              <a:t>O</a:t>
            </a:r>
            <a:r>
              <a:rPr sz="2900" b="1" spc="-105" dirty="0" smtClean="0">
                <a:solidFill>
                  <a:srgbClr val="F58466"/>
                </a:solidFill>
                <a:latin typeface="Arial"/>
                <a:cs typeface="Arial"/>
              </a:rPr>
              <a:t>V</a:t>
            </a:r>
            <a:r>
              <a:rPr sz="2900" b="1" spc="-100" dirty="0" smtClean="0">
                <a:solidFill>
                  <a:srgbClr val="F58466"/>
                </a:solidFill>
                <a:latin typeface="Arial"/>
                <a:cs typeface="Arial"/>
              </a:rPr>
              <a:t>I</a:t>
            </a:r>
            <a:r>
              <a:rPr sz="2900" b="1" spc="-95" dirty="0" smtClean="0">
                <a:solidFill>
                  <a:srgbClr val="F58466"/>
                </a:solidFill>
                <a:latin typeface="Arial"/>
                <a:cs typeface="Arial"/>
              </a:rPr>
              <a:t>D</a:t>
            </a:r>
            <a:r>
              <a:rPr sz="2900" b="1" spc="-90" dirty="0" smtClean="0">
                <a:solidFill>
                  <a:srgbClr val="F58466"/>
                </a:solidFill>
                <a:latin typeface="Arial"/>
                <a:cs typeface="Arial"/>
              </a:rPr>
              <a:t>-</a:t>
            </a:r>
            <a:r>
              <a:rPr sz="2900" b="1" spc="-105" dirty="0" smtClean="0">
                <a:solidFill>
                  <a:srgbClr val="F58466"/>
                </a:solidFill>
                <a:latin typeface="Arial"/>
                <a:cs typeface="Arial"/>
              </a:rPr>
              <a:t>19</a:t>
            </a:r>
            <a:endParaRPr sz="2900" dirty="0" smtClean="0">
              <a:latin typeface="Arial"/>
              <a:cs typeface="Arial"/>
            </a:endParaRPr>
          </a:p>
          <a:p>
            <a:pPr marL="12700">
              <a:lnSpc>
                <a:spcPts val="3475"/>
              </a:lnSpc>
            </a:pPr>
            <a:r>
              <a:rPr sz="2900" b="1" spc="-95" dirty="0" smtClean="0">
                <a:solidFill>
                  <a:srgbClr val="F58466"/>
                </a:solidFill>
                <a:latin typeface="Arial"/>
                <a:cs typeface="Arial"/>
              </a:rPr>
              <a:t>Misinformation</a:t>
            </a:r>
            <a:r>
              <a:rPr lang="en-US" sz="2900" b="1" spc="-95" dirty="0" smtClean="0">
                <a:solidFill>
                  <a:srgbClr val="F58466"/>
                </a:solidFill>
                <a:latin typeface="Arial"/>
                <a:cs typeface="Arial"/>
              </a:rPr>
              <a:t/>
            </a:r>
            <a:br>
              <a:rPr lang="en-US" sz="2900" b="1" spc="-95" dirty="0" smtClean="0">
                <a:solidFill>
                  <a:srgbClr val="F58466"/>
                </a:solidFill>
                <a:latin typeface="Arial"/>
                <a:cs typeface="Arial"/>
              </a:rPr>
            </a:br>
            <a:r>
              <a:rPr lang="en-US" sz="2900" b="1" spc="-95" dirty="0" smtClean="0">
                <a:solidFill>
                  <a:srgbClr val="F58466"/>
                </a:solidFill>
                <a:latin typeface="Arial"/>
                <a:cs typeface="Arial"/>
              </a:rPr>
              <a:t>(</a:t>
            </a:r>
            <a:r>
              <a:rPr lang="en-US" sz="2900" b="1" spc="-95" dirty="0" smtClean="0">
                <a:solidFill>
                  <a:srgbClr val="F58466"/>
                </a:solidFill>
              </a:rPr>
              <a:t>9/27/21)</a:t>
            </a:r>
            <a:endParaRPr sz="2900" dirty="0">
              <a:latin typeface="Arial"/>
              <a:cs typeface="Arial"/>
            </a:endParaRPr>
          </a:p>
        </p:txBody>
      </p:sp>
      <p:sp>
        <p:nvSpPr>
          <p:cNvPr id="8" name="object 8"/>
          <p:cNvSpPr txBox="1"/>
          <p:nvPr/>
        </p:nvSpPr>
        <p:spPr>
          <a:xfrm>
            <a:off x="11915647" y="6430200"/>
            <a:ext cx="19621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AEB3B8"/>
                </a:solidFill>
                <a:latin typeface="Arial"/>
                <a:cs typeface="Arial"/>
              </a:rPr>
              <a:t>30</a:t>
            </a:r>
            <a:endParaRPr sz="1200">
              <a:latin typeface="Arial"/>
              <a:cs typeface="Arial"/>
            </a:endParaRPr>
          </a:p>
        </p:txBody>
      </p:sp>
      <p:sp>
        <p:nvSpPr>
          <p:cNvPr id="9" name="object 9"/>
          <p:cNvSpPr txBox="1"/>
          <p:nvPr/>
        </p:nvSpPr>
        <p:spPr>
          <a:xfrm>
            <a:off x="78739" y="6430200"/>
            <a:ext cx="253492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929599"/>
                </a:solidFill>
                <a:latin typeface="Arial"/>
                <a:cs typeface="Arial"/>
              </a:rPr>
              <a:t>Illinois</a:t>
            </a:r>
            <a:r>
              <a:rPr sz="1200" spc="-30" dirty="0">
                <a:solidFill>
                  <a:srgbClr val="929599"/>
                </a:solidFill>
                <a:latin typeface="Arial"/>
                <a:cs typeface="Arial"/>
              </a:rPr>
              <a:t> </a:t>
            </a:r>
            <a:r>
              <a:rPr sz="1200" spc="-5" dirty="0">
                <a:solidFill>
                  <a:srgbClr val="929599"/>
                </a:solidFill>
                <a:latin typeface="Arial"/>
                <a:cs typeface="Arial"/>
              </a:rPr>
              <a:t>Perinatal</a:t>
            </a:r>
            <a:r>
              <a:rPr sz="1200" spc="-40" dirty="0">
                <a:solidFill>
                  <a:srgbClr val="929599"/>
                </a:solidFill>
                <a:latin typeface="Arial"/>
                <a:cs typeface="Arial"/>
              </a:rPr>
              <a:t> </a:t>
            </a:r>
            <a:r>
              <a:rPr sz="1200" spc="-5" dirty="0">
                <a:solidFill>
                  <a:srgbClr val="929599"/>
                </a:solidFill>
                <a:latin typeface="Arial"/>
                <a:cs typeface="Arial"/>
              </a:rPr>
              <a:t>Quality</a:t>
            </a:r>
            <a:r>
              <a:rPr sz="1200" spc="-15" dirty="0">
                <a:solidFill>
                  <a:srgbClr val="929599"/>
                </a:solidFill>
                <a:latin typeface="Arial"/>
                <a:cs typeface="Arial"/>
              </a:rPr>
              <a:t> </a:t>
            </a:r>
            <a:r>
              <a:rPr sz="1200" spc="-5" dirty="0">
                <a:solidFill>
                  <a:srgbClr val="929599"/>
                </a:solidFill>
                <a:latin typeface="Arial"/>
                <a:cs typeface="Arial"/>
              </a:rPr>
              <a:t>Collaborative</a:t>
            </a:r>
            <a:endParaRPr sz="1200">
              <a:latin typeface="Arial"/>
              <a:cs typeface="Arial"/>
            </a:endParaRPr>
          </a:p>
        </p:txBody>
      </p:sp>
      <p:grpSp>
        <p:nvGrpSpPr>
          <p:cNvPr id="10" name="object 10"/>
          <p:cNvGrpSpPr/>
          <p:nvPr/>
        </p:nvGrpSpPr>
        <p:grpSpPr>
          <a:xfrm>
            <a:off x="4355591" y="0"/>
            <a:ext cx="5897880" cy="6850380"/>
            <a:chOff x="4355591" y="0"/>
            <a:chExt cx="5897880" cy="6850380"/>
          </a:xfrm>
        </p:grpSpPr>
        <p:pic>
          <p:nvPicPr>
            <p:cNvPr id="11" name="object 11"/>
            <p:cNvPicPr/>
            <p:nvPr/>
          </p:nvPicPr>
          <p:blipFill>
            <a:blip r:embed="rId4" cstate="print"/>
            <a:stretch>
              <a:fillRect/>
            </a:stretch>
          </p:blipFill>
          <p:spPr>
            <a:xfrm>
              <a:off x="4355591" y="0"/>
              <a:ext cx="5897879" cy="6850380"/>
            </a:xfrm>
            <a:prstGeom prst="rect">
              <a:avLst/>
            </a:prstGeom>
          </p:spPr>
        </p:pic>
        <p:pic>
          <p:nvPicPr>
            <p:cNvPr id="12" name="object 12"/>
            <p:cNvPicPr/>
            <p:nvPr/>
          </p:nvPicPr>
          <p:blipFill>
            <a:blip r:embed="rId5" cstate="print"/>
            <a:stretch>
              <a:fillRect/>
            </a:stretch>
          </p:blipFill>
          <p:spPr>
            <a:xfrm>
              <a:off x="4419599" y="45719"/>
              <a:ext cx="5714999" cy="6685775"/>
            </a:xfrm>
            <a:prstGeom prst="rect">
              <a:avLst/>
            </a:prstGeom>
          </p:spPr>
        </p:pic>
        <p:sp>
          <p:nvSpPr>
            <p:cNvPr id="13" name="object 13"/>
            <p:cNvSpPr/>
            <p:nvPr/>
          </p:nvSpPr>
          <p:spPr>
            <a:xfrm>
              <a:off x="4400549" y="26669"/>
              <a:ext cx="5753100" cy="6724015"/>
            </a:xfrm>
            <a:custGeom>
              <a:avLst/>
              <a:gdLst/>
              <a:ahLst/>
              <a:cxnLst/>
              <a:rect l="l" t="t" r="r" b="b"/>
              <a:pathLst>
                <a:path w="5753100" h="6724015">
                  <a:moveTo>
                    <a:pt x="0" y="0"/>
                  </a:moveTo>
                  <a:lnTo>
                    <a:pt x="5753100" y="0"/>
                  </a:lnTo>
                  <a:lnTo>
                    <a:pt x="5753100" y="6723888"/>
                  </a:lnTo>
                  <a:lnTo>
                    <a:pt x="0" y="6723888"/>
                  </a:lnTo>
                  <a:lnTo>
                    <a:pt x="0" y="0"/>
                  </a:lnTo>
                  <a:close/>
                </a:path>
              </a:pathLst>
            </a:custGeom>
            <a:ln w="38100">
              <a:solidFill>
                <a:srgbClr val="000000"/>
              </a:solidFill>
            </a:ln>
          </p:spPr>
          <p:txBody>
            <a:bodyPr wrap="square" lIns="0" tIns="0" rIns="0" bIns="0" rtlCol="0"/>
            <a:lstStyle/>
            <a:p>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9698" y="54355"/>
            <a:ext cx="8623302" cy="1292662"/>
          </a:xfrm>
        </p:spPr>
        <p:txBody>
          <a:bodyPr/>
          <a:lstStyle/>
          <a:p>
            <a:pPr marL="12700" marR="113030">
              <a:spcBef>
                <a:spcPts val="105"/>
              </a:spcBef>
            </a:pPr>
            <a:r>
              <a:rPr lang="en-US" dirty="0"/>
              <a:t>ABOG: </a:t>
            </a:r>
            <a:r>
              <a:rPr lang="en-US" dirty="0">
                <a:hlinkClick r:id="rId2"/>
              </a:rPr>
              <a:t>Statement Regarding Dissemination of COVID-19 Misinformation</a:t>
            </a:r>
            <a:r>
              <a:rPr lang="en-US" sz="2000" dirty="0"/>
              <a:t> (9/27/21) </a:t>
            </a:r>
            <a:br>
              <a:rPr lang="en-US" sz="2000" dirty="0"/>
            </a:br>
            <a:endParaRPr lang="en-US" dirty="0"/>
          </a:p>
        </p:txBody>
      </p:sp>
      <p:sp>
        <p:nvSpPr>
          <p:cNvPr id="5" name="Text Placeholder 4"/>
          <p:cNvSpPr>
            <a:spLocks noGrp="1"/>
          </p:cNvSpPr>
          <p:nvPr>
            <p:ph type="body" idx="1"/>
          </p:nvPr>
        </p:nvSpPr>
        <p:spPr>
          <a:xfrm>
            <a:off x="901652" y="2091563"/>
            <a:ext cx="10388694" cy="1846659"/>
          </a:xfrm>
        </p:spPr>
        <p:txBody>
          <a:bodyPr/>
          <a:lstStyle/>
          <a:p>
            <a:r>
              <a:rPr lang="en-US" dirty="0"/>
              <a:t> </a:t>
            </a:r>
            <a:r>
              <a:rPr lang="en-US" u="sng" dirty="0">
                <a:hlinkClick r:id="rId3"/>
              </a:rPr>
              <a:t>Federation of State Medical Boards (FSMB)</a:t>
            </a:r>
            <a:r>
              <a:rPr lang="en-US" dirty="0"/>
              <a:t> </a:t>
            </a:r>
            <a:r>
              <a:rPr lang="en-US" dirty="0" smtClean="0"/>
              <a:t>asserts </a:t>
            </a:r>
            <a:r>
              <a:rPr lang="en-US" dirty="0"/>
              <a:t>that providing misinformation about the COVID-19 vaccine contradicts physicians' ethical and professional responsibilities, and therefore may subject a physician to disciplinary actions, including suspension or revocation of their medical license. </a:t>
            </a:r>
            <a:endParaRPr lang="en-US" dirty="0"/>
          </a:p>
        </p:txBody>
      </p:sp>
    </p:spTree>
    <p:extLst>
      <p:ext uri="{BB962C8B-B14F-4D97-AF65-F5344CB8AC3E}">
        <p14:creationId xmlns:p14="http://schemas.microsoft.com/office/powerpoint/2010/main" val="1664986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459231" y="251301"/>
            <a:ext cx="4806950" cy="1095375"/>
          </a:xfrm>
          <a:prstGeom prst="rect">
            <a:avLst/>
          </a:prstGeom>
        </p:spPr>
        <p:txBody>
          <a:bodyPr vert="horz" wrap="square" lIns="0" tIns="12700" rIns="0" bIns="0" rtlCol="0">
            <a:spAutoFit/>
          </a:bodyPr>
          <a:lstStyle/>
          <a:p>
            <a:pPr marL="12700">
              <a:lnSpc>
                <a:spcPts val="4210"/>
              </a:lnSpc>
              <a:spcBef>
                <a:spcPts val="100"/>
              </a:spcBef>
            </a:pPr>
            <a:r>
              <a:rPr sz="3600" b="1" spc="-150" dirty="0">
                <a:solidFill>
                  <a:srgbClr val="F58466"/>
                </a:solidFill>
                <a:latin typeface="Arial"/>
                <a:cs typeface="Arial"/>
              </a:rPr>
              <a:t>Housekeeping:</a:t>
            </a:r>
            <a:endParaRPr sz="3600">
              <a:latin typeface="Arial"/>
              <a:cs typeface="Arial"/>
            </a:endParaRPr>
          </a:p>
          <a:p>
            <a:pPr marL="12700">
              <a:lnSpc>
                <a:spcPts val="4210"/>
              </a:lnSpc>
            </a:pPr>
            <a:r>
              <a:rPr sz="3600" b="1" spc="-5" dirty="0">
                <a:solidFill>
                  <a:srgbClr val="F58466"/>
                </a:solidFill>
                <a:latin typeface="Arial"/>
                <a:cs typeface="Arial"/>
              </a:rPr>
              <a:t>We</a:t>
            </a:r>
            <a:r>
              <a:rPr sz="3600" b="1" spc="-15" dirty="0">
                <a:solidFill>
                  <a:srgbClr val="F58466"/>
                </a:solidFill>
                <a:latin typeface="Arial"/>
                <a:cs typeface="Arial"/>
              </a:rPr>
              <a:t> </a:t>
            </a:r>
            <a:r>
              <a:rPr sz="3600" b="1" spc="-135" dirty="0">
                <a:solidFill>
                  <a:srgbClr val="F58466"/>
                </a:solidFill>
                <a:latin typeface="Arial"/>
                <a:cs typeface="Arial"/>
              </a:rPr>
              <a:t>Ar</a:t>
            </a:r>
            <a:r>
              <a:rPr sz="3600" b="1" spc="-5" dirty="0">
                <a:solidFill>
                  <a:srgbClr val="F58466"/>
                </a:solidFill>
                <a:latin typeface="Arial"/>
                <a:cs typeface="Arial"/>
              </a:rPr>
              <a:t>e</a:t>
            </a:r>
            <a:r>
              <a:rPr sz="3600" b="1" spc="-170" dirty="0">
                <a:solidFill>
                  <a:srgbClr val="F58466"/>
                </a:solidFill>
                <a:latin typeface="Arial"/>
                <a:cs typeface="Arial"/>
              </a:rPr>
              <a:t> </a:t>
            </a:r>
            <a:r>
              <a:rPr sz="3600" b="1" spc="-160" dirty="0">
                <a:solidFill>
                  <a:srgbClr val="F58466"/>
                </a:solidFill>
                <a:latin typeface="Arial"/>
                <a:cs typeface="Arial"/>
              </a:rPr>
              <a:t>Reco</a:t>
            </a:r>
            <a:r>
              <a:rPr sz="3600" b="1" spc="-155" dirty="0">
                <a:solidFill>
                  <a:srgbClr val="F58466"/>
                </a:solidFill>
                <a:latin typeface="Arial"/>
                <a:cs typeface="Arial"/>
              </a:rPr>
              <a:t>r</a:t>
            </a:r>
            <a:r>
              <a:rPr sz="3600" b="1" spc="-160" dirty="0">
                <a:solidFill>
                  <a:srgbClr val="F58466"/>
                </a:solidFill>
                <a:latin typeface="Arial"/>
                <a:cs typeface="Arial"/>
              </a:rPr>
              <a:t>d</a:t>
            </a:r>
            <a:r>
              <a:rPr sz="3600" b="1" spc="-165" dirty="0">
                <a:solidFill>
                  <a:srgbClr val="F58466"/>
                </a:solidFill>
                <a:latin typeface="Arial"/>
                <a:cs typeface="Arial"/>
              </a:rPr>
              <a:t>i</a:t>
            </a:r>
            <a:r>
              <a:rPr sz="3600" b="1" spc="-160" dirty="0">
                <a:solidFill>
                  <a:srgbClr val="F58466"/>
                </a:solidFill>
                <a:latin typeface="Arial"/>
                <a:cs typeface="Arial"/>
              </a:rPr>
              <a:t>n</a:t>
            </a:r>
            <a:r>
              <a:rPr sz="3600" b="1" dirty="0">
                <a:solidFill>
                  <a:srgbClr val="F58466"/>
                </a:solidFill>
                <a:latin typeface="Arial"/>
                <a:cs typeface="Arial"/>
              </a:rPr>
              <a:t>g</a:t>
            </a:r>
            <a:r>
              <a:rPr sz="3600" b="1" spc="-204" dirty="0">
                <a:solidFill>
                  <a:srgbClr val="F58466"/>
                </a:solidFill>
                <a:latin typeface="Arial"/>
                <a:cs typeface="Arial"/>
              </a:rPr>
              <a:t> </a:t>
            </a:r>
            <a:r>
              <a:rPr sz="3600" b="1" spc="-135" dirty="0">
                <a:solidFill>
                  <a:srgbClr val="F58466"/>
                </a:solidFill>
                <a:latin typeface="Arial"/>
                <a:cs typeface="Arial"/>
              </a:rPr>
              <a:t>N</a:t>
            </a:r>
            <a:r>
              <a:rPr sz="3600" b="1" spc="-140" dirty="0">
                <a:solidFill>
                  <a:srgbClr val="F58466"/>
                </a:solidFill>
                <a:latin typeface="Arial"/>
                <a:cs typeface="Arial"/>
              </a:rPr>
              <a:t>o</a:t>
            </a:r>
            <a:r>
              <a:rPr sz="3600" b="1" dirty="0">
                <a:solidFill>
                  <a:srgbClr val="F58466"/>
                </a:solidFill>
                <a:latin typeface="Arial"/>
                <a:cs typeface="Arial"/>
              </a:rPr>
              <a:t>w</a:t>
            </a:r>
            <a:endParaRPr sz="3600">
              <a:latin typeface="Arial"/>
              <a:cs typeface="Arial"/>
            </a:endParaRPr>
          </a:p>
        </p:txBody>
      </p:sp>
      <p:grpSp>
        <p:nvGrpSpPr>
          <p:cNvPr id="9" name="object 9"/>
          <p:cNvGrpSpPr/>
          <p:nvPr/>
        </p:nvGrpSpPr>
        <p:grpSpPr>
          <a:xfrm>
            <a:off x="571500" y="3224783"/>
            <a:ext cx="11341735" cy="1115695"/>
            <a:chOff x="571500" y="3224783"/>
            <a:chExt cx="11341735" cy="1115695"/>
          </a:xfrm>
        </p:grpSpPr>
        <p:pic>
          <p:nvPicPr>
            <p:cNvPr id="10" name="object 10"/>
            <p:cNvPicPr/>
            <p:nvPr/>
          </p:nvPicPr>
          <p:blipFill>
            <a:blip r:embed="rId4" cstate="print"/>
            <a:stretch>
              <a:fillRect/>
            </a:stretch>
          </p:blipFill>
          <p:spPr>
            <a:xfrm>
              <a:off x="571500" y="3224783"/>
              <a:ext cx="11341607" cy="1115567"/>
            </a:xfrm>
            <a:prstGeom prst="rect">
              <a:avLst/>
            </a:prstGeom>
          </p:spPr>
        </p:pic>
        <p:sp>
          <p:nvSpPr>
            <p:cNvPr id="11" name="object 11"/>
            <p:cNvSpPr/>
            <p:nvPr/>
          </p:nvSpPr>
          <p:spPr>
            <a:xfrm>
              <a:off x="9088373" y="3422142"/>
              <a:ext cx="579120" cy="506095"/>
            </a:xfrm>
            <a:custGeom>
              <a:avLst/>
              <a:gdLst/>
              <a:ahLst/>
              <a:cxnLst/>
              <a:rect l="l" t="t" r="r" b="b"/>
              <a:pathLst>
                <a:path w="579120" h="506095">
                  <a:moveTo>
                    <a:pt x="0" y="252920"/>
                  </a:moveTo>
                  <a:lnTo>
                    <a:pt x="4660" y="207454"/>
                  </a:lnTo>
                  <a:lnTo>
                    <a:pt x="18110" y="164668"/>
                  </a:lnTo>
                  <a:lnTo>
                    <a:pt x="39535" y="125260"/>
                  </a:lnTo>
                  <a:lnTo>
                    <a:pt x="68097" y="89966"/>
                  </a:lnTo>
                  <a:lnTo>
                    <a:pt x="102997" y="59486"/>
                  </a:lnTo>
                  <a:lnTo>
                    <a:pt x="143408" y="34531"/>
                  </a:lnTo>
                  <a:lnTo>
                    <a:pt x="188518" y="15824"/>
                  </a:lnTo>
                  <a:lnTo>
                    <a:pt x="237515" y="4076"/>
                  </a:lnTo>
                  <a:lnTo>
                    <a:pt x="289560" y="0"/>
                  </a:lnTo>
                  <a:lnTo>
                    <a:pt x="341604" y="4076"/>
                  </a:lnTo>
                  <a:lnTo>
                    <a:pt x="390601" y="15824"/>
                  </a:lnTo>
                  <a:lnTo>
                    <a:pt x="435698" y="34531"/>
                  </a:lnTo>
                  <a:lnTo>
                    <a:pt x="476123" y="59486"/>
                  </a:lnTo>
                  <a:lnTo>
                    <a:pt x="511022" y="89966"/>
                  </a:lnTo>
                  <a:lnTo>
                    <a:pt x="539584" y="125260"/>
                  </a:lnTo>
                  <a:lnTo>
                    <a:pt x="561009" y="164668"/>
                  </a:lnTo>
                  <a:lnTo>
                    <a:pt x="574459" y="207454"/>
                  </a:lnTo>
                  <a:lnTo>
                    <a:pt x="579120" y="252920"/>
                  </a:lnTo>
                  <a:lnTo>
                    <a:pt x="574459" y="298386"/>
                  </a:lnTo>
                  <a:lnTo>
                    <a:pt x="561009" y="341172"/>
                  </a:lnTo>
                  <a:lnTo>
                    <a:pt x="539584" y="380580"/>
                  </a:lnTo>
                  <a:lnTo>
                    <a:pt x="511022" y="415874"/>
                  </a:lnTo>
                  <a:lnTo>
                    <a:pt x="476123" y="446354"/>
                  </a:lnTo>
                  <a:lnTo>
                    <a:pt x="435698" y="471309"/>
                  </a:lnTo>
                  <a:lnTo>
                    <a:pt x="390601" y="490016"/>
                  </a:lnTo>
                  <a:lnTo>
                    <a:pt x="341604" y="501764"/>
                  </a:lnTo>
                  <a:lnTo>
                    <a:pt x="289560" y="505841"/>
                  </a:lnTo>
                  <a:lnTo>
                    <a:pt x="237515" y="501764"/>
                  </a:lnTo>
                  <a:lnTo>
                    <a:pt x="188518" y="490016"/>
                  </a:lnTo>
                  <a:lnTo>
                    <a:pt x="143408" y="471309"/>
                  </a:lnTo>
                  <a:lnTo>
                    <a:pt x="102997" y="446354"/>
                  </a:lnTo>
                  <a:lnTo>
                    <a:pt x="68097" y="415874"/>
                  </a:lnTo>
                  <a:lnTo>
                    <a:pt x="39535" y="380580"/>
                  </a:lnTo>
                  <a:lnTo>
                    <a:pt x="18110" y="341172"/>
                  </a:lnTo>
                  <a:lnTo>
                    <a:pt x="4660" y="298386"/>
                  </a:lnTo>
                  <a:lnTo>
                    <a:pt x="0" y="252920"/>
                  </a:lnTo>
                  <a:close/>
                </a:path>
              </a:pathLst>
            </a:custGeom>
            <a:ln w="38100">
              <a:solidFill>
                <a:srgbClr val="FF0000"/>
              </a:solidFill>
            </a:ln>
          </p:spPr>
          <p:txBody>
            <a:bodyPr wrap="square" lIns="0" tIns="0" rIns="0" bIns="0" rtlCol="0"/>
            <a:lstStyle/>
            <a:p>
              <a:endParaRPr/>
            </a:p>
          </p:txBody>
        </p:sp>
      </p:grpSp>
      <p:sp>
        <p:nvSpPr>
          <p:cNvPr id="12" name="object 12"/>
          <p:cNvSpPr txBox="1"/>
          <p:nvPr/>
        </p:nvSpPr>
        <p:spPr>
          <a:xfrm>
            <a:off x="11975592" y="6437227"/>
            <a:ext cx="173990" cy="196215"/>
          </a:xfrm>
          <a:prstGeom prst="rect">
            <a:avLst/>
          </a:prstGeom>
        </p:spPr>
        <p:txBody>
          <a:bodyPr vert="horz" wrap="square" lIns="0" tIns="0" rIns="0" bIns="0" rtlCol="0">
            <a:spAutoFit/>
          </a:bodyPr>
          <a:lstStyle/>
          <a:p>
            <a:pPr marL="38100">
              <a:lnSpc>
                <a:spcPts val="1425"/>
              </a:lnSpc>
            </a:pPr>
            <a:fld id="{81D60167-4931-47E6-BA6A-407CBD079E47}" type="slidenum">
              <a:rPr sz="1200" spc="-5" dirty="0">
                <a:solidFill>
                  <a:srgbClr val="929499"/>
                </a:solidFill>
                <a:latin typeface="Arial"/>
                <a:cs typeface="Arial"/>
              </a:rPr>
              <a:t>3</a:t>
            </a:fld>
            <a:endParaRPr sz="120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687831" y="723233"/>
            <a:ext cx="6385560" cy="513715"/>
          </a:xfrm>
          <a:prstGeom prst="rect">
            <a:avLst/>
          </a:prstGeom>
        </p:spPr>
        <p:txBody>
          <a:bodyPr vert="horz" wrap="square" lIns="0" tIns="13335" rIns="0" bIns="0" rtlCol="0">
            <a:spAutoFit/>
          </a:bodyPr>
          <a:lstStyle/>
          <a:p>
            <a:pPr marL="12700">
              <a:lnSpc>
                <a:spcPct val="100000"/>
              </a:lnSpc>
              <a:spcBef>
                <a:spcPts val="105"/>
              </a:spcBef>
            </a:pPr>
            <a:r>
              <a:rPr sz="3200" b="1" spc="-90" dirty="0">
                <a:solidFill>
                  <a:srgbClr val="F58466"/>
                </a:solidFill>
                <a:latin typeface="Arial"/>
                <a:cs typeface="Arial"/>
              </a:rPr>
              <a:t>Updated</a:t>
            </a:r>
            <a:r>
              <a:rPr sz="3200" b="1" spc="-160" dirty="0">
                <a:solidFill>
                  <a:srgbClr val="F58466"/>
                </a:solidFill>
                <a:latin typeface="Arial"/>
                <a:cs typeface="Arial"/>
              </a:rPr>
              <a:t> </a:t>
            </a:r>
            <a:r>
              <a:rPr sz="3200" b="1" spc="-90" dirty="0">
                <a:solidFill>
                  <a:srgbClr val="F58466"/>
                </a:solidFill>
                <a:latin typeface="Arial"/>
                <a:cs typeface="Arial"/>
              </a:rPr>
              <a:t>Neonatal</a:t>
            </a:r>
            <a:r>
              <a:rPr sz="3200" b="1" spc="-70" dirty="0">
                <a:solidFill>
                  <a:srgbClr val="F58466"/>
                </a:solidFill>
                <a:latin typeface="Arial"/>
                <a:cs typeface="Arial"/>
              </a:rPr>
              <a:t> </a:t>
            </a:r>
            <a:r>
              <a:rPr sz="3200" b="1" spc="-75" dirty="0">
                <a:solidFill>
                  <a:srgbClr val="F58466"/>
                </a:solidFill>
                <a:latin typeface="Arial"/>
                <a:cs typeface="Arial"/>
              </a:rPr>
              <a:t>/AAP</a:t>
            </a:r>
            <a:r>
              <a:rPr sz="3200" b="1" spc="-85" dirty="0">
                <a:solidFill>
                  <a:srgbClr val="F58466"/>
                </a:solidFill>
                <a:latin typeface="Arial"/>
                <a:cs typeface="Arial"/>
              </a:rPr>
              <a:t> </a:t>
            </a:r>
            <a:r>
              <a:rPr sz="3200" b="1" spc="-125" dirty="0">
                <a:solidFill>
                  <a:srgbClr val="F58466"/>
                </a:solidFill>
                <a:latin typeface="Arial"/>
                <a:cs typeface="Arial"/>
              </a:rPr>
              <a:t>Resources</a:t>
            </a:r>
            <a:endParaRPr sz="3200">
              <a:latin typeface="Arial"/>
              <a:cs typeface="Arial"/>
            </a:endParaRPr>
          </a:p>
        </p:txBody>
      </p:sp>
      <p:sp>
        <p:nvSpPr>
          <p:cNvPr id="9" name="object 9"/>
          <p:cNvSpPr txBox="1"/>
          <p:nvPr/>
        </p:nvSpPr>
        <p:spPr>
          <a:xfrm>
            <a:off x="11306047" y="6422791"/>
            <a:ext cx="19621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ADB3B8"/>
                </a:solidFill>
                <a:latin typeface="Arial"/>
                <a:cs typeface="Arial"/>
              </a:rPr>
              <a:t>31</a:t>
            </a:r>
            <a:endParaRPr sz="1200">
              <a:latin typeface="Arial"/>
              <a:cs typeface="Arial"/>
            </a:endParaRPr>
          </a:p>
        </p:txBody>
      </p:sp>
      <p:sp>
        <p:nvSpPr>
          <p:cNvPr id="10" name="object 10"/>
          <p:cNvSpPr txBox="1"/>
          <p:nvPr/>
        </p:nvSpPr>
        <p:spPr>
          <a:xfrm>
            <a:off x="675627" y="1771775"/>
            <a:ext cx="10703560" cy="3642664"/>
          </a:xfrm>
          <a:prstGeom prst="rect">
            <a:avLst/>
          </a:prstGeom>
        </p:spPr>
        <p:txBody>
          <a:bodyPr vert="horz" wrap="square" lIns="0" tIns="13335" rIns="0" bIns="0" rtlCol="0">
            <a:spAutoFit/>
          </a:bodyPr>
          <a:lstStyle/>
          <a:p>
            <a:pPr marL="12700" marR="574675" indent="-635">
              <a:lnSpc>
                <a:spcPct val="100000"/>
              </a:lnSpc>
              <a:spcBef>
                <a:spcPts val="105"/>
              </a:spcBef>
            </a:pPr>
            <a:r>
              <a:rPr sz="3200" spc="-5" dirty="0">
                <a:latin typeface="Calibri"/>
                <a:cs typeface="Calibri"/>
                <a:hlinkClick r:id="rId4"/>
              </a:rPr>
              <a:t>AAP:</a:t>
            </a:r>
            <a:r>
              <a:rPr sz="3200" u="sng" spc="35" dirty="0">
                <a:solidFill>
                  <a:srgbClr val="0000FF"/>
                </a:solidFill>
                <a:uFill>
                  <a:solidFill>
                    <a:srgbClr val="0000FF"/>
                  </a:solidFill>
                </a:uFill>
                <a:latin typeface="Calibri"/>
                <a:cs typeface="Calibri"/>
                <a:hlinkClick r:id="rId4"/>
              </a:rPr>
              <a:t> </a:t>
            </a:r>
            <a:r>
              <a:rPr sz="3200" u="sng" spc="-5" dirty="0">
                <a:solidFill>
                  <a:srgbClr val="0000FF"/>
                </a:solidFill>
                <a:uFill>
                  <a:solidFill>
                    <a:srgbClr val="0000FF"/>
                  </a:solidFill>
                </a:uFill>
                <a:latin typeface="Calibri"/>
                <a:cs typeface="Calibri"/>
                <a:hlinkClick r:id="rId4"/>
              </a:rPr>
              <a:t>Supporting</a:t>
            </a:r>
            <a:r>
              <a:rPr sz="3200" u="sng" spc="35" dirty="0">
                <a:solidFill>
                  <a:srgbClr val="0000FF"/>
                </a:solidFill>
                <a:uFill>
                  <a:solidFill>
                    <a:srgbClr val="0000FF"/>
                  </a:solidFill>
                </a:uFill>
                <a:latin typeface="Calibri"/>
                <a:cs typeface="Calibri"/>
                <a:hlinkClick r:id="rId4"/>
              </a:rPr>
              <a:t> </a:t>
            </a:r>
            <a:r>
              <a:rPr sz="3200" u="sng" spc="-5" dirty="0">
                <a:solidFill>
                  <a:srgbClr val="0000FF"/>
                </a:solidFill>
                <a:uFill>
                  <a:solidFill>
                    <a:srgbClr val="0000FF"/>
                  </a:solidFill>
                </a:uFill>
                <a:latin typeface="Calibri"/>
                <a:cs typeface="Calibri"/>
                <a:hlinkClick r:id="rId4"/>
              </a:rPr>
              <a:t>Emotional</a:t>
            </a:r>
            <a:r>
              <a:rPr sz="3200" u="sng" spc="20" dirty="0">
                <a:solidFill>
                  <a:srgbClr val="0000FF"/>
                </a:solidFill>
                <a:uFill>
                  <a:solidFill>
                    <a:srgbClr val="0000FF"/>
                  </a:solidFill>
                </a:uFill>
                <a:latin typeface="Calibri"/>
                <a:cs typeface="Calibri"/>
                <a:hlinkClick r:id="rId4"/>
              </a:rPr>
              <a:t> </a:t>
            </a:r>
            <a:r>
              <a:rPr sz="3200" u="sng" spc="-5" dirty="0">
                <a:solidFill>
                  <a:srgbClr val="0000FF"/>
                </a:solidFill>
                <a:uFill>
                  <a:solidFill>
                    <a:srgbClr val="0000FF"/>
                  </a:solidFill>
                </a:uFill>
                <a:latin typeface="Calibri"/>
                <a:cs typeface="Calibri"/>
                <a:hlinkClick r:id="rId4"/>
              </a:rPr>
              <a:t>and</a:t>
            </a:r>
            <a:r>
              <a:rPr sz="3200" u="sng" spc="20" dirty="0">
                <a:solidFill>
                  <a:srgbClr val="0000FF"/>
                </a:solidFill>
                <a:uFill>
                  <a:solidFill>
                    <a:srgbClr val="0000FF"/>
                  </a:solidFill>
                </a:uFill>
                <a:latin typeface="Calibri"/>
                <a:cs typeface="Calibri"/>
                <a:hlinkClick r:id="rId4"/>
              </a:rPr>
              <a:t> </a:t>
            </a:r>
            <a:r>
              <a:rPr sz="3200" u="sng" spc="-15" dirty="0">
                <a:solidFill>
                  <a:srgbClr val="0000FF"/>
                </a:solidFill>
                <a:uFill>
                  <a:solidFill>
                    <a:srgbClr val="0000FF"/>
                  </a:solidFill>
                </a:uFill>
                <a:latin typeface="Calibri"/>
                <a:cs typeface="Calibri"/>
                <a:hlinkClick r:id="rId4"/>
              </a:rPr>
              <a:t>Behavioral</a:t>
            </a:r>
            <a:r>
              <a:rPr sz="3200" u="sng" spc="-5" dirty="0">
                <a:solidFill>
                  <a:srgbClr val="0000FF"/>
                </a:solidFill>
                <a:uFill>
                  <a:solidFill>
                    <a:srgbClr val="0000FF"/>
                  </a:solidFill>
                </a:uFill>
                <a:latin typeface="Calibri"/>
                <a:cs typeface="Calibri"/>
                <a:hlinkClick r:id="rId4"/>
              </a:rPr>
              <a:t> Health</a:t>
            </a:r>
            <a:r>
              <a:rPr sz="3200" u="sng" spc="20" dirty="0">
                <a:solidFill>
                  <a:srgbClr val="0000FF"/>
                </a:solidFill>
                <a:uFill>
                  <a:solidFill>
                    <a:srgbClr val="0000FF"/>
                  </a:solidFill>
                </a:uFill>
                <a:latin typeface="Calibri"/>
                <a:cs typeface="Calibri"/>
                <a:hlinkClick r:id="rId4"/>
              </a:rPr>
              <a:t> </a:t>
            </a:r>
            <a:r>
              <a:rPr sz="3200" u="sng" spc="-5" dirty="0">
                <a:solidFill>
                  <a:srgbClr val="0000FF"/>
                </a:solidFill>
                <a:uFill>
                  <a:solidFill>
                    <a:srgbClr val="0000FF"/>
                  </a:solidFill>
                </a:uFill>
                <a:latin typeface="Calibri"/>
                <a:cs typeface="Calibri"/>
                <a:hlinkClick r:id="rId4"/>
              </a:rPr>
              <a:t>during</a:t>
            </a:r>
            <a:r>
              <a:rPr sz="3200" u="sng" spc="35" dirty="0">
                <a:solidFill>
                  <a:srgbClr val="0000FF"/>
                </a:solidFill>
                <a:uFill>
                  <a:solidFill>
                    <a:srgbClr val="0000FF"/>
                  </a:solidFill>
                </a:uFill>
                <a:latin typeface="Calibri"/>
                <a:cs typeface="Calibri"/>
                <a:hlinkClick r:id="rId4"/>
              </a:rPr>
              <a:t> </a:t>
            </a:r>
            <a:r>
              <a:rPr sz="3200" u="sng" spc="-5" dirty="0">
                <a:solidFill>
                  <a:srgbClr val="0000FF"/>
                </a:solidFill>
                <a:uFill>
                  <a:solidFill>
                    <a:srgbClr val="0000FF"/>
                  </a:solidFill>
                </a:uFill>
                <a:latin typeface="Calibri"/>
                <a:cs typeface="Calibri"/>
                <a:hlinkClick r:id="rId4"/>
              </a:rPr>
              <a:t>the </a:t>
            </a:r>
            <a:r>
              <a:rPr sz="3200" spc="-710" dirty="0">
                <a:solidFill>
                  <a:srgbClr val="0000FF"/>
                </a:solidFill>
                <a:latin typeface="Calibri"/>
                <a:cs typeface="Calibri"/>
                <a:hlinkClick r:id="rId4"/>
              </a:rPr>
              <a:t> </a:t>
            </a:r>
            <a:r>
              <a:rPr sz="3200" u="sng" spc="-15" dirty="0">
                <a:solidFill>
                  <a:srgbClr val="0000FF"/>
                </a:solidFill>
                <a:uFill>
                  <a:solidFill>
                    <a:srgbClr val="0000FF"/>
                  </a:solidFill>
                </a:uFill>
                <a:latin typeface="Calibri"/>
                <a:cs typeface="Calibri"/>
                <a:hlinkClick r:id="rId4"/>
              </a:rPr>
              <a:t>COVID19</a:t>
            </a:r>
            <a:r>
              <a:rPr sz="3200" u="sng" spc="20" dirty="0">
                <a:solidFill>
                  <a:srgbClr val="0000FF"/>
                </a:solidFill>
                <a:uFill>
                  <a:solidFill>
                    <a:srgbClr val="0000FF"/>
                  </a:solidFill>
                </a:uFill>
                <a:latin typeface="Calibri"/>
                <a:cs typeface="Calibri"/>
                <a:hlinkClick r:id="rId4"/>
              </a:rPr>
              <a:t> </a:t>
            </a:r>
            <a:r>
              <a:rPr sz="3200" u="sng" spc="-10" dirty="0">
                <a:solidFill>
                  <a:srgbClr val="0000FF"/>
                </a:solidFill>
                <a:uFill>
                  <a:solidFill>
                    <a:srgbClr val="0000FF"/>
                  </a:solidFill>
                </a:uFill>
                <a:latin typeface="Calibri"/>
                <a:cs typeface="Calibri"/>
                <a:hlinkClick r:id="rId4"/>
              </a:rPr>
              <a:t>Pandemic</a:t>
            </a:r>
            <a:r>
              <a:rPr sz="3200" spc="-10" dirty="0">
                <a:latin typeface="Calibri"/>
                <a:cs typeface="Calibri"/>
                <a:hlinkClick r:id="rId4"/>
              </a:rPr>
              <a:t>.</a:t>
            </a:r>
            <a:r>
              <a:rPr sz="3200" spc="10" dirty="0">
                <a:latin typeface="Calibri"/>
                <a:cs typeface="Calibri"/>
                <a:hlinkClick r:id="rId4"/>
              </a:rPr>
              <a:t> </a:t>
            </a:r>
            <a:r>
              <a:rPr sz="3200" spc="-10" dirty="0">
                <a:latin typeface="Calibri"/>
                <a:cs typeface="Calibri"/>
                <a:hlinkClick r:id="rId4"/>
              </a:rPr>
              <a:t>(Updated</a:t>
            </a:r>
            <a:r>
              <a:rPr sz="3200" spc="10" dirty="0">
                <a:latin typeface="Calibri"/>
                <a:cs typeface="Calibri"/>
                <a:hlinkClick r:id="rId4"/>
              </a:rPr>
              <a:t> </a:t>
            </a:r>
            <a:r>
              <a:rPr sz="3200" spc="-5" dirty="0">
                <a:latin typeface="Calibri"/>
                <a:cs typeface="Calibri"/>
                <a:hlinkClick r:id="rId4"/>
              </a:rPr>
              <a:t>7.28.21)</a:t>
            </a:r>
            <a:endParaRPr sz="3200" dirty="0">
              <a:latin typeface="Calibri"/>
              <a:cs typeface="Calibri"/>
            </a:endParaRPr>
          </a:p>
          <a:p>
            <a:pPr>
              <a:lnSpc>
                <a:spcPct val="100000"/>
              </a:lnSpc>
              <a:spcBef>
                <a:spcPts val="50"/>
              </a:spcBef>
            </a:pPr>
            <a:endParaRPr sz="3100" dirty="0">
              <a:latin typeface="Calibri"/>
              <a:cs typeface="Calibri"/>
            </a:endParaRPr>
          </a:p>
          <a:p>
            <a:pPr marL="12700" marR="5080" indent="-635">
              <a:lnSpc>
                <a:spcPct val="100000"/>
              </a:lnSpc>
              <a:spcBef>
                <a:spcPts val="5"/>
              </a:spcBef>
            </a:pPr>
            <a:r>
              <a:rPr sz="3200" spc="-10" dirty="0">
                <a:latin typeface="Calibri"/>
                <a:cs typeface="Calibri"/>
              </a:rPr>
              <a:t>AAP:</a:t>
            </a:r>
            <a:r>
              <a:rPr sz="3200" u="sng" spc="10" dirty="0">
                <a:solidFill>
                  <a:srgbClr val="0000FF"/>
                </a:solidFill>
                <a:uFill>
                  <a:solidFill>
                    <a:srgbClr val="0000FF"/>
                  </a:solidFill>
                </a:uFill>
                <a:latin typeface="Calibri"/>
                <a:cs typeface="Calibri"/>
                <a:hlinkClick r:id="rId5"/>
              </a:rPr>
              <a:t> </a:t>
            </a:r>
            <a:r>
              <a:rPr sz="3200" u="sng" spc="-25" dirty="0">
                <a:solidFill>
                  <a:srgbClr val="0000FF"/>
                </a:solidFill>
                <a:uFill>
                  <a:solidFill>
                    <a:srgbClr val="0000FF"/>
                  </a:solidFill>
                </a:uFill>
                <a:latin typeface="Calibri"/>
                <a:cs typeface="Calibri"/>
                <a:hlinkClick r:id="rId5"/>
              </a:rPr>
              <a:t>Post</a:t>
            </a:r>
            <a:r>
              <a:rPr sz="3200" u="sng" dirty="0">
                <a:solidFill>
                  <a:srgbClr val="0000FF"/>
                </a:solidFill>
                <a:uFill>
                  <a:solidFill>
                    <a:srgbClr val="0000FF"/>
                  </a:solidFill>
                </a:uFill>
                <a:latin typeface="Calibri"/>
                <a:cs typeface="Calibri"/>
                <a:hlinkClick r:id="rId5"/>
              </a:rPr>
              <a:t> </a:t>
            </a:r>
            <a:r>
              <a:rPr sz="3200" u="sng" spc="-5" dirty="0">
                <a:solidFill>
                  <a:srgbClr val="0000FF"/>
                </a:solidFill>
                <a:uFill>
                  <a:solidFill>
                    <a:srgbClr val="0000FF"/>
                  </a:solidFill>
                </a:uFill>
                <a:latin typeface="Calibri"/>
                <a:cs typeface="Calibri"/>
                <a:hlinkClick r:id="rId5"/>
              </a:rPr>
              <a:t>Covid</a:t>
            </a:r>
            <a:r>
              <a:rPr sz="3200" u="sng" spc="25" dirty="0">
                <a:solidFill>
                  <a:srgbClr val="0000FF"/>
                </a:solidFill>
                <a:uFill>
                  <a:solidFill>
                    <a:srgbClr val="0000FF"/>
                  </a:solidFill>
                </a:uFill>
                <a:latin typeface="Calibri"/>
                <a:cs typeface="Calibri"/>
                <a:hlinkClick r:id="rId5"/>
              </a:rPr>
              <a:t> </a:t>
            </a:r>
            <a:r>
              <a:rPr sz="3200" u="sng" spc="-5" dirty="0">
                <a:solidFill>
                  <a:srgbClr val="0000FF"/>
                </a:solidFill>
                <a:uFill>
                  <a:solidFill>
                    <a:srgbClr val="0000FF"/>
                  </a:solidFill>
                </a:uFill>
                <a:latin typeface="Calibri"/>
                <a:cs typeface="Calibri"/>
                <a:hlinkClick r:id="rId5"/>
              </a:rPr>
              <a:t>Conditions</a:t>
            </a:r>
            <a:r>
              <a:rPr sz="3200" u="sng" spc="45" dirty="0">
                <a:solidFill>
                  <a:srgbClr val="0000FF"/>
                </a:solidFill>
                <a:uFill>
                  <a:solidFill>
                    <a:srgbClr val="0000FF"/>
                  </a:solidFill>
                </a:uFill>
                <a:latin typeface="Calibri"/>
                <a:cs typeface="Calibri"/>
                <a:hlinkClick r:id="rId5"/>
              </a:rPr>
              <a:t> </a:t>
            </a:r>
            <a:r>
              <a:rPr sz="3200" u="sng" spc="-5" dirty="0">
                <a:solidFill>
                  <a:srgbClr val="0000FF"/>
                </a:solidFill>
                <a:uFill>
                  <a:solidFill>
                    <a:srgbClr val="0000FF"/>
                  </a:solidFill>
                </a:uFill>
                <a:latin typeface="Calibri"/>
                <a:cs typeface="Calibri"/>
                <a:hlinkClick r:id="rId5"/>
              </a:rPr>
              <a:t>in</a:t>
            </a:r>
            <a:r>
              <a:rPr sz="3200" u="sng" spc="10" dirty="0">
                <a:solidFill>
                  <a:srgbClr val="0000FF"/>
                </a:solidFill>
                <a:uFill>
                  <a:solidFill>
                    <a:srgbClr val="0000FF"/>
                  </a:solidFill>
                </a:uFill>
                <a:latin typeface="Calibri"/>
                <a:cs typeface="Calibri"/>
                <a:hlinkClick r:id="rId5"/>
              </a:rPr>
              <a:t> </a:t>
            </a:r>
            <a:r>
              <a:rPr sz="3200" u="sng" spc="-10" dirty="0">
                <a:solidFill>
                  <a:srgbClr val="0000FF"/>
                </a:solidFill>
                <a:uFill>
                  <a:solidFill>
                    <a:srgbClr val="0000FF"/>
                  </a:solidFill>
                </a:uFill>
                <a:latin typeface="Calibri"/>
                <a:cs typeface="Calibri"/>
                <a:hlinkClick r:id="rId5"/>
              </a:rPr>
              <a:t>Children</a:t>
            </a:r>
            <a:r>
              <a:rPr sz="3200" u="sng" spc="15" dirty="0">
                <a:solidFill>
                  <a:srgbClr val="0000FF"/>
                </a:solidFill>
                <a:uFill>
                  <a:solidFill>
                    <a:srgbClr val="0000FF"/>
                  </a:solidFill>
                </a:uFill>
                <a:latin typeface="Calibri"/>
                <a:cs typeface="Calibri"/>
                <a:hlinkClick r:id="rId5"/>
              </a:rPr>
              <a:t> </a:t>
            </a:r>
            <a:r>
              <a:rPr sz="3200" u="sng" spc="-5" dirty="0">
                <a:solidFill>
                  <a:srgbClr val="0000FF"/>
                </a:solidFill>
                <a:uFill>
                  <a:solidFill>
                    <a:srgbClr val="0000FF"/>
                  </a:solidFill>
                </a:uFill>
                <a:latin typeface="Calibri"/>
                <a:cs typeface="Calibri"/>
                <a:hlinkClick r:id="rId5"/>
              </a:rPr>
              <a:t>and</a:t>
            </a:r>
            <a:r>
              <a:rPr sz="3200" u="sng" spc="20" dirty="0">
                <a:solidFill>
                  <a:srgbClr val="0000FF"/>
                </a:solidFill>
                <a:uFill>
                  <a:solidFill>
                    <a:srgbClr val="0000FF"/>
                  </a:solidFill>
                </a:uFill>
                <a:latin typeface="Calibri"/>
                <a:cs typeface="Calibri"/>
                <a:hlinkClick r:id="rId5"/>
              </a:rPr>
              <a:t> </a:t>
            </a:r>
            <a:r>
              <a:rPr sz="3200" u="sng" spc="-5" dirty="0">
                <a:solidFill>
                  <a:srgbClr val="0000FF"/>
                </a:solidFill>
                <a:uFill>
                  <a:solidFill>
                    <a:srgbClr val="0000FF"/>
                  </a:solidFill>
                </a:uFill>
                <a:latin typeface="Calibri"/>
                <a:cs typeface="Calibri"/>
                <a:hlinkClick r:id="rId5"/>
              </a:rPr>
              <a:t>Adolescents</a:t>
            </a:r>
            <a:r>
              <a:rPr sz="3200" spc="-5" dirty="0">
                <a:latin typeface="Calibri"/>
                <a:cs typeface="Calibri"/>
              </a:rPr>
              <a:t>.</a:t>
            </a:r>
            <a:r>
              <a:rPr sz="3200" spc="10" dirty="0">
                <a:latin typeface="Calibri"/>
                <a:cs typeface="Calibri"/>
              </a:rPr>
              <a:t> </a:t>
            </a:r>
            <a:r>
              <a:rPr sz="3200" spc="-15" dirty="0">
                <a:latin typeface="Calibri"/>
                <a:cs typeface="Calibri"/>
              </a:rPr>
              <a:t>(Update </a:t>
            </a:r>
            <a:r>
              <a:rPr sz="3200" spc="-710" dirty="0">
                <a:latin typeface="Calibri"/>
                <a:cs typeface="Calibri"/>
              </a:rPr>
              <a:t> </a:t>
            </a:r>
            <a:r>
              <a:rPr sz="3200" spc="-5" dirty="0">
                <a:latin typeface="Calibri"/>
                <a:cs typeface="Calibri"/>
              </a:rPr>
              <a:t>7.28.21)</a:t>
            </a:r>
            <a:endParaRPr sz="3200" dirty="0">
              <a:latin typeface="Calibri"/>
              <a:cs typeface="Calibri"/>
            </a:endParaRPr>
          </a:p>
          <a:p>
            <a:pPr>
              <a:lnSpc>
                <a:spcPct val="100000"/>
              </a:lnSpc>
              <a:spcBef>
                <a:spcPts val="10"/>
              </a:spcBef>
            </a:pPr>
            <a:endParaRPr lang="en-US" sz="4400" dirty="0" smtClean="0">
              <a:latin typeface="Calibri"/>
              <a:cs typeface="Calibri"/>
            </a:endParaRPr>
          </a:p>
          <a:p>
            <a:pPr>
              <a:lnSpc>
                <a:spcPct val="100000"/>
              </a:lnSpc>
              <a:spcBef>
                <a:spcPts val="10"/>
              </a:spcBef>
            </a:pPr>
            <a:r>
              <a:rPr lang="en-US" sz="3200" dirty="0"/>
              <a:t>AAP: </a:t>
            </a:r>
            <a:r>
              <a:rPr lang="en-US" sz="3200" dirty="0">
                <a:hlinkClick r:id="rId6"/>
              </a:rPr>
              <a:t>Children and COVID-19: State-Level Data Report</a:t>
            </a:r>
            <a:r>
              <a:rPr lang="en-US" sz="3200" dirty="0"/>
              <a:t>. (9.23.21) </a:t>
            </a:r>
            <a:endParaRPr sz="4400" dirty="0">
              <a:latin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59"/>
            </a:xfrm>
            <a:prstGeom prst="rect">
              <a:avLst/>
            </a:prstGeom>
          </p:spPr>
        </p:pic>
        <p:sp>
          <p:nvSpPr>
            <p:cNvPr id="5" name="object 5"/>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endParaRPr/>
          </a:p>
        </p:txBody>
      </p:sp>
      <p:sp>
        <p:nvSpPr>
          <p:cNvPr id="7" name="object 7"/>
          <p:cNvSpPr txBox="1">
            <a:spLocks noGrp="1"/>
          </p:cNvSpPr>
          <p:nvPr>
            <p:ph type="title"/>
          </p:nvPr>
        </p:nvSpPr>
        <p:spPr>
          <a:xfrm>
            <a:off x="688340" y="103854"/>
            <a:ext cx="5734685" cy="1338580"/>
          </a:xfrm>
          <a:prstGeom prst="rect">
            <a:avLst/>
          </a:prstGeom>
        </p:spPr>
        <p:txBody>
          <a:bodyPr vert="horz" wrap="square" lIns="0" tIns="60325" rIns="0" bIns="0" rtlCol="0">
            <a:spAutoFit/>
          </a:bodyPr>
          <a:lstStyle/>
          <a:p>
            <a:pPr marL="12700" marR="5080">
              <a:lnSpc>
                <a:spcPct val="90300"/>
              </a:lnSpc>
              <a:spcBef>
                <a:spcPts val="475"/>
              </a:spcBef>
            </a:pPr>
            <a:r>
              <a:rPr sz="3200" b="1" dirty="0">
                <a:solidFill>
                  <a:srgbClr val="444B54"/>
                </a:solidFill>
                <a:latin typeface="Arial"/>
                <a:cs typeface="Arial"/>
              </a:rPr>
              <a:t>AAP:</a:t>
            </a:r>
            <a:r>
              <a:rPr sz="3200" b="1" spc="-25" dirty="0">
                <a:solidFill>
                  <a:srgbClr val="444B54"/>
                </a:solidFill>
                <a:latin typeface="Arial"/>
                <a:cs typeface="Arial"/>
              </a:rPr>
              <a:t> </a:t>
            </a:r>
            <a:r>
              <a:rPr sz="3200" b="1" spc="-5" dirty="0">
                <a:solidFill>
                  <a:srgbClr val="444B54"/>
                </a:solidFill>
                <a:latin typeface="Arial"/>
                <a:cs typeface="Arial"/>
              </a:rPr>
              <a:t>Children</a:t>
            </a:r>
            <a:r>
              <a:rPr sz="3200" b="1" spc="-40" dirty="0">
                <a:solidFill>
                  <a:srgbClr val="444B54"/>
                </a:solidFill>
                <a:latin typeface="Arial"/>
                <a:cs typeface="Arial"/>
              </a:rPr>
              <a:t> </a:t>
            </a:r>
            <a:r>
              <a:rPr sz="3200" b="1" spc="-5" dirty="0">
                <a:solidFill>
                  <a:srgbClr val="444B54"/>
                </a:solidFill>
                <a:latin typeface="Arial"/>
                <a:cs typeface="Arial"/>
              </a:rPr>
              <a:t>and</a:t>
            </a:r>
            <a:r>
              <a:rPr sz="3200" b="1" spc="-25" dirty="0">
                <a:solidFill>
                  <a:srgbClr val="444B54"/>
                </a:solidFill>
                <a:latin typeface="Arial"/>
                <a:cs typeface="Arial"/>
              </a:rPr>
              <a:t> </a:t>
            </a:r>
            <a:r>
              <a:rPr sz="3200" b="1" spc="-5" dirty="0">
                <a:solidFill>
                  <a:srgbClr val="444B54"/>
                </a:solidFill>
                <a:latin typeface="Arial"/>
                <a:cs typeface="Arial"/>
              </a:rPr>
              <a:t>COVID-19: </a:t>
            </a:r>
            <a:r>
              <a:rPr sz="3200" b="1" spc="-875" dirty="0">
                <a:solidFill>
                  <a:srgbClr val="444B54"/>
                </a:solidFill>
                <a:latin typeface="Arial"/>
                <a:cs typeface="Arial"/>
              </a:rPr>
              <a:t> </a:t>
            </a:r>
            <a:r>
              <a:rPr sz="3200" b="1" spc="-5" dirty="0">
                <a:solidFill>
                  <a:srgbClr val="444B54"/>
                </a:solidFill>
                <a:latin typeface="Arial"/>
                <a:cs typeface="Arial"/>
              </a:rPr>
              <a:t>State-Level Data Report </a:t>
            </a:r>
            <a:r>
              <a:rPr sz="3200" b="1" dirty="0">
                <a:solidFill>
                  <a:srgbClr val="444B54"/>
                </a:solidFill>
                <a:latin typeface="Arial"/>
                <a:cs typeface="Arial"/>
              </a:rPr>
              <a:t> </a:t>
            </a:r>
            <a:r>
              <a:rPr u="heavy" spc="-5" dirty="0">
                <a:solidFill>
                  <a:srgbClr val="444B54"/>
                </a:solidFill>
                <a:uFill>
                  <a:solidFill>
                    <a:srgbClr val="F58366"/>
                  </a:solidFill>
                </a:uFill>
              </a:rPr>
              <a:t>Septem</a:t>
            </a:r>
            <a:r>
              <a:rPr spc="-5" dirty="0">
                <a:solidFill>
                  <a:srgbClr val="444B54"/>
                </a:solidFill>
              </a:rPr>
              <a:t>ber</a:t>
            </a:r>
            <a:r>
              <a:rPr spc="10" dirty="0">
                <a:solidFill>
                  <a:srgbClr val="444B54"/>
                </a:solidFill>
              </a:rPr>
              <a:t> </a:t>
            </a:r>
            <a:r>
              <a:rPr dirty="0" smtClean="0">
                <a:solidFill>
                  <a:srgbClr val="444B54"/>
                </a:solidFill>
              </a:rPr>
              <a:t>2</a:t>
            </a:r>
            <a:r>
              <a:rPr lang="en-US" dirty="0" smtClean="0">
                <a:solidFill>
                  <a:srgbClr val="444B54"/>
                </a:solidFill>
              </a:rPr>
              <a:t>3</a:t>
            </a:r>
            <a:r>
              <a:rPr dirty="0" smtClean="0">
                <a:solidFill>
                  <a:srgbClr val="444B54"/>
                </a:solidFill>
              </a:rPr>
              <a:t>,</a:t>
            </a:r>
            <a:r>
              <a:rPr spc="5" dirty="0" smtClean="0">
                <a:solidFill>
                  <a:srgbClr val="444B54"/>
                </a:solidFill>
              </a:rPr>
              <a:t> </a:t>
            </a:r>
            <a:r>
              <a:rPr dirty="0">
                <a:solidFill>
                  <a:srgbClr val="444B54"/>
                </a:solidFill>
              </a:rPr>
              <a:t>2021</a:t>
            </a:r>
            <a:endParaRPr sz="3200" dirty="0">
              <a:latin typeface="Arial"/>
              <a:cs typeface="Arial"/>
            </a:endParaRPr>
          </a:p>
        </p:txBody>
      </p:sp>
      <p:sp>
        <p:nvSpPr>
          <p:cNvPr id="8" name="object 8"/>
          <p:cNvSpPr txBox="1"/>
          <p:nvPr/>
        </p:nvSpPr>
        <p:spPr>
          <a:xfrm>
            <a:off x="688340" y="1814448"/>
            <a:ext cx="10811510" cy="5035353"/>
          </a:xfrm>
          <a:prstGeom prst="rect">
            <a:avLst/>
          </a:prstGeom>
        </p:spPr>
        <p:txBody>
          <a:bodyPr vert="horz" wrap="square" lIns="0" tIns="53975" rIns="0" bIns="0" rtlCol="0">
            <a:spAutoFit/>
          </a:bodyPr>
          <a:lstStyle/>
          <a:p>
            <a:pPr fontAlgn="base"/>
            <a:r>
              <a:rPr lang="en-US" sz="2400" b="1" dirty="0"/>
              <a:t>Cumulative Number of Child COVID-19 Cases*</a:t>
            </a:r>
          </a:p>
          <a:p>
            <a:pPr fontAlgn="base"/>
            <a:r>
              <a:rPr lang="en-US" sz="2400" dirty="0"/>
              <a:t>5,725,680 total child COVID-19 cases reported, and children represented 16.0% (5,725,680/35,852,579) of all cases</a:t>
            </a:r>
          </a:p>
          <a:p>
            <a:pPr fontAlgn="base"/>
            <a:r>
              <a:rPr lang="en-US" sz="2400" dirty="0"/>
              <a:t>Overall rate: 7,607 cases per 100,000 children in the population</a:t>
            </a:r>
          </a:p>
          <a:p>
            <a:pPr fontAlgn="base"/>
            <a:r>
              <a:rPr lang="en-US" sz="2400" b="1" dirty="0"/>
              <a:t>Change in Child COVID-19 Cases*</a:t>
            </a:r>
          </a:p>
          <a:p>
            <a:pPr fontAlgn="base"/>
            <a:r>
              <a:rPr lang="en-US" sz="2400" dirty="0"/>
              <a:t>206,864 child COVID-19 cases were reported the past week from 9/16/21-9/23/21 (5,518,815 to 5,725,680) and children represented 26.7% (206,864/775,480) of the weekly reported cases</a:t>
            </a:r>
          </a:p>
          <a:p>
            <a:pPr fontAlgn="base"/>
            <a:r>
              <a:rPr lang="en-US" sz="2400" dirty="0"/>
              <a:t>Over two weeks, 9/9/21-9/23/21, there was an 8% increase in the cumulated number of child COVID-19 cases since the beginning of the pandemic (432,843 cases added (5,292,837 to 5,725,680))</a:t>
            </a:r>
          </a:p>
          <a:p>
            <a:pPr marL="241300" indent="-228600">
              <a:spcBef>
                <a:spcPts val="680"/>
              </a:spcBef>
              <a:buClr>
                <a:srgbClr val="F5668F"/>
              </a:buClr>
              <a:buFontTx/>
              <a:buChar char="•"/>
              <a:tabLst>
                <a:tab pos="241300" algn="l"/>
              </a:tabLst>
            </a:pPr>
            <a:r>
              <a:rPr lang="en-US" sz="2400" dirty="0" smtClean="0"/>
              <a:t>AAP: </a:t>
            </a:r>
            <a:r>
              <a:rPr lang="en-US" sz="2400" dirty="0" smtClean="0">
                <a:hlinkClick r:id="rId4"/>
              </a:rPr>
              <a:t>Children and COVID-19: State-Level Data Report</a:t>
            </a:r>
            <a:r>
              <a:rPr lang="en-US" sz="2400" dirty="0" smtClean="0"/>
              <a:t>. (9.23.21) </a:t>
            </a:r>
            <a:endParaRPr lang="en-US" sz="3600" dirty="0">
              <a:cs typeface="Calibri"/>
            </a:endParaRPr>
          </a:p>
          <a:p>
            <a:pPr marL="241300" indent="-228600">
              <a:lnSpc>
                <a:spcPct val="100000"/>
              </a:lnSpc>
              <a:spcBef>
                <a:spcPts val="680"/>
              </a:spcBef>
              <a:buClr>
                <a:srgbClr val="F5668F"/>
              </a:buClr>
              <a:buChar char="•"/>
              <a:tabLst>
                <a:tab pos="241300" algn="l"/>
              </a:tabLst>
            </a:pPr>
            <a:endParaRPr sz="2400" dirty="0">
              <a:latin typeface="Arial"/>
              <a:cs typeface="Arial"/>
            </a:endParaRPr>
          </a:p>
        </p:txBody>
      </p:sp>
      <p:sp>
        <p:nvSpPr>
          <p:cNvPr id="9" name="object 9"/>
          <p:cNvSpPr txBox="1"/>
          <p:nvPr/>
        </p:nvSpPr>
        <p:spPr>
          <a:xfrm>
            <a:off x="11306047" y="6430200"/>
            <a:ext cx="19621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AEB3B8"/>
                </a:solidFill>
                <a:latin typeface="Arial"/>
                <a:cs typeface="Arial"/>
              </a:rPr>
              <a:t>32</a:t>
            </a:r>
            <a:endParaRPr sz="1200">
              <a:latin typeface="Arial"/>
              <a:cs typeface="Arial"/>
            </a:endParaRPr>
          </a:p>
        </p:txBody>
      </p:sp>
      <p:sp>
        <p:nvSpPr>
          <p:cNvPr id="10" name="object 10"/>
          <p:cNvSpPr txBox="1"/>
          <p:nvPr/>
        </p:nvSpPr>
        <p:spPr>
          <a:xfrm>
            <a:off x="688340" y="6430200"/>
            <a:ext cx="253492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929599"/>
                </a:solidFill>
                <a:latin typeface="Arial"/>
                <a:cs typeface="Arial"/>
              </a:rPr>
              <a:t>Illinois</a:t>
            </a:r>
            <a:r>
              <a:rPr sz="1200" spc="-30" dirty="0">
                <a:solidFill>
                  <a:srgbClr val="929599"/>
                </a:solidFill>
                <a:latin typeface="Arial"/>
                <a:cs typeface="Arial"/>
              </a:rPr>
              <a:t> </a:t>
            </a:r>
            <a:r>
              <a:rPr sz="1200" spc="-5" dirty="0">
                <a:solidFill>
                  <a:srgbClr val="929599"/>
                </a:solidFill>
                <a:latin typeface="Arial"/>
                <a:cs typeface="Arial"/>
              </a:rPr>
              <a:t>Perinatal</a:t>
            </a:r>
            <a:r>
              <a:rPr sz="1200" spc="-40" dirty="0">
                <a:solidFill>
                  <a:srgbClr val="929599"/>
                </a:solidFill>
                <a:latin typeface="Arial"/>
                <a:cs typeface="Arial"/>
              </a:rPr>
              <a:t> </a:t>
            </a:r>
            <a:r>
              <a:rPr sz="1200" spc="-5" dirty="0">
                <a:solidFill>
                  <a:srgbClr val="929599"/>
                </a:solidFill>
                <a:latin typeface="Arial"/>
                <a:cs typeface="Arial"/>
              </a:rPr>
              <a:t>Quality</a:t>
            </a:r>
            <a:r>
              <a:rPr sz="1200" spc="-15" dirty="0">
                <a:solidFill>
                  <a:srgbClr val="929599"/>
                </a:solidFill>
                <a:latin typeface="Arial"/>
                <a:cs typeface="Arial"/>
              </a:rPr>
              <a:t> </a:t>
            </a:r>
            <a:r>
              <a:rPr sz="1200" spc="-5" dirty="0">
                <a:solidFill>
                  <a:srgbClr val="929599"/>
                </a:solidFill>
                <a:latin typeface="Arial"/>
                <a:cs typeface="Arial"/>
              </a:rPr>
              <a:t>Collaborative</a:t>
            </a:r>
            <a:endParaRPr sz="120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429" y="1132160"/>
            <a:ext cx="1953895" cy="2424430"/>
          </a:xfrm>
          <a:prstGeom prst="rect">
            <a:avLst/>
          </a:prstGeom>
        </p:spPr>
        <p:txBody>
          <a:bodyPr vert="horz" wrap="square" lIns="0" tIns="48260" rIns="0" bIns="0" rtlCol="0">
            <a:spAutoFit/>
          </a:bodyPr>
          <a:lstStyle/>
          <a:p>
            <a:pPr marL="12700" marR="18415" lvl="0" indent="0" algn="l" defTabSz="914400" rtl="0" eaLnBrk="1" fontAlgn="auto" latinLnBrk="0" hangingPunct="1">
              <a:lnSpc>
                <a:spcPct val="90300"/>
              </a:lnSpc>
              <a:spcBef>
                <a:spcPts val="380"/>
              </a:spcBef>
              <a:spcAft>
                <a:spcPts val="0"/>
              </a:spcAft>
              <a:buClrTx/>
              <a:buSzTx/>
              <a:buFontTx/>
              <a:buNone/>
              <a:tabLst/>
              <a:defRPr/>
            </a:pPr>
            <a:r>
              <a:rPr kumimoji="0" sz="2400" b="0" i="0" u="none" strike="noStrike" kern="1200" cap="none" spc="-5" normalizeH="0" baseline="0" noProof="0" dirty="0">
                <a:ln>
                  <a:noFill/>
                </a:ln>
                <a:solidFill>
                  <a:prstClr val="black"/>
                </a:solidFill>
                <a:effectLst/>
                <a:uLnTx/>
                <a:uFillTx/>
                <a:latin typeface="Arial"/>
                <a:ea typeface="+mn-ea"/>
                <a:cs typeface="Arial"/>
              </a:rPr>
              <a:t>United</a:t>
            </a:r>
            <a:r>
              <a:rPr kumimoji="0" sz="2400" b="0" i="0" u="none" strike="noStrike" kern="1200" cap="none" spc="-60"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States: </a:t>
            </a:r>
            <a:r>
              <a:rPr kumimoji="0" sz="2400" b="0" i="0" u="none" strike="noStrike" kern="1200" cap="none" spc="-650"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Number</a:t>
            </a:r>
            <a:r>
              <a:rPr kumimoji="0" sz="2400" b="0" i="0" u="none" strike="noStrike" kern="1200" cap="none" spc="5"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of </a:t>
            </a:r>
            <a:r>
              <a:rPr kumimoji="0" sz="2400" b="0" i="0" u="none" strike="noStrike" kern="1200" cap="none" spc="0"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Child COVID- </a:t>
            </a:r>
            <a:r>
              <a:rPr kumimoji="0" sz="2400" b="0" i="0" u="none" strike="noStrike" kern="1200" cap="none" spc="-655"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19 Cases </a:t>
            </a:r>
            <a:r>
              <a:rPr kumimoji="0" sz="2400" b="0" i="0" u="none" strike="noStrike" kern="1200" cap="none" spc="0"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Added in Past </a:t>
            </a:r>
            <a:r>
              <a:rPr kumimoji="0" sz="2400" b="0" i="0" u="none" strike="noStrike" kern="1200" cap="none" spc="-655" normalizeH="0" baseline="0" noProof="0" dirty="0">
                <a:ln>
                  <a:noFill/>
                </a:ln>
                <a:solidFill>
                  <a:prstClr val="black"/>
                </a:solidFill>
                <a:effectLst/>
                <a:uLnTx/>
                <a:uFillTx/>
                <a:latin typeface="Arial"/>
                <a:ea typeface="+mn-ea"/>
                <a:cs typeface="Arial"/>
              </a:rPr>
              <a:t> </a:t>
            </a:r>
            <a:r>
              <a:rPr kumimoji="0" sz="2400" b="0" i="0" u="none" strike="noStrike" kern="1200" cap="none" spc="-20" normalizeH="0" baseline="0" noProof="0" dirty="0">
                <a:ln>
                  <a:noFill/>
                </a:ln>
                <a:solidFill>
                  <a:prstClr val="black"/>
                </a:solidFill>
                <a:effectLst/>
                <a:uLnTx/>
                <a:uFillTx/>
                <a:latin typeface="Arial"/>
                <a:ea typeface="+mn-ea"/>
                <a:cs typeface="Arial"/>
              </a:rPr>
              <a:t>Week</a:t>
            </a:r>
            <a:endParaRPr kumimoji="0" sz="2400" b="0" i="0" u="none" strike="noStrike" kern="1200" cap="none" spc="0" normalizeH="0" baseline="0" noProof="0" dirty="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120"/>
              </a:spcBef>
              <a:spcAft>
                <a:spcPts val="0"/>
              </a:spcAft>
              <a:buClrTx/>
              <a:buSzTx/>
              <a:buFontTx/>
              <a:buNone/>
              <a:tabLst/>
              <a:defRPr/>
            </a:pPr>
            <a:r>
              <a:rPr kumimoji="0" lang="en-US" sz="2400" b="0" i="0" u="none" strike="noStrike" kern="1200" cap="none" spc="-5" normalizeH="0" baseline="0" noProof="0" dirty="0" smtClean="0">
                <a:ln>
                  <a:noFill/>
                </a:ln>
                <a:solidFill>
                  <a:prstClr val="black"/>
                </a:solidFill>
                <a:effectLst/>
                <a:uLnTx/>
                <a:uFillTx/>
                <a:latin typeface="Arial"/>
                <a:ea typeface="+mn-ea"/>
                <a:cs typeface="Arial"/>
              </a:rPr>
              <a:t>9/23/21</a:t>
            </a:r>
            <a:endParaRPr kumimoji="0" sz="2400" b="0" i="0" u="none" strike="noStrike" kern="1200" cap="none" spc="0" normalizeH="0" baseline="0" noProof="0" dirty="0">
              <a:ln>
                <a:noFill/>
              </a:ln>
              <a:solidFill>
                <a:prstClr val="black"/>
              </a:solidFill>
              <a:effectLst/>
              <a:uLnTx/>
              <a:uFillTx/>
              <a:latin typeface="Arial"/>
              <a:ea typeface="+mn-ea"/>
              <a:cs typeface="Arial"/>
            </a:endParaRPr>
          </a:p>
        </p:txBody>
      </p:sp>
      <p:pic>
        <p:nvPicPr>
          <p:cNvPr id="7" name="Picture 6"/>
          <p:cNvPicPr>
            <a:picLocks noChangeAspect="1"/>
          </p:cNvPicPr>
          <p:nvPr/>
        </p:nvPicPr>
        <p:blipFill>
          <a:blip r:embed="rId2"/>
          <a:stretch>
            <a:fillRect/>
          </a:stretch>
        </p:blipFill>
        <p:spPr>
          <a:xfrm>
            <a:off x="2819400" y="838200"/>
            <a:ext cx="9327901" cy="502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09132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687831" y="723233"/>
            <a:ext cx="6788784" cy="513715"/>
          </a:xfrm>
          <a:prstGeom prst="rect">
            <a:avLst/>
          </a:prstGeom>
        </p:spPr>
        <p:txBody>
          <a:bodyPr vert="horz" wrap="square" lIns="0" tIns="13335" rIns="0" bIns="0" rtlCol="0">
            <a:spAutoFit/>
          </a:bodyPr>
          <a:lstStyle/>
          <a:p>
            <a:pPr marL="12700">
              <a:lnSpc>
                <a:spcPct val="100000"/>
              </a:lnSpc>
              <a:spcBef>
                <a:spcPts val="105"/>
              </a:spcBef>
              <a:tabLst>
                <a:tab pos="3350260" algn="l"/>
                <a:tab pos="4589145" algn="l"/>
              </a:tabLst>
            </a:pPr>
            <a:r>
              <a:rPr sz="3200" b="1" spc="-90" dirty="0">
                <a:solidFill>
                  <a:srgbClr val="F58466"/>
                </a:solidFill>
                <a:latin typeface="Arial"/>
                <a:cs typeface="Arial"/>
              </a:rPr>
              <a:t>Updated</a:t>
            </a:r>
            <a:r>
              <a:rPr sz="3200" b="1" spc="-120" dirty="0">
                <a:solidFill>
                  <a:srgbClr val="F58466"/>
                </a:solidFill>
                <a:latin typeface="Arial"/>
                <a:cs typeface="Arial"/>
              </a:rPr>
              <a:t> </a:t>
            </a:r>
            <a:r>
              <a:rPr sz="3200" b="1" spc="-55" dirty="0">
                <a:solidFill>
                  <a:srgbClr val="F58466"/>
                </a:solidFill>
                <a:latin typeface="Arial"/>
                <a:cs typeface="Arial"/>
              </a:rPr>
              <a:t>OB/Neo	</a:t>
            </a:r>
            <a:r>
              <a:rPr sz="3200" b="1" spc="-120" dirty="0">
                <a:solidFill>
                  <a:srgbClr val="F58466"/>
                </a:solidFill>
                <a:latin typeface="Arial"/>
                <a:cs typeface="Arial"/>
              </a:rPr>
              <a:t>Covid	</a:t>
            </a:r>
            <a:r>
              <a:rPr sz="3200" b="1" spc="-160" dirty="0">
                <a:solidFill>
                  <a:srgbClr val="F58466"/>
                </a:solidFill>
                <a:latin typeface="Arial"/>
                <a:cs typeface="Arial"/>
              </a:rPr>
              <a:t>Publications</a:t>
            </a:r>
            <a:endParaRPr sz="3200">
              <a:latin typeface="Arial"/>
              <a:cs typeface="Arial"/>
            </a:endParaRPr>
          </a:p>
        </p:txBody>
      </p:sp>
      <p:sp>
        <p:nvSpPr>
          <p:cNvPr id="9" name="object 9"/>
          <p:cNvSpPr txBox="1"/>
          <p:nvPr/>
        </p:nvSpPr>
        <p:spPr>
          <a:xfrm>
            <a:off x="687561" y="1522540"/>
            <a:ext cx="10814685" cy="5039456"/>
          </a:xfrm>
          <a:prstGeom prst="rect">
            <a:avLst/>
          </a:prstGeom>
        </p:spPr>
        <p:txBody>
          <a:bodyPr vert="horz" wrap="square" lIns="0" tIns="69215" rIns="0" bIns="0" rtlCol="0">
            <a:spAutoFit/>
          </a:bodyPr>
          <a:lstStyle/>
          <a:p>
            <a:pPr marL="241300" indent="-229235">
              <a:lnSpc>
                <a:spcPct val="100000"/>
              </a:lnSpc>
              <a:spcBef>
                <a:spcPts val="545"/>
              </a:spcBef>
              <a:buClr>
                <a:srgbClr val="F5668F"/>
              </a:buClr>
              <a:buFont typeface="Arial"/>
              <a:buChar char="•"/>
              <a:tabLst>
                <a:tab pos="241300" algn="l"/>
                <a:tab pos="241935" algn="l"/>
              </a:tabLst>
            </a:pPr>
            <a:r>
              <a:rPr sz="1600" b="1" spc="-30" dirty="0">
                <a:solidFill>
                  <a:srgbClr val="444A53"/>
                </a:solidFill>
                <a:latin typeface="Arial"/>
                <a:cs typeface="Arial"/>
              </a:rPr>
              <a:t>AJOG</a:t>
            </a:r>
            <a:r>
              <a:rPr sz="1600" spc="-30" dirty="0">
                <a:solidFill>
                  <a:srgbClr val="444A53"/>
                </a:solidFill>
                <a:latin typeface="Arial"/>
                <a:cs typeface="Arial"/>
              </a:rPr>
              <a:t>:</a:t>
            </a:r>
            <a:r>
              <a:rPr sz="1600" u="sng" spc="130" dirty="0">
                <a:solidFill>
                  <a:srgbClr val="0000FF"/>
                </a:solidFill>
                <a:uFill>
                  <a:solidFill>
                    <a:srgbClr val="6B93FB"/>
                  </a:solidFill>
                </a:uFill>
                <a:latin typeface="Arial"/>
                <a:cs typeface="Arial"/>
                <a:hlinkClick r:id="rId4"/>
              </a:rPr>
              <a:t> </a:t>
            </a:r>
            <a:r>
              <a:rPr sz="1600" u="sng" spc="-5" dirty="0">
                <a:solidFill>
                  <a:srgbClr val="0000FF"/>
                </a:solidFill>
                <a:uFill>
                  <a:solidFill>
                    <a:srgbClr val="6B93FB"/>
                  </a:solidFill>
                </a:uFill>
                <a:latin typeface="Arial"/>
                <a:cs typeface="Arial"/>
                <a:hlinkClick r:id="rId4"/>
              </a:rPr>
              <a:t>COVID-19</a:t>
            </a:r>
            <a:r>
              <a:rPr sz="1600" u="sng" spc="25" dirty="0">
                <a:solidFill>
                  <a:srgbClr val="0000FF"/>
                </a:solidFill>
                <a:uFill>
                  <a:solidFill>
                    <a:srgbClr val="6B93FB"/>
                  </a:solidFill>
                </a:uFill>
                <a:latin typeface="Arial"/>
                <a:cs typeface="Arial"/>
                <a:hlinkClick r:id="rId4"/>
              </a:rPr>
              <a:t> </a:t>
            </a:r>
            <a:r>
              <a:rPr sz="1600" u="sng" dirty="0">
                <a:solidFill>
                  <a:srgbClr val="0000FF"/>
                </a:solidFill>
                <a:uFill>
                  <a:solidFill>
                    <a:srgbClr val="6B93FB"/>
                  </a:solidFill>
                </a:uFill>
                <a:latin typeface="Arial"/>
                <a:cs typeface="Arial"/>
                <a:hlinkClick r:id="rId4"/>
              </a:rPr>
              <a:t>vaccine</a:t>
            </a:r>
            <a:r>
              <a:rPr sz="1600" u="sng" spc="-35" dirty="0">
                <a:solidFill>
                  <a:srgbClr val="0000FF"/>
                </a:solidFill>
                <a:uFill>
                  <a:solidFill>
                    <a:srgbClr val="6B93FB"/>
                  </a:solidFill>
                </a:uFill>
                <a:latin typeface="Arial"/>
                <a:cs typeface="Arial"/>
                <a:hlinkClick r:id="rId4"/>
              </a:rPr>
              <a:t> </a:t>
            </a:r>
            <a:r>
              <a:rPr sz="1600" u="sng" spc="-5" dirty="0">
                <a:solidFill>
                  <a:srgbClr val="0000FF"/>
                </a:solidFill>
                <a:uFill>
                  <a:solidFill>
                    <a:srgbClr val="6B93FB"/>
                  </a:solidFill>
                </a:uFill>
                <a:latin typeface="Arial"/>
                <a:cs typeface="Arial"/>
                <a:hlinkClick r:id="rId4"/>
              </a:rPr>
              <a:t>response</a:t>
            </a:r>
            <a:r>
              <a:rPr sz="1600" u="sng" spc="-20" dirty="0">
                <a:solidFill>
                  <a:srgbClr val="0000FF"/>
                </a:solidFill>
                <a:uFill>
                  <a:solidFill>
                    <a:srgbClr val="6B93FB"/>
                  </a:solidFill>
                </a:uFill>
                <a:latin typeface="Arial"/>
                <a:cs typeface="Arial"/>
                <a:hlinkClick r:id="rId4"/>
              </a:rPr>
              <a:t> </a:t>
            </a:r>
            <a:r>
              <a:rPr sz="1600" u="sng" dirty="0">
                <a:solidFill>
                  <a:srgbClr val="0000FF"/>
                </a:solidFill>
                <a:uFill>
                  <a:solidFill>
                    <a:srgbClr val="6B93FB"/>
                  </a:solidFill>
                </a:uFill>
                <a:latin typeface="Arial"/>
                <a:cs typeface="Arial"/>
                <a:hlinkClick r:id="rId4"/>
              </a:rPr>
              <a:t>in</a:t>
            </a:r>
            <a:r>
              <a:rPr sz="1600" u="sng" spc="-10" dirty="0">
                <a:solidFill>
                  <a:srgbClr val="0000FF"/>
                </a:solidFill>
                <a:uFill>
                  <a:solidFill>
                    <a:srgbClr val="6B93FB"/>
                  </a:solidFill>
                </a:uFill>
                <a:latin typeface="Arial"/>
                <a:cs typeface="Arial"/>
                <a:hlinkClick r:id="rId4"/>
              </a:rPr>
              <a:t> </a:t>
            </a:r>
            <a:r>
              <a:rPr sz="1600" u="sng" spc="-5" dirty="0">
                <a:solidFill>
                  <a:srgbClr val="0000FF"/>
                </a:solidFill>
                <a:uFill>
                  <a:solidFill>
                    <a:srgbClr val="6B93FB"/>
                  </a:solidFill>
                </a:uFill>
                <a:latin typeface="Arial"/>
                <a:cs typeface="Arial"/>
                <a:hlinkClick r:id="rId4"/>
              </a:rPr>
              <a:t>pregnant</a:t>
            </a:r>
            <a:r>
              <a:rPr sz="1600" u="sng" spc="5" dirty="0">
                <a:solidFill>
                  <a:srgbClr val="0000FF"/>
                </a:solidFill>
                <a:uFill>
                  <a:solidFill>
                    <a:srgbClr val="6B93FB"/>
                  </a:solidFill>
                </a:uFill>
                <a:latin typeface="Arial"/>
                <a:cs typeface="Arial"/>
                <a:hlinkClick r:id="rId4"/>
              </a:rPr>
              <a:t> </a:t>
            </a:r>
            <a:r>
              <a:rPr sz="1600" u="sng" spc="-5" dirty="0">
                <a:solidFill>
                  <a:srgbClr val="0000FF"/>
                </a:solidFill>
                <a:uFill>
                  <a:solidFill>
                    <a:srgbClr val="6B93FB"/>
                  </a:solidFill>
                </a:uFill>
                <a:latin typeface="Arial"/>
                <a:cs typeface="Arial"/>
                <a:hlinkClick r:id="rId4"/>
              </a:rPr>
              <a:t>and</a:t>
            </a:r>
            <a:r>
              <a:rPr sz="1600" u="sng" spc="15" dirty="0">
                <a:solidFill>
                  <a:srgbClr val="0000FF"/>
                </a:solidFill>
                <a:uFill>
                  <a:solidFill>
                    <a:srgbClr val="6B93FB"/>
                  </a:solidFill>
                </a:uFill>
                <a:latin typeface="Arial"/>
                <a:cs typeface="Arial"/>
                <a:hlinkClick r:id="rId4"/>
              </a:rPr>
              <a:t> </a:t>
            </a:r>
            <a:r>
              <a:rPr sz="1600" u="sng" spc="-5" dirty="0">
                <a:solidFill>
                  <a:srgbClr val="0000FF"/>
                </a:solidFill>
                <a:uFill>
                  <a:solidFill>
                    <a:srgbClr val="6B93FB"/>
                  </a:solidFill>
                </a:uFill>
                <a:latin typeface="Arial"/>
                <a:cs typeface="Arial"/>
                <a:hlinkClick r:id="rId4"/>
              </a:rPr>
              <a:t>lactating</a:t>
            </a:r>
            <a:r>
              <a:rPr sz="1600" u="sng" spc="-40" dirty="0">
                <a:solidFill>
                  <a:srgbClr val="0000FF"/>
                </a:solidFill>
                <a:uFill>
                  <a:solidFill>
                    <a:srgbClr val="6B93FB"/>
                  </a:solidFill>
                </a:uFill>
                <a:latin typeface="Arial"/>
                <a:cs typeface="Arial"/>
                <a:hlinkClick r:id="rId4"/>
              </a:rPr>
              <a:t> </a:t>
            </a:r>
            <a:r>
              <a:rPr sz="1600" u="sng" spc="-5" dirty="0">
                <a:solidFill>
                  <a:srgbClr val="0000FF"/>
                </a:solidFill>
                <a:uFill>
                  <a:solidFill>
                    <a:srgbClr val="6B93FB"/>
                  </a:solidFill>
                </a:uFill>
                <a:latin typeface="Arial"/>
                <a:cs typeface="Arial"/>
                <a:hlinkClick r:id="rId4"/>
              </a:rPr>
              <a:t>women:</a:t>
            </a:r>
            <a:r>
              <a:rPr sz="1600" u="sng" spc="30" dirty="0">
                <a:solidFill>
                  <a:srgbClr val="0000FF"/>
                </a:solidFill>
                <a:uFill>
                  <a:solidFill>
                    <a:srgbClr val="6B93FB"/>
                  </a:solidFill>
                </a:uFill>
                <a:latin typeface="Arial"/>
                <a:cs typeface="Arial"/>
                <a:hlinkClick r:id="rId4"/>
              </a:rPr>
              <a:t> </a:t>
            </a:r>
            <a:r>
              <a:rPr sz="1600" u="sng" spc="-5" dirty="0">
                <a:solidFill>
                  <a:srgbClr val="0000FF"/>
                </a:solidFill>
                <a:uFill>
                  <a:solidFill>
                    <a:srgbClr val="6B93FB"/>
                  </a:solidFill>
                </a:uFill>
                <a:latin typeface="Arial"/>
                <a:cs typeface="Arial"/>
                <a:hlinkClick r:id="rId4"/>
              </a:rPr>
              <a:t>a</a:t>
            </a:r>
            <a:r>
              <a:rPr sz="1600" u="sng" spc="15" dirty="0">
                <a:solidFill>
                  <a:srgbClr val="0000FF"/>
                </a:solidFill>
                <a:uFill>
                  <a:solidFill>
                    <a:srgbClr val="6B93FB"/>
                  </a:solidFill>
                </a:uFill>
                <a:latin typeface="Arial"/>
                <a:cs typeface="Arial"/>
                <a:hlinkClick r:id="rId4"/>
              </a:rPr>
              <a:t> </a:t>
            </a:r>
            <a:r>
              <a:rPr sz="1600" u="sng" spc="-5" dirty="0">
                <a:solidFill>
                  <a:srgbClr val="0000FF"/>
                </a:solidFill>
                <a:uFill>
                  <a:solidFill>
                    <a:srgbClr val="6B93FB"/>
                  </a:solidFill>
                </a:uFill>
                <a:latin typeface="Arial"/>
                <a:cs typeface="Arial"/>
                <a:hlinkClick r:id="rId4"/>
              </a:rPr>
              <a:t>cohort</a:t>
            </a:r>
            <a:r>
              <a:rPr sz="1600" u="sng" spc="5" dirty="0">
                <a:solidFill>
                  <a:srgbClr val="0000FF"/>
                </a:solidFill>
                <a:uFill>
                  <a:solidFill>
                    <a:srgbClr val="6B93FB"/>
                  </a:solidFill>
                </a:uFill>
                <a:latin typeface="Arial"/>
                <a:cs typeface="Arial"/>
                <a:hlinkClick r:id="rId4"/>
              </a:rPr>
              <a:t> </a:t>
            </a:r>
            <a:r>
              <a:rPr sz="1600" u="sng" spc="-50" dirty="0">
                <a:solidFill>
                  <a:srgbClr val="0000FF"/>
                </a:solidFill>
                <a:uFill>
                  <a:solidFill>
                    <a:srgbClr val="6B93FB"/>
                  </a:solidFill>
                </a:uFill>
                <a:latin typeface="Arial"/>
                <a:cs typeface="Arial"/>
                <a:hlinkClick r:id="rId4"/>
              </a:rPr>
              <a:t>study</a:t>
            </a:r>
            <a:r>
              <a:rPr sz="1600" spc="-50" dirty="0">
                <a:solidFill>
                  <a:srgbClr val="444A53"/>
                </a:solidFill>
                <a:latin typeface="Arial"/>
                <a:cs typeface="Arial"/>
              </a:rPr>
              <a:t>.</a:t>
            </a:r>
            <a:r>
              <a:rPr sz="1600" spc="50" dirty="0">
                <a:solidFill>
                  <a:srgbClr val="444A53"/>
                </a:solidFill>
                <a:latin typeface="Arial"/>
                <a:cs typeface="Arial"/>
              </a:rPr>
              <a:t> </a:t>
            </a:r>
            <a:r>
              <a:rPr sz="1600" spc="-5" dirty="0">
                <a:solidFill>
                  <a:srgbClr val="444A53"/>
                </a:solidFill>
                <a:latin typeface="Arial"/>
                <a:cs typeface="Arial"/>
              </a:rPr>
              <a:t>(3.21.21)</a:t>
            </a:r>
            <a:endParaRPr sz="1600" dirty="0">
              <a:latin typeface="Arial"/>
              <a:cs typeface="Arial"/>
            </a:endParaRPr>
          </a:p>
          <a:p>
            <a:pPr marL="241300" marR="470534" indent="-229235">
              <a:lnSpc>
                <a:spcPct val="70000"/>
              </a:lnSpc>
              <a:spcBef>
                <a:spcPts val="1020"/>
              </a:spcBef>
              <a:buClr>
                <a:srgbClr val="F5668F"/>
              </a:buClr>
              <a:buFont typeface="Arial"/>
              <a:buChar char="•"/>
              <a:tabLst>
                <a:tab pos="241300" algn="l"/>
                <a:tab pos="241935" algn="l"/>
              </a:tabLst>
            </a:pPr>
            <a:r>
              <a:rPr sz="1600" b="1" u="sng" spc="-5" dirty="0">
                <a:solidFill>
                  <a:srgbClr val="0000FF"/>
                </a:solidFill>
                <a:uFill>
                  <a:solidFill>
                    <a:srgbClr val="0000FF"/>
                  </a:solidFill>
                </a:uFill>
                <a:latin typeface="Arial"/>
                <a:cs typeface="Arial"/>
                <a:hlinkClick r:id="rId5"/>
              </a:rPr>
              <a:t>BMC</a:t>
            </a:r>
            <a:r>
              <a:rPr sz="1600" b="1" u="sng" spc="15" dirty="0">
                <a:solidFill>
                  <a:srgbClr val="0000FF"/>
                </a:solidFill>
                <a:uFill>
                  <a:solidFill>
                    <a:srgbClr val="0000FF"/>
                  </a:solidFill>
                </a:uFill>
                <a:latin typeface="Arial"/>
                <a:cs typeface="Arial"/>
                <a:hlinkClick r:id="rId5"/>
              </a:rPr>
              <a:t> </a:t>
            </a:r>
            <a:r>
              <a:rPr sz="1600" b="1" u="sng" spc="-5" dirty="0">
                <a:solidFill>
                  <a:srgbClr val="0000FF"/>
                </a:solidFill>
                <a:uFill>
                  <a:solidFill>
                    <a:srgbClr val="0000FF"/>
                  </a:solidFill>
                </a:uFill>
                <a:latin typeface="Arial"/>
                <a:cs typeface="Arial"/>
                <a:hlinkClick r:id="rId5"/>
              </a:rPr>
              <a:t>Pediatrics</a:t>
            </a:r>
            <a:r>
              <a:rPr sz="1600" u="sng" spc="-5" dirty="0">
                <a:solidFill>
                  <a:srgbClr val="0000FF"/>
                </a:solidFill>
                <a:uFill>
                  <a:solidFill>
                    <a:srgbClr val="0000FF"/>
                  </a:solidFill>
                </a:uFill>
                <a:latin typeface="Arial"/>
                <a:cs typeface="Arial"/>
                <a:hlinkClick r:id="rId5"/>
              </a:rPr>
              <a:t>:</a:t>
            </a:r>
            <a:r>
              <a:rPr sz="1600" u="sng" spc="5" dirty="0">
                <a:solidFill>
                  <a:srgbClr val="0000FF"/>
                </a:solidFill>
                <a:uFill>
                  <a:solidFill>
                    <a:srgbClr val="0000FF"/>
                  </a:solidFill>
                </a:uFill>
                <a:latin typeface="Arial"/>
                <a:cs typeface="Arial"/>
                <a:hlinkClick r:id="rId5"/>
              </a:rPr>
              <a:t> </a:t>
            </a:r>
            <a:r>
              <a:rPr sz="1600" u="sng" spc="-20" dirty="0">
                <a:solidFill>
                  <a:srgbClr val="0000FF"/>
                </a:solidFill>
                <a:uFill>
                  <a:solidFill>
                    <a:srgbClr val="0000FF"/>
                  </a:solidFill>
                </a:uFill>
                <a:latin typeface="Arial"/>
                <a:cs typeface="Arial"/>
                <a:hlinkClick r:id="rId5"/>
              </a:rPr>
              <a:t>Newborn</a:t>
            </a:r>
            <a:r>
              <a:rPr sz="1600" u="sng" spc="65" dirty="0">
                <a:solidFill>
                  <a:srgbClr val="0000FF"/>
                </a:solidFill>
                <a:uFill>
                  <a:solidFill>
                    <a:srgbClr val="0000FF"/>
                  </a:solidFill>
                </a:uFill>
                <a:latin typeface="Arial"/>
                <a:cs typeface="Arial"/>
                <a:hlinkClick r:id="rId5"/>
              </a:rPr>
              <a:t> </a:t>
            </a:r>
            <a:r>
              <a:rPr sz="1600" u="sng" spc="-5" dirty="0">
                <a:solidFill>
                  <a:srgbClr val="0000FF"/>
                </a:solidFill>
                <a:uFill>
                  <a:solidFill>
                    <a:srgbClr val="0000FF"/>
                  </a:solidFill>
                </a:uFill>
                <a:latin typeface="Arial"/>
                <a:cs typeface="Arial"/>
                <a:hlinkClick r:id="rId5"/>
              </a:rPr>
              <a:t>antibodies</a:t>
            </a:r>
            <a:r>
              <a:rPr sz="1600" u="sng" dirty="0">
                <a:solidFill>
                  <a:srgbClr val="0000FF"/>
                </a:solidFill>
                <a:uFill>
                  <a:solidFill>
                    <a:srgbClr val="0000FF"/>
                  </a:solidFill>
                </a:uFill>
                <a:latin typeface="Arial"/>
                <a:cs typeface="Arial"/>
                <a:hlinkClick r:id="rId5"/>
              </a:rPr>
              <a:t> </a:t>
            </a:r>
            <a:r>
              <a:rPr sz="1600" u="sng" spc="-5" dirty="0">
                <a:solidFill>
                  <a:srgbClr val="0000FF"/>
                </a:solidFill>
                <a:uFill>
                  <a:solidFill>
                    <a:srgbClr val="0000FF"/>
                  </a:solidFill>
                </a:uFill>
                <a:latin typeface="Arial"/>
                <a:cs typeface="Arial"/>
                <a:hlinkClick r:id="rId5"/>
              </a:rPr>
              <a:t>to</a:t>
            </a:r>
            <a:r>
              <a:rPr sz="1600" u="sng" spc="-10" dirty="0">
                <a:solidFill>
                  <a:srgbClr val="0000FF"/>
                </a:solidFill>
                <a:uFill>
                  <a:solidFill>
                    <a:srgbClr val="0000FF"/>
                  </a:solidFill>
                </a:uFill>
                <a:latin typeface="Arial"/>
                <a:cs typeface="Arial"/>
                <a:hlinkClick r:id="rId5"/>
              </a:rPr>
              <a:t> </a:t>
            </a:r>
            <a:r>
              <a:rPr sz="1600" u="sng" spc="-25" dirty="0">
                <a:solidFill>
                  <a:srgbClr val="0000FF"/>
                </a:solidFill>
                <a:uFill>
                  <a:solidFill>
                    <a:srgbClr val="0000FF"/>
                  </a:solidFill>
                </a:uFill>
                <a:latin typeface="Arial"/>
                <a:cs typeface="Arial"/>
                <a:hlinkClick r:id="rId5"/>
              </a:rPr>
              <a:t>SARS-CoV-2</a:t>
            </a:r>
            <a:r>
              <a:rPr sz="1600" u="sng" spc="-45" dirty="0">
                <a:solidFill>
                  <a:srgbClr val="0000FF"/>
                </a:solidFill>
                <a:uFill>
                  <a:solidFill>
                    <a:srgbClr val="0000FF"/>
                  </a:solidFill>
                </a:uFill>
                <a:latin typeface="Arial"/>
                <a:cs typeface="Arial"/>
                <a:hlinkClick r:id="rId5"/>
              </a:rPr>
              <a:t> </a:t>
            </a:r>
            <a:r>
              <a:rPr sz="1600" u="sng" spc="-5" dirty="0">
                <a:solidFill>
                  <a:srgbClr val="0000FF"/>
                </a:solidFill>
                <a:uFill>
                  <a:solidFill>
                    <a:srgbClr val="0000FF"/>
                  </a:solidFill>
                </a:uFill>
                <a:latin typeface="Arial"/>
                <a:cs typeface="Arial"/>
                <a:hlinkClick r:id="rId5"/>
              </a:rPr>
              <a:t>detected </a:t>
            </a:r>
            <a:r>
              <a:rPr sz="1600" u="sng" dirty="0">
                <a:solidFill>
                  <a:srgbClr val="0000FF"/>
                </a:solidFill>
                <a:uFill>
                  <a:solidFill>
                    <a:srgbClr val="0000FF"/>
                  </a:solidFill>
                </a:uFill>
                <a:latin typeface="Arial"/>
                <a:cs typeface="Arial"/>
                <a:hlinkClick r:id="rId5"/>
              </a:rPr>
              <a:t>in</a:t>
            </a:r>
            <a:r>
              <a:rPr sz="1600" u="sng" spc="5" dirty="0">
                <a:solidFill>
                  <a:srgbClr val="0000FF"/>
                </a:solidFill>
                <a:uFill>
                  <a:solidFill>
                    <a:srgbClr val="0000FF"/>
                  </a:solidFill>
                </a:uFill>
                <a:latin typeface="Arial"/>
                <a:cs typeface="Arial"/>
                <a:hlinkClick r:id="rId5"/>
              </a:rPr>
              <a:t> </a:t>
            </a:r>
            <a:r>
              <a:rPr sz="1600" u="sng" spc="-5" dirty="0">
                <a:solidFill>
                  <a:srgbClr val="0000FF"/>
                </a:solidFill>
                <a:uFill>
                  <a:solidFill>
                    <a:srgbClr val="0000FF"/>
                  </a:solidFill>
                </a:uFill>
                <a:latin typeface="Arial"/>
                <a:cs typeface="Arial"/>
                <a:hlinkClick r:id="rId5"/>
              </a:rPr>
              <a:t>cord</a:t>
            </a:r>
            <a:r>
              <a:rPr sz="1600" u="sng" spc="15" dirty="0">
                <a:solidFill>
                  <a:srgbClr val="0000FF"/>
                </a:solidFill>
                <a:uFill>
                  <a:solidFill>
                    <a:srgbClr val="0000FF"/>
                  </a:solidFill>
                </a:uFill>
                <a:latin typeface="Arial"/>
                <a:cs typeface="Arial"/>
                <a:hlinkClick r:id="rId5"/>
              </a:rPr>
              <a:t> </a:t>
            </a:r>
            <a:r>
              <a:rPr sz="1600" u="sng" spc="-5" dirty="0">
                <a:solidFill>
                  <a:srgbClr val="0000FF"/>
                </a:solidFill>
                <a:uFill>
                  <a:solidFill>
                    <a:srgbClr val="0000FF"/>
                  </a:solidFill>
                </a:uFill>
                <a:latin typeface="Arial"/>
                <a:cs typeface="Arial"/>
                <a:hlinkClick r:id="rId5"/>
              </a:rPr>
              <a:t>blood</a:t>
            </a:r>
            <a:r>
              <a:rPr sz="1600" u="sng" spc="-35" dirty="0">
                <a:solidFill>
                  <a:srgbClr val="0000FF"/>
                </a:solidFill>
                <a:uFill>
                  <a:solidFill>
                    <a:srgbClr val="0000FF"/>
                  </a:solidFill>
                </a:uFill>
                <a:latin typeface="Arial"/>
                <a:cs typeface="Arial"/>
                <a:hlinkClick r:id="rId5"/>
              </a:rPr>
              <a:t> </a:t>
            </a:r>
            <a:r>
              <a:rPr sz="1600" u="sng" spc="-5" dirty="0">
                <a:solidFill>
                  <a:srgbClr val="0000FF"/>
                </a:solidFill>
                <a:uFill>
                  <a:solidFill>
                    <a:srgbClr val="0000FF"/>
                  </a:solidFill>
                </a:uFill>
                <a:latin typeface="Arial"/>
                <a:cs typeface="Arial"/>
                <a:hlinkClick r:id="rId5"/>
              </a:rPr>
              <a:t>after</a:t>
            </a:r>
            <a:r>
              <a:rPr sz="1600" u="sng" spc="40" dirty="0">
                <a:solidFill>
                  <a:srgbClr val="0000FF"/>
                </a:solidFill>
                <a:uFill>
                  <a:solidFill>
                    <a:srgbClr val="0000FF"/>
                  </a:solidFill>
                </a:uFill>
                <a:latin typeface="Arial"/>
                <a:cs typeface="Arial"/>
                <a:hlinkClick r:id="rId5"/>
              </a:rPr>
              <a:t> </a:t>
            </a:r>
            <a:r>
              <a:rPr sz="1600" u="sng" spc="-5" dirty="0">
                <a:solidFill>
                  <a:srgbClr val="0000FF"/>
                </a:solidFill>
                <a:uFill>
                  <a:solidFill>
                    <a:srgbClr val="0000FF"/>
                  </a:solidFill>
                </a:uFill>
                <a:latin typeface="Arial"/>
                <a:cs typeface="Arial"/>
                <a:hlinkClick r:id="rId5"/>
              </a:rPr>
              <a:t>maternal</a:t>
            </a:r>
            <a:r>
              <a:rPr sz="1600" u="sng" spc="20" dirty="0">
                <a:solidFill>
                  <a:srgbClr val="0000FF"/>
                </a:solidFill>
                <a:uFill>
                  <a:solidFill>
                    <a:srgbClr val="0000FF"/>
                  </a:solidFill>
                </a:uFill>
                <a:latin typeface="Arial"/>
                <a:cs typeface="Arial"/>
                <a:hlinkClick r:id="rId5"/>
              </a:rPr>
              <a:t> </a:t>
            </a:r>
            <a:r>
              <a:rPr sz="1600" u="sng" dirty="0">
                <a:solidFill>
                  <a:srgbClr val="0000FF"/>
                </a:solidFill>
                <a:uFill>
                  <a:solidFill>
                    <a:srgbClr val="0000FF"/>
                  </a:solidFill>
                </a:uFill>
                <a:latin typeface="Arial"/>
                <a:cs typeface="Arial"/>
                <a:hlinkClick r:id="rId5"/>
              </a:rPr>
              <a:t>vaccination</a:t>
            </a:r>
            <a:r>
              <a:rPr sz="1600" u="sng" spc="-20" dirty="0">
                <a:solidFill>
                  <a:srgbClr val="0000FF"/>
                </a:solidFill>
                <a:uFill>
                  <a:solidFill>
                    <a:srgbClr val="0000FF"/>
                  </a:solidFill>
                </a:uFill>
                <a:latin typeface="Arial"/>
                <a:cs typeface="Arial"/>
                <a:hlinkClick r:id="rId5"/>
              </a:rPr>
              <a:t> </a:t>
            </a:r>
            <a:r>
              <a:rPr sz="1600" u="sng" spc="-5" dirty="0">
                <a:solidFill>
                  <a:srgbClr val="0000FF"/>
                </a:solidFill>
                <a:uFill>
                  <a:solidFill>
                    <a:srgbClr val="0000FF"/>
                  </a:solidFill>
                </a:uFill>
                <a:latin typeface="Arial"/>
                <a:cs typeface="Arial"/>
                <a:hlinkClick r:id="rId5"/>
              </a:rPr>
              <a:t>–</a:t>
            </a:r>
            <a:r>
              <a:rPr sz="1600" u="sng" spc="15" dirty="0">
                <a:solidFill>
                  <a:srgbClr val="0000FF"/>
                </a:solidFill>
                <a:uFill>
                  <a:solidFill>
                    <a:srgbClr val="0000FF"/>
                  </a:solidFill>
                </a:uFill>
                <a:latin typeface="Arial"/>
                <a:cs typeface="Arial"/>
                <a:hlinkClick r:id="rId5"/>
              </a:rPr>
              <a:t> </a:t>
            </a:r>
            <a:r>
              <a:rPr sz="1600" u="sng" spc="-5" dirty="0">
                <a:solidFill>
                  <a:srgbClr val="0000FF"/>
                </a:solidFill>
                <a:uFill>
                  <a:solidFill>
                    <a:srgbClr val="0000FF"/>
                  </a:solidFill>
                </a:uFill>
                <a:latin typeface="Arial"/>
                <a:cs typeface="Arial"/>
                <a:hlinkClick r:id="rId5"/>
              </a:rPr>
              <a:t>a</a:t>
            </a:r>
            <a:r>
              <a:rPr sz="1600" u="sng" spc="15" dirty="0">
                <a:solidFill>
                  <a:srgbClr val="0000FF"/>
                </a:solidFill>
                <a:uFill>
                  <a:solidFill>
                    <a:srgbClr val="0000FF"/>
                  </a:solidFill>
                </a:uFill>
                <a:latin typeface="Arial"/>
                <a:cs typeface="Arial"/>
                <a:hlinkClick r:id="rId5"/>
              </a:rPr>
              <a:t> </a:t>
            </a:r>
            <a:r>
              <a:rPr sz="1600" u="sng" dirty="0">
                <a:solidFill>
                  <a:srgbClr val="0000FF"/>
                </a:solidFill>
                <a:uFill>
                  <a:solidFill>
                    <a:srgbClr val="0000FF"/>
                  </a:solidFill>
                </a:uFill>
                <a:latin typeface="Arial"/>
                <a:cs typeface="Arial"/>
                <a:hlinkClick r:id="rId5"/>
              </a:rPr>
              <a:t>case </a:t>
            </a:r>
            <a:r>
              <a:rPr sz="1600" spc="-425" dirty="0">
                <a:solidFill>
                  <a:srgbClr val="0000FF"/>
                </a:solidFill>
                <a:latin typeface="Arial"/>
                <a:cs typeface="Arial"/>
                <a:hlinkClick r:id="rId5"/>
              </a:rPr>
              <a:t> </a:t>
            </a:r>
            <a:r>
              <a:rPr sz="1600" u="sng" spc="-5" dirty="0">
                <a:solidFill>
                  <a:srgbClr val="0000FF"/>
                </a:solidFill>
                <a:uFill>
                  <a:solidFill>
                    <a:srgbClr val="6B93FB"/>
                  </a:solidFill>
                </a:uFill>
                <a:latin typeface="Arial"/>
                <a:cs typeface="Arial"/>
                <a:hlinkClick r:id="rId5"/>
              </a:rPr>
              <a:t>report.</a:t>
            </a:r>
            <a:r>
              <a:rPr sz="1600" u="sng" spc="30" dirty="0">
                <a:solidFill>
                  <a:srgbClr val="0000FF"/>
                </a:solidFill>
                <a:uFill>
                  <a:solidFill>
                    <a:srgbClr val="6B93FB"/>
                  </a:solidFill>
                </a:uFill>
                <a:latin typeface="Arial"/>
                <a:cs typeface="Arial"/>
                <a:hlinkClick r:id="rId5"/>
              </a:rPr>
              <a:t> </a:t>
            </a:r>
            <a:r>
              <a:rPr sz="1600" u="sng" spc="-5" dirty="0">
                <a:solidFill>
                  <a:srgbClr val="0000FF"/>
                </a:solidFill>
                <a:uFill>
                  <a:solidFill>
                    <a:srgbClr val="6B93FB"/>
                  </a:solidFill>
                </a:uFill>
                <a:latin typeface="Arial"/>
                <a:cs typeface="Arial"/>
                <a:hlinkClick r:id="rId5"/>
              </a:rPr>
              <a:t>(3.22.21)</a:t>
            </a:r>
            <a:endParaRPr sz="1600" dirty="0">
              <a:latin typeface="Arial"/>
              <a:cs typeface="Arial"/>
            </a:endParaRPr>
          </a:p>
          <a:p>
            <a:pPr marL="241300" marR="340360" indent="-228600">
              <a:lnSpc>
                <a:spcPct val="70000"/>
              </a:lnSpc>
              <a:spcBef>
                <a:spcPts val="1020"/>
              </a:spcBef>
              <a:buClr>
                <a:srgbClr val="F5668F"/>
              </a:buClr>
              <a:buFont typeface="Arial"/>
              <a:buChar char="•"/>
              <a:tabLst>
                <a:tab pos="241300" algn="l"/>
                <a:tab pos="241935" algn="l"/>
              </a:tabLst>
            </a:pPr>
            <a:r>
              <a:rPr sz="1600" b="1" u="sng" spc="-30" dirty="0" smtClean="0">
                <a:solidFill>
                  <a:srgbClr val="0000FF"/>
                </a:solidFill>
                <a:uFill>
                  <a:solidFill>
                    <a:srgbClr val="0000FF"/>
                  </a:solidFill>
                </a:uFill>
                <a:latin typeface="Arial"/>
                <a:cs typeface="Arial"/>
                <a:hlinkClick r:id="rId6"/>
              </a:rPr>
              <a:t>AJOG</a:t>
            </a:r>
            <a:r>
              <a:rPr sz="1600" b="1" u="sng" spc="-30" dirty="0">
                <a:solidFill>
                  <a:srgbClr val="0000FF"/>
                </a:solidFill>
                <a:uFill>
                  <a:solidFill>
                    <a:srgbClr val="0000FF"/>
                  </a:solidFill>
                </a:uFill>
                <a:latin typeface="Arial"/>
                <a:cs typeface="Arial"/>
                <a:hlinkClick r:id="rId6"/>
              </a:rPr>
              <a:t>:</a:t>
            </a:r>
            <a:r>
              <a:rPr sz="1600" b="1" u="sng" spc="145" dirty="0">
                <a:solidFill>
                  <a:srgbClr val="0000FF"/>
                </a:solidFill>
                <a:uFill>
                  <a:solidFill>
                    <a:srgbClr val="0000FF"/>
                  </a:solidFill>
                </a:uFill>
                <a:latin typeface="Arial"/>
                <a:cs typeface="Arial"/>
                <a:hlinkClick r:id="rId6"/>
              </a:rPr>
              <a:t> </a:t>
            </a:r>
            <a:r>
              <a:rPr sz="1600" u="sng" spc="-10" dirty="0">
                <a:solidFill>
                  <a:srgbClr val="0000FF"/>
                </a:solidFill>
                <a:uFill>
                  <a:solidFill>
                    <a:srgbClr val="0000FF"/>
                  </a:solidFill>
                </a:uFill>
                <a:latin typeface="Arial"/>
                <a:cs typeface="Arial"/>
                <a:hlinkClick r:id="rId6"/>
              </a:rPr>
              <a:t>Professionally</a:t>
            </a:r>
            <a:r>
              <a:rPr sz="1600" u="sng" spc="-40" dirty="0">
                <a:solidFill>
                  <a:srgbClr val="0000FF"/>
                </a:solidFill>
                <a:uFill>
                  <a:solidFill>
                    <a:srgbClr val="0000FF"/>
                  </a:solidFill>
                </a:uFill>
                <a:latin typeface="Arial"/>
                <a:cs typeface="Arial"/>
                <a:hlinkClick r:id="rId6"/>
              </a:rPr>
              <a:t> </a:t>
            </a:r>
            <a:r>
              <a:rPr sz="1600" u="sng" spc="-5" dirty="0">
                <a:solidFill>
                  <a:srgbClr val="0000FF"/>
                </a:solidFill>
                <a:uFill>
                  <a:solidFill>
                    <a:srgbClr val="0000FF"/>
                  </a:solidFill>
                </a:uFill>
                <a:latin typeface="Arial"/>
                <a:cs typeface="Arial"/>
                <a:hlinkClick r:id="rId6"/>
              </a:rPr>
              <a:t>responsible</a:t>
            </a:r>
            <a:r>
              <a:rPr sz="1600" u="sng" spc="-10" dirty="0">
                <a:solidFill>
                  <a:srgbClr val="0000FF"/>
                </a:solidFill>
                <a:uFill>
                  <a:solidFill>
                    <a:srgbClr val="0000FF"/>
                  </a:solidFill>
                </a:uFill>
                <a:latin typeface="Arial"/>
                <a:cs typeface="Arial"/>
                <a:hlinkClick r:id="rId6"/>
              </a:rPr>
              <a:t> </a:t>
            </a:r>
            <a:r>
              <a:rPr sz="1600" u="sng" spc="-5" dirty="0">
                <a:solidFill>
                  <a:srgbClr val="0000FF"/>
                </a:solidFill>
                <a:uFill>
                  <a:solidFill>
                    <a:srgbClr val="0000FF"/>
                  </a:solidFill>
                </a:uFill>
                <a:latin typeface="Arial"/>
                <a:cs typeface="Arial"/>
                <a:hlinkClick r:id="rId6"/>
              </a:rPr>
              <a:t>coronavirus</a:t>
            </a:r>
            <a:r>
              <a:rPr sz="1600" u="sng" dirty="0">
                <a:solidFill>
                  <a:srgbClr val="0000FF"/>
                </a:solidFill>
                <a:uFill>
                  <a:solidFill>
                    <a:srgbClr val="0000FF"/>
                  </a:solidFill>
                </a:uFill>
                <a:latin typeface="Arial"/>
                <a:cs typeface="Arial"/>
                <a:hlinkClick r:id="rId6"/>
              </a:rPr>
              <a:t> disease</a:t>
            </a:r>
            <a:r>
              <a:rPr sz="1600" u="sng" spc="10" dirty="0">
                <a:solidFill>
                  <a:srgbClr val="0000FF"/>
                </a:solidFill>
                <a:uFill>
                  <a:solidFill>
                    <a:srgbClr val="0000FF"/>
                  </a:solidFill>
                </a:uFill>
                <a:latin typeface="Arial"/>
                <a:cs typeface="Arial"/>
                <a:hlinkClick r:id="rId6"/>
              </a:rPr>
              <a:t> </a:t>
            </a:r>
            <a:r>
              <a:rPr sz="1600" u="sng" spc="-5" dirty="0">
                <a:solidFill>
                  <a:srgbClr val="0000FF"/>
                </a:solidFill>
                <a:uFill>
                  <a:solidFill>
                    <a:srgbClr val="0000FF"/>
                  </a:solidFill>
                </a:uFill>
                <a:latin typeface="Arial"/>
                <a:cs typeface="Arial"/>
                <a:hlinkClick r:id="rId6"/>
              </a:rPr>
              <a:t>2019</a:t>
            </a:r>
            <a:r>
              <a:rPr sz="1600" u="sng" spc="-10" dirty="0">
                <a:solidFill>
                  <a:srgbClr val="0000FF"/>
                </a:solidFill>
                <a:uFill>
                  <a:solidFill>
                    <a:srgbClr val="0000FF"/>
                  </a:solidFill>
                </a:uFill>
                <a:latin typeface="Arial"/>
                <a:cs typeface="Arial"/>
                <a:hlinkClick r:id="rId6"/>
              </a:rPr>
              <a:t> </a:t>
            </a:r>
            <a:r>
              <a:rPr sz="1600" u="sng" dirty="0">
                <a:solidFill>
                  <a:srgbClr val="0000FF"/>
                </a:solidFill>
                <a:uFill>
                  <a:solidFill>
                    <a:srgbClr val="0000FF"/>
                  </a:solidFill>
                </a:uFill>
                <a:latin typeface="Arial"/>
                <a:cs typeface="Arial"/>
                <a:hlinkClick r:id="rId6"/>
              </a:rPr>
              <a:t>vaccination</a:t>
            </a:r>
            <a:r>
              <a:rPr sz="1600" u="sng" spc="-20" dirty="0">
                <a:solidFill>
                  <a:srgbClr val="0000FF"/>
                </a:solidFill>
                <a:uFill>
                  <a:solidFill>
                    <a:srgbClr val="0000FF"/>
                  </a:solidFill>
                </a:uFill>
                <a:latin typeface="Arial"/>
                <a:cs typeface="Arial"/>
                <a:hlinkClick r:id="rId6"/>
              </a:rPr>
              <a:t> </a:t>
            </a:r>
            <a:r>
              <a:rPr sz="1600" u="sng" spc="-10" dirty="0">
                <a:solidFill>
                  <a:srgbClr val="0000FF"/>
                </a:solidFill>
                <a:uFill>
                  <a:solidFill>
                    <a:srgbClr val="0000FF"/>
                  </a:solidFill>
                </a:uFill>
                <a:latin typeface="Arial"/>
                <a:cs typeface="Arial"/>
                <a:hlinkClick r:id="rId6"/>
              </a:rPr>
              <a:t>counseling</a:t>
            </a:r>
            <a:r>
              <a:rPr sz="1600" u="sng" spc="-30" dirty="0">
                <a:solidFill>
                  <a:srgbClr val="0000FF"/>
                </a:solidFill>
                <a:uFill>
                  <a:solidFill>
                    <a:srgbClr val="0000FF"/>
                  </a:solidFill>
                </a:uFill>
                <a:latin typeface="Arial"/>
                <a:cs typeface="Arial"/>
                <a:hlinkClick r:id="rId6"/>
              </a:rPr>
              <a:t> </a:t>
            </a:r>
            <a:r>
              <a:rPr sz="1600" u="sng" spc="-5" dirty="0">
                <a:solidFill>
                  <a:srgbClr val="0000FF"/>
                </a:solidFill>
                <a:uFill>
                  <a:solidFill>
                    <a:srgbClr val="0000FF"/>
                  </a:solidFill>
                </a:uFill>
                <a:latin typeface="Arial"/>
                <a:cs typeface="Arial"/>
                <a:hlinkClick r:id="rId6"/>
              </a:rPr>
              <a:t>of</a:t>
            </a:r>
            <a:r>
              <a:rPr sz="1600" u="sng" spc="40" dirty="0">
                <a:solidFill>
                  <a:srgbClr val="0000FF"/>
                </a:solidFill>
                <a:uFill>
                  <a:solidFill>
                    <a:srgbClr val="0000FF"/>
                  </a:solidFill>
                </a:uFill>
                <a:latin typeface="Arial"/>
                <a:cs typeface="Arial"/>
                <a:hlinkClick r:id="rId6"/>
              </a:rPr>
              <a:t> </a:t>
            </a:r>
            <a:r>
              <a:rPr sz="1600" u="sng" spc="-5" dirty="0">
                <a:solidFill>
                  <a:srgbClr val="0000FF"/>
                </a:solidFill>
                <a:uFill>
                  <a:solidFill>
                    <a:srgbClr val="0000FF"/>
                  </a:solidFill>
                </a:uFill>
                <a:latin typeface="Arial"/>
                <a:cs typeface="Arial"/>
                <a:hlinkClick r:id="rId6"/>
              </a:rPr>
              <a:t>obstetrical</a:t>
            </a:r>
            <a:r>
              <a:rPr sz="1600" u="sng" spc="25" dirty="0">
                <a:solidFill>
                  <a:srgbClr val="0000FF"/>
                </a:solidFill>
                <a:uFill>
                  <a:solidFill>
                    <a:srgbClr val="0000FF"/>
                  </a:solidFill>
                </a:uFill>
                <a:latin typeface="Arial"/>
                <a:cs typeface="Arial"/>
                <a:hlinkClick r:id="rId6"/>
              </a:rPr>
              <a:t> </a:t>
            </a:r>
            <a:r>
              <a:rPr sz="1600" u="sng" spc="-5" dirty="0">
                <a:solidFill>
                  <a:srgbClr val="0000FF"/>
                </a:solidFill>
                <a:uFill>
                  <a:solidFill>
                    <a:srgbClr val="0000FF"/>
                  </a:solidFill>
                </a:uFill>
                <a:latin typeface="Arial"/>
                <a:cs typeface="Arial"/>
                <a:hlinkClick r:id="rId6"/>
              </a:rPr>
              <a:t>and</a:t>
            </a:r>
            <a:r>
              <a:rPr sz="1600" u="sng" spc="5" dirty="0">
                <a:solidFill>
                  <a:srgbClr val="0000FF"/>
                </a:solidFill>
                <a:uFill>
                  <a:solidFill>
                    <a:srgbClr val="0000FF"/>
                  </a:solidFill>
                </a:uFill>
                <a:latin typeface="Arial"/>
                <a:cs typeface="Arial"/>
                <a:hlinkClick r:id="rId6"/>
              </a:rPr>
              <a:t> </a:t>
            </a:r>
            <a:r>
              <a:rPr sz="1600" u="sng" spc="-10" dirty="0">
                <a:solidFill>
                  <a:srgbClr val="0000FF"/>
                </a:solidFill>
                <a:uFill>
                  <a:solidFill>
                    <a:srgbClr val="0000FF"/>
                  </a:solidFill>
                </a:uFill>
                <a:latin typeface="Arial"/>
                <a:cs typeface="Arial"/>
                <a:hlinkClick r:id="rId6"/>
              </a:rPr>
              <a:t>gynecologic </a:t>
            </a:r>
            <a:r>
              <a:rPr sz="1600" spc="-430" dirty="0">
                <a:solidFill>
                  <a:srgbClr val="0000FF"/>
                </a:solidFill>
                <a:latin typeface="Arial"/>
                <a:cs typeface="Arial"/>
                <a:hlinkClick r:id="rId6"/>
              </a:rPr>
              <a:t> </a:t>
            </a:r>
            <a:r>
              <a:rPr sz="1600" u="sng" spc="-5" dirty="0">
                <a:solidFill>
                  <a:srgbClr val="0000FF"/>
                </a:solidFill>
                <a:uFill>
                  <a:solidFill>
                    <a:srgbClr val="6B93FB"/>
                  </a:solidFill>
                </a:uFill>
                <a:latin typeface="Arial"/>
                <a:cs typeface="Arial"/>
                <a:hlinkClick r:id="rId6"/>
              </a:rPr>
              <a:t>patients.</a:t>
            </a:r>
            <a:r>
              <a:rPr sz="1600" u="sng" spc="-20" dirty="0">
                <a:solidFill>
                  <a:srgbClr val="0000FF"/>
                </a:solidFill>
                <a:uFill>
                  <a:solidFill>
                    <a:srgbClr val="6B93FB"/>
                  </a:solidFill>
                </a:uFill>
                <a:latin typeface="Arial"/>
                <a:cs typeface="Arial"/>
                <a:hlinkClick r:id="rId6"/>
              </a:rPr>
              <a:t> </a:t>
            </a:r>
            <a:r>
              <a:rPr sz="1600" u="sng" spc="-5" dirty="0">
                <a:solidFill>
                  <a:srgbClr val="0000FF"/>
                </a:solidFill>
                <a:uFill>
                  <a:solidFill>
                    <a:srgbClr val="6B93FB"/>
                  </a:solidFill>
                </a:uFill>
                <a:latin typeface="Arial"/>
                <a:cs typeface="Arial"/>
                <a:hlinkClick r:id="rId6"/>
              </a:rPr>
              <a:t>(5.2021)</a:t>
            </a:r>
            <a:endParaRPr sz="1600" dirty="0">
              <a:latin typeface="Arial"/>
              <a:cs typeface="Arial"/>
            </a:endParaRPr>
          </a:p>
          <a:p>
            <a:pPr marL="241300" marR="787400" indent="-228600">
              <a:lnSpc>
                <a:spcPct val="70000"/>
              </a:lnSpc>
              <a:spcBef>
                <a:spcPts val="1005"/>
              </a:spcBef>
              <a:buClr>
                <a:srgbClr val="F5668F"/>
              </a:buClr>
              <a:buFont typeface="Arial"/>
              <a:buChar char="•"/>
              <a:tabLst>
                <a:tab pos="241300" algn="l"/>
                <a:tab pos="241935" algn="l"/>
              </a:tabLst>
            </a:pPr>
            <a:r>
              <a:rPr sz="1600" b="1" u="sng" spc="-5" dirty="0">
                <a:solidFill>
                  <a:srgbClr val="0000FF"/>
                </a:solidFill>
                <a:uFill>
                  <a:solidFill>
                    <a:srgbClr val="0000FF"/>
                  </a:solidFill>
                </a:uFill>
                <a:latin typeface="Arial"/>
                <a:cs typeface="Arial"/>
                <a:hlinkClick r:id="rId7"/>
              </a:rPr>
              <a:t>Obstetrics &amp; </a:t>
            </a:r>
            <a:r>
              <a:rPr sz="1600" b="1" u="sng" spc="-20" dirty="0">
                <a:solidFill>
                  <a:srgbClr val="0000FF"/>
                </a:solidFill>
                <a:uFill>
                  <a:solidFill>
                    <a:srgbClr val="0000FF"/>
                  </a:solidFill>
                </a:uFill>
                <a:latin typeface="Arial"/>
                <a:cs typeface="Arial"/>
                <a:hlinkClick r:id="rId7"/>
              </a:rPr>
              <a:t>Gynecology:</a:t>
            </a:r>
            <a:r>
              <a:rPr sz="1600" b="1" u="sng" spc="-15" dirty="0">
                <a:solidFill>
                  <a:srgbClr val="0000FF"/>
                </a:solidFill>
                <a:uFill>
                  <a:solidFill>
                    <a:srgbClr val="0000FF"/>
                  </a:solidFill>
                </a:uFill>
                <a:latin typeface="Arial"/>
                <a:cs typeface="Arial"/>
                <a:hlinkClick r:id="rId7"/>
              </a:rPr>
              <a:t> </a:t>
            </a:r>
            <a:r>
              <a:rPr sz="1600" u="sng" spc="-5" dirty="0">
                <a:solidFill>
                  <a:srgbClr val="0000FF"/>
                </a:solidFill>
                <a:uFill>
                  <a:solidFill>
                    <a:srgbClr val="0000FF"/>
                  </a:solidFill>
                </a:uFill>
                <a:latin typeface="Arial"/>
                <a:cs typeface="Arial"/>
                <a:hlinkClick r:id="rId7"/>
              </a:rPr>
              <a:t>Severe Acute Respiratory </a:t>
            </a:r>
            <a:r>
              <a:rPr sz="1600" u="sng" spc="-20" dirty="0">
                <a:solidFill>
                  <a:srgbClr val="0000FF"/>
                </a:solidFill>
                <a:uFill>
                  <a:solidFill>
                    <a:srgbClr val="0000FF"/>
                  </a:solidFill>
                </a:uFill>
                <a:latin typeface="Arial"/>
                <a:cs typeface="Arial"/>
                <a:hlinkClick r:id="rId7"/>
              </a:rPr>
              <a:t>Syndrome </a:t>
            </a:r>
            <a:r>
              <a:rPr sz="1600" u="sng" spc="-5" dirty="0">
                <a:solidFill>
                  <a:srgbClr val="0000FF"/>
                </a:solidFill>
                <a:uFill>
                  <a:solidFill>
                    <a:srgbClr val="0000FF"/>
                  </a:solidFill>
                </a:uFill>
                <a:latin typeface="Arial"/>
                <a:cs typeface="Arial"/>
                <a:hlinkClick r:id="rId7"/>
              </a:rPr>
              <a:t>Coronavirus 2 </a:t>
            </a:r>
            <a:r>
              <a:rPr sz="1600" u="sng" spc="-25" dirty="0">
                <a:solidFill>
                  <a:srgbClr val="0000FF"/>
                </a:solidFill>
                <a:uFill>
                  <a:solidFill>
                    <a:srgbClr val="0000FF"/>
                  </a:solidFill>
                </a:uFill>
                <a:latin typeface="Arial"/>
                <a:cs typeface="Arial"/>
                <a:hlinkClick r:id="rId7"/>
              </a:rPr>
              <a:t>(SARS-CoV-2) </a:t>
            </a:r>
            <a:r>
              <a:rPr sz="1600" u="sng" spc="-30" dirty="0">
                <a:solidFill>
                  <a:srgbClr val="0000FF"/>
                </a:solidFill>
                <a:uFill>
                  <a:solidFill>
                    <a:srgbClr val="0000FF"/>
                  </a:solidFill>
                </a:uFill>
                <a:latin typeface="Arial"/>
                <a:cs typeface="Arial"/>
                <a:hlinkClick r:id="rId7"/>
              </a:rPr>
              <a:t>Vaccination </a:t>
            </a:r>
            <a:r>
              <a:rPr sz="1600" u="sng" dirty="0">
                <a:solidFill>
                  <a:srgbClr val="0000FF"/>
                </a:solidFill>
                <a:uFill>
                  <a:solidFill>
                    <a:srgbClr val="0000FF"/>
                  </a:solidFill>
                </a:uFill>
                <a:latin typeface="Arial"/>
                <a:cs typeface="Arial"/>
                <a:hlinkClick r:id="rId7"/>
              </a:rPr>
              <a:t>in </a:t>
            </a:r>
            <a:r>
              <a:rPr sz="1600" spc="-430" dirty="0">
                <a:solidFill>
                  <a:srgbClr val="0000FF"/>
                </a:solidFill>
                <a:latin typeface="Arial"/>
                <a:cs typeface="Arial"/>
                <a:hlinkClick r:id="rId7"/>
              </a:rPr>
              <a:t> </a:t>
            </a:r>
            <a:r>
              <a:rPr sz="1600" u="sng" spc="-10" dirty="0">
                <a:solidFill>
                  <a:srgbClr val="0000FF"/>
                </a:solidFill>
                <a:uFill>
                  <a:solidFill>
                    <a:srgbClr val="6B93FB"/>
                  </a:solidFill>
                </a:uFill>
                <a:latin typeface="Arial"/>
                <a:cs typeface="Arial"/>
                <a:hlinkClick r:id="rId7"/>
              </a:rPr>
              <a:t>Pregnancy:</a:t>
            </a:r>
            <a:r>
              <a:rPr sz="1600" u="sng" spc="15" dirty="0">
                <a:solidFill>
                  <a:srgbClr val="0000FF"/>
                </a:solidFill>
                <a:uFill>
                  <a:solidFill>
                    <a:srgbClr val="6B93FB"/>
                  </a:solidFill>
                </a:uFill>
                <a:latin typeface="Arial"/>
                <a:cs typeface="Arial"/>
                <a:hlinkClick r:id="rId7"/>
              </a:rPr>
              <a:t> </a:t>
            </a:r>
            <a:r>
              <a:rPr sz="1600" u="sng" spc="-5" dirty="0">
                <a:solidFill>
                  <a:srgbClr val="0000FF"/>
                </a:solidFill>
                <a:uFill>
                  <a:solidFill>
                    <a:srgbClr val="6B93FB"/>
                  </a:solidFill>
                </a:uFill>
                <a:latin typeface="Arial"/>
                <a:cs typeface="Arial"/>
                <a:hlinkClick r:id="rId7"/>
              </a:rPr>
              <a:t>Measures of</a:t>
            </a:r>
            <a:r>
              <a:rPr sz="1600" u="sng" spc="10" dirty="0">
                <a:solidFill>
                  <a:srgbClr val="0000FF"/>
                </a:solidFill>
                <a:uFill>
                  <a:solidFill>
                    <a:srgbClr val="6B93FB"/>
                  </a:solidFill>
                </a:uFill>
                <a:latin typeface="Arial"/>
                <a:cs typeface="Arial"/>
                <a:hlinkClick r:id="rId7"/>
              </a:rPr>
              <a:t> </a:t>
            </a:r>
            <a:r>
              <a:rPr sz="1600" u="sng" spc="-5" dirty="0">
                <a:solidFill>
                  <a:srgbClr val="0000FF"/>
                </a:solidFill>
                <a:uFill>
                  <a:solidFill>
                    <a:srgbClr val="6B93FB"/>
                  </a:solidFill>
                </a:uFill>
                <a:latin typeface="Arial"/>
                <a:cs typeface="Arial"/>
                <a:hlinkClick r:id="rId7"/>
              </a:rPr>
              <a:t>Immunity</a:t>
            </a:r>
            <a:r>
              <a:rPr sz="1600" u="sng" spc="5" dirty="0">
                <a:solidFill>
                  <a:srgbClr val="0000FF"/>
                </a:solidFill>
                <a:uFill>
                  <a:solidFill>
                    <a:srgbClr val="6B93FB"/>
                  </a:solidFill>
                </a:uFill>
                <a:latin typeface="Arial"/>
                <a:cs typeface="Arial"/>
                <a:hlinkClick r:id="rId7"/>
              </a:rPr>
              <a:t> </a:t>
            </a:r>
            <a:r>
              <a:rPr sz="1600" u="sng" spc="-5" dirty="0">
                <a:solidFill>
                  <a:srgbClr val="0000FF"/>
                </a:solidFill>
                <a:uFill>
                  <a:solidFill>
                    <a:srgbClr val="6B93FB"/>
                  </a:solidFill>
                </a:uFill>
                <a:latin typeface="Arial"/>
                <a:cs typeface="Arial"/>
                <a:hlinkClick r:id="rId7"/>
              </a:rPr>
              <a:t>and</a:t>
            </a:r>
            <a:r>
              <a:rPr sz="1600" u="sng" spc="-20" dirty="0">
                <a:solidFill>
                  <a:srgbClr val="0000FF"/>
                </a:solidFill>
                <a:uFill>
                  <a:solidFill>
                    <a:srgbClr val="6B93FB"/>
                  </a:solidFill>
                </a:uFill>
                <a:latin typeface="Arial"/>
                <a:cs typeface="Arial"/>
                <a:hlinkClick r:id="rId7"/>
              </a:rPr>
              <a:t> </a:t>
            </a:r>
            <a:r>
              <a:rPr sz="1600" u="sng" spc="-5" dirty="0">
                <a:solidFill>
                  <a:srgbClr val="0000FF"/>
                </a:solidFill>
                <a:uFill>
                  <a:solidFill>
                    <a:srgbClr val="6B93FB"/>
                  </a:solidFill>
                </a:uFill>
                <a:latin typeface="Arial"/>
                <a:cs typeface="Arial"/>
                <a:hlinkClick r:id="rId7"/>
              </a:rPr>
              <a:t>Placental</a:t>
            </a:r>
            <a:r>
              <a:rPr sz="1600" u="sng" spc="-55" dirty="0">
                <a:solidFill>
                  <a:srgbClr val="0000FF"/>
                </a:solidFill>
                <a:uFill>
                  <a:solidFill>
                    <a:srgbClr val="6B93FB"/>
                  </a:solidFill>
                </a:uFill>
                <a:latin typeface="Arial"/>
                <a:cs typeface="Arial"/>
                <a:hlinkClick r:id="rId7"/>
              </a:rPr>
              <a:t> </a:t>
            </a:r>
            <a:r>
              <a:rPr sz="1600" u="sng" spc="-25" dirty="0">
                <a:solidFill>
                  <a:srgbClr val="0000FF"/>
                </a:solidFill>
                <a:uFill>
                  <a:solidFill>
                    <a:srgbClr val="6B93FB"/>
                  </a:solidFill>
                </a:uFill>
                <a:latin typeface="Arial"/>
                <a:cs typeface="Arial"/>
                <a:hlinkClick r:id="rId7"/>
              </a:rPr>
              <a:t>Histopathology.</a:t>
            </a:r>
            <a:r>
              <a:rPr sz="1600" u="sng" spc="60" dirty="0">
                <a:solidFill>
                  <a:srgbClr val="0000FF"/>
                </a:solidFill>
                <a:uFill>
                  <a:solidFill>
                    <a:srgbClr val="6B93FB"/>
                  </a:solidFill>
                </a:uFill>
                <a:latin typeface="Arial"/>
                <a:cs typeface="Arial"/>
                <a:hlinkClick r:id="rId7"/>
              </a:rPr>
              <a:t> </a:t>
            </a:r>
            <a:r>
              <a:rPr sz="1600" u="sng" spc="-40" dirty="0">
                <a:solidFill>
                  <a:srgbClr val="0000FF"/>
                </a:solidFill>
                <a:uFill>
                  <a:solidFill>
                    <a:srgbClr val="6B93FB"/>
                  </a:solidFill>
                </a:uFill>
                <a:latin typeface="Arial"/>
                <a:cs typeface="Arial"/>
                <a:hlinkClick r:id="rId7"/>
              </a:rPr>
              <a:t>(5.11.21)</a:t>
            </a:r>
            <a:endParaRPr sz="1600" dirty="0">
              <a:latin typeface="Arial"/>
              <a:cs typeface="Arial"/>
            </a:endParaRPr>
          </a:p>
          <a:p>
            <a:pPr marL="241300" marR="313690" indent="-229235">
              <a:lnSpc>
                <a:spcPct val="70000"/>
              </a:lnSpc>
              <a:spcBef>
                <a:spcPts val="1000"/>
              </a:spcBef>
              <a:buClr>
                <a:srgbClr val="F5668F"/>
              </a:buClr>
              <a:buFont typeface="Arial"/>
              <a:buChar char="•"/>
              <a:tabLst>
                <a:tab pos="241300" algn="l"/>
                <a:tab pos="241935" algn="l"/>
              </a:tabLst>
            </a:pPr>
            <a:r>
              <a:rPr sz="1600" b="1" u="sng" spc="-5" dirty="0">
                <a:solidFill>
                  <a:srgbClr val="0000FF"/>
                </a:solidFill>
                <a:uFill>
                  <a:solidFill>
                    <a:srgbClr val="0000FF"/>
                  </a:solidFill>
                </a:uFill>
                <a:latin typeface="Arial"/>
                <a:cs typeface="Arial"/>
                <a:hlinkClick r:id="rId8"/>
              </a:rPr>
              <a:t>Obstetrics</a:t>
            </a:r>
            <a:r>
              <a:rPr sz="1600" b="1" u="sng" spc="50" dirty="0">
                <a:solidFill>
                  <a:srgbClr val="0000FF"/>
                </a:solidFill>
                <a:uFill>
                  <a:solidFill>
                    <a:srgbClr val="0000FF"/>
                  </a:solidFill>
                </a:uFill>
                <a:latin typeface="Arial"/>
                <a:cs typeface="Arial"/>
                <a:hlinkClick r:id="rId8"/>
              </a:rPr>
              <a:t> </a:t>
            </a:r>
            <a:r>
              <a:rPr sz="1600" b="1" u="sng" spc="-5" dirty="0">
                <a:solidFill>
                  <a:srgbClr val="0000FF"/>
                </a:solidFill>
                <a:uFill>
                  <a:solidFill>
                    <a:srgbClr val="0000FF"/>
                  </a:solidFill>
                </a:uFill>
                <a:latin typeface="Arial"/>
                <a:cs typeface="Arial"/>
                <a:hlinkClick r:id="rId8"/>
              </a:rPr>
              <a:t>&amp;</a:t>
            </a:r>
            <a:r>
              <a:rPr sz="1600" b="1" u="sng" spc="15" dirty="0">
                <a:solidFill>
                  <a:srgbClr val="0000FF"/>
                </a:solidFill>
                <a:uFill>
                  <a:solidFill>
                    <a:srgbClr val="0000FF"/>
                  </a:solidFill>
                </a:uFill>
                <a:latin typeface="Arial"/>
                <a:cs typeface="Arial"/>
                <a:hlinkClick r:id="rId8"/>
              </a:rPr>
              <a:t> </a:t>
            </a:r>
            <a:r>
              <a:rPr sz="1600" b="1" u="sng" spc="-20" dirty="0">
                <a:solidFill>
                  <a:srgbClr val="0000FF"/>
                </a:solidFill>
                <a:uFill>
                  <a:solidFill>
                    <a:srgbClr val="0000FF"/>
                  </a:solidFill>
                </a:uFill>
                <a:latin typeface="Arial"/>
                <a:cs typeface="Arial"/>
                <a:hlinkClick r:id="rId8"/>
              </a:rPr>
              <a:t>Gynecology:</a:t>
            </a:r>
            <a:r>
              <a:rPr sz="1600" b="1" u="sng" spc="114" dirty="0">
                <a:solidFill>
                  <a:srgbClr val="0000FF"/>
                </a:solidFill>
                <a:uFill>
                  <a:solidFill>
                    <a:srgbClr val="0000FF"/>
                  </a:solidFill>
                </a:uFill>
                <a:latin typeface="Arial"/>
                <a:cs typeface="Arial"/>
                <a:hlinkClick r:id="rId8"/>
              </a:rPr>
              <a:t> </a:t>
            </a:r>
            <a:r>
              <a:rPr sz="1600" u="sng" spc="-5" dirty="0">
                <a:solidFill>
                  <a:srgbClr val="0000FF"/>
                </a:solidFill>
                <a:uFill>
                  <a:solidFill>
                    <a:srgbClr val="0000FF"/>
                  </a:solidFill>
                </a:uFill>
                <a:latin typeface="Arial"/>
                <a:cs typeface="Arial"/>
                <a:hlinkClick r:id="rId8"/>
              </a:rPr>
              <a:t>Cord</a:t>
            </a:r>
            <a:r>
              <a:rPr sz="1600" u="sng" spc="15" dirty="0">
                <a:solidFill>
                  <a:srgbClr val="0000FF"/>
                </a:solidFill>
                <a:uFill>
                  <a:solidFill>
                    <a:srgbClr val="0000FF"/>
                  </a:solidFill>
                </a:uFill>
                <a:latin typeface="Arial"/>
                <a:cs typeface="Arial"/>
                <a:hlinkClick r:id="rId8"/>
              </a:rPr>
              <a:t> </a:t>
            </a:r>
            <a:r>
              <a:rPr sz="1600" u="sng" spc="-5" dirty="0">
                <a:solidFill>
                  <a:srgbClr val="0000FF"/>
                </a:solidFill>
                <a:uFill>
                  <a:solidFill>
                    <a:srgbClr val="0000FF"/>
                  </a:solidFill>
                </a:uFill>
                <a:latin typeface="Arial"/>
                <a:cs typeface="Arial"/>
                <a:hlinkClick r:id="rId8"/>
              </a:rPr>
              <a:t>blood</a:t>
            </a:r>
            <a:r>
              <a:rPr sz="1600" u="sng" spc="-20" dirty="0">
                <a:solidFill>
                  <a:srgbClr val="0000FF"/>
                </a:solidFill>
                <a:uFill>
                  <a:solidFill>
                    <a:srgbClr val="0000FF"/>
                  </a:solidFill>
                </a:uFill>
                <a:latin typeface="Arial"/>
                <a:cs typeface="Arial"/>
                <a:hlinkClick r:id="rId8"/>
              </a:rPr>
              <a:t> </a:t>
            </a:r>
            <a:r>
              <a:rPr sz="1600" u="sng" spc="-5" dirty="0">
                <a:solidFill>
                  <a:srgbClr val="0000FF"/>
                </a:solidFill>
                <a:uFill>
                  <a:solidFill>
                    <a:srgbClr val="0000FF"/>
                  </a:solidFill>
                </a:uFill>
                <a:latin typeface="Arial"/>
                <a:cs typeface="Arial"/>
                <a:hlinkClick r:id="rId8"/>
              </a:rPr>
              <a:t>antibodies</a:t>
            </a:r>
            <a:r>
              <a:rPr sz="1600" u="sng" spc="-15" dirty="0">
                <a:solidFill>
                  <a:srgbClr val="0000FF"/>
                </a:solidFill>
                <a:uFill>
                  <a:solidFill>
                    <a:srgbClr val="0000FF"/>
                  </a:solidFill>
                </a:uFill>
                <a:latin typeface="Arial"/>
                <a:cs typeface="Arial"/>
                <a:hlinkClick r:id="rId8"/>
              </a:rPr>
              <a:t> </a:t>
            </a:r>
            <a:r>
              <a:rPr sz="1600" u="sng" spc="-10" dirty="0">
                <a:solidFill>
                  <a:srgbClr val="0000FF"/>
                </a:solidFill>
                <a:uFill>
                  <a:solidFill>
                    <a:srgbClr val="0000FF"/>
                  </a:solidFill>
                </a:uFill>
                <a:latin typeface="Arial"/>
                <a:cs typeface="Arial"/>
                <a:hlinkClick r:id="rId8"/>
              </a:rPr>
              <a:t>following</a:t>
            </a:r>
            <a:r>
              <a:rPr sz="1600" u="sng" spc="-20" dirty="0">
                <a:solidFill>
                  <a:srgbClr val="0000FF"/>
                </a:solidFill>
                <a:uFill>
                  <a:solidFill>
                    <a:srgbClr val="0000FF"/>
                  </a:solidFill>
                </a:uFill>
                <a:latin typeface="Arial"/>
                <a:cs typeface="Arial"/>
                <a:hlinkClick r:id="rId8"/>
              </a:rPr>
              <a:t> </a:t>
            </a:r>
            <a:r>
              <a:rPr sz="1600" u="sng" spc="-5" dirty="0">
                <a:solidFill>
                  <a:srgbClr val="0000FF"/>
                </a:solidFill>
                <a:uFill>
                  <a:solidFill>
                    <a:srgbClr val="0000FF"/>
                  </a:solidFill>
                </a:uFill>
                <a:latin typeface="Arial"/>
                <a:cs typeface="Arial"/>
                <a:hlinkClick r:id="rId8"/>
              </a:rPr>
              <a:t>maternal</a:t>
            </a:r>
            <a:r>
              <a:rPr sz="1600" u="sng" spc="10" dirty="0">
                <a:solidFill>
                  <a:srgbClr val="0000FF"/>
                </a:solidFill>
                <a:uFill>
                  <a:solidFill>
                    <a:srgbClr val="0000FF"/>
                  </a:solidFill>
                </a:uFill>
                <a:latin typeface="Arial"/>
                <a:cs typeface="Arial"/>
                <a:hlinkClick r:id="rId8"/>
              </a:rPr>
              <a:t> </a:t>
            </a:r>
            <a:r>
              <a:rPr sz="1600" u="sng" spc="-5" dirty="0">
                <a:solidFill>
                  <a:srgbClr val="0000FF"/>
                </a:solidFill>
                <a:uFill>
                  <a:solidFill>
                    <a:srgbClr val="0000FF"/>
                  </a:solidFill>
                </a:uFill>
                <a:latin typeface="Arial"/>
                <a:cs typeface="Arial"/>
                <a:hlinkClick r:id="rId8"/>
              </a:rPr>
              <a:t>coronavirus</a:t>
            </a:r>
            <a:r>
              <a:rPr sz="1600" u="sng" spc="-10" dirty="0">
                <a:solidFill>
                  <a:srgbClr val="0000FF"/>
                </a:solidFill>
                <a:uFill>
                  <a:solidFill>
                    <a:srgbClr val="0000FF"/>
                  </a:solidFill>
                </a:uFill>
                <a:latin typeface="Arial"/>
                <a:cs typeface="Arial"/>
                <a:hlinkClick r:id="rId8"/>
              </a:rPr>
              <a:t> </a:t>
            </a:r>
            <a:r>
              <a:rPr sz="1600" u="sng" dirty="0">
                <a:solidFill>
                  <a:srgbClr val="0000FF"/>
                </a:solidFill>
                <a:uFill>
                  <a:solidFill>
                    <a:srgbClr val="0000FF"/>
                  </a:solidFill>
                </a:uFill>
                <a:latin typeface="Arial"/>
                <a:cs typeface="Arial"/>
                <a:hlinkClick r:id="rId8"/>
              </a:rPr>
              <a:t>disease</a:t>
            </a:r>
            <a:r>
              <a:rPr sz="1600" u="sng" spc="-10" dirty="0">
                <a:solidFill>
                  <a:srgbClr val="0000FF"/>
                </a:solidFill>
                <a:uFill>
                  <a:solidFill>
                    <a:srgbClr val="0000FF"/>
                  </a:solidFill>
                </a:uFill>
                <a:latin typeface="Arial"/>
                <a:cs typeface="Arial"/>
                <a:hlinkClick r:id="rId8"/>
              </a:rPr>
              <a:t> </a:t>
            </a:r>
            <a:r>
              <a:rPr sz="1600" u="sng" spc="-5" dirty="0">
                <a:solidFill>
                  <a:srgbClr val="0000FF"/>
                </a:solidFill>
                <a:uFill>
                  <a:solidFill>
                    <a:srgbClr val="0000FF"/>
                  </a:solidFill>
                </a:uFill>
                <a:latin typeface="Arial"/>
                <a:cs typeface="Arial"/>
                <a:hlinkClick r:id="rId8"/>
              </a:rPr>
              <a:t>2019</a:t>
            </a:r>
            <a:r>
              <a:rPr sz="1600" u="sng" spc="-15" dirty="0">
                <a:solidFill>
                  <a:srgbClr val="0000FF"/>
                </a:solidFill>
                <a:uFill>
                  <a:solidFill>
                    <a:srgbClr val="0000FF"/>
                  </a:solidFill>
                </a:uFill>
                <a:latin typeface="Arial"/>
                <a:cs typeface="Arial"/>
                <a:hlinkClick r:id="rId8"/>
              </a:rPr>
              <a:t> </a:t>
            </a:r>
            <a:r>
              <a:rPr sz="1600" u="sng" dirty="0">
                <a:solidFill>
                  <a:srgbClr val="0000FF"/>
                </a:solidFill>
                <a:uFill>
                  <a:solidFill>
                    <a:srgbClr val="0000FF"/>
                  </a:solidFill>
                </a:uFill>
                <a:latin typeface="Arial"/>
                <a:cs typeface="Arial"/>
                <a:hlinkClick r:id="rId8"/>
              </a:rPr>
              <a:t>vaccination</a:t>
            </a:r>
            <a:r>
              <a:rPr sz="1600" u="sng" spc="-30" dirty="0">
                <a:solidFill>
                  <a:srgbClr val="0000FF"/>
                </a:solidFill>
                <a:uFill>
                  <a:solidFill>
                    <a:srgbClr val="0000FF"/>
                  </a:solidFill>
                </a:uFill>
                <a:latin typeface="Arial"/>
                <a:cs typeface="Arial"/>
                <a:hlinkClick r:id="rId8"/>
              </a:rPr>
              <a:t> </a:t>
            </a:r>
            <a:r>
              <a:rPr sz="1600" u="sng" spc="-5" dirty="0">
                <a:solidFill>
                  <a:srgbClr val="0000FF"/>
                </a:solidFill>
                <a:uFill>
                  <a:solidFill>
                    <a:srgbClr val="0000FF"/>
                  </a:solidFill>
                </a:uFill>
                <a:latin typeface="Arial"/>
                <a:cs typeface="Arial"/>
                <a:hlinkClick r:id="rId8"/>
              </a:rPr>
              <a:t>during </a:t>
            </a:r>
            <a:r>
              <a:rPr sz="1600" spc="-430" dirty="0">
                <a:solidFill>
                  <a:srgbClr val="0000FF"/>
                </a:solidFill>
                <a:latin typeface="Arial"/>
                <a:cs typeface="Arial"/>
                <a:hlinkClick r:id="rId8"/>
              </a:rPr>
              <a:t> </a:t>
            </a:r>
            <a:r>
              <a:rPr sz="1600" u="sng" spc="-5" dirty="0">
                <a:solidFill>
                  <a:srgbClr val="0000FF"/>
                </a:solidFill>
                <a:uFill>
                  <a:solidFill>
                    <a:srgbClr val="6B93FB"/>
                  </a:solidFill>
                </a:uFill>
                <a:latin typeface="Arial"/>
                <a:cs typeface="Arial"/>
                <a:hlinkClick r:id="rId8"/>
              </a:rPr>
              <a:t>pregnancy</a:t>
            </a:r>
            <a:r>
              <a:rPr sz="1600" u="sng" spc="-20" dirty="0">
                <a:solidFill>
                  <a:srgbClr val="0000FF"/>
                </a:solidFill>
                <a:uFill>
                  <a:solidFill>
                    <a:srgbClr val="6B93FB"/>
                  </a:solidFill>
                </a:uFill>
                <a:latin typeface="Arial"/>
                <a:cs typeface="Arial"/>
                <a:hlinkClick r:id="rId8"/>
              </a:rPr>
              <a:t> </a:t>
            </a:r>
            <a:r>
              <a:rPr sz="1600" u="sng" spc="-5" dirty="0">
                <a:solidFill>
                  <a:srgbClr val="0000FF"/>
                </a:solidFill>
                <a:uFill>
                  <a:solidFill>
                    <a:srgbClr val="6B93FB"/>
                  </a:solidFill>
                </a:uFill>
                <a:latin typeface="Arial"/>
                <a:cs typeface="Arial"/>
                <a:hlinkClick r:id="rId8"/>
              </a:rPr>
              <a:t>(4.1.2021)</a:t>
            </a:r>
            <a:endParaRPr sz="1600" dirty="0">
              <a:latin typeface="Arial"/>
              <a:cs typeface="Arial"/>
            </a:endParaRPr>
          </a:p>
          <a:p>
            <a:pPr marL="241300" indent="-229235">
              <a:lnSpc>
                <a:spcPct val="100000"/>
              </a:lnSpc>
              <a:spcBef>
                <a:spcPts val="270"/>
              </a:spcBef>
              <a:buClr>
                <a:srgbClr val="F5668F"/>
              </a:buClr>
              <a:buFont typeface="Arial"/>
              <a:buChar char="•"/>
              <a:tabLst>
                <a:tab pos="241300" algn="l"/>
                <a:tab pos="241935" algn="l"/>
              </a:tabLst>
            </a:pPr>
            <a:r>
              <a:rPr sz="2000" dirty="0">
                <a:latin typeface="Calibri"/>
                <a:cs typeface="Calibri"/>
              </a:rPr>
              <a:t>NEJM:</a:t>
            </a:r>
            <a:r>
              <a:rPr sz="2000" spc="-15" dirty="0">
                <a:solidFill>
                  <a:srgbClr val="0000FF"/>
                </a:solidFill>
                <a:latin typeface="Calibri"/>
                <a:cs typeface="Calibri"/>
              </a:rPr>
              <a:t> </a:t>
            </a:r>
            <a:r>
              <a:rPr sz="2000" u="sng" spc="-15" dirty="0">
                <a:solidFill>
                  <a:srgbClr val="0000FF"/>
                </a:solidFill>
                <a:uFill>
                  <a:solidFill>
                    <a:srgbClr val="0000FF"/>
                  </a:solidFill>
                </a:uFill>
                <a:latin typeface="Calibri"/>
                <a:cs typeface="Calibri"/>
                <a:hlinkClick r:id="rId9"/>
              </a:rPr>
              <a:t>Effectiveness</a:t>
            </a:r>
            <a:r>
              <a:rPr sz="2000" u="sng" spc="15" dirty="0">
                <a:solidFill>
                  <a:srgbClr val="0000FF"/>
                </a:solidFill>
                <a:uFill>
                  <a:solidFill>
                    <a:srgbClr val="0000FF"/>
                  </a:solidFill>
                </a:uFill>
                <a:latin typeface="Calibri"/>
                <a:cs typeface="Calibri"/>
                <a:hlinkClick r:id="rId9"/>
              </a:rPr>
              <a:t> </a:t>
            </a:r>
            <a:r>
              <a:rPr sz="2000" u="sng" spc="-5" dirty="0">
                <a:solidFill>
                  <a:srgbClr val="0000FF"/>
                </a:solidFill>
                <a:uFill>
                  <a:solidFill>
                    <a:srgbClr val="0000FF"/>
                  </a:solidFill>
                </a:uFill>
                <a:latin typeface="Calibri"/>
                <a:cs typeface="Calibri"/>
                <a:hlinkClick r:id="rId9"/>
              </a:rPr>
              <a:t>of</a:t>
            </a:r>
            <a:r>
              <a:rPr sz="2000" u="sng" dirty="0">
                <a:solidFill>
                  <a:srgbClr val="0000FF"/>
                </a:solidFill>
                <a:uFill>
                  <a:solidFill>
                    <a:srgbClr val="0000FF"/>
                  </a:solidFill>
                </a:uFill>
                <a:latin typeface="Calibri"/>
                <a:cs typeface="Calibri"/>
                <a:hlinkClick r:id="rId9"/>
              </a:rPr>
              <a:t> </a:t>
            </a:r>
            <a:r>
              <a:rPr sz="2000" u="sng" spc="-5" dirty="0">
                <a:solidFill>
                  <a:srgbClr val="0000FF"/>
                </a:solidFill>
                <a:uFill>
                  <a:solidFill>
                    <a:srgbClr val="0000FF"/>
                  </a:solidFill>
                </a:uFill>
                <a:latin typeface="Calibri"/>
                <a:cs typeface="Calibri"/>
                <a:hlinkClick r:id="rId9"/>
              </a:rPr>
              <a:t>Covid-19</a:t>
            </a:r>
            <a:r>
              <a:rPr sz="2000" u="sng" spc="-15" dirty="0">
                <a:solidFill>
                  <a:srgbClr val="0000FF"/>
                </a:solidFill>
                <a:uFill>
                  <a:solidFill>
                    <a:srgbClr val="0000FF"/>
                  </a:solidFill>
                </a:uFill>
                <a:latin typeface="Calibri"/>
                <a:cs typeface="Calibri"/>
                <a:hlinkClick r:id="rId9"/>
              </a:rPr>
              <a:t> Vaccines</a:t>
            </a:r>
            <a:r>
              <a:rPr sz="2000" u="sng" spc="5" dirty="0">
                <a:solidFill>
                  <a:srgbClr val="0000FF"/>
                </a:solidFill>
                <a:uFill>
                  <a:solidFill>
                    <a:srgbClr val="0000FF"/>
                  </a:solidFill>
                </a:uFill>
                <a:latin typeface="Calibri"/>
                <a:cs typeface="Calibri"/>
                <a:hlinkClick r:id="rId9"/>
              </a:rPr>
              <a:t> </a:t>
            </a:r>
            <a:r>
              <a:rPr sz="2000" u="sng" spc="-10" dirty="0">
                <a:solidFill>
                  <a:srgbClr val="0000FF"/>
                </a:solidFill>
                <a:uFill>
                  <a:solidFill>
                    <a:srgbClr val="0000FF"/>
                  </a:solidFill>
                </a:uFill>
                <a:latin typeface="Calibri"/>
                <a:cs typeface="Calibri"/>
                <a:hlinkClick r:id="rId9"/>
              </a:rPr>
              <a:t>against</a:t>
            </a:r>
            <a:r>
              <a:rPr sz="2000" u="sng" spc="5" dirty="0">
                <a:solidFill>
                  <a:srgbClr val="0000FF"/>
                </a:solidFill>
                <a:uFill>
                  <a:solidFill>
                    <a:srgbClr val="0000FF"/>
                  </a:solidFill>
                </a:uFill>
                <a:latin typeface="Calibri"/>
                <a:cs typeface="Calibri"/>
                <a:hlinkClick r:id="rId9"/>
              </a:rPr>
              <a:t> </a:t>
            </a:r>
            <a:r>
              <a:rPr sz="2000" u="sng" dirty="0">
                <a:solidFill>
                  <a:srgbClr val="0000FF"/>
                </a:solidFill>
                <a:uFill>
                  <a:solidFill>
                    <a:srgbClr val="0000FF"/>
                  </a:solidFill>
                </a:uFill>
                <a:latin typeface="Calibri"/>
                <a:cs typeface="Calibri"/>
                <a:hlinkClick r:id="rId9"/>
              </a:rPr>
              <a:t>the</a:t>
            </a:r>
            <a:r>
              <a:rPr sz="2000" u="sng" spc="-5" dirty="0">
                <a:solidFill>
                  <a:srgbClr val="0000FF"/>
                </a:solidFill>
                <a:uFill>
                  <a:solidFill>
                    <a:srgbClr val="0000FF"/>
                  </a:solidFill>
                </a:uFill>
                <a:latin typeface="Calibri"/>
                <a:cs typeface="Calibri"/>
                <a:hlinkClick r:id="rId9"/>
              </a:rPr>
              <a:t> </a:t>
            </a:r>
            <a:r>
              <a:rPr sz="2000" u="sng" dirty="0">
                <a:solidFill>
                  <a:srgbClr val="0000FF"/>
                </a:solidFill>
                <a:uFill>
                  <a:solidFill>
                    <a:srgbClr val="0000FF"/>
                  </a:solidFill>
                </a:uFill>
                <a:latin typeface="Calibri"/>
                <a:cs typeface="Calibri"/>
                <a:hlinkClick r:id="rId9"/>
              </a:rPr>
              <a:t>B.1.617.2</a:t>
            </a:r>
            <a:r>
              <a:rPr sz="2000" u="sng" spc="-50" dirty="0">
                <a:solidFill>
                  <a:srgbClr val="0000FF"/>
                </a:solidFill>
                <a:uFill>
                  <a:solidFill>
                    <a:srgbClr val="0000FF"/>
                  </a:solidFill>
                </a:uFill>
                <a:latin typeface="Calibri"/>
                <a:cs typeface="Calibri"/>
                <a:hlinkClick r:id="rId9"/>
              </a:rPr>
              <a:t> </a:t>
            </a:r>
            <a:r>
              <a:rPr sz="2000" u="sng" spc="-5" dirty="0">
                <a:solidFill>
                  <a:srgbClr val="0000FF"/>
                </a:solidFill>
                <a:uFill>
                  <a:solidFill>
                    <a:srgbClr val="0000FF"/>
                  </a:solidFill>
                </a:uFill>
                <a:latin typeface="Calibri"/>
                <a:cs typeface="Calibri"/>
                <a:hlinkClick r:id="rId9"/>
              </a:rPr>
              <a:t>(Delta)</a:t>
            </a:r>
            <a:r>
              <a:rPr sz="2000" u="sng" spc="15" dirty="0">
                <a:solidFill>
                  <a:srgbClr val="0000FF"/>
                </a:solidFill>
                <a:uFill>
                  <a:solidFill>
                    <a:srgbClr val="0000FF"/>
                  </a:solidFill>
                </a:uFill>
                <a:latin typeface="Calibri"/>
                <a:cs typeface="Calibri"/>
                <a:hlinkClick r:id="rId9"/>
              </a:rPr>
              <a:t> </a:t>
            </a:r>
            <a:r>
              <a:rPr sz="2000" u="sng" spc="-20" dirty="0">
                <a:solidFill>
                  <a:srgbClr val="0000FF"/>
                </a:solidFill>
                <a:uFill>
                  <a:solidFill>
                    <a:srgbClr val="0000FF"/>
                  </a:solidFill>
                </a:uFill>
                <a:latin typeface="Calibri"/>
                <a:cs typeface="Calibri"/>
                <a:hlinkClick r:id="rId9"/>
              </a:rPr>
              <a:t>Variant.</a:t>
            </a:r>
            <a:r>
              <a:rPr sz="2000" spc="20" dirty="0">
                <a:solidFill>
                  <a:srgbClr val="0000FF"/>
                </a:solidFill>
                <a:latin typeface="Calibri"/>
                <a:cs typeface="Calibri"/>
                <a:hlinkClick r:id="rId9"/>
              </a:rPr>
              <a:t> </a:t>
            </a:r>
            <a:r>
              <a:rPr sz="2000" spc="-5" dirty="0">
                <a:latin typeface="Calibri"/>
                <a:cs typeface="Calibri"/>
              </a:rPr>
              <a:t>(7.21.21)</a:t>
            </a:r>
            <a:endParaRPr sz="2000" dirty="0">
              <a:latin typeface="Calibri"/>
              <a:cs typeface="Calibri"/>
            </a:endParaRPr>
          </a:p>
          <a:p>
            <a:pPr marL="240665" indent="-228600">
              <a:lnSpc>
                <a:spcPct val="100000"/>
              </a:lnSpc>
              <a:spcBef>
                <a:spcPts val="285"/>
              </a:spcBef>
              <a:buClr>
                <a:srgbClr val="F5668F"/>
              </a:buClr>
              <a:buFont typeface="Arial"/>
              <a:buChar char="•"/>
              <a:tabLst>
                <a:tab pos="240665" algn="l"/>
                <a:tab pos="241300" algn="l"/>
              </a:tabLst>
            </a:pPr>
            <a:r>
              <a:rPr sz="2000" dirty="0">
                <a:latin typeface="Calibri"/>
                <a:cs typeface="Calibri"/>
              </a:rPr>
              <a:t>NEJM</a:t>
            </a:r>
            <a:r>
              <a:rPr sz="2000" spc="-15" dirty="0">
                <a:latin typeface="Calibri"/>
                <a:cs typeface="Calibri"/>
              </a:rPr>
              <a:t> </a:t>
            </a:r>
            <a:r>
              <a:rPr sz="2000" dirty="0">
                <a:latin typeface="Calibri"/>
                <a:cs typeface="Calibri"/>
              </a:rPr>
              <a:t>-</a:t>
            </a:r>
            <a:r>
              <a:rPr sz="2000" dirty="0">
                <a:solidFill>
                  <a:srgbClr val="0000FF"/>
                </a:solidFill>
                <a:latin typeface="Calibri"/>
                <a:cs typeface="Calibri"/>
              </a:rPr>
              <a:t> </a:t>
            </a:r>
            <a:r>
              <a:rPr sz="2000" u="sng" spc="-10" dirty="0">
                <a:solidFill>
                  <a:srgbClr val="0000FF"/>
                </a:solidFill>
                <a:uFill>
                  <a:solidFill>
                    <a:srgbClr val="0000FF"/>
                  </a:solidFill>
                </a:uFill>
                <a:latin typeface="Calibri"/>
                <a:cs typeface="Calibri"/>
                <a:hlinkClick r:id="rId10"/>
              </a:rPr>
              <a:t>Breakthrough infections</a:t>
            </a:r>
            <a:r>
              <a:rPr sz="2000" u="sng" spc="20" dirty="0">
                <a:solidFill>
                  <a:srgbClr val="0000FF"/>
                </a:solidFill>
                <a:uFill>
                  <a:solidFill>
                    <a:srgbClr val="0000FF"/>
                  </a:solidFill>
                </a:uFill>
                <a:latin typeface="Calibri"/>
                <a:cs typeface="Calibri"/>
                <a:hlinkClick r:id="rId10"/>
              </a:rPr>
              <a:t> </a:t>
            </a:r>
            <a:r>
              <a:rPr sz="2000" u="sng" spc="-5" dirty="0">
                <a:solidFill>
                  <a:srgbClr val="0000FF"/>
                </a:solidFill>
                <a:uFill>
                  <a:solidFill>
                    <a:srgbClr val="0000FF"/>
                  </a:solidFill>
                </a:uFill>
                <a:latin typeface="Calibri"/>
                <a:cs typeface="Calibri"/>
                <a:hlinkClick r:id="rId10"/>
              </a:rPr>
              <a:t>in </a:t>
            </a:r>
            <a:r>
              <a:rPr sz="2000" u="sng" spc="-10" dirty="0">
                <a:solidFill>
                  <a:srgbClr val="0000FF"/>
                </a:solidFill>
                <a:uFill>
                  <a:solidFill>
                    <a:srgbClr val="0000FF"/>
                  </a:solidFill>
                </a:uFill>
                <a:latin typeface="Calibri"/>
                <a:cs typeface="Calibri"/>
                <a:hlinkClick r:id="rId10"/>
              </a:rPr>
              <a:t>vaccinated</a:t>
            </a:r>
            <a:r>
              <a:rPr sz="2000" u="sng" spc="15" dirty="0">
                <a:solidFill>
                  <a:srgbClr val="0000FF"/>
                </a:solidFill>
                <a:uFill>
                  <a:solidFill>
                    <a:srgbClr val="0000FF"/>
                  </a:solidFill>
                </a:uFill>
                <a:latin typeface="Calibri"/>
                <a:cs typeface="Calibri"/>
                <a:hlinkClick r:id="rId10"/>
              </a:rPr>
              <a:t> </a:t>
            </a:r>
            <a:r>
              <a:rPr sz="2000" u="sng" spc="-5" dirty="0">
                <a:solidFill>
                  <a:srgbClr val="0000FF"/>
                </a:solidFill>
                <a:uFill>
                  <a:solidFill>
                    <a:srgbClr val="0000FF"/>
                  </a:solidFill>
                </a:uFill>
                <a:latin typeface="Calibri"/>
                <a:cs typeface="Calibri"/>
                <a:hlinkClick r:id="rId10"/>
              </a:rPr>
              <a:t>healthcare</a:t>
            </a:r>
            <a:r>
              <a:rPr sz="2000" u="sng" spc="10" dirty="0">
                <a:solidFill>
                  <a:srgbClr val="0000FF"/>
                </a:solidFill>
                <a:uFill>
                  <a:solidFill>
                    <a:srgbClr val="0000FF"/>
                  </a:solidFill>
                </a:uFill>
                <a:latin typeface="Calibri"/>
                <a:cs typeface="Calibri"/>
                <a:hlinkClick r:id="rId10"/>
              </a:rPr>
              <a:t> </a:t>
            </a:r>
            <a:r>
              <a:rPr sz="2000" u="sng" spc="-20" dirty="0">
                <a:solidFill>
                  <a:srgbClr val="0000FF"/>
                </a:solidFill>
                <a:uFill>
                  <a:solidFill>
                    <a:srgbClr val="0000FF"/>
                  </a:solidFill>
                </a:uFill>
                <a:latin typeface="Calibri"/>
                <a:cs typeface="Calibri"/>
                <a:hlinkClick r:id="rId10"/>
              </a:rPr>
              <a:t>workers</a:t>
            </a:r>
            <a:r>
              <a:rPr sz="2000" spc="-20" dirty="0">
                <a:latin typeface="Calibri"/>
                <a:cs typeface="Calibri"/>
              </a:rPr>
              <a:t>.</a:t>
            </a:r>
            <a:r>
              <a:rPr sz="2000" spc="10" dirty="0">
                <a:latin typeface="Calibri"/>
                <a:cs typeface="Calibri"/>
              </a:rPr>
              <a:t> </a:t>
            </a:r>
            <a:r>
              <a:rPr sz="2000" dirty="0">
                <a:latin typeface="Calibri"/>
                <a:cs typeface="Calibri"/>
              </a:rPr>
              <a:t>(7.28.21)</a:t>
            </a:r>
          </a:p>
          <a:p>
            <a:pPr marL="241300" indent="-229235">
              <a:lnSpc>
                <a:spcPct val="100000"/>
              </a:lnSpc>
              <a:spcBef>
                <a:spcPts val="355"/>
              </a:spcBef>
              <a:buClr>
                <a:srgbClr val="F5668F"/>
              </a:buClr>
              <a:buFont typeface="Arial"/>
              <a:buChar char="•"/>
              <a:tabLst>
                <a:tab pos="241300" algn="l"/>
                <a:tab pos="241935" algn="l"/>
              </a:tabLst>
            </a:pPr>
            <a:r>
              <a:rPr sz="1800" spc="-5" dirty="0" smtClean="0">
                <a:latin typeface="Calibri"/>
                <a:cs typeface="Calibri"/>
              </a:rPr>
              <a:t>Bloomberg</a:t>
            </a:r>
            <a:r>
              <a:rPr sz="1800" spc="-5" dirty="0">
                <a:latin typeface="Calibri"/>
                <a:cs typeface="Calibri"/>
              </a:rPr>
              <a:t>:</a:t>
            </a:r>
            <a:r>
              <a:rPr sz="1800" spc="20" dirty="0">
                <a:solidFill>
                  <a:srgbClr val="0000FF"/>
                </a:solidFill>
                <a:latin typeface="Calibri"/>
                <a:cs typeface="Calibri"/>
              </a:rPr>
              <a:t> </a:t>
            </a:r>
            <a:r>
              <a:rPr sz="1800" u="sng" spc="-10" dirty="0">
                <a:solidFill>
                  <a:srgbClr val="0000FF"/>
                </a:solidFill>
                <a:uFill>
                  <a:solidFill>
                    <a:srgbClr val="0000FF"/>
                  </a:solidFill>
                </a:uFill>
                <a:latin typeface="Calibri"/>
                <a:cs typeface="Calibri"/>
                <a:hlinkClick r:id="rId11"/>
              </a:rPr>
              <a:t>Pregnant,</a:t>
            </a:r>
            <a:r>
              <a:rPr sz="1800" u="sng" spc="15" dirty="0">
                <a:solidFill>
                  <a:srgbClr val="0000FF"/>
                </a:solidFill>
                <a:uFill>
                  <a:solidFill>
                    <a:srgbClr val="0000FF"/>
                  </a:solidFill>
                </a:uFill>
                <a:latin typeface="Calibri"/>
                <a:cs typeface="Calibri"/>
                <a:hlinkClick r:id="rId11"/>
              </a:rPr>
              <a:t> </a:t>
            </a:r>
            <a:r>
              <a:rPr sz="1800" u="sng" spc="-15" dirty="0">
                <a:solidFill>
                  <a:srgbClr val="0000FF"/>
                </a:solidFill>
                <a:uFill>
                  <a:solidFill>
                    <a:srgbClr val="0000FF"/>
                  </a:solidFill>
                </a:uFill>
                <a:latin typeface="Calibri"/>
                <a:cs typeface="Calibri"/>
                <a:hlinkClick r:id="rId11"/>
              </a:rPr>
              <a:t>Unvaccinated</a:t>
            </a:r>
            <a:r>
              <a:rPr sz="1800" u="sng" spc="10" dirty="0">
                <a:solidFill>
                  <a:srgbClr val="0000FF"/>
                </a:solidFill>
                <a:uFill>
                  <a:solidFill>
                    <a:srgbClr val="0000FF"/>
                  </a:solidFill>
                </a:uFill>
                <a:latin typeface="Calibri"/>
                <a:cs typeface="Calibri"/>
                <a:hlinkClick r:id="rId11"/>
              </a:rPr>
              <a:t> </a:t>
            </a:r>
            <a:r>
              <a:rPr sz="1800" u="sng" dirty="0">
                <a:solidFill>
                  <a:srgbClr val="0000FF"/>
                </a:solidFill>
                <a:uFill>
                  <a:solidFill>
                    <a:srgbClr val="0000FF"/>
                  </a:solidFill>
                </a:uFill>
                <a:latin typeface="Calibri"/>
                <a:cs typeface="Calibri"/>
                <a:hlinkClick r:id="rId11"/>
              </a:rPr>
              <a:t>and</a:t>
            </a:r>
            <a:r>
              <a:rPr sz="1800" u="sng" spc="25" dirty="0">
                <a:solidFill>
                  <a:srgbClr val="0000FF"/>
                </a:solidFill>
                <a:uFill>
                  <a:solidFill>
                    <a:srgbClr val="0000FF"/>
                  </a:solidFill>
                </a:uFill>
                <a:latin typeface="Calibri"/>
                <a:cs typeface="Calibri"/>
                <a:hlinkClick r:id="rId11"/>
              </a:rPr>
              <a:t> </a:t>
            </a:r>
            <a:r>
              <a:rPr sz="1800" u="sng" spc="-10" dirty="0">
                <a:solidFill>
                  <a:srgbClr val="0000FF"/>
                </a:solidFill>
                <a:uFill>
                  <a:solidFill>
                    <a:srgbClr val="0000FF"/>
                  </a:solidFill>
                </a:uFill>
                <a:latin typeface="Calibri"/>
                <a:cs typeface="Calibri"/>
                <a:hlinkClick r:id="rId11"/>
              </a:rPr>
              <a:t>Intubated:</a:t>
            </a:r>
            <a:r>
              <a:rPr sz="1800" u="sng" spc="20" dirty="0">
                <a:solidFill>
                  <a:srgbClr val="0000FF"/>
                </a:solidFill>
                <a:uFill>
                  <a:solidFill>
                    <a:srgbClr val="0000FF"/>
                  </a:solidFill>
                </a:uFill>
                <a:latin typeface="Calibri"/>
                <a:cs typeface="Calibri"/>
                <a:hlinkClick r:id="rId11"/>
              </a:rPr>
              <a:t> </a:t>
            </a:r>
            <a:r>
              <a:rPr sz="1800" u="sng" dirty="0">
                <a:solidFill>
                  <a:srgbClr val="0000FF"/>
                </a:solidFill>
                <a:uFill>
                  <a:solidFill>
                    <a:srgbClr val="0000FF"/>
                  </a:solidFill>
                </a:uFill>
                <a:latin typeface="Calibri"/>
                <a:cs typeface="Calibri"/>
                <a:hlinkClick r:id="rId11"/>
              </a:rPr>
              <a:t>Case</a:t>
            </a:r>
            <a:r>
              <a:rPr sz="1800" u="sng" spc="15" dirty="0">
                <a:solidFill>
                  <a:srgbClr val="0000FF"/>
                </a:solidFill>
                <a:uFill>
                  <a:solidFill>
                    <a:srgbClr val="0000FF"/>
                  </a:solidFill>
                </a:uFill>
                <a:latin typeface="Calibri"/>
                <a:cs typeface="Calibri"/>
                <a:hlinkClick r:id="rId11"/>
              </a:rPr>
              <a:t> </a:t>
            </a:r>
            <a:r>
              <a:rPr sz="1800" u="sng" spc="-10" dirty="0">
                <a:solidFill>
                  <a:srgbClr val="0000FF"/>
                </a:solidFill>
                <a:uFill>
                  <a:solidFill>
                    <a:srgbClr val="0000FF"/>
                  </a:solidFill>
                </a:uFill>
                <a:latin typeface="Calibri"/>
                <a:cs typeface="Calibri"/>
                <a:hlinkClick r:id="rId11"/>
              </a:rPr>
              <a:t>Surge</a:t>
            </a:r>
            <a:r>
              <a:rPr sz="1800" u="sng" dirty="0">
                <a:solidFill>
                  <a:srgbClr val="0000FF"/>
                </a:solidFill>
                <a:uFill>
                  <a:solidFill>
                    <a:srgbClr val="0000FF"/>
                  </a:solidFill>
                </a:uFill>
                <a:latin typeface="Calibri"/>
                <a:cs typeface="Calibri"/>
                <a:hlinkClick r:id="rId11"/>
              </a:rPr>
              <a:t> </a:t>
            </a:r>
            <a:r>
              <a:rPr sz="1800" u="sng" spc="-5" dirty="0">
                <a:solidFill>
                  <a:srgbClr val="0000FF"/>
                </a:solidFill>
                <a:uFill>
                  <a:solidFill>
                    <a:srgbClr val="0000FF"/>
                  </a:solidFill>
                </a:uFill>
                <a:latin typeface="Calibri"/>
                <a:cs typeface="Calibri"/>
                <a:hlinkClick r:id="rId11"/>
              </a:rPr>
              <a:t>Alarms</a:t>
            </a:r>
            <a:r>
              <a:rPr sz="1800" u="sng" spc="15" dirty="0">
                <a:solidFill>
                  <a:srgbClr val="0000FF"/>
                </a:solidFill>
                <a:uFill>
                  <a:solidFill>
                    <a:srgbClr val="0000FF"/>
                  </a:solidFill>
                </a:uFill>
                <a:latin typeface="Calibri"/>
                <a:cs typeface="Calibri"/>
                <a:hlinkClick r:id="rId11"/>
              </a:rPr>
              <a:t> </a:t>
            </a:r>
            <a:r>
              <a:rPr sz="1800" u="sng" spc="-10" dirty="0">
                <a:solidFill>
                  <a:srgbClr val="0000FF"/>
                </a:solidFill>
                <a:uFill>
                  <a:solidFill>
                    <a:srgbClr val="0000FF"/>
                  </a:solidFill>
                </a:uFill>
                <a:latin typeface="Calibri"/>
                <a:cs typeface="Calibri"/>
                <a:hlinkClick r:id="rId11"/>
              </a:rPr>
              <a:t>Doctors</a:t>
            </a:r>
            <a:r>
              <a:rPr sz="1800" spc="-10" dirty="0">
                <a:latin typeface="Calibri"/>
                <a:cs typeface="Calibri"/>
              </a:rPr>
              <a:t>.</a:t>
            </a:r>
            <a:r>
              <a:rPr sz="1800" spc="20" dirty="0">
                <a:latin typeface="Calibri"/>
                <a:cs typeface="Calibri"/>
              </a:rPr>
              <a:t> </a:t>
            </a:r>
            <a:r>
              <a:rPr sz="1800" spc="-5" dirty="0">
                <a:latin typeface="Calibri"/>
                <a:cs typeface="Calibri"/>
              </a:rPr>
              <a:t>(8.23.21</a:t>
            </a:r>
            <a:r>
              <a:rPr sz="1800" spc="-5" dirty="0" smtClean="0">
                <a:latin typeface="Calibri"/>
                <a:cs typeface="Calibri"/>
              </a:rPr>
              <a:t>)</a:t>
            </a:r>
            <a:endParaRPr lang="en-US" sz="1800" spc="-5" dirty="0" smtClean="0">
              <a:latin typeface="Calibri"/>
              <a:cs typeface="Calibri"/>
            </a:endParaRPr>
          </a:p>
          <a:p>
            <a:pPr marL="241300" indent="-229235">
              <a:lnSpc>
                <a:spcPct val="100000"/>
              </a:lnSpc>
              <a:spcBef>
                <a:spcPts val="355"/>
              </a:spcBef>
              <a:buClr>
                <a:srgbClr val="F5668F"/>
              </a:buClr>
              <a:buFont typeface="Arial"/>
              <a:buChar char="•"/>
              <a:tabLst>
                <a:tab pos="241300" algn="l"/>
                <a:tab pos="241935" algn="l"/>
              </a:tabLst>
            </a:pPr>
            <a:r>
              <a:rPr lang="en-US" sz="2000" dirty="0"/>
              <a:t>AJOG:</a:t>
            </a:r>
            <a:r>
              <a:rPr lang="en-US" sz="2000" dirty="0">
                <a:hlinkClick r:id="rId12"/>
              </a:rPr>
              <a:t> Monoclonal antibody treatment of symptomatic COVID-19 in pregnancy: initial report</a:t>
            </a:r>
            <a:r>
              <a:rPr lang="en-US" sz="2000" dirty="0"/>
              <a:t>. (8.25.21) </a:t>
            </a:r>
            <a:endParaRPr sz="2000" dirty="0">
              <a:latin typeface="Calibri"/>
              <a:cs typeface="Calibri"/>
            </a:endParaRPr>
          </a:p>
          <a:p>
            <a:pPr marL="241300" indent="-229235">
              <a:lnSpc>
                <a:spcPct val="100000"/>
              </a:lnSpc>
              <a:spcBef>
                <a:spcPts val="345"/>
              </a:spcBef>
              <a:buClr>
                <a:srgbClr val="F5668F"/>
              </a:buClr>
              <a:buFont typeface="Arial"/>
              <a:buChar char="•"/>
              <a:tabLst>
                <a:tab pos="241300" algn="l"/>
                <a:tab pos="241935" algn="l"/>
              </a:tabLst>
            </a:pPr>
            <a:r>
              <a:rPr sz="2000" spc="-5" dirty="0">
                <a:latin typeface="Calibri"/>
                <a:cs typeface="Calibri"/>
              </a:rPr>
              <a:t>NEJM:</a:t>
            </a:r>
            <a:r>
              <a:rPr sz="2000" spc="10" dirty="0">
                <a:solidFill>
                  <a:srgbClr val="0000FF"/>
                </a:solidFill>
                <a:latin typeface="Calibri"/>
                <a:cs typeface="Calibri"/>
              </a:rPr>
              <a:t> </a:t>
            </a:r>
            <a:r>
              <a:rPr sz="2000" u="sng" spc="-10" dirty="0">
                <a:solidFill>
                  <a:srgbClr val="0000FF"/>
                </a:solidFill>
                <a:uFill>
                  <a:solidFill>
                    <a:srgbClr val="0000FF"/>
                  </a:solidFill>
                </a:uFill>
                <a:latin typeface="Calibri"/>
                <a:cs typeface="Calibri"/>
                <a:hlinkClick r:id="rId13"/>
              </a:rPr>
              <a:t>Resurgence</a:t>
            </a:r>
            <a:r>
              <a:rPr sz="2000" u="sng" spc="20" dirty="0">
                <a:solidFill>
                  <a:srgbClr val="0000FF"/>
                </a:solidFill>
                <a:uFill>
                  <a:solidFill>
                    <a:srgbClr val="0000FF"/>
                  </a:solidFill>
                </a:uFill>
                <a:latin typeface="Calibri"/>
                <a:cs typeface="Calibri"/>
                <a:hlinkClick r:id="rId13"/>
              </a:rPr>
              <a:t> </a:t>
            </a:r>
            <a:r>
              <a:rPr sz="2000" u="sng" spc="-5" dirty="0">
                <a:solidFill>
                  <a:srgbClr val="0000FF"/>
                </a:solidFill>
                <a:uFill>
                  <a:solidFill>
                    <a:srgbClr val="0000FF"/>
                  </a:solidFill>
                </a:uFill>
                <a:latin typeface="Calibri"/>
                <a:cs typeface="Calibri"/>
                <a:hlinkClick r:id="rId13"/>
              </a:rPr>
              <a:t>of</a:t>
            </a:r>
            <a:r>
              <a:rPr sz="2000" u="sng" spc="5" dirty="0">
                <a:solidFill>
                  <a:srgbClr val="0000FF"/>
                </a:solidFill>
                <a:uFill>
                  <a:solidFill>
                    <a:srgbClr val="0000FF"/>
                  </a:solidFill>
                </a:uFill>
                <a:latin typeface="Calibri"/>
                <a:cs typeface="Calibri"/>
                <a:hlinkClick r:id="rId13"/>
              </a:rPr>
              <a:t> </a:t>
            </a:r>
            <a:r>
              <a:rPr sz="2000" u="sng" spc="-10" dirty="0">
                <a:solidFill>
                  <a:srgbClr val="0000FF"/>
                </a:solidFill>
                <a:uFill>
                  <a:solidFill>
                    <a:srgbClr val="0000FF"/>
                  </a:solidFill>
                </a:uFill>
                <a:latin typeface="Calibri"/>
                <a:cs typeface="Calibri"/>
                <a:hlinkClick r:id="rId13"/>
              </a:rPr>
              <a:t>SARS-CoV-2</a:t>
            </a:r>
            <a:r>
              <a:rPr sz="2000" u="sng" spc="5" dirty="0">
                <a:solidFill>
                  <a:srgbClr val="0000FF"/>
                </a:solidFill>
                <a:uFill>
                  <a:solidFill>
                    <a:srgbClr val="0000FF"/>
                  </a:solidFill>
                </a:uFill>
                <a:latin typeface="Calibri"/>
                <a:cs typeface="Calibri"/>
                <a:hlinkClick r:id="rId13"/>
              </a:rPr>
              <a:t> </a:t>
            </a:r>
            <a:r>
              <a:rPr sz="2000" u="sng" spc="-10" dirty="0">
                <a:solidFill>
                  <a:srgbClr val="0000FF"/>
                </a:solidFill>
                <a:uFill>
                  <a:solidFill>
                    <a:srgbClr val="0000FF"/>
                  </a:solidFill>
                </a:uFill>
                <a:latin typeface="Calibri"/>
                <a:cs typeface="Calibri"/>
                <a:hlinkClick r:id="rId13"/>
              </a:rPr>
              <a:t>Infection</a:t>
            </a:r>
            <a:r>
              <a:rPr sz="2000" u="sng" spc="30" dirty="0">
                <a:solidFill>
                  <a:srgbClr val="0000FF"/>
                </a:solidFill>
                <a:uFill>
                  <a:solidFill>
                    <a:srgbClr val="0000FF"/>
                  </a:solidFill>
                </a:uFill>
                <a:latin typeface="Calibri"/>
                <a:cs typeface="Calibri"/>
                <a:hlinkClick r:id="rId13"/>
              </a:rPr>
              <a:t> </a:t>
            </a:r>
            <a:r>
              <a:rPr sz="2000" u="sng" spc="-5" dirty="0">
                <a:solidFill>
                  <a:srgbClr val="0000FF"/>
                </a:solidFill>
                <a:uFill>
                  <a:solidFill>
                    <a:srgbClr val="0000FF"/>
                  </a:solidFill>
                </a:uFill>
                <a:latin typeface="Calibri"/>
                <a:cs typeface="Calibri"/>
                <a:hlinkClick r:id="rId13"/>
              </a:rPr>
              <a:t>in</a:t>
            </a:r>
            <a:r>
              <a:rPr sz="2000" u="sng" spc="25" dirty="0">
                <a:solidFill>
                  <a:srgbClr val="0000FF"/>
                </a:solidFill>
                <a:uFill>
                  <a:solidFill>
                    <a:srgbClr val="0000FF"/>
                  </a:solidFill>
                </a:uFill>
                <a:latin typeface="Calibri"/>
                <a:cs typeface="Calibri"/>
                <a:hlinkClick r:id="rId13"/>
              </a:rPr>
              <a:t> </a:t>
            </a:r>
            <a:r>
              <a:rPr sz="2000" u="sng" dirty="0">
                <a:solidFill>
                  <a:srgbClr val="0000FF"/>
                </a:solidFill>
                <a:uFill>
                  <a:solidFill>
                    <a:srgbClr val="0000FF"/>
                  </a:solidFill>
                </a:uFill>
                <a:latin typeface="Calibri"/>
                <a:cs typeface="Calibri"/>
                <a:hlinkClick r:id="rId13"/>
              </a:rPr>
              <a:t>a</a:t>
            </a:r>
            <a:r>
              <a:rPr sz="2000" u="sng" spc="5" dirty="0">
                <a:solidFill>
                  <a:srgbClr val="0000FF"/>
                </a:solidFill>
                <a:uFill>
                  <a:solidFill>
                    <a:srgbClr val="0000FF"/>
                  </a:solidFill>
                </a:uFill>
                <a:latin typeface="Calibri"/>
                <a:cs typeface="Calibri"/>
                <a:hlinkClick r:id="rId13"/>
              </a:rPr>
              <a:t> </a:t>
            </a:r>
            <a:r>
              <a:rPr sz="2000" u="sng" spc="-5" dirty="0">
                <a:solidFill>
                  <a:srgbClr val="0000FF"/>
                </a:solidFill>
                <a:uFill>
                  <a:solidFill>
                    <a:srgbClr val="0000FF"/>
                  </a:solidFill>
                </a:uFill>
                <a:latin typeface="Calibri"/>
                <a:cs typeface="Calibri"/>
                <a:hlinkClick r:id="rId13"/>
              </a:rPr>
              <a:t>Highly</a:t>
            </a:r>
            <a:r>
              <a:rPr sz="2000" u="sng" spc="15" dirty="0">
                <a:solidFill>
                  <a:srgbClr val="0000FF"/>
                </a:solidFill>
                <a:uFill>
                  <a:solidFill>
                    <a:srgbClr val="0000FF"/>
                  </a:solidFill>
                </a:uFill>
                <a:latin typeface="Calibri"/>
                <a:cs typeface="Calibri"/>
                <a:hlinkClick r:id="rId13"/>
              </a:rPr>
              <a:t> </a:t>
            </a:r>
            <a:r>
              <a:rPr sz="2000" u="sng" spc="-20" dirty="0">
                <a:solidFill>
                  <a:srgbClr val="0000FF"/>
                </a:solidFill>
                <a:uFill>
                  <a:solidFill>
                    <a:srgbClr val="0000FF"/>
                  </a:solidFill>
                </a:uFill>
                <a:latin typeface="Calibri"/>
                <a:cs typeface="Calibri"/>
                <a:hlinkClick r:id="rId13"/>
              </a:rPr>
              <a:t>Vaccinated</a:t>
            </a:r>
            <a:r>
              <a:rPr sz="2000" u="sng" spc="30" dirty="0">
                <a:solidFill>
                  <a:srgbClr val="0000FF"/>
                </a:solidFill>
                <a:uFill>
                  <a:solidFill>
                    <a:srgbClr val="0000FF"/>
                  </a:solidFill>
                </a:uFill>
                <a:latin typeface="Calibri"/>
                <a:cs typeface="Calibri"/>
                <a:hlinkClick r:id="rId13"/>
              </a:rPr>
              <a:t> </a:t>
            </a:r>
            <a:r>
              <a:rPr sz="2000" u="sng" spc="-5" dirty="0">
                <a:solidFill>
                  <a:srgbClr val="0000FF"/>
                </a:solidFill>
                <a:uFill>
                  <a:solidFill>
                    <a:srgbClr val="0000FF"/>
                  </a:solidFill>
                </a:uFill>
                <a:latin typeface="Calibri"/>
                <a:cs typeface="Calibri"/>
                <a:hlinkClick r:id="rId13"/>
              </a:rPr>
              <a:t>Health</a:t>
            </a:r>
            <a:r>
              <a:rPr sz="2000" u="sng" spc="30" dirty="0">
                <a:solidFill>
                  <a:srgbClr val="0000FF"/>
                </a:solidFill>
                <a:uFill>
                  <a:solidFill>
                    <a:srgbClr val="0000FF"/>
                  </a:solidFill>
                </a:uFill>
                <a:latin typeface="Calibri"/>
                <a:cs typeface="Calibri"/>
                <a:hlinkClick r:id="rId13"/>
              </a:rPr>
              <a:t> </a:t>
            </a:r>
            <a:r>
              <a:rPr sz="2000" u="sng" spc="-15" dirty="0">
                <a:solidFill>
                  <a:srgbClr val="0000FF"/>
                </a:solidFill>
                <a:uFill>
                  <a:solidFill>
                    <a:srgbClr val="0000FF"/>
                  </a:solidFill>
                </a:uFill>
                <a:latin typeface="Calibri"/>
                <a:cs typeface="Calibri"/>
                <a:hlinkClick r:id="rId13"/>
              </a:rPr>
              <a:t>System</a:t>
            </a:r>
            <a:r>
              <a:rPr sz="2000" u="sng" dirty="0">
                <a:solidFill>
                  <a:srgbClr val="0000FF"/>
                </a:solidFill>
                <a:uFill>
                  <a:solidFill>
                    <a:srgbClr val="0000FF"/>
                  </a:solidFill>
                </a:uFill>
                <a:latin typeface="Calibri"/>
                <a:cs typeface="Calibri"/>
                <a:hlinkClick r:id="rId13"/>
              </a:rPr>
              <a:t> </a:t>
            </a:r>
            <a:r>
              <a:rPr sz="2000" u="sng" spc="-20" dirty="0">
                <a:solidFill>
                  <a:srgbClr val="0000FF"/>
                </a:solidFill>
                <a:uFill>
                  <a:solidFill>
                    <a:srgbClr val="0000FF"/>
                  </a:solidFill>
                </a:uFill>
                <a:latin typeface="Calibri"/>
                <a:cs typeface="Calibri"/>
                <a:hlinkClick r:id="rId13"/>
              </a:rPr>
              <a:t>Workforce</a:t>
            </a:r>
            <a:r>
              <a:rPr sz="2000" spc="-20" dirty="0">
                <a:latin typeface="Calibri"/>
                <a:cs typeface="Calibri"/>
              </a:rPr>
              <a:t>.</a:t>
            </a:r>
            <a:r>
              <a:rPr sz="2000" spc="5" dirty="0">
                <a:latin typeface="Calibri"/>
                <a:cs typeface="Calibri"/>
              </a:rPr>
              <a:t> </a:t>
            </a:r>
            <a:r>
              <a:rPr sz="2000" spc="-5" dirty="0">
                <a:latin typeface="Calibri"/>
                <a:cs typeface="Calibri"/>
              </a:rPr>
              <a:t>(9.9.21</a:t>
            </a:r>
            <a:r>
              <a:rPr sz="2000" spc="-5" dirty="0" smtClean="0">
                <a:latin typeface="Calibri"/>
                <a:cs typeface="Calibri"/>
              </a:rPr>
              <a:t>)</a:t>
            </a:r>
            <a:endParaRPr lang="en-US" sz="2000" spc="-5" dirty="0" smtClean="0">
              <a:latin typeface="Calibri"/>
              <a:cs typeface="Calibri"/>
            </a:endParaRPr>
          </a:p>
          <a:p>
            <a:pPr marL="241300" indent="-229235">
              <a:lnSpc>
                <a:spcPct val="100000"/>
              </a:lnSpc>
              <a:spcBef>
                <a:spcPts val="345"/>
              </a:spcBef>
              <a:buClr>
                <a:srgbClr val="F5668F"/>
              </a:buClr>
              <a:buFont typeface="Arial"/>
              <a:buChar char="•"/>
              <a:tabLst>
                <a:tab pos="241300" algn="l"/>
                <a:tab pos="241935" algn="l"/>
              </a:tabLst>
            </a:pPr>
            <a:r>
              <a:rPr lang="en-US" sz="2000" dirty="0"/>
              <a:t>The Lilly:</a:t>
            </a:r>
            <a:r>
              <a:rPr lang="en-US" sz="2000" dirty="0">
                <a:hlinkClick r:id="rId14"/>
              </a:rPr>
              <a:t> Pregnancy and coronavirus vaccines: Your questions answered</a:t>
            </a:r>
            <a:r>
              <a:rPr lang="en-US" sz="2000" dirty="0"/>
              <a:t>. (9.24.21) </a:t>
            </a:r>
            <a:endParaRPr sz="2000" dirty="0">
              <a:latin typeface="Calibri"/>
              <a:cs typeface="Calibri"/>
            </a:endParaRPr>
          </a:p>
          <a:p>
            <a:pPr>
              <a:lnSpc>
                <a:spcPct val="100000"/>
              </a:lnSpc>
              <a:spcBef>
                <a:spcPts val="50"/>
              </a:spcBef>
            </a:pPr>
            <a:endParaRPr sz="1650" dirty="0">
              <a:latin typeface="Calibri"/>
              <a:cs typeface="Calibri"/>
            </a:endParaRPr>
          </a:p>
          <a:p>
            <a:pPr marR="5080" algn="r">
              <a:lnSpc>
                <a:spcPct val="100000"/>
              </a:lnSpc>
              <a:spcBef>
                <a:spcPts val="5"/>
              </a:spcBef>
            </a:pPr>
            <a:r>
              <a:rPr sz="1200" spc="-5" dirty="0">
                <a:solidFill>
                  <a:srgbClr val="ADB3B8"/>
                </a:solidFill>
                <a:latin typeface="Arial"/>
                <a:cs typeface="Arial"/>
              </a:rPr>
              <a:t>34</a:t>
            </a:r>
            <a:endParaRPr sz="1200" dirty="0">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98" y="54355"/>
            <a:ext cx="11899902" cy="3016210"/>
          </a:xfrm>
          <a:noFill/>
        </p:spPr>
        <p:txBody>
          <a:bodyPr/>
          <a:lstStyle/>
          <a:p>
            <a:r>
              <a:rPr lang="en-US" dirty="0"/>
              <a:t>JAMA: </a:t>
            </a:r>
            <a:r>
              <a:rPr lang="en-US" dirty="0">
                <a:hlinkClick r:id="rId2"/>
              </a:rPr>
              <a:t>Characteristics and Outcomes of Women With COVID-19 Giving Birth at US Academic Centers During the COVID-19 Pandemic</a:t>
            </a:r>
            <a:r>
              <a:rPr lang="en-US" dirty="0"/>
              <a:t>. (08.11.21)</a:t>
            </a:r>
            <a:br>
              <a:rPr lang="en-US" dirty="0"/>
            </a:br>
            <a:r>
              <a:rPr lang="en-US" dirty="0"/>
              <a:t/>
            </a:r>
            <a:br>
              <a:rPr lang="en-US" dirty="0"/>
            </a:br>
            <a:r>
              <a:rPr lang="en-US" dirty="0"/>
              <a:t/>
            </a:r>
            <a:br>
              <a:rPr lang="en-US" dirty="0"/>
            </a:br>
            <a:endParaRPr lang="en-US" dirty="0"/>
          </a:p>
        </p:txBody>
      </p:sp>
      <p:sp>
        <p:nvSpPr>
          <p:cNvPr id="3" name="Text Placeholder 2"/>
          <p:cNvSpPr>
            <a:spLocks noGrp="1"/>
          </p:cNvSpPr>
          <p:nvPr>
            <p:ph type="body" idx="1"/>
          </p:nvPr>
        </p:nvSpPr>
        <p:spPr>
          <a:xfrm>
            <a:off x="901652" y="1219200"/>
            <a:ext cx="10388694" cy="6063198"/>
          </a:xfrm>
        </p:spPr>
        <p:txBody>
          <a:bodyPr/>
          <a:lstStyle/>
          <a:p>
            <a:r>
              <a:rPr lang="en-US" dirty="0" smtClean="0"/>
              <a:t>499 US Academic </a:t>
            </a:r>
            <a:r>
              <a:rPr lang="en-US" dirty="0"/>
              <a:t>medical centers, Among 869 079 women, 18 715 (2.2%) had COVID-19, and 850 364 (97.8%) did not</a:t>
            </a:r>
            <a:r>
              <a:rPr lang="en-US" dirty="0" smtClean="0"/>
              <a:t>.</a:t>
            </a:r>
          </a:p>
          <a:p>
            <a:endParaRPr lang="en-US" sz="1000" dirty="0"/>
          </a:p>
          <a:p>
            <a:r>
              <a:rPr lang="en-US" dirty="0" smtClean="0"/>
              <a:t>Expectant </a:t>
            </a:r>
            <a:r>
              <a:rPr lang="en-US" dirty="0"/>
              <a:t>mothers with COVID-19 are </a:t>
            </a:r>
            <a:r>
              <a:rPr lang="en-US" b="1" dirty="0"/>
              <a:t>40% more likely to deliver their babies prematurely</a:t>
            </a:r>
            <a:r>
              <a:rPr lang="en-US" dirty="0"/>
              <a:t>, according to a study co-authored by </a:t>
            </a:r>
            <a:r>
              <a:rPr lang="en-US" dirty="0" err="1" smtClean="0"/>
              <a:t>UCIrvine</a:t>
            </a:r>
            <a:r>
              <a:rPr lang="en-US" dirty="0" smtClean="0"/>
              <a:t> </a:t>
            </a:r>
            <a:r>
              <a:rPr lang="en-US" dirty="0"/>
              <a:t>Health surgeon </a:t>
            </a:r>
            <a:r>
              <a:rPr lang="en-US" dirty="0">
                <a:hlinkClick r:id="rId3"/>
              </a:rPr>
              <a:t>Dr. </a:t>
            </a:r>
            <a:r>
              <a:rPr lang="en-US" dirty="0" err="1">
                <a:hlinkClick r:id="rId3"/>
              </a:rPr>
              <a:t>Ninh</a:t>
            </a:r>
            <a:r>
              <a:rPr lang="en-US" dirty="0">
                <a:hlinkClick r:id="rId3"/>
              </a:rPr>
              <a:t> T. </a:t>
            </a:r>
            <a:r>
              <a:rPr lang="en-US" dirty="0" smtClean="0">
                <a:hlinkClick r:id="rId3"/>
              </a:rPr>
              <a:t>Nguyen</a:t>
            </a:r>
            <a:r>
              <a:rPr lang="en-US" dirty="0" smtClean="0"/>
              <a:t>,</a:t>
            </a:r>
          </a:p>
          <a:p>
            <a:endParaRPr lang="en-US" dirty="0"/>
          </a:p>
          <a:p>
            <a:r>
              <a:rPr lang="en-US" dirty="0" smtClean="0"/>
              <a:t>A </a:t>
            </a:r>
            <a:r>
              <a:rPr lang="en-US" dirty="0"/>
              <a:t>COVID-19 infection during pregnancy also poses a </a:t>
            </a:r>
            <a:r>
              <a:rPr lang="en-US" b="1" dirty="0"/>
              <a:t>five times greater risk for intensive care treatment during childbirth</a:t>
            </a:r>
            <a:r>
              <a:rPr lang="en-US" dirty="0"/>
              <a:t>, according to the study published by </a:t>
            </a:r>
            <a:r>
              <a:rPr lang="en-US" dirty="0">
                <a:hlinkClick r:id="rId4"/>
              </a:rPr>
              <a:t>JAMA Network Open</a:t>
            </a:r>
            <a:r>
              <a:rPr lang="en-US" dirty="0" smtClean="0"/>
              <a:t>.</a:t>
            </a:r>
          </a:p>
          <a:p>
            <a:endParaRPr lang="en-US" dirty="0"/>
          </a:p>
          <a:p>
            <a:r>
              <a:rPr lang="en-US" dirty="0"/>
              <a:t>"For expectant mothers, it is important to take steps to minimize the risk of COVID-19 infection," said Nguyen, chair of the UCI School of Medicine's Department of Surgery. "Infection at the time of childbirth is associated with higher risk for ICU admission, preterm birth and even death." </a:t>
            </a:r>
            <a:endParaRPr lang="en-US" dirty="0" smtClean="0"/>
          </a:p>
          <a:p>
            <a:endParaRPr lang="en-US" dirty="0"/>
          </a:p>
          <a:p>
            <a:endParaRPr lang="en-US" dirty="0"/>
          </a:p>
        </p:txBody>
      </p:sp>
    </p:spTree>
    <p:extLst>
      <p:ext uri="{BB962C8B-B14F-4D97-AF65-F5344CB8AC3E}">
        <p14:creationId xmlns:p14="http://schemas.microsoft.com/office/powerpoint/2010/main" val="15634503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marR="5080">
              <a:lnSpc>
                <a:spcPct val="100000"/>
              </a:lnSpc>
              <a:spcBef>
                <a:spcPts val="95"/>
              </a:spcBef>
            </a:pPr>
            <a:r>
              <a:rPr dirty="0"/>
              <a:t>Resurgence</a:t>
            </a:r>
            <a:r>
              <a:rPr spc="5" dirty="0"/>
              <a:t> </a:t>
            </a:r>
            <a:r>
              <a:rPr dirty="0"/>
              <a:t>of</a:t>
            </a:r>
            <a:r>
              <a:rPr spc="-15" dirty="0"/>
              <a:t> </a:t>
            </a:r>
            <a:r>
              <a:rPr spc="-10" dirty="0"/>
              <a:t>SARS-CoV-2</a:t>
            </a:r>
            <a:r>
              <a:rPr spc="30" dirty="0"/>
              <a:t> </a:t>
            </a:r>
            <a:r>
              <a:rPr dirty="0"/>
              <a:t>Infection</a:t>
            </a:r>
            <a:r>
              <a:rPr spc="-10" dirty="0"/>
              <a:t> </a:t>
            </a:r>
            <a:r>
              <a:rPr spc="-5" dirty="0"/>
              <a:t>in a </a:t>
            </a:r>
            <a:r>
              <a:rPr spc="-760" dirty="0"/>
              <a:t> </a:t>
            </a:r>
            <a:r>
              <a:rPr spc="-5" dirty="0"/>
              <a:t>Highly</a:t>
            </a:r>
            <a:r>
              <a:rPr spc="10" dirty="0"/>
              <a:t> </a:t>
            </a:r>
            <a:r>
              <a:rPr dirty="0"/>
              <a:t>Vaccinated</a:t>
            </a:r>
            <a:r>
              <a:rPr spc="-10" dirty="0"/>
              <a:t> </a:t>
            </a:r>
            <a:r>
              <a:rPr dirty="0"/>
              <a:t>Workforce</a:t>
            </a:r>
          </a:p>
        </p:txBody>
      </p:sp>
      <p:sp>
        <p:nvSpPr>
          <p:cNvPr id="3" name="object 3"/>
          <p:cNvSpPr txBox="1"/>
          <p:nvPr/>
        </p:nvSpPr>
        <p:spPr>
          <a:xfrm>
            <a:off x="139698" y="910844"/>
            <a:ext cx="6226810" cy="1209675"/>
          </a:xfrm>
          <a:prstGeom prst="rect">
            <a:avLst/>
          </a:prstGeom>
        </p:spPr>
        <p:txBody>
          <a:bodyPr vert="horz" wrap="square" lIns="0" tIns="12700" rIns="0" bIns="0" rtlCol="0">
            <a:spAutoFit/>
          </a:bodyPr>
          <a:lstStyle/>
          <a:p>
            <a:pPr marL="12700">
              <a:lnSpc>
                <a:spcPts val="2140"/>
              </a:lnSpc>
              <a:spcBef>
                <a:spcPts val="100"/>
              </a:spcBef>
            </a:pPr>
            <a:r>
              <a:rPr sz="1800" i="1" spc="-5" dirty="0">
                <a:solidFill>
                  <a:srgbClr val="FF0000"/>
                </a:solidFill>
                <a:latin typeface="Arial"/>
                <a:cs typeface="Arial"/>
              </a:rPr>
              <a:t>(NEJM, </a:t>
            </a:r>
            <a:r>
              <a:rPr sz="1800" i="1" spc="-10" dirty="0">
                <a:solidFill>
                  <a:srgbClr val="FF0000"/>
                </a:solidFill>
                <a:latin typeface="Arial"/>
                <a:cs typeface="Arial"/>
              </a:rPr>
              <a:t>9/9/21)</a:t>
            </a:r>
            <a:r>
              <a:rPr sz="1800" i="1" spc="-10" dirty="0">
                <a:solidFill>
                  <a:srgbClr val="FCFCFC"/>
                </a:solidFill>
                <a:latin typeface="Arial"/>
                <a:cs typeface="Arial"/>
              </a:rPr>
              <a:t>Vaccinated</a:t>
            </a:r>
            <a:endParaRPr sz="1800">
              <a:latin typeface="Arial"/>
              <a:cs typeface="Arial"/>
            </a:endParaRPr>
          </a:p>
          <a:p>
            <a:pPr marL="12700" marR="5080">
              <a:lnSpc>
                <a:spcPts val="3600"/>
              </a:lnSpc>
              <a:spcBef>
                <a:spcPts val="80"/>
              </a:spcBef>
            </a:pPr>
            <a:r>
              <a:rPr sz="3000" spc="-5" dirty="0">
                <a:solidFill>
                  <a:srgbClr val="FCFCFC"/>
                </a:solidFill>
                <a:latin typeface="Arial"/>
                <a:cs typeface="Arial"/>
              </a:rPr>
              <a:t>Health</a:t>
            </a:r>
            <a:r>
              <a:rPr sz="3000" spc="-15" dirty="0">
                <a:solidFill>
                  <a:srgbClr val="FCFCFC"/>
                </a:solidFill>
                <a:latin typeface="Arial"/>
                <a:cs typeface="Arial"/>
              </a:rPr>
              <a:t> </a:t>
            </a:r>
            <a:r>
              <a:rPr sz="3000" spc="-5" dirty="0">
                <a:solidFill>
                  <a:srgbClr val="FCFCFC"/>
                </a:solidFill>
                <a:latin typeface="Arial"/>
                <a:cs typeface="Arial"/>
              </a:rPr>
              <a:t>System</a:t>
            </a:r>
            <a:r>
              <a:rPr sz="3000" spc="5" dirty="0">
                <a:solidFill>
                  <a:srgbClr val="FCFCFC"/>
                </a:solidFill>
                <a:latin typeface="Arial"/>
                <a:cs typeface="Arial"/>
              </a:rPr>
              <a:t> </a:t>
            </a:r>
            <a:r>
              <a:rPr sz="3000" spc="-5" dirty="0">
                <a:solidFill>
                  <a:srgbClr val="FCFCFC"/>
                </a:solidFill>
                <a:latin typeface="Arial"/>
                <a:cs typeface="Arial"/>
              </a:rPr>
              <a:t>WorkforceVaccinated </a:t>
            </a:r>
            <a:r>
              <a:rPr sz="3000" spc="-815" dirty="0">
                <a:solidFill>
                  <a:srgbClr val="FCFCFC"/>
                </a:solidFill>
                <a:latin typeface="Arial"/>
                <a:cs typeface="Arial"/>
              </a:rPr>
              <a:t> </a:t>
            </a:r>
            <a:r>
              <a:rPr sz="3000" spc="-5" dirty="0">
                <a:solidFill>
                  <a:srgbClr val="FCFCFC"/>
                </a:solidFill>
                <a:latin typeface="Arial"/>
                <a:cs typeface="Arial"/>
              </a:rPr>
              <a:t>Health</a:t>
            </a:r>
            <a:r>
              <a:rPr sz="3000" spc="-25" dirty="0">
                <a:solidFill>
                  <a:srgbClr val="FCFCFC"/>
                </a:solidFill>
                <a:latin typeface="Arial"/>
                <a:cs typeface="Arial"/>
              </a:rPr>
              <a:t> </a:t>
            </a:r>
            <a:r>
              <a:rPr sz="3000" spc="-5" dirty="0">
                <a:solidFill>
                  <a:srgbClr val="FCFCFC"/>
                </a:solidFill>
                <a:latin typeface="Arial"/>
                <a:cs typeface="Arial"/>
              </a:rPr>
              <a:t>System</a:t>
            </a:r>
            <a:r>
              <a:rPr sz="3000" dirty="0">
                <a:solidFill>
                  <a:srgbClr val="FCFCFC"/>
                </a:solidFill>
                <a:latin typeface="Arial"/>
                <a:cs typeface="Arial"/>
              </a:rPr>
              <a:t> </a:t>
            </a:r>
            <a:r>
              <a:rPr sz="3000" spc="-5" dirty="0">
                <a:solidFill>
                  <a:srgbClr val="FCFCFC"/>
                </a:solidFill>
                <a:latin typeface="Arial"/>
                <a:cs typeface="Arial"/>
              </a:rPr>
              <a:t>Workforce</a:t>
            </a:r>
            <a:endParaRPr sz="3000">
              <a:latin typeface="Arial"/>
              <a:cs typeface="Arial"/>
            </a:endParaRPr>
          </a:p>
        </p:txBody>
      </p:sp>
      <p:pic>
        <p:nvPicPr>
          <p:cNvPr id="4" name="object 4"/>
          <p:cNvPicPr/>
          <p:nvPr/>
        </p:nvPicPr>
        <p:blipFill>
          <a:blip r:embed="rId2" cstate="print"/>
          <a:stretch>
            <a:fillRect/>
          </a:stretch>
        </p:blipFill>
        <p:spPr>
          <a:xfrm>
            <a:off x="152400" y="1690128"/>
            <a:ext cx="7238999" cy="4948414"/>
          </a:xfrm>
          <a:prstGeom prst="rect">
            <a:avLst/>
          </a:prstGeom>
        </p:spPr>
      </p:pic>
      <p:pic>
        <p:nvPicPr>
          <p:cNvPr id="5" name="object 5"/>
          <p:cNvPicPr/>
          <p:nvPr/>
        </p:nvPicPr>
        <p:blipFill>
          <a:blip r:embed="rId3" cstate="print"/>
          <a:stretch>
            <a:fillRect/>
          </a:stretch>
        </p:blipFill>
        <p:spPr>
          <a:xfrm>
            <a:off x="7543800" y="0"/>
            <a:ext cx="4190999" cy="663854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59"/>
            </a:xfrm>
            <a:prstGeom prst="rect">
              <a:avLst/>
            </a:prstGeom>
          </p:spPr>
        </p:pic>
        <p:sp>
          <p:nvSpPr>
            <p:cNvPr id="5" name="object 5"/>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endParaRPr/>
          </a:p>
        </p:txBody>
      </p:sp>
      <p:sp>
        <p:nvSpPr>
          <p:cNvPr id="7" name="object 7"/>
          <p:cNvSpPr/>
          <p:nvPr/>
        </p:nvSpPr>
        <p:spPr>
          <a:xfrm>
            <a:off x="704850"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535940" y="75533"/>
            <a:ext cx="7223125" cy="1257935"/>
          </a:xfrm>
          <a:prstGeom prst="rect">
            <a:avLst/>
          </a:prstGeom>
        </p:spPr>
        <p:txBody>
          <a:bodyPr vert="horz" wrap="square" lIns="0" tIns="67945" rIns="0" bIns="0" rtlCol="0">
            <a:spAutoFit/>
          </a:bodyPr>
          <a:lstStyle/>
          <a:p>
            <a:pPr marL="12700" marR="5080">
              <a:lnSpc>
                <a:spcPts val="3460"/>
              </a:lnSpc>
              <a:spcBef>
                <a:spcPts val="535"/>
              </a:spcBef>
            </a:pPr>
            <a:r>
              <a:rPr sz="3200" spc="-5" dirty="0"/>
              <a:t>Resurgence of </a:t>
            </a:r>
            <a:r>
              <a:rPr sz="3200" spc="-20" dirty="0"/>
              <a:t>SARS-CoV-2 </a:t>
            </a:r>
            <a:r>
              <a:rPr sz="3200" spc="-5" dirty="0"/>
              <a:t>Infection in </a:t>
            </a:r>
            <a:r>
              <a:rPr sz="3200" spc="-875" dirty="0"/>
              <a:t> </a:t>
            </a:r>
            <a:r>
              <a:rPr sz="3200" dirty="0"/>
              <a:t>a</a:t>
            </a:r>
            <a:r>
              <a:rPr sz="3200" spc="-15" dirty="0"/>
              <a:t> </a:t>
            </a:r>
            <a:r>
              <a:rPr sz="3200" spc="-5" dirty="0"/>
              <a:t>Highly</a:t>
            </a:r>
            <a:r>
              <a:rPr sz="3200" spc="-10" dirty="0"/>
              <a:t> </a:t>
            </a:r>
            <a:r>
              <a:rPr sz="3200" spc="-30" dirty="0"/>
              <a:t>Vaccinated</a:t>
            </a:r>
            <a:r>
              <a:rPr sz="3200" spc="-20" dirty="0"/>
              <a:t> </a:t>
            </a:r>
            <a:r>
              <a:rPr sz="3200" spc="-10" dirty="0"/>
              <a:t>Workforce</a:t>
            </a:r>
            <a:endParaRPr sz="3200"/>
          </a:p>
          <a:p>
            <a:pPr marL="12700">
              <a:lnSpc>
                <a:spcPts val="2350"/>
              </a:lnSpc>
            </a:pPr>
            <a:r>
              <a:rPr sz="2200" i="1" spc="-5" dirty="0">
                <a:latin typeface="Arial"/>
                <a:cs typeface="Arial"/>
              </a:rPr>
              <a:t>(NEJM,</a:t>
            </a:r>
            <a:r>
              <a:rPr sz="2200" i="1" spc="-25" dirty="0">
                <a:latin typeface="Arial"/>
                <a:cs typeface="Arial"/>
              </a:rPr>
              <a:t> </a:t>
            </a:r>
            <a:r>
              <a:rPr sz="2200" i="1" spc="-5" dirty="0">
                <a:latin typeface="Arial"/>
                <a:cs typeface="Arial"/>
              </a:rPr>
              <a:t>9/9/21)</a:t>
            </a:r>
            <a:endParaRPr sz="2200">
              <a:latin typeface="Arial"/>
              <a:cs typeface="Arial"/>
            </a:endParaRPr>
          </a:p>
        </p:txBody>
      </p:sp>
      <p:sp>
        <p:nvSpPr>
          <p:cNvPr id="9" name="object 9"/>
          <p:cNvSpPr txBox="1"/>
          <p:nvPr/>
        </p:nvSpPr>
        <p:spPr>
          <a:xfrm>
            <a:off x="764540" y="1665223"/>
            <a:ext cx="10577830" cy="3761740"/>
          </a:xfrm>
          <a:prstGeom prst="rect">
            <a:avLst/>
          </a:prstGeom>
        </p:spPr>
        <p:txBody>
          <a:bodyPr vert="horz" wrap="square" lIns="0" tIns="12700" rIns="0" bIns="0" rtlCol="0">
            <a:spAutoFit/>
          </a:bodyPr>
          <a:lstStyle/>
          <a:p>
            <a:pPr marL="241300" indent="-228600">
              <a:lnSpc>
                <a:spcPct val="100000"/>
              </a:lnSpc>
              <a:spcBef>
                <a:spcPts val="100"/>
              </a:spcBef>
              <a:buClr>
                <a:srgbClr val="F5668F"/>
              </a:buClr>
              <a:buChar char="•"/>
              <a:tabLst>
                <a:tab pos="241300" algn="l"/>
              </a:tabLst>
            </a:pPr>
            <a:r>
              <a:rPr sz="2400" spc="-5" dirty="0">
                <a:solidFill>
                  <a:srgbClr val="444B54"/>
                </a:solidFill>
                <a:latin typeface="Arial"/>
                <a:cs typeface="Arial"/>
              </a:rPr>
              <a:t>Key</a:t>
            </a:r>
            <a:r>
              <a:rPr sz="2400" spc="-15" dirty="0">
                <a:solidFill>
                  <a:srgbClr val="444B54"/>
                </a:solidFill>
                <a:latin typeface="Arial"/>
                <a:cs typeface="Arial"/>
              </a:rPr>
              <a:t> </a:t>
            </a:r>
            <a:r>
              <a:rPr sz="2400" spc="-5" dirty="0">
                <a:solidFill>
                  <a:srgbClr val="444B54"/>
                </a:solidFill>
                <a:latin typeface="Arial"/>
                <a:cs typeface="Arial"/>
              </a:rPr>
              <a:t>take</a:t>
            </a:r>
            <a:r>
              <a:rPr sz="2400" spc="-30" dirty="0">
                <a:solidFill>
                  <a:srgbClr val="444B54"/>
                </a:solidFill>
                <a:latin typeface="Arial"/>
                <a:cs typeface="Arial"/>
              </a:rPr>
              <a:t> </a:t>
            </a:r>
            <a:r>
              <a:rPr sz="2400" spc="-5" dirty="0">
                <a:solidFill>
                  <a:srgbClr val="444B54"/>
                </a:solidFill>
                <a:latin typeface="Arial"/>
                <a:cs typeface="Arial"/>
              </a:rPr>
              <a:t>aways….</a:t>
            </a:r>
            <a:endParaRPr sz="2400">
              <a:latin typeface="Arial"/>
              <a:cs typeface="Arial"/>
            </a:endParaRPr>
          </a:p>
          <a:p>
            <a:pPr>
              <a:lnSpc>
                <a:spcPct val="100000"/>
              </a:lnSpc>
              <a:buClr>
                <a:srgbClr val="F5668F"/>
              </a:buClr>
              <a:buFont typeface="Arial"/>
              <a:buChar char="•"/>
            </a:pPr>
            <a:endParaRPr sz="3350">
              <a:latin typeface="Arial"/>
              <a:cs typeface="Arial"/>
            </a:endParaRPr>
          </a:p>
          <a:p>
            <a:pPr marL="697865" lvl="1" indent="-228600">
              <a:lnSpc>
                <a:spcPct val="100000"/>
              </a:lnSpc>
              <a:buClr>
                <a:srgbClr val="F5668F"/>
              </a:buClr>
              <a:buChar char="•"/>
              <a:tabLst>
                <a:tab pos="697865" algn="l"/>
                <a:tab pos="698500" algn="l"/>
              </a:tabLst>
            </a:pPr>
            <a:r>
              <a:rPr sz="2000" spc="-15" dirty="0">
                <a:solidFill>
                  <a:srgbClr val="444B54"/>
                </a:solidFill>
                <a:latin typeface="Arial"/>
                <a:cs typeface="Arial"/>
              </a:rPr>
              <a:t>We </a:t>
            </a:r>
            <a:r>
              <a:rPr sz="2000" dirty="0">
                <a:solidFill>
                  <a:srgbClr val="444B54"/>
                </a:solidFill>
                <a:latin typeface="Arial"/>
                <a:cs typeface="Arial"/>
              </a:rPr>
              <a:t>need</a:t>
            </a:r>
            <a:r>
              <a:rPr sz="2000" spc="-30" dirty="0">
                <a:solidFill>
                  <a:srgbClr val="444B54"/>
                </a:solidFill>
                <a:latin typeface="Arial"/>
                <a:cs typeface="Arial"/>
              </a:rPr>
              <a:t> </a:t>
            </a:r>
            <a:r>
              <a:rPr sz="2000" spc="-5" dirty="0">
                <a:solidFill>
                  <a:srgbClr val="444B54"/>
                </a:solidFill>
                <a:latin typeface="Arial"/>
                <a:cs typeface="Arial"/>
              </a:rPr>
              <a:t>the </a:t>
            </a:r>
            <a:r>
              <a:rPr sz="2000" dirty="0">
                <a:solidFill>
                  <a:srgbClr val="444B54"/>
                </a:solidFill>
                <a:latin typeface="Arial"/>
                <a:cs typeface="Arial"/>
              </a:rPr>
              <a:t>remainder</a:t>
            </a:r>
            <a:r>
              <a:rPr sz="2000" spc="-50" dirty="0">
                <a:solidFill>
                  <a:srgbClr val="444B54"/>
                </a:solidFill>
                <a:latin typeface="Arial"/>
                <a:cs typeface="Arial"/>
              </a:rPr>
              <a:t> </a:t>
            </a:r>
            <a:r>
              <a:rPr sz="2000" dirty="0">
                <a:solidFill>
                  <a:srgbClr val="444B54"/>
                </a:solidFill>
                <a:latin typeface="Arial"/>
                <a:cs typeface="Arial"/>
              </a:rPr>
              <a:t>of</a:t>
            </a:r>
            <a:r>
              <a:rPr sz="2000" spc="-10" dirty="0">
                <a:solidFill>
                  <a:srgbClr val="444B54"/>
                </a:solidFill>
                <a:latin typeface="Arial"/>
                <a:cs typeface="Arial"/>
              </a:rPr>
              <a:t> </a:t>
            </a:r>
            <a:r>
              <a:rPr sz="2000" dirty="0">
                <a:solidFill>
                  <a:srgbClr val="444B54"/>
                </a:solidFill>
                <a:latin typeface="Arial"/>
                <a:cs typeface="Arial"/>
              </a:rPr>
              <a:t>our</a:t>
            </a:r>
            <a:r>
              <a:rPr sz="2000" spc="-20" dirty="0">
                <a:solidFill>
                  <a:srgbClr val="444B54"/>
                </a:solidFill>
                <a:latin typeface="Arial"/>
                <a:cs typeface="Arial"/>
              </a:rPr>
              <a:t> </a:t>
            </a:r>
            <a:r>
              <a:rPr sz="2000" spc="-5" dirty="0">
                <a:solidFill>
                  <a:srgbClr val="444B54"/>
                </a:solidFill>
                <a:latin typeface="Arial"/>
                <a:cs typeface="Arial"/>
              </a:rPr>
              <a:t>health</a:t>
            </a:r>
            <a:r>
              <a:rPr sz="2000" spc="-15" dirty="0">
                <a:solidFill>
                  <a:srgbClr val="444B54"/>
                </a:solidFill>
                <a:latin typeface="Arial"/>
                <a:cs typeface="Arial"/>
              </a:rPr>
              <a:t> </a:t>
            </a:r>
            <a:r>
              <a:rPr sz="2000" dirty="0">
                <a:solidFill>
                  <a:srgbClr val="444B54"/>
                </a:solidFill>
                <a:latin typeface="Arial"/>
                <a:cs typeface="Arial"/>
              </a:rPr>
              <a:t>care</a:t>
            </a:r>
            <a:r>
              <a:rPr sz="2000" spc="-30" dirty="0">
                <a:solidFill>
                  <a:srgbClr val="444B54"/>
                </a:solidFill>
                <a:latin typeface="Arial"/>
                <a:cs typeface="Arial"/>
              </a:rPr>
              <a:t> </a:t>
            </a:r>
            <a:r>
              <a:rPr sz="2000" dirty="0">
                <a:solidFill>
                  <a:srgbClr val="444B54"/>
                </a:solidFill>
                <a:latin typeface="Arial"/>
                <a:cs typeface="Arial"/>
              </a:rPr>
              <a:t>work</a:t>
            </a:r>
            <a:r>
              <a:rPr sz="2000" spc="-25" dirty="0">
                <a:solidFill>
                  <a:srgbClr val="444B54"/>
                </a:solidFill>
                <a:latin typeface="Arial"/>
                <a:cs typeface="Arial"/>
              </a:rPr>
              <a:t> </a:t>
            </a:r>
            <a:r>
              <a:rPr sz="2000" dirty="0">
                <a:solidFill>
                  <a:srgbClr val="444B54"/>
                </a:solidFill>
                <a:latin typeface="Arial"/>
                <a:cs typeface="Arial"/>
              </a:rPr>
              <a:t>force</a:t>
            </a:r>
            <a:r>
              <a:rPr sz="2000" spc="-30" dirty="0">
                <a:solidFill>
                  <a:srgbClr val="444B54"/>
                </a:solidFill>
                <a:latin typeface="Arial"/>
                <a:cs typeface="Arial"/>
              </a:rPr>
              <a:t> </a:t>
            </a:r>
            <a:r>
              <a:rPr sz="2000" dirty="0">
                <a:solidFill>
                  <a:srgbClr val="444B54"/>
                </a:solidFill>
                <a:latin typeface="Arial"/>
                <a:cs typeface="Arial"/>
              </a:rPr>
              <a:t>vaccinated</a:t>
            </a:r>
            <a:r>
              <a:rPr sz="2000" spc="-150" dirty="0">
                <a:solidFill>
                  <a:srgbClr val="444B54"/>
                </a:solidFill>
                <a:latin typeface="Arial"/>
                <a:cs typeface="Arial"/>
              </a:rPr>
              <a:t> </a:t>
            </a:r>
            <a:r>
              <a:rPr sz="2000" spc="-5" dirty="0">
                <a:solidFill>
                  <a:srgbClr val="444B54"/>
                </a:solidFill>
                <a:latin typeface="Arial"/>
                <a:cs typeface="Arial"/>
              </a:rPr>
              <a:t>ASAP</a:t>
            </a:r>
            <a:endParaRPr sz="2000">
              <a:latin typeface="Arial"/>
              <a:cs typeface="Arial"/>
            </a:endParaRPr>
          </a:p>
          <a:p>
            <a:pPr marL="697865" lvl="1" indent="-228600">
              <a:lnSpc>
                <a:spcPct val="100000"/>
              </a:lnSpc>
              <a:spcBef>
                <a:spcPts val="265"/>
              </a:spcBef>
              <a:buClr>
                <a:srgbClr val="F5668F"/>
              </a:buClr>
              <a:buChar char="•"/>
              <a:tabLst>
                <a:tab pos="697865" algn="l"/>
                <a:tab pos="698500" algn="l"/>
              </a:tabLst>
            </a:pPr>
            <a:r>
              <a:rPr sz="2000" spc="-15" dirty="0">
                <a:solidFill>
                  <a:srgbClr val="444B54"/>
                </a:solidFill>
                <a:latin typeface="Arial"/>
                <a:cs typeface="Arial"/>
              </a:rPr>
              <a:t>We</a:t>
            </a:r>
            <a:r>
              <a:rPr sz="2000" spc="-30" dirty="0">
                <a:solidFill>
                  <a:srgbClr val="444B54"/>
                </a:solidFill>
                <a:latin typeface="Arial"/>
                <a:cs typeface="Arial"/>
              </a:rPr>
              <a:t> </a:t>
            </a:r>
            <a:r>
              <a:rPr sz="2000" dirty="0">
                <a:solidFill>
                  <a:srgbClr val="444B54"/>
                </a:solidFill>
                <a:latin typeface="Arial"/>
                <a:cs typeface="Arial"/>
              </a:rPr>
              <a:t>need</a:t>
            </a:r>
            <a:r>
              <a:rPr sz="2000" spc="-45" dirty="0">
                <a:solidFill>
                  <a:srgbClr val="444B54"/>
                </a:solidFill>
                <a:latin typeface="Arial"/>
                <a:cs typeface="Arial"/>
              </a:rPr>
              <a:t> </a:t>
            </a:r>
            <a:r>
              <a:rPr sz="2000" spc="-5" dirty="0">
                <a:solidFill>
                  <a:srgbClr val="444B54"/>
                </a:solidFill>
                <a:latin typeface="Arial"/>
                <a:cs typeface="Arial"/>
              </a:rPr>
              <a:t>patients</a:t>
            </a:r>
            <a:r>
              <a:rPr sz="2000" spc="-20" dirty="0">
                <a:solidFill>
                  <a:srgbClr val="444B54"/>
                </a:solidFill>
                <a:latin typeface="Arial"/>
                <a:cs typeface="Arial"/>
              </a:rPr>
              <a:t> </a:t>
            </a:r>
            <a:r>
              <a:rPr sz="2000" dirty="0">
                <a:solidFill>
                  <a:srgbClr val="444B54"/>
                </a:solidFill>
                <a:latin typeface="Arial"/>
                <a:cs typeface="Arial"/>
              </a:rPr>
              <a:t>vaccinated</a:t>
            </a:r>
            <a:endParaRPr sz="2000">
              <a:latin typeface="Arial"/>
              <a:cs typeface="Arial"/>
            </a:endParaRPr>
          </a:p>
          <a:p>
            <a:pPr marL="697865" marR="5080" lvl="1" indent="-228600">
              <a:lnSpc>
                <a:spcPts val="2160"/>
              </a:lnSpc>
              <a:spcBef>
                <a:spcPts val="525"/>
              </a:spcBef>
              <a:buClr>
                <a:srgbClr val="F5668F"/>
              </a:buClr>
              <a:buChar char="•"/>
              <a:tabLst>
                <a:tab pos="697865" algn="l"/>
                <a:tab pos="698500" algn="l"/>
              </a:tabLst>
            </a:pPr>
            <a:r>
              <a:rPr sz="2000" dirty="0">
                <a:solidFill>
                  <a:srgbClr val="444B54"/>
                </a:solidFill>
                <a:latin typeface="Arial"/>
                <a:cs typeface="Arial"/>
              </a:rPr>
              <a:t>Combination of </a:t>
            </a:r>
            <a:r>
              <a:rPr sz="2000" spc="-5" dirty="0">
                <a:solidFill>
                  <a:srgbClr val="444B54"/>
                </a:solidFill>
                <a:latin typeface="Arial"/>
                <a:cs typeface="Arial"/>
              </a:rPr>
              <a:t>Delta variant </a:t>
            </a:r>
            <a:r>
              <a:rPr sz="2000" dirty="0">
                <a:solidFill>
                  <a:srgbClr val="444B54"/>
                </a:solidFill>
                <a:latin typeface="Arial"/>
                <a:cs typeface="Arial"/>
              </a:rPr>
              <a:t>surging with significant increase </a:t>
            </a:r>
            <a:r>
              <a:rPr sz="2000" spc="-5" dirty="0">
                <a:solidFill>
                  <a:srgbClr val="444B54"/>
                </a:solidFill>
                <a:latin typeface="Arial"/>
                <a:cs typeface="Arial"/>
              </a:rPr>
              <a:t>in </a:t>
            </a:r>
            <a:r>
              <a:rPr sz="2000" dirty="0">
                <a:solidFill>
                  <a:srgbClr val="444B54"/>
                </a:solidFill>
                <a:latin typeface="Arial"/>
                <a:cs typeface="Arial"/>
              </a:rPr>
              <a:t>infectious risk and </a:t>
            </a:r>
            <a:r>
              <a:rPr sz="2000" spc="-5" dirty="0">
                <a:solidFill>
                  <a:srgbClr val="444B54"/>
                </a:solidFill>
                <a:latin typeface="Arial"/>
                <a:cs typeface="Arial"/>
              </a:rPr>
              <a:t>likely </a:t>
            </a:r>
            <a:r>
              <a:rPr sz="2000" spc="-545" dirty="0">
                <a:solidFill>
                  <a:srgbClr val="444B54"/>
                </a:solidFill>
                <a:latin typeface="Arial"/>
                <a:cs typeface="Arial"/>
              </a:rPr>
              <a:t> </a:t>
            </a:r>
            <a:r>
              <a:rPr sz="2000" dirty="0">
                <a:solidFill>
                  <a:srgbClr val="444B54"/>
                </a:solidFill>
                <a:latin typeface="Arial"/>
                <a:cs typeface="Arial"/>
              </a:rPr>
              <a:t>waning</a:t>
            </a:r>
            <a:r>
              <a:rPr sz="2000" spc="-15" dirty="0">
                <a:solidFill>
                  <a:srgbClr val="444B54"/>
                </a:solidFill>
                <a:latin typeface="Arial"/>
                <a:cs typeface="Arial"/>
              </a:rPr>
              <a:t> </a:t>
            </a:r>
            <a:r>
              <a:rPr sz="2000" spc="-5" dirty="0">
                <a:solidFill>
                  <a:srgbClr val="444B54"/>
                </a:solidFill>
                <a:latin typeface="Arial"/>
                <a:cs typeface="Arial"/>
              </a:rPr>
              <a:t>immunity</a:t>
            </a:r>
            <a:r>
              <a:rPr sz="2000" spc="-10" dirty="0">
                <a:solidFill>
                  <a:srgbClr val="444B54"/>
                </a:solidFill>
                <a:latin typeface="Arial"/>
                <a:cs typeface="Arial"/>
              </a:rPr>
              <a:t> </a:t>
            </a:r>
            <a:r>
              <a:rPr sz="2000" dirty="0">
                <a:solidFill>
                  <a:srgbClr val="444B54"/>
                </a:solidFill>
                <a:latin typeface="Arial"/>
                <a:cs typeface="Arial"/>
              </a:rPr>
              <a:t>puts</a:t>
            </a:r>
            <a:r>
              <a:rPr sz="2000" spc="-25" dirty="0">
                <a:solidFill>
                  <a:srgbClr val="444B54"/>
                </a:solidFill>
                <a:latin typeface="Arial"/>
                <a:cs typeface="Arial"/>
              </a:rPr>
              <a:t> </a:t>
            </a:r>
            <a:r>
              <a:rPr sz="2000" spc="-5" dirty="0">
                <a:solidFill>
                  <a:srgbClr val="444B54"/>
                </a:solidFill>
                <a:latin typeface="Arial"/>
                <a:cs typeface="Arial"/>
              </a:rPr>
              <a:t>even</a:t>
            </a:r>
            <a:r>
              <a:rPr sz="2000" spc="-15" dirty="0">
                <a:solidFill>
                  <a:srgbClr val="444B54"/>
                </a:solidFill>
                <a:latin typeface="Arial"/>
                <a:cs typeface="Arial"/>
              </a:rPr>
              <a:t> </a:t>
            </a:r>
            <a:r>
              <a:rPr sz="2000" dirty="0">
                <a:solidFill>
                  <a:srgbClr val="444B54"/>
                </a:solidFill>
                <a:latin typeface="Arial"/>
                <a:cs typeface="Arial"/>
              </a:rPr>
              <a:t>vaccinated</a:t>
            </a:r>
            <a:r>
              <a:rPr sz="2000" spc="-30" dirty="0">
                <a:solidFill>
                  <a:srgbClr val="444B54"/>
                </a:solidFill>
                <a:latin typeface="Arial"/>
                <a:cs typeface="Arial"/>
              </a:rPr>
              <a:t> </a:t>
            </a:r>
            <a:r>
              <a:rPr sz="2000" dirty="0">
                <a:solidFill>
                  <a:srgbClr val="444B54"/>
                </a:solidFill>
                <a:latin typeface="Arial"/>
                <a:cs typeface="Arial"/>
              </a:rPr>
              <a:t>at</a:t>
            </a:r>
            <a:r>
              <a:rPr sz="2000" spc="-25" dirty="0">
                <a:solidFill>
                  <a:srgbClr val="444B54"/>
                </a:solidFill>
                <a:latin typeface="Arial"/>
                <a:cs typeface="Arial"/>
              </a:rPr>
              <a:t> </a:t>
            </a:r>
            <a:r>
              <a:rPr sz="2000" dirty="0">
                <a:solidFill>
                  <a:srgbClr val="444B54"/>
                </a:solidFill>
                <a:latin typeface="Arial"/>
                <a:cs typeface="Arial"/>
              </a:rPr>
              <a:t>risk</a:t>
            </a:r>
            <a:r>
              <a:rPr sz="2000" spc="-10" dirty="0">
                <a:solidFill>
                  <a:srgbClr val="444B54"/>
                </a:solidFill>
                <a:latin typeface="Arial"/>
                <a:cs typeface="Arial"/>
              </a:rPr>
              <a:t> </a:t>
            </a:r>
            <a:r>
              <a:rPr sz="2000" dirty="0">
                <a:solidFill>
                  <a:srgbClr val="444B54"/>
                </a:solidFill>
                <a:latin typeface="Arial"/>
                <a:cs typeface="Arial"/>
              </a:rPr>
              <a:t>of</a:t>
            </a:r>
            <a:r>
              <a:rPr sz="2000" spc="-25" dirty="0">
                <a:solidFill>
                  <a:srgbClr val="444B54"/>
                </a:solidFill>
                <a:latin typeface="Arial"/>
                <a:cs typeface="Arial"/>
              </a:rPr>
              <a:t> </a:t>
            </a:r>
            <a:r>
              <a:rPr sz="2000" spc="-5" dirty="0">
                <a:solidFill>
                  <a:srgbClr val="444B54"/>
                </a:solidFill>
                <a:latin typeface="Arial"/>
                <a:cs typeface="Arial"/>
              </a:rPr>
              <a:t>symptomatic</a:t>
            </a:r>
            <a:r>
              <a:rPr sz="2000" spc="-35" dirty="0">
                <a:solidFill>
                  <a:srgbClr val="444B54"/>
                </a:solidFill>
                <a:latin typeface="Arial"/>
                <a:cs typeface="Arial"/>
              </a:rPr>
              <a:t> </a:t>
            </a:r>
            <a:r>
              <a:rPr sz="2000" dirty="0">
                <a:solidFill>
                  <a:srgbClr val="444B54"/>
                </a:solidFill>
                <a:latin typeface="Arial"/>
                <a:cs typeface="Arial"/>
              </a:rPr>
              <a:t>infection.</a:t>
            </a:r>
            <a:endParaRPr sz="2000">
              <a:latin typeface="Arial"/>
              <a:cs typeface="Arial"/>
            </a:endParaRPr>
          </a:p>
          <a:p>
            <a:pPr marL="698500" lvl="1" indent="-228600">
              <a:lnSpc>
                <a:spcPct val="100000"/>
              </a:lnSpc>
              <a:spcBef>
                <a:spcPts val="229"/>
              </a:spcBef>
              <a:buClr>
                <a:srgbClr val="F5668F"/>
              </a:buClr>
              <a:buChar char="•"/>
              <a:tabLst>
                <a:tab pos="697865" algn="l"/>
                <a:tab pos="698500" algn="l"/>
              </a:tabLst>
            </a:pPr>
            <a:r>
              <a:rPr sz="2000" spc="-15" dirty="0">
                <a:solidFill>
                  <a:srgbClr val="444B54"/>
                </a:solidFill>
                <a:latin typeface="Arial"/>
                <a:cs typeface="Arial"/>
              </a:rPr>
              <a:t>We</a:t>
            </a:r>
            <a:r>
              <a:rPr sz="2000" spc="-10" dirty="0">
                <a:solidFill>
                  <a:srgbClr val="444B54"/>
                </a:solidFill>
                <a:latin typeface="Arial"/>
                <a:cs typeface="Arial"/>
              </a:rPr>
              <a:t> </a:t>
            </a:r>
            <a:r>
              <a:rPr sz="2000" dirty="0">
                <a:solidFill>
                  <a:srgbClr val="444B54"/>
                </a:solidFill>
                <a:latin typeface="Arial"/>
                <a:cs typeface="Arial"/>
              </a:rPr>
              <a:t>need</a:t>
            </a:r>
            <a:r>
              <a:rPr sz="2000" spc="-30" dirty="0">
                <a:solidFill>
                  <a:srgbClr val="444B54"/>
                </a:solidFill>
                <a:latin typeface="Arial"/>
                <a:cs typeface="Arial"/>
              </a:rPr>
              <a:t> </a:t>
            </a:r>
            <a:r>
              <a:rPr sz="2000" spc="-5" dirty="0">
                <a:solidFill>
                  <a:srgbClr val="444B54"/>
                </a:solidFill>
                <a:latin typeface="Arial"/>
                <a:cs typeface="Arial"/>
              </a:rPr>
              <a:t>to</a:t>
            </a:r>
            <a:r>
              <a:rPr sz="2000" spc="5" dirty="0">
                <a:solidFill>
                  <a:srgbClr val="444B54"/>
                </a:solidFill>
                <a:latin typeface="Arial"/>
                <a:cs typeface="Arial"/>
              </a:rPr>
              <a:t> </a:t>
            </a:r>
            <a:r>
              <a:rPr sz="2000" dirty="0">
                <a:solidFill>
                  <a:srgbClr val="444B54"/>
                </a:solidFill>
                <a:latin typeface="Arial"/>
                <a:cs typeface="Arial"/>
              </a:rPr>
              <a:t>be</a:t>
            </a:r>
            <a:r>
              <a:rPr sz="2000" spc="-10" dirty="0">
                <a:solidFill>
                  <a:srgbClr val="444B54"/>
                </a:solidFill>
                <a:latin typeface="Arial"/>
                <a:cs typeface="Arial"/>
              </a:rPr>
              <a:t> </a:t>
            </a:r>
            <a:r>
              <a:rPr sz="2000" spc="-5" dirty="0">
                <a:solidFill>
                  <a:srgbClr val="444B54"/>
                </a:solidFill>
                <a:latin typeface="Arial"/>
                <a:cs typeface="Arial"/>
              </a:rPr>
              <a:t>diligent with</a:t>
            </a:r>
            <a:r>
              <a:rPr sz="2000" dirty="0">
                <a:solidFill>
                  <a:srgbClr val="444B54"/>
                </a:solidFill>
                <a:latin typeface="Arial"/>
                <a:cs typeface="Arial"/>
              </a:rPr>
              <a:t> mask</a:t>
            </a:r>
            <a:r>
              <a:rPr sz="2000" spc="-20" dirty="0">
                <a:solidFill>
                  <a:srgbClr val="444B54"/>
                </a:solidFill>
                <a:latin typeface="Arial"/>
                <a:cs typeface="Arial"/>
              </a:rPr>
              <a:t> </a:t>
            </a:r>
            <a:r>
              <a:rPr sz="2000" dirty="0">
                <a:solidFill>
                  <a:srgbClr val="444B54"/>
                </a:solidFill>
                <a:latin typeface="Arial"/>
                <a:cs typeface="Arial"/>
              </a:rPr>
              <a:t>wearing</a:t>
            </a:r>
            <a:r>
              <a:rPr sz="2000" spc="-25" dirty="0">
                <a:solidFill>
                  <a:srgbClr val="444B54"/>
                </a:solidFill>
                <a:latin typeface="Arial"/>
                <a:cs typeface="Arial"/>
              </a:rPr>
              <a:t> </a:t>
            </a:r>
            <a:r>
              <a:rPr sz="2000" spc="-5" dirty="0">
                <a:solidFill>
                  <a:srgbClr val="444B54"/>
                </a:solidFill>
                <a:latin typeface="Arial"/>
                <a:cs typeface="Arial"/>
              </a:rPr>
              <a:t>in</a:t>
            </a:r>
            <a:r>
              <a:rPr sz="2000" dirty="0">
                <a:solidFill>
                  <a:srgbClr val="444B54"/>
                </a:solidFill>
                <a:latin typeface="Arial"/>
                <a:cs typeface="Arial"/>
              </a:rPr>
              <a:t> </a:t>
            </a:r>
            <a:r>
              <a:rPr sz="2000" spc="-5" dirty="0">
                <a:solidFill>
                  <a:srgbClr val="444B54"/>
                </a:solidFill>
                <a:latin typeface="Arial"/>
                <a:cs typeface="Arial"/>
              </a:rPr>
              <a:t>the</a:t>
            </a:r>
            <a:r>
              <a:rPr sz="2000" spc="-10" dirty="0">
                <a:solidFill>
                  <a:srgbClr val="444B54"/>
                </a:solidFill>
                <a:latin typeface="Arial"/>
                <a:cs typeface="Arial"/>
              </a:rPr>
              <a:t> </a:t>
            </a:r>
            <a:r>
              <a:rPr sz="2000" dirty="0">
                <a:solidFill>
                  <a:srgbClr val="444B54"/>
                </a:solidFill>
                <a:latin typeface="Arial"/>
                <a:cs typeface="Arial"/>
              </a:rPr>
              <a:t>hospital</a:t>
            </a:r>
            <a:r>
              <a:rPr sz="2000" spc="-15" dirty="0">
                <a:solidFill>
                  <a:srgbClr val="444B54"/>
                </a:solidFill>
                <a:latin typeface="Arial"/>
                <a:cs typeface="Arial"/>
              </a:rPr>
              <a:t> </a:t>
            </a:r>
            <a:r>
              <a:rPr sz="2000" dirty="0">
                <a:solidFill>
                  <a:srgbClr val="444B54"/>
                </a:solidFill>
                <a:latin typeface="Arial"/>
                <a:cs typeface="Arial"/>
              </a:rPr>
              <a:t>and</a:t>
            </a:r>
            <a:r>
              <a:rPr sz="2000" spc="-10" dirty="0">
                <a:solidFill>
                  <a:srgbClr val="444B54"/>
                </a:solidFill>
                <a:latin typeface="Arial"/>
                <a:cs typeface="Arial"/>
              </a:rPr>
              <a:t> </a:t>
            </a:r>
            <a:r>
              <a:rPr sz="2000" spc="-5" dirty="0">
                <a:solidFill>
                  <a:srgbClr val="444B54"/>
                </a:solidFill>
                <a:latin typeface="Arial"/>
                <a:cs typeface="Arial"/>
              </a:rPr>
              <a:t>in</a:t>
            </a:r>
            <a:r>
              <a:rPr sz="2000" dirty="0">
                <a:solidFill>
                  <a:srgbClr val="444B54"/>
                </a:solidFill>
                <a:latin typeface="Arial"/>
                <a:cs typeface="Arial"/>
              </a:rPr>
              <a:t> </a:t>
            </a:r>
            <a:r>
              <a:rPr sz="2000" spc="-5" dirty="0">
                <a:solidFill>
                  <a:srgbClr val="444B54"/>
                </a:solidFill>
                <a:latin typeface="Arial"/>
                <a:cs typeface="Arial"/>
              </a:rPr>
              <a:t>the</a:t>
            </a:r>
            <a:r>
              <a:rPr sz="2000" spc="-10" dirty="0">
                <a:solidFill>
                  <a:srgbClr val="444B54"/>
                </a:solidFill>
                <a:latin typeface="Arial"/>
                <a:cs typeface="Arial"/>
              </a:rPr>
              <a:t> </a:t>
            </a:r>
            <a:r>
              <a:rPr sz="2000" spc="-5" dirty="0">
                <a:solidFill>
                  <a:srgbClr val="444B54"/>
                </a:solidFill>
                <a:latin typeface="Arial"/>
                <a:cs typeface="Arial"/>
              </a:rPr>
              <a:t>community</a:t>
            </a:r>
            <a:endParaRPr sz="2000">
              <a:latin typeface="Arial"/>
              <a:cs typeface="Arial"/>
            </a:endParaRPr>
          </a:p>
          <a:p>
            <a:pPr marL="698500" lvl="1" indent="-228600">
              <a:lnSpc>
                <a:spcPct val="100000"/>
              </a:lnSpc>
              <a:spcBef>
                <a:spcPts val="265"/>
              </a:spcBef>
              <a:buClr>
                <a:srgbClr val="F5668F"/>
              </a:buClr>
              <a:buChar char="•"/>
              <a:tabLst>
                <a:tab pos="697865" algn="l"/>
                <a:tab pos="698500" algn="l"/>
              </a:tabLst>
            </a:pPr>
            <a:r>
              <a:rPr sz="2000" spc="-15" dirty="0">
                <a:solidFill>
                  <a:srgbClr val="444B54"/>
                </a:solidFill>
                <a:latin typeface="Arial"/>
                <a:cs typeface="Arial"/>
              </a:rPr>
              <a:t>We </a:t>
            </a:r>
            <a:r>
              <a:rPr sz="2000" dirty="0">
                <a:solidFill>
                  <a:srgbClr val="444B54"/>
                </a:solidFill>
                <a:latin typeface="Arial"/>
                <a:cs typeface="Arial"/>
              </a:rPr>
              <a:t>need</a:t>
            </a:r>
            <a:r>
              <a:rPr sz="2000" spc="-25" dirty="0">
                <a:solidFill>
                  <a:srgbClr val="444B54"/>
                </a:solidFill>
                <a:latin typeface="Arial"/>
                <a:cs typeface="Arial"/>
              </a:rPr>
              <a:t> </a:t>
            </a:r>
            <a:r>
              <a:rPr sz="2000" spc="-5" dirty="0">
                <a:solidFill>
                  <a:srgbClr val="444B54"/>
                </a:solidFill>
                <a:latin typeface="Arial"/>
                <a:cs typeface="Arial"/>
              </a:rPr>
              <a:t>to</a:t>
            </a:r>
            <a:r>
              <a:rPr sz="2000" dirty="0">
                <a:solidFill>
                  <a:srgbClr val="444B54"/>
                </a:solidFill>
                <a:latin typeface="Arial"/>
                <a:cs typeface="Arial"/>
              </a:rPr>
              <a:t> be</a:t>
            </a:r>
            <a:r>
              <a:rPr sz="2000" spc="-10" dirty="0">
                <a:solidFill>
                  <a:srgbClr val="444B54"/>
                </a:solidFill>
                <a:latin typeface="Arial"/>
                <a:cs typeface="Arial"/>
              </a:rPr>
              <a:t> </a:t>
            </a:r>
            <a:r>
              <a:rPr sz="2000" dirty="0">
                <a:solidFill>
                  <a:srgbClr val="444B54"/>
                </a:solidFill>
                <a:latin typeface="Arial"/>
                <a:cs typeface="Arial"/>
              </a:rPr>
              <a:t>rigorous</a:t>
            </a:r>
            <a:r>
              <a:rPr sz="2000" spc="-30" dirty="0">
                <a:solidFill>
                  <a:srgbClr val="444B54"/>
                </a:solidFill>
                <a:latin typeface="Arial"/>
                <a:cs typeface="Arial"/>
              </a:rPr>
              <a:t> </a:t>
            </a:r>
            <a:r>
              <a:rPr sz="2000" spc="-5" dirty="0">
                <a:solidFill>
                  <a:srgbClr val="444B54"/>
                </a:solidFill>
                <a:latin typeface="Arial"/>
                <a:cs typeface="Arial"/>
              </a:rPr>
              <a:t>with</a:t>
            </a:r>
            <a:r>
              <a:rPr sz="2000" dirty="0">
                <a:solidFill>
                  <a:srgbClr val="444B54"/>
                </a:solidFill>
                <a:latin typeface="Arial"/>
                <a:cs typeface="Arial"/>
              </a:rPr>
              <a:t> </a:t>
            </a:r>
            <a:r>
              <a:rPr sz="2000" spc="-5" dirty="0">
                <a:solidFill>
                  <a:srgbClr val="444B54"/>
                </a:solidFill>
                <a:latin typeface="Arial"/>
                <a:cs typeface="Arial"/>
              </a:rPr>
              <a:t>testing</a:t>
            </a:r>
            <a:r>
              <a:rPr sz="2000" spc="-25" dirty="0">
                <a:solidFill>
                  <a:srgbClr val="444B54"/>
                </a:solidFill>
                <a:latin typeface="Arial"/>
                <a:cs typeface="Arial"/>
              </a:rPr>
              <a:t> </a:t>
            </a:r>
            <a:r>
              <a:rPr sz="2000" spc="-5" dirty="0">
                <a:solidFill>
                  <a:srgbClr val="444B54"/>
                </a:solidFill>
                <a:latin typeface="Arial"/>
                <a:cs typeface="Arial"/>
              </a:rPr>
              <a:t>to</a:t>
            </a:r>
            <a:r>
              <a:rPr sz="2000" dirty="0">
                <a:solidFill>
                  <a:srgbClr val="444B54"/>
                </a:solidFill>
                <a:latin typeface="Arial"/>
                <a:cs typeface="Arial"/>
              </a:rPr>
              <a:t> </a:t>
            </a:r>
            <a:r>
              <a:rPr sz="2000" spc="-5" dirty="0">
                <a:solidFill>
                  <a:srgbClr val="444B54"/>
                </a:solidFill>
                <a:latin typeface="Arial"/>
                <a:cs typeface="Arial"/>
              </a:rPr>
              <a:t>identify </a:t>
            </a:r>
            <a:r>
              <a:rPr sz="2000" dirty="0">
                <a:solidFill>
                  <a:srgbClr val="444B54"/>
                </a:solidFill>
                <a:latin typeface="Arial"/>
                <a:cs typeface="Arial"/>
              </a:rPr>
              <a:t>infected</a:t>
            </a:r>
            <a:r>
              <a:rPr sz="2000" spc="-25" dirty="0">
                <a:solidFill>
                  <a:srgbClr val="444B54"/>
                </a:solidFill>
                <a:latin typeface="Arial"/>
                <a:cs typeface="Arial"/>
              </a:rPr>
              <a:t> </a:t>
            </a:r>
            <a:r>
              <a:rPr sz="2000" spc="-5" dirty="0">
                <a:solidFill>
                  <a:srgbClr val="444B54"/>
                </a:solidFill>
                <a:latin typeface="Arial"/>
                <a:cs typeface="Arial"/>
              </a:rPr>
              <a:t>patients</a:t>
            </a:r>
            <a:r>
              <a:rPr sz="2000" spc="-20" dirty="0">
                <a:solidFill>
                  <a:srgbClr val="444B54"/>
                </a:solidFill>
                <a:latin typeface="Arial"/>
                <a:cs typeface="Arial"/>
              </a:rPr>
              <a:t> </a:t>
            </a:r>
            <a:r>
              <a:rPr sz="2000" dirty="0">
                <a:solidFill>
                  <a:srgbClr val="444B54"/>
                </a:solidFill>
                <a:latin typeface="Arial"/>
                <a:cs typeface="Arial"/>
              </a:rPr>
              <a:t>and</a:t>
            </a:r>
            <a:r>
              <a:rPr sz="2000" spc="-10" dirty="0">
                <a:solidFill>
                  <a:srgbClr val="444B54"/>
                </a:solidFill>
                <a:latin typeface="Arial"/>
                <a:cs typeface="Arial"/>
              </a:rPr>
              <a:t> </a:t>
            </a:r>
            <a:r>
              <a:rPr sz="2000" dirty="0">
                <a:solidFill>
                  <a:srgbClr val="444B54"/>
                </a:solidFill>
                <a:latin typeface="Arial"/>
                <a:cs typeface="Arial"/>
              </a:rPr>
              <a:t>workforce</a:t>
            </a:r>
            <a:endParaRPr sz="2000">
              <a:latin typeface="Arial"/>
              <a:cs typeface="Arial"/>
            </a:endParaRPr>
          </a:p>
          <a:p>
            <a:pPr marL="698500" lvl="1" indent="-228600">
              <a:lnSpc>
                <a:spcPct val="100000"/>
              </a:lnSpc>
              <a:spcBef>
                <a:spcPts val="250"/>
              </a:spcBef>
              <a:buClr>
                <a:srgbClr val="F5668F"/>
              </a:buClr>
              <a:buChar char="•"/>
              <a:tabLst>
                <a:tab pos="697865" algn="l"/>
                <a:tab pos="698500" algn="l"/>
              </a:tabLst>
            </a:pPr>
            <a:r>
              <a:rPr sz="2000" spc="-5" dirty="0">
                <a:solidFill>
                  <a:srgbClr val="444B54"/>
                </a:solidFill>
                <a:latin typeface="Arial"/>
                <a:cs typeface="Arial"/>
              </a:rPr>
              <a:t>Be </a:t>
            </a:r>
            <a:r>
              <a:rPr sz="2000" dirty="0">
                <a:solidFill>
                  <a:srgbClr val="444B54"/>
                </a:solidFill>
                <a:latin typeface="Arial"/>
                <a:cs typeface="Arial"/>
              </a:rPr>
              <a:t>ready</a:t>
            </a:r>
            <a:r>
              <a:rPr sz="2000" spc="-30" dirty="0">
                <a:solidFill>
                  <a:srgbClr val="444B54"/>
                </a:solidFill>
                <a:latin typeface="Arial"/>
                <a:cs typeface="Arial"/>
              </a:rPr>
              <a:t> </a:t>
            </a:r>
            <a:r>
              <a:rPr sz="2000" dirty="0">
                <a:solidFill>
                  <a:srgbClr val="444B54"/>
                </a:solidFill>
                <a:latin typeface="Arial"/>
                <a:cs typeface="Arial"/>
              </a:rPr>
              <a:t>when</a:t>
            </a:r>
            <a:r>
              <a:rPr sz="2000" spc="-15" dirty="0">
                <a:solidFill>
                  <a:srgbClr val="444B54"/>
                </a:solidFill>
                <a:latin typeface="Arial"/>
                <a:cs typeface="Arial"/>
              </a:rPr>
              <a:t> </a:t>
            </a:r>
            <a:r>
              <a:rPr sz="2000" dirty="0">
                <a:solidFill>
                  <a:srgbClr val="444B54"/>
                </a:solidFill>
                <a:latin typeface="Arial"/>
                <a:cs typeface="Arial"/>
              </a:rPr>
              <a:t>booster</a:t>
            </a:r>
            <a:r>
              <a:rPr sz="2000" spc="-30" dirty="0">
                <a:solidFill>
                  <a:srgbClr val="444B54"/>
                </a:solidFill>
                <a:latin typeface="Arial"/>
                <a:cs typeface="Arial"/>
              </a:rPr>
              <a:t> </a:t>
            </a:r>
            <a:r>
              <a:rPr sz="2000" dirty="0">
                <a:solidFill>
                  <a:srgbClr val="444B54"/>
                </a:solidFill>
                <a:latin typeface="Arial"/>
                <a:cs typeface="Arial"/>
              </a:rPr>
              <a:t>recommendations</a:t>
            </a:r>
            <a:r>
              <a:rPr sz="2000" spc="-50" dirty="0">
                <a:solidFill>
                  <a:srgbClr val="444B54"/>
                </a:solidFill>
                <a:latin typeface="Arial"/>
                <a:cs typeface="Arial"/>
              </a:rPr>
              <a:t> </a:t>
            </a:r>
            <a:r>
              <a:rPr sz="2000" dirty="0">
                <a:solidFill>
                  <a:srgbClr val="444B54"/>
                </a:solidFill>
                <a:latin typeface="Arial"/>
                <a:cs typeface="Arial"/>
              </a:rPr>
              <a:t>released,</a:t>
            </a:r>
            <a:r>
              <a:rPr sz="2000" spc="-40" dirty="0">
                <a:solidFill>
                  <a:srgbClr val="444B54"/>
                </a:solidFill>
                <a:latin typeface="Arial"/>
                <a:cs typeface="Arial"/>
              </a:rPr>
              <a:t> </a:t>
            </a:r>
            <a:r>
              <a:rPr sz="2000" spc="-5" dirty="0">
                <a:solidFill>
                  <a:srgbClr val="444B54"/>
                </a:solidFill>
                <a:latin typeface="Arial"/>
                <a:cs typeface="Arial"/>
              </a:rPr>
              <a:t>likely</a:t>
            </a:r>
            <a:r>
              <a:rPr sz="2000" dirty="0">
                <a:solidFill>
                  <a:srgbClr val="444B54"/>
                </a:solidFill>
                <a:latin typeface="Arial"/>
                <a:cs typeface="Arial"/>
              </a:rPr>
              <a:t> </a:t>
            </a:r>
            <a:r>
              <a:rPr sz="2000" spc="-5" dirty="0">
                <a:solidFill>
                  <a:srgbClr val="444B54"/>
                </a:solidFill>
                <a:latin typeface="Arial"/>
                <a:cs typeface="Arial"/>
              </a:rPr>
              <a:t>in</a:t>
            </a:r>
            <a:r>
              <a:rPr sz="2000" dirty="0">
                <a:solidFill>
                  <a:srgbClr val="444B54"/>
                </a:solidFill>
                <a:latin typeface="Arial"/>
                <a:cs typeface="Arial"/>
              </a:rPr>
              <a:t> the</a:t>
            </a:r>
            <a:r>
              <a:rPr sz="2000" spc="-15" dirty="0">
                <a:solidFill>
                  <a:srgbClr val="444B54"/>
                </a:solidFill>
                <a:latin typeface="Arial"/>
                <a:cs typeface="Arial"/>
              </a:rPr>
              <a:t> </a:t>
            </a:r>
            <a:r>
              <a:rPr sz="2000" spc="-5" dirty="0">
                <a:solidFill>
                  <a:srgbClr val="444B54"/>
                </a:solidFill>
                <a:latin typeface="Arial"/>
                <a:cs typeface="Arial"/>
              </a:rPr>
              <a:t>next </a:t>
            </a:r>
            <a:r>
              <a:rPr sz="2000" dirty="0">
                <a:solidFill>
                  <a:srgbClr val="444B54"/>
                </a:solidFill>
                <a:latin typeface="Arial"/>
                <a:cs typeface="Arial"/>
              </a:rPr>
              <a:t>2</a:t>
            </a:r>
            <a:r>
              <a:rPr sz="2000" spc="-15" dirty="0">
                <a:solidFill>
                  <a:srgbClr val="444B54"/>
                </a:solidFill>
                <a:latin typeface="Arial"/>
                <a:cs typeface="Arial"/>
              </a:rPr>
              <a:t> </a:t>
            </a:r>
            <a:r>
              <a:rPr sz="2000" dirty="0">
                <a:solidFill>
                  <a:srgbClr val="444B54"/>
                </a:solidFill>
                <a:latin typeface="Arial"/>
                <a:cs typeface="Arial"/>
              </a:rPr>
              <a:t>weeks</a:t>
            </a:r>
            <a:endParaRPr sz="2000">
              <a:latin typeface="Arial"/>
              <a:cs typeface="Arial"/>
            </a:endParaRPr>
          </a:p>
          <a:p>
            <a:pPr marL="698500" marR="505459" lvl="1" indent="-228600">
              <a:lnSpc>
                <a:spcPts val="2160"/>
              </a:lnSpc>
              <a:spcBef>
                <a:spcPts val="535"/>
              </a:spcBef>
              <a:buClr>
                <a:srgbClr val="F5668F"/>
              </a:buClr>
              <a:buChar char="•"/>
              <a:tabLst>
                <a:tab pos="697865" algn="l"/>
                <a:tab pos="698500" algn="l"/>
              </a:tabLst>
            </a:pPr>
            <a:r>
              <a:rPr sz="2000" spc="-5" dirty="0">
                <a:solidFill>
                  <a:srgbClr val="444B54"/>
                </a:solidFill>
                <a:latin typeface="Arial"/>
                <a:cs typeface="Arial"/>
              </a:rPr>
              <a:t>As</a:t>
            </a:r>
            <a:r>
              <a:rPr sz="2000" dirty="0">
                <a:solidFill>
                  <a:srgbClr val="444B54"/>
                </a:solidFill>
                <a:latin typeface="Arial"/>
                <a:cs typeface="Arial"/>
              </a:rPr>
              <a:t> </a:t>
            </a:r>
            <a:r>
              <a:rPr sz="2000" spc="-5" dirty="0">
                <a:solidFill>
                  <a:srgbClr val="444B54"/>
                </a:solidFill>
                <a:latin typeface="Arial"/>
                <a:cs typeface="Arial"/>
              </a:rPr>
              <a:t>hospitals</a:t>
            </a:r>
            <a:r>
              <a:rPr sz="2000" spc="-20" dirty="0">
                <a:solidFill>
                  <a:srgbClr val="444B54"/>
                </a:solidFill>
                <a:latin typeface="Arial"/>
                <a:cs typeface="Arial"/>
              </a:rPr>
              <a:t> </a:t>
            </a:r>
            <a:r>
              <a:rPr sz="2000" dirty="0">
                <a:solidFill>
                  <a:srgbClr val="444B54"/>
                </a:solidFill>
                <a:latin typeface="Arial"/>
                <a:cs typeface="Arial"/>
              </a:rPr>
              <a:t>across</a:t>
            </a:r>
            <a:r>
              <a:rPr sz="2000" spc="-45" dirty="0">
                <a:solidFill>
                  <a:srgbClr val="444B54"/>
                </a:solidFill>
                <a:latin typeface="Arial"/>
                <a:cs typeface="Arial"/>
              </a:rPr>
              <a:t> </a:t>
            </a:r>
            <a:r>
              <a:rPr sz="2000" dirty="0">
                <a:solidFill>
                  <a:srgbClr val="444B54"/>
                </a:solidFill>
                <a:latin typeface="Arial"/>
                <a:cs typeface="Arial"/>
              </a:rPr>
              <a:t>the</a:t>
            </a:r>
            <a:r>
              <a:rPr sz="2000" spc="-10" dirty="0">
                <a:solidFill>
                  <a:srgbClr val="444B54"/>
                </a:solidFill>
                <a:latin typeface="Arial"/>
                <a:cs typeface="Arial"/>
              </a:rPr>
              <a:t> </a:t>
            </a:r>
            <a:r>
              <a:rPr sz="2000" dirty="0">
                <a:solidFill>
                  <a:srgbClr val="444B54"/>
                </a:solidFill>
                <a:latin typeface="Arial"/>
                <a:cs typeface="Arial"/>
              </a:rPr>
              <a:t>country</a:t>
            </a:r>
            <a:r>
              <a:rPr sz="2000" spc="-30" dirty="0">
                <a:solidFill>
                  <a:srgbClr val="444B54"/>
                </a:solidFill>
                <a:latin typeface="Arial"/>
                <a:cs typeface="Arial"/>
              </a:rPr>
              <a:t> </a:t>
            </a:r>
            <a:r>
              <a:rPr sz="2000" dirty="0">
                <a:solidFill>
                  <a:srgbClr val="444B54"/>
                </a:solidFill>
                <a:latin typeface="Arial"/>
                <a:cs typeface="Arial"/>
              </a:rPr>
              <a:t>and</a:t>
            </a:r>
            <a:r>
              <a:rPr sz="2000" spc="-10" dirty="0">
                <a:solidFill>
                  <a:srgbClr val="444B54"/>
                </a:solidFill>
                <a:latin typeface="Arial"/>
                <a:cs typeface="Arial"/>
              </a:rPr>
              <a:t> </a:t>
            </a:r>
            <a:r>
              <a:rPr sz="2000" dirty="0">
                <a:solidFill>
                  <a:srgbClr val="444B54"/>
                </a:solidFill>
                <a:latin typeface="Arial"/>
                <a:cs typeface="Arial"/>
              </a:rPr>
              <a:t>our</a:t>
            </a:r>
            <a:r>
              <a:rPr sz="2000" spc="-20" dirty="0">
                <a:solidFill>
                  <a:srgbClr val="444B54"/>
                </a:solidFill>
                <a:latin typeface="Arial"/>
                <a:cs typeface="Arial"/>
              </a:rPr>
              <a:t> </a:t>
            </a:r>
            <a:r>
              <a:rPr sz="2000" spc="-5" dirty="0">
                <a:solidFill>
                  <a:srgbClr val="444B54"/>
                </a:solidFill>
                <a:latin typeface="Arial"/>
                <a:cs typeface="Arial"/>
              </a:rPr>
              <a:t>state</a:t>
            </a:r>
            <a:r>
              <a:rPr sz="2000" spc="-10" dirty="0">
                <a:solidFill>
                  <a:srgbClr val="444B54"/>
                </a:solidFill>
                <a:latin typeface="Arial"/>
                <a:cs typeface="Arial"/>
              </a:rPr>
              <a:t> </a:t>
            </a:r>
            <a:r>
              <a:rPr sz="2000" dirty="0">
                <a:solidFill>
                  <a:srgbClr val="444B54"/>
                </a:solidFill>
                <a:latin typeface="Arial"/>
                <a:cs typeface="Arial"/>
              </a:rPr>
              <a:t>experience</a:t>
            </a:r>
            <a:r>
              <a:rPr sz="2000" spc="-35" dirty="0">
                <a:solidFill>
                  <a:srgbClr val="444B54"/>
                </a:solidFill>
                <a:latin typeface="Arial"/>
                <a:cs typeface="Arial"/>
              </a:rPr>
              <a:t> </a:t>
            </a:r>
            <a:r>
              <a:rPr sz="2000" dirty="0">
                <a:solidFill>
                  <a:srgbClr val="444B54"/>
                </a:solidFill>
                <a:latin typeface="Arial"/>
                <a:cs typeface="Arial"/>
              </a:rPr>
              <a:t>ongoing</a:t>
            </a:r>
            <a:r>
              <a:rPr sz="2000" spc="-10" dirty="0">
                <a:solidFill>
                  <a:srgbClr val="444B54"/>
                </a:solidFill>
                <a:latin typeface="Arial"/>
                <a:cs typeface="Arial"/>
              </a:rPr>
              <a:t> </a:t>
            </a:r>
            <a:r>
              <a:rPr sz="2000" dirty="0">
                <a:solidFill>
                  <a:srgbClr val="444B54"/>
                </a:solidFill>
                <a:latin typeface="Arial"/>
                <a:cs typeface="Arial"/>
              </a:rPr>
              <a:t>surge</a:t>
            </a:r>
            <a:r>
              <a:rPr sz="2000" spc="-35" dirty="0">
                <a:solidFill>
                  <a:srgbClr val="444B54"/>
                </a:solidFill>
                <a:latin typeface="Arial"/>
                <a:cs typeface="Arial"/>
              </a:rPr>
              <a:t> </a:t>
            </a:r>
            <a:r>
              <a:rPr sz="2000" dirty="0">
                <a:solidFill>
                  <a:srgbClr val="444B54"/>
                </a:solidFill>
                <a:latin typeface="Arial"/>
                <a:cs typeface="Arial"/>
              </a:rPr>
              <a:t>we need</a:t>
            </a:r>
            <a:r>
              <a:rPr sz="2000" spc="-25" dirty="0">
                <a:solidFill>
                  <a:srgbClr val="444B54"/>
                </a:solidFill>
                <a:latin typeface="Arial"/>
                <a:cs typeface="Arial"/>
              </a:rPr>
              <a:t> </a:t>
            </a:r>
            <a:r>
              <a:rPr sz="2000" spc="-5" dirty="0">
                <a:solidFill>
                  <a:srgbClr val="444B54"/>
                </a:solidFill>
                <a:latin typeface="Arial"/>
                <a:cs typeface="Arial"/>
              </a:rPr>
              <a:t>to </a:t>
            </a:r>
            <a:r>
              <a:rPr sz="2000" spc="-545" dirty="0">
                <a:solidFill>
                  <a:srgbClr val="444B54"/>
                </a:solidFill>
                <a:latin typeface="Arial"/>
                <a:cs typeface="Arial"/>
              </a:rPr>
              <a:t> </a:t>
            </a:r>
            <a:r>
              <a:rPr sz="2000" dirty="0">
                <a:solidFill>
                  <a:srgbClr val="444B54"/>
                </a:solidFill>
                <a:latin typeface="Arial"/>
                <a:cs typeface="Arial"/>
              </a:rPr>
              <a:t>protect</a:t>
            </a:r>
            <a:r>
              <a:rPr sz="2000" spc="-50" dirty="0">
                <a:solidFill>
                  <a:srgbClr val="444B54"/>
                </a:solidFill>
                <a:latin typeface="Arial"/>
                <a:cs typeface="Arial"/>
              </a:rPr>
              <a:t> </a:t>
            </a:r>
            <a:r>
              <a:rPr sz="2000" dirty="0">
                <a:solidFill>
                  <a:srgbClr val="444B54"/>
                </a:solidFill>
                <a:latin typeface="Arial"/>
                <a:cs typeface="Arial"/>
              </a:rPr>
              <a:t>the</a:t>
            </a:r>
            <a:r>
              <a:rPr sz="2000" spc="-15" dirty="0">
                <a:solidFill>
                  <a:srgbClr val="444B54"/>
                </a:solidFill>
                <a:latin typeface="Arial"/>
                <a:cs typeface="Arial"/>
              </a:rPr>
              <a:t> </a:t>
            </a:r>
            <a:r>
              <a:rPr sz="2000" dirty="0">
                <a:solidFill>
                  <a:srgbClr val="444B54"/>
                </a:solidFill>
                <a:latin typeface="Arial"/>
                <a:cs typeface="Arial"/>
              </a:rPr>
              <a:t>healthcare</a:t>
            </a:r>
            <a:r>
              <a:rPr sz="2000" spc="-40" dirty="0">
                <a:solidFill>
                  <a:srgbClr val="444B54"/>
                </a:solidFill>
                <a:latin typeface="Arial"/>
                <a:cs typeface="Arial"/>
              </a:rPr>
              <a:t> </a:t>
            </a:r>
            <a:r>
              <a:rPr sz="2000" dirty="0">
                <a:solidFill>
                  <a:srgbClr val="444B54"/>
                </a:solidFill>
                <a:latin typeface="Arial"/>
                <a:cs typeface="Arial"/>
              </a:rPr>
              <a:t>workforce</a:t>
            </a:r>
            <a:r>
              <a:rPr sz="2000" spc="-40" dirty="0">
                <a:solidFill>
                  <a:srgbClr val="444B54"/>
                </a:solidFill>
                <a:latin typeface="Arial"/>
                <a:cs typeface="Arial"/>
              </a:rPr>
              <a:t> </a:t>
            </a:r>
            <a:r>
              <a:rPr sz="2000" spc="-5" dirty="0">
                <a:solidFill>
                  <a:srgbClr val="444B54"/>
                </a:solidFill>
                <a:latin typeface="Arial"/>
                <a:cs typeface="Arial"/>
              </a:rPr>
              <a:t>to</a:t>
            </a:r>
            <a:r>
              <a:rPr sz="2000" spc="-15" dirty="0">
                <a:solidFill>
                  <a:srgbClr val="444B54"/>
                </a:solidFill>
                <a:latin typeface="Arial"/>
                <a:cs typeface="Arial"/>
              </a:rPr>
              <a:t> </a:t>
            </a:r>
            <a:r>
              <a:rPr sz="2000" dirty="0">
                <a:solidFill>
                  <a:srgbClr val="444B54"/>
                </a:solidFill>
                <a:latin typeface="Arial"/>
                <a:cs typeface="Arial"/>
              </a:rPr>
              <a:t>continue</a:t>
            </a:r>
            <a:r>
              <a:rPr sz="2000" spc="-30" dirty="0">
                <a:solidFill>
                  <a:srgbClr val="444B54"/>
                </a:solidFill>
                <a:latin typeface="Arial"/>
                <a:cs typeface="Arial"/>
              </a:rPr>
              <a:t> </a:t>
            </a:r>
            <a:r>
              <a:rPr sz="2000" spc="-5" dirty="0">
                <a:solidFill>
                  <a:srgbClr val="444B54"/>
                </a:solidFill>
                <a:latin typeface="Arial"/>
                <a:cs typeface="Arial"/>
              </a:rPr>
              <a:t>to </a:t>
            </a:r>
            <a:r>
              <a:rPr sz="2000" dirty="0">
                <a:solidFill>
                  <a:srgbClr val="444B54"/>
                </a:solidFill>
                <a:latin typeface="Arial"/>
                <a:cs typeface="Arial"/>
              </a:rPr>
              <a:t>serve</a:t>
            </a:r>
            <a:r>
              <a:rPr sz="2000" spc="-30" dirty="0">
                <a:solidFill>
                  <a:srgbClr val="444B54"/>
                </a:solidFill>
                <a:latin typeface="Arial"/>
                <a:cs typeface="Arial"/>
              </a:rPr>
              <a:t> </a:t>
            </a:r>
            <a:r>
              <a:rPr sz="2000" dirty="0">
                <a:solidFill>
                  <a:srgbClr val="444B54"/>
                </a:solidFill>
                <a:latin typeface="Arial"/>
                <a:cs typeface="Arial"/>
              </a:rPr>
              <a:t>on</a:t>
            </a:r>
            <a:r>
              <a:rPr sz="2000" spc="-20" dirty="0">
                <a:solidFill>
                  <a:srgbClr val="444B54"/>
                </a:solidFill>
                <a:latin typeface="Arial"/>
                <a:cs typeface="Arial"/>
              </a:rPr>
              <a:t> </a:t>
            </a:r>
            <a:r>
              <a:rPr sz="2000" spc="-5" dirty="0">
                <a:solidFill>
                  <a:srgbClr val="444B54"/>
                </a:solidFill>
                <a:latin typeface="Arial"/>
                <a:cs typeface="Arial"/>
              </a:rPr>
              <a:t>the</a:t>
            </a:r>
            <a:r>
              <a:rPr sz="2000" spc="-15" dirty="0">
                <a:solidFill>
                  <a:srgbClr val="444B54"/>
                </a:solidFill>
                <a:latin typeface="Arial"/>
                <a:cs typeface="Arial"/>
              </a:rPr>
              <a:t> </a:t>
            </a:r>
            <a:r>
              <a:rPr sz="2000" dirty="0">
                <a:solidFill>
                  <a:srgbClr val="444B54"/>
                </a:solidFill>
                <a:latin typeface="Arial"/>
                <a:cs typeface="Arial"/>
              </a:rPr>
              <a:t>front</a:t>
            </a:r>
            <a:r>
              <a:rPr sz="2000" spc="-35" dirty="0">
                <a:solidFill>
                  <a:srgbClr val="444B54"/>
                </a:solidFill>
                <a:latin typeface="Arial"/>
                <a:cs typeface="Arial"/>
              </a:rPr>
              <a:t> </a:t>
            </a:r>
            <a:r>
              <a:rPr sz="2000" spc="-5" dirty="0">
                <a:solidFill>
                  <a:srgbClr val="444B54"/>
                </a:solidFill>
                <a:latin typeface="Arial"/>
                <a:cs typeface="Arial"/>
              </a:rPr>
              <a:t>lines</a:t>
            </a:r>
            <a:endParaRPr sz="200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6DDEC-BAF1-BA4A-BB7E-BA085CCE3069}"/>
              </a:ext>
            </a:extLst>
          </p:cNvPr>
          <p:cNvSpPr>
            <a:spLocks noGrp="1"/>
          </p:cNvSpPr>
          <p:nvPr>
            <p:ph type="title"/>
          </p:nvPr>
        </p:nvSpPr>
        <p:spPr>
          <a:xfrm>
            <a:off x="139698" y="54355"/>
            <a:ext cx="6654800" cy="861774"/>
          </a:xfrm>
        </p:spPr>
        <p:txBody>
          <a:bodyPr/>
          <a:lstStyle/>
          <a:p>
            <a:r>
              <a:rPr lang="en-US" dirty="0" smtClean="0"/>
              <a:t>Barnes Jewish BJC </a:t>
            </a:r>
            <a:br>
              <a:rPr lang="en-US" dirty="0" smtClean="0"/>
            </a:br>
            <a:r>
              <a:rPr lang="en-US" dirty="0" smtClean="0"/>
              <a:t>monoclonal </a:t>
            </a:r>
            <a:r>
              <a:rPr lang="en-US" dirty="0"/>
              <a:t>antibodies protocol</a:t>
            </a:r>
          </a:p>
        </p:txBody>
      </p:sp>
      <p:pic>
        <p:nvPicPr>
          <p:cNvPr id="4" name="Picture 3">
            <a:extLst>
              <a:ext uri="{FF2B5EF4-FFF2-40B4-BE49-F238E27FC236}">
                <a16:creationId xmlns:a16="http://schemas.microsoft.com/office/drawing/2014/main" id="{1E1C202F-7E76-FD49-8183-59FEADAA2E4D}"/>
              </a:ext>
            </a:extLst>
          </p:cNvPr>
          <p:cNvPicPr>
            <a:picLocks noChangeAspect="1"/>
          </p:cNvPicPr>
          <p:nvPr/>
        </p:nvPicPr>
        <p:blipFill>
          <a:blip r:embed="rId2"/>
          <a:stretch>
            <a:fillRect/>
          </a:stretch>
        </p:blipFill>
        <p:spPr>
          <a:xfrm>
            <a:off x="2590800" y="1690688"/>
            <a:ext cx="7249885" cy="5105054"/>
          </a:xfrm>
          <a:prstGeom prst="rect">
            <a:avLst/>
          </a:prstGeom>
        </p:spPr>
      </p:pic>
      <p:sp>
        <p:nvSpPr>
          <p:cNvPr id="3" name="TextBox 2"/>
          <p:cNvSpPr txBox="1"/>
          <p:nvPr/>
        </p:nvSpPr>
        <p:spPr>
          <a:xfrm>
            <a:off x="5943600" y="457200"/>
            <a:ext cx="5029200" cy="923330"/>
          </a:xfrm>
          <a:prstGeom prst="rect">
            <a:avLst/>
          </a:prstGeom>
          <a:noFill/>
        </p:spPr>
        <p:txBody>
          <a:bodyPr wrap="square" rtlCol="0">
            <a:spAutoFit/>
          </a:bodyPr>
          <a:lstStyle/>
          <a:p>
            <a:r>
              <a:rPr lang="en-US" dirty="0"/>
              <a:t>AJOG:</a:t>
            </a:r>
            <a:r>
              <a:rPr lang="en-US" dirty="0">
                <a:hlinkClick r:id="rId3"/>
              </a:rPr>
              <a:t> Monoclonal antibody treatment of symptomatic COVID-19 in pregnancy: initial report</a:t>
            </a:r>
            <a:r>
              <a:rPr lang="en-US" dirty="0"/>
              <a:t>. (8.25.21)</a:t>
            </a:r>
          </a:p>
        </p:txBody>
      </p:sp>
    </p:spTree>
    <p:extLst>
      <p:ext uri="{BB962C8B-B14F-4D97-AF65-F5344CB8AC3E}">
        <p14:creationId xmlns:p14="http://schemas.microsoft.com/office/powerpoint/2010/main" val="11562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8AC182-A841-AA4C-9A8E-5AA7AC5A0A46}"/>
              </a:ext>
            </a:extLst>
          </p:cNvPr>
          <p:cNvPicPr>
            <a:picLocks noChangeAspect="1"/>
          </p:cNvPicPr>
          <p:nvPr/>
        </p:nvPicPr>
        <p:blipFill>
          <a:blip r:embed="rId2"/>
          <a:stretch>
            <a:fillRect/>
          </a:stretch>
        </p:blipFill>
        <p:spPr>
          <a:xfrm>
            <a:off x="990600" y="457200"/>
            <a:ext cx="10210800" cy="5943600"/>
          </a:xfrm>
          <a:prstGeom prst="rect">
            <a:avLst/>
          </a:prstGeom>
        </p:spPr>
      </p:pic>
      <p:sp>
        <p:nvSpPr>
          <p:cNvPr id="5" name="Rectangle 4">
            <a:extLst>
              <a:ext uri="{FF2B5EF4-FFF2-40B4-BE49-F238E27FC236}">
                <a16:creationId xmlns:a16="http://schemas.microsoft.com/office/drawing/2014/main" id="{6F0722D8-51A9-864F-922E-A3A9065230C3}"/>
              </a:ext>
            </a:extLst>
          </p:cNvPr>
          <p:cNvSpPr/>
          <p:nvPr/>
        </p:nvSpPr>
        <p:spPr>
          <a:xfrm>
            <a:off x="1415143" y="4680857"/>
            <a:ext cx="1828800" cy="3374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832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7" name="object 7"/>
          <p:cNvSpPr txBox="1">
            <a:spLocks noGrp="1"/>
          </p:cNvSpPr>
          <p:nvPr>
            <p:ph type="title"/>
          </p:nvPr>
        </p:nvSpPr>
        <p:spPr>
          <a:xfrm>
            <a:off x="687831" y="689070"/>
            <a:ext cx="377444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F58466"/>
                </a:solidFill>
                <a:latin typeface="Arial"/>
                <a:cs typeface="Arial"/>
              </a:rPr>
              <a:t>IDPH</a:t>
            </a:r>
            <a:r>
              <a:rPr sz="3600" b="1" spc="-60" dirty="0">
                <a:solidFill>
                  <a:srgbClr val="F58466"/>
                </a:solidFill>
                <a:latin typeface="Arial"/>
                <a:cs typeface="Arial"/>
              </a:rPr>
              <a:t> </a:t>
            </a:r>
            <a:r>
              <a:rPr sz="3600" b="1" dirty="0">
                <a:solidFill>
                  <a:srgbClr val="F58466"/>
                </a:solidFill>
                <a:latin typeface="Arial"/>
                <a:cs typeface="Arial"/>
              </a:rPr>
              <a:t>/</a:t>
            </a:r>
            <a:r>
              <a:rPr sz="3600" b="1" spc="-40" dirty="0">
                <a:solidFill>
                  <a:srgbClr val="F58466"/>
                </a:solidFill>
                <a:latin typeface="Arial"/>
                <a:cs typeface="Arial"/>
              </a:rPr>
              <a:t> </a:t>
            </a:r>
            <a:r>
              <a:rPr sz="3600" b="1" spc="-5" dirty="0">
                <a:solidFill>
                  <a:srgbClr val="F58466"/>
                </a:solidFill>
                <a:latin typeface="Arial"/>
                <a:cs typeface="Arial"/>
              </a:rPr>
              <a:t>HFS</a:t>
            </a:r>
            <a:r>
              <a:rPr sz="3600" b="1" spc="-35" dirty="0">
                <a:solidFill>
                  <a:srgbClr val="F58466"/>
                </a:solidFill>
                <a:latin typeface="Arial"/>
                <a:cs typeface="Arial"/>
              </a:rPr>
              <a:t> </a:t>
            </a:r>
            <a:r>
              <a:rPr sz="3600" b="1" dirty="0">
                <a:solidFill>
                  <a:srgbClr val="F58466"/>
                </a:solidFill>
                <a:latin typeface="Arial"/>
                <a:cs typeface="Arial"/>
              </a:rPr>
              <a:t>/</a:t>
            </a:r>
            <a:r>
              <a:rPr sz="3600" b="1" spc="-45" dirty="0">
                <a:solidFill>
                  <a:srgbClr val="F58466"/>
                </a:solidFill>
                <a:latin typeface="Arial"/>
                <a:cs typeface="Arial"/>
              </a:rPr>
              <a:t> </a:t>
            </a:r>
            <a:r>
              <a:rPr sz="3600" b="1" spc="-5" dirty="0">
                <a:solidFill>
                  <a:srgbClr val="F58466"/>
                </a:solidFill>
                <a:latin typeface="Arial"/>
                <a:cs typeface="Arial"/>
              </a:rPr>
              <a:t>CDC</a:t>
            </a:r>
            <a:endParaRPr sz="3600">
              <a:latin typeface="Arial"/>
              <a:cs typeface="Arial"/>
            </a:endParaRPr>
          </a:p>
        </p:txBody>
      </p:sp>
      <p:sp>
        <p:nvSpPr>
          <p:cNvPr id="8" name="object 8"/>
          <p:cNvSpPr txBox="1"/>
          <p:nvPr/>
        </p:nvSpPr>
        <p:spPr>
          <a:xfrm>
            <a:off x="11306047" y="6422791"/>
            <a:ext cx="19621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ADB3B8"/>
                </a:solidFill>
                <a:latin typeface="Arial"/>
                <a:cs typeface="Arial"/>
              </a:rPr>
              <a:t>37</a:t>
            </a:r>
            <a:endParaRPr sz="1200">
              <a:latin typeface="Arial"/>
              <a:cs typeface="Arial"/>
            </a:endParaRPr>
          </a:p>
        </p:txBody>
      </p:sp>
      <p:sp>
        <p:nvSpPr>
          <p:cNvPr id="9" name="object 9"/>
          <p:cNvSpPr txBox="1"/>
          <p:nvPr/>
        </p:nvSpPr>
        <p:spPr>
          <a:xfrm>
            <a:off x="596900" y="1519879"/>
            <a:ext cx="10998200" cy="4922501"/>
          </a:xfrm>
          <a:prstGeom prst="rect">
            <a:avLst/>
          </a:prstGeom>
        </p:spPr>
        <p:txBody>
          <a:bodyPr vert="horz" wrap="square" lIns="0" tIns="104775" rIns="0" bIns="0" rtlCol="0">
            <a:spAutoFit/>
          </a:bodyPr>
          <a:lstStyle/>
          <a:p>
            <a:pPr marL="331470" marR="1049020" indent="-228600">
              <a:lnSpc>
                <a:spcPct val="70000"/>
              </a:lnSpc>
              <a:spcBef>
                <a:spcPts val="825"/>
              </a:spcBef>
              <a:buClr>
                <a:srgbClr val="F5668F"/>
              </a:buClr>
              <a:buChar char="•"/>
              <a:tabLst>
                <a:tab pos="331470" algn="l"/>
                <a:tab pos="332105" algn="l"/>
              </a:tabLst>
            </a:pPr>
            <a:r>
              <a:rPr sz="2000" spc="-5" dirty="0">
                <a:solidFill>
                  <a:srgbClr val="444A53"/>
                </a:solidFill>
                <a:latin typeface="Arial"/>
                <a:cs typeface="Arial"/>
              </a:rPr>
              <a:t>	</a:t>
            </a:r>
            <a:r>
              <a:rPr sz="2000" spc="-5" dirty="0" smtClean="0">
                <a:latin typeface="Calibri"/>
                <a:cs typeface="Calibri"/>
              </a:rPr>
              <a:t>CDC</a:t>
            </a:r>
            <a:r>
              <a:rPr sz="2000" spc="-5" dirty="0">
                <a:latin typeface="Calibri"/>
                <a:cs typeface="Calibri"/>
              </a:rPr>
              <a:t>:</a:t>
            </a:r>
            <a:r>
              <a:rPr sz="2000" spc="-30" dirty="0">
                <a:solidFill>
                  <a:srgbClr val="0000FF"/>
                </a:solidFill>
                <a:latin typeface="Calibri"/>
                <a:cs typeface="Calibri"/>
              </a:rPr>
              <a:t> </a:t>
            </a:r>
            <a:r>
              <a:rPr sz="2000" u="sng" dirty="0">
                <a:solidFill>
                  <a:srgbClr val="0000FF"/>
                </a:solidFill>
                <a:uFill>
                  <a:solidFill>
                    <a:srgbClr val="0000FF"/>
                  </a:solidFill>
                </a:uFill>
                <a:latin typeface="Calibri"/>
                <a:cs typeface="Calibri"/>
                <a:hlinkClick r:id="rId4"/>
              </a:rPr>
              <a:t>Myths</a:t>
            </a:r>
            <a:r>
              <a:rPr sz="2000" u="sng" spc="5" dirty="0">
                <a:solidFill>
                  <a:srgbClr val="0000FF"/>
                </a:solidFill>
                <a:uFill>
                  <a:solidFill>
                    <a:srgbClr val="0000FF"/>
                  </a:solidFill>
                </a:uFill>
                <a:latin typeface="Calibri"/>
                <a:cs typeface="Calibri"/>
                <a:hlinkClick r:id="rId4"/>
              </a:rPr>
              <a:t> </a:t>
            </a:r>
            <a:r>
              <a:rPr sz="2000" u="sng" spc="-5" dirty="0">
                <a:solidFill>
                  <a:srgbClr val="0000FF"/>
                </a:solidFill>
                <a:uFill>
                  <a:solidFill>
                    <a:srgbClr val="0000FF"/>
                  </a:solidFill>
                </a:uFill>
                <a:latin typeface="Calibri"/>
                <a:cs typeface="Calibri"/>
                <a:hlinkClick r:id="rId4"/>
              </a:rPr>
              <a:t>and</a:t>
            </a:r>
            <a:r>
              <a:rPr sz="2000" u="sng" spc="5" dirty="0">
                <a:solidFill>
                  <a:srgbClr val="0000FF"/>
                </a:solidFill>
                <a:uFill>
                  <a:solidFill>
                    <a:srgbClr val="0000FF"/>
                  </a:solidFill>
                </a:uFill>
                <a:latin typeface="Calibri"/>
                <a:cs typeface="Calibri"/>
                <a:hlinkClick r:id="rId4"/>
              </a:rPr>
              <a:t> </a:t>
            </a:r>
            <a:r>
              <a:rPr sz="2000" u="sng" spc="-15" dirty="0">
                <a:solidFill>
                  <a:srgbClr val="0000FF"/>
                </a:solidFill>
                <a:uFill>
                  <a:solidFill>
                    <a:srgbClr val="0000FF"/>
                  </a:solidFill>
                </a:uFill>
                <a:latin typeface="Calibri"/>
                <a:cs typeface="Calibri"/>
                <a:hlinkClick r:id="rId4"/>
              </a:rPr>
              <a:t>Facts</a:t>
            </a:r>
            <a:r>
              <a:rPr sz="2000" u="sng" spc="-25" dirty="0">
                <a:solidFill>
                  <a:srgbClr val="0000FF"/>
                </a:solidFill>
                <a:uFill>
                  <a:solidFill>
                    <a:srgbClr val="0000FF"/>
                  </a:solidFill>
                </a:uFill>
                <a:latin typeface="Calibri"/>
                <a:cs typeface="Calibri"/>
                <a:hlinkClick r:id="rId4"/>
              </a:rPr>
              <a:t> </a:t>
            </a:r>
            <a:r>
              <a:rPr sz="2000" u="sng" spc="-5" dirty="0">
                <a:solidFill>
                  <a:srgbClr val="0000FF"/>
                </a:solidFill>
                <a:uFill>
                  <a:solidFill>
                    <a:srgbClr val="0000FF"/>
                  </a:solidFill>
                </a:uFill>
                <a:latin typeface="Calibri"/>
                <a:cs typeface="Calibri"/>
                <a:hlinkClick r:id="rId4"/>
              </a:rPr>
              <a:t>on</a:t>
            </a:r>
            <a:r>
              <a:rPr sz="2000" u="sng" spc="5" dirty="0">
                <a:solidFill>
                  <a:srgbClr val="0000FF"/>
                </a:solidFill>
                <a:uFill>
                  <a:solidFill>
                    <a:srgbClr val="0000FF"/>
                  </a:solidFill>
                </a:uFill>
                <a:latin typeface="Calibri"/>
                <a:cs typeface="Calibri"/>
                <a:hlinkClick r:id="rId4"/>
              </a:rPr>
              <a:t> </a:t>
            </a:r>
            <a:r>
              <a:rPr sz="2000" u="sng" spc="-5" dirty="0">
                <a:solidFill>
                  <a:srgbClr val="0000FF"/>
                </a:solidFill>
                <a:uFill>
                  <a:solidFill>
                    <a:srgbClr val="0000FF"/>
                  </a:solidFill>
                </a:uFill>
                <a:latin typeface="Calibri"/>
                <a:cs typeface="Calibri"/>
                <a:hlinkClick r:id="rId4"/>
              </a:rPr>
              <a:t>Covid-19</a:t>
            </a:r>
            <a:r>
              <a:rPr sz="2000" u="sng" dirty="0">
                <a:solidFill>
                  <a:srgbClr val="0000FF"/>
                </a:solidFill>
                <a:uFill>
                  <a:solidFill>
                    <a:srgbClr val="0000FF"/>
                  </a:solidFill>
                </a:uFill>
                <a:latin typeface="Calibri"/>
                <a:cs typeface="Calibri"/>
                <a:hlinkClick r:id="rId4"/>
              </a:rPr>
              <a:t> </a:t>
            </a:r>
            <a:r>
              <a:rPr sz="2000" u="sng" spc="-5" dirty="0">
                <a:solidFill>
                  <a:srgbClr val="0000FF"/>
                </a:solidFill>
                <a:uFill>
                  <a:solidFill>
                    <a:srgbClr val="0000FF"/>
                  </a:solidFill>
                </a:uFill>
                <a:latin typeface="Calibri"/>
                <a:cs typeface="Calibri"/>
                <a:hlinkClick r:id="rId4"/>
              </a:rPr>
              <a:t>vaccines</a:t>
            </a:r>
            <a:r>
              <a:rPr sz="2000" spc="-5" dirty="0">
                <a:latin typeface="Calibri"/>
                <a:cs typeface="Calibri"/>
              </a:rPr>
              <a:t>.	</a:t>
            </a:r>
            <a:r>
              <a:rPr sz="2000" spc="-10" dirty="0">
                <a:latin typeface="Calibri"/>
                <a:cs typeface="Calibri"/>
              </a:rPr>
              <a:t>(Updated</a:t>
            </a:r>
            <a:r>
              <a:rPr sz="2000" spc="-50" dirty="0">
                <a:latin typeface="Calibri"/>
                <a:cs typeface="Calibri"/>
              </a:rPr>
              <a:t> </a:t>
            </a:r>
            <a:r>
              <a:rPr sz="2000" spc="-5" dirty="0">
                <a:latin typeface="Calibri"/>
                <a:cs typeface="Calibri"/>
              </a:rPr>
              <a:t>7.7.21)</a:t>
            </a:r>
            <a:endParaRPr sz="2000" dirty="0">
              <a:latin typeface="Calibri"/>
              <a:cs typeface="Calibri"/>
            </a:endParaRPr>
          </a:p>
          <a:p>
            <a:pPr marL="331470" marR="554990" indent="-228600">
              <a:lnSpc>
                <a:spcPct val="100000"/>
              </a:lnSpc>
              <a:spcBef>
                <a:spcPts val="250"/>
              </a:spcBef>
              <a:buClr>
                <a:srgbClr val="F5668F"/>
              </a:buClr>
              <a:buChar char="•"/>
              <a:tabLst>
                <a:tab pos="332740" algn="l"/>
              </a:tabLst>
            </a:pPr>
            <a:r>
              <a:rPr sz="2400" spc="-10" dirty="0">
                <a:latin typeface="Calibri"/>
                <a:cs typeface="Calibri"/>
                <a:hlinkClick r:id="rId5"/>
              </a:rPr>
              <a:t>CDC</a:t>
            </a:r>
            <a:r>
              <a:rPr sz="2400" spc="25" dirty="0">
                <a:latin typeface="Calibri"/>
                <a:cs typeface="Calibri"/>
                <a:hlinkClick r:id="rId5"/>
              </a:rPr>
              <a:t> </a:t>
            </a:r>
            <a:r>
              <a:rPr sz="2400" spc="-15" dirty="0">
                <a:latin typeface="Calibri"/>
                <a:cs typeface="Calibri"/>
                <a:hlinkClick r:id="rId5"/>
              </a:rPr>
              <a:t>updated</a:t>
            </a:r>
            <a:r>
              <a:rPr sz="2400" spc="40" dirty="0">
                <a:latin typeface="Calibri"/>
                <a:cs typeface="Calibri"/>
                <a:hlinkClick r:id="rId5"/>
              </a:rPr>
              <a:t> </a:t>
            </a:r>
            <a:r>
              <a:rPr sz="2400" spc="-5" dirty="0">
                <a:latin typeface="Calibri"/>
                <a:cs typeface="Calibri"/>
                <a:hlinkClick r:id="rId5"/>
              </a:rPr>
              <a:t>mask</a:t>
            </a:r>
            <a:r>
              <a:rPr sz="2400" spc="30" dirty="0">
                <a:latin typeface="Calibri"/>
                <a:cs typeface="Calibri"/>
                <a:hlinkClick r:id="rId5"/>
              </a:rPr>
              <a:t> </a:t>
            </a:r>
            <a:r>
              <a:rPr sz="2400" spc="-10" dirty="0">
                <a:latin typeface="Calibri"/>
                <a:cs typeface="Calibri"/>
                <a:hlinkClick r:id="rId5"/>
              </a:rPr>
              <a:t>guidance:</a:t>
            </a:r>
            <a:r>
              <a:rPr sz="2400" u="sng" spc="40" dirty="0">
                <a:solidFill>
                  <a:srgbClr val="0000FF"/>
                </a:solidFill>
                <a:uFill>
                  <a:solidFill>
                    <a:srgbClr val="0000FF"/>
                  </a:solidFill>
                </a:uFill>
                <a:latin typeface="Calibri"/>
                <a:cs typeface="Calibri"/>
                <a:hlinkClick r:id="rId5"/>
              </a:rPr>
              <a:t> </a:t>
            </a:r>
            <a:r>
              <a:rPr sz="2400" u="sng" spc="-15" dirty="0">
                <a:solidFill>
                  <a:srgbClr val="0000FF"/>
                </a:solidFill>
                <a:uFill>
                  <a:solidFill>
                    <a:srgbClr val="0000FF"/>
                  </a:solidFill>
                </a:uFill>
                <a:latin typeface="Calibri"/>
                <a:cs typeface="Calibri"/>
                <a:hlinkClick r:id="rId5"/>
              </a:rPr>
              <a:t>Interim</a:t>
            </a:r>
            <a:r>
              <a:rPr sz="2400" u="sng" spc="15" dirty="0">
                <a:solidFill>
                  <a:srgbClr val="0000FF"/>
                </a:solidFill>
                <a:uFill>
                  <a:solidFill>
                    <a:srgbClr val="0000FF"/>
                  </a:solidFill>
                </a:uFill>
                <a:latin typeface="Calibri"/>
                <a:cs typeface="Calibri"/>
                <a:hlinkClick r:id="rId5"/>
              </a:rPr>
              <a:t> </a:t>
            </a:r>
            <a:r>
              <a:rPr sz="2400" u="sng" spc="-10" dirty="0">
                <a:solidFill>
                  <a:srgbClr val="0000FF"/>
                </a:solidFill>
                <a:uFill>
                  <a:solidFill>
                    <a:srgbClr val="0000FF"/>
                  </a:solidFill>
                </a:uFill>
                <a:latin typeface="Calibri"/>
                <a:cs typeface="Calibri"/>
                <a:hlinkClick r:id="rId5"/>
              </a:rPr>
              <a:t>Public</a:t>
            </a:r>
            <a:r>
              <a:rPr sz="2400" u="sng" spc="60" dirty="0">
                <a:solidFill>
                  <a:srgbClr val="0000FF"/>
                </a:solidFill>
                <a:uFill>
                  <a:solidFill>
                    <a:srgbClr val="0000FF"/>
                  </a:solidFill>
                </a:uFill>
                <a:latin typeface="Calibri"/>
                <a:cs typeface="Calibri"/>
                <a:hlinkClick r:id="rId5"/>
              </a:rPr>
              <a:t> </a:t>
            </a:r>
            <a:r>
              <a:rPr sz="2400" u="sng" spc="-10" dirty="0">
                <a:solidFill>
                  <a:srgbClr val="0000FF"/>
                </a:solidFill>
                <a:uFill>
                  <a:solidFill>
                    <a:srgbClr val="0000FF"/>
                  </a:solidFill>
                </a:uFill>
                <a:latin typeface="Calibri"/>
                <a:cs typeface="Calibri"/>
                <a:hlinkClick r:id="rId5"/>
              </a:rPr>
              <a:t>Health</a:t>
            </a:r>
            <a:r>
              <a:rPr sz="2400" u="sng" spc="35" dirty="0">
                <a:solidFill>
                  <a:srgbClr val="0000FF"/>
                </a:solidFill>
                <a:uFill>
                  <a:solidFill>
                    <a:srgbClr val="0000FF"/>
                  </a:solidFill>
                </a:uFill>
                <a:latin typeface="Calibri"/>
                <a:cs typeface="Calibri"/>
                <a:hlinkClick r:id="rId5"/>
              </a:rPr>
              <a:t> </a:t>
            </a:r>
            <a:r>
              <a:rPr sz="2400" u="sng" spc="-15" dirty="0">
                <a:solidFill>
                  <a:srgbClr val="0000FF"/>
                </a:solidFill>
                <a:uFill>
                  <a:solidFill>
                    <a:srgbClr val="0000FF"/>
                  </a:solidFill>
                </a:uFill>
                <a:latin typeface="Calibri"/>
                <a:cs typeface="Calibri"/>
                <a:hlinkClick r:id="rId5"/>
              </a:rPr>
              <a:t>Recommendations </a:t>
            </a:r>
            <a:r>
              <a:rPr sz="2400" spc="-620" dirty="0">
                <a:solidFill>
                  <a:srgbClr val="0000FF"/>
                </a:solidFill>
                <a:latin typeface="Calibri"/>
                <a:cs typeface="Calibri"/>
                <a:hlinkClick r:id="rId5"/>
              </a:rPr>
              <a:t> </a:t>
            </a:r>
            <a:r>
              <a:rPr sz="2400" u="sng" spc="-25" dirty="0">
                <a:solidFill>
                  <a:srgbClr val="0000FF"/>
                </a:solidFill>
                <a:uFill>
                  <a:solidFill>
                    <a:srgbClr val="0000FF"/>
                  </a:solidFill>
                </a:uFill>
                <a:latin typeface="Calibri"/>
                <a:cs typeface="Calibri"/>
                <a:hlinkClick r:id="rId5"/>
              </a:rPr>
              <a:t>for</a:t>
            </a:r>
            <a:r>
              <a:rPr sz="2400" u="sng" spc="-10" dirty="0">
                <a:solidFill>
                  <a:srgbClr val="0000FF"/>
                </a:solidFill>
                <a:uFill>
                  <a:solidFill>
                    <a:srgbClr val="0000FF"/>
                  </a:solidFill>
                </a:uFill>
                <a:latin typeface="Calibri"/>
                <a:cs typeface="Calibri"/>
                <a:hlinkClick r:id="rId5"/>
              </a:rPr>
              <a:t> Fully</a:t>
            </a:r>
            <a:r>
              <a:rPr sz="2400" u="sng" spc="15" dirty="0">
                <a:solidFill>
                  <a:srgbClr val="0000FF"/>
                </a:solidFill>
                <a:uFill>
                  <a:solidFill>
                    <a:srgbClr val="0000FF"/>
                  </a:solidFill>
                </a:uFill>
                <a:latin typeface="Calibri"/>
                <a:cs typeface="Calibri"/>
                <a:hlinkClick r:id="rId5"/>
              </a:rPr>
              <a:t> </a:t>
            </a:r>
            <a:r>
              <a:rPr sz="2400" u="sng" spc="-25" dirty="0">
                <a:solidFill>
                  <a:srgbClr val="0000FF"/>
                </a:solidFill>
                <a:uFill>
                  <a:solidFill>
                    <a:srgbClr val="0000FF"/>
                  </a:solidFill>
                </a:uFill>
                <a:latin typeface="Calibri"/>
                <a:cs typeface="Calibri"/>
                <a:hlinkClick r:id="rId5"/>
              </a:rPr>
              <a:t>Vaccinated</a:t>
            </a:r>
            <a:r>
              <a:rPr sz="2400" u="sng" spc="10" dirty="0">
                <a:solidFill>
                  <a:srgbClr val="0000FF"/>
                </a:solidFill>
                <a:uFill>
                  <a:solidFill>
                    <a:srgbClr val="0000FF"/>
                  </a:solidFill>
                </a:uFill>
                <a:latin typeface="Calibri"/>
                <a:cs typeface="Calibri"/>
                <a:hlinkClick r:id="rId5"/>
              </a:rPr>
              <a:t> </a:t>
            </a:r>
            <a:r>
              <a:rPr sz="2400" u="sng" spc="-15" dirty="0">
                <a:solidFill>
                  <a:srgbClr val="0000FF"/>
                </a:solidFill>
                <a:uFill>
                  <a:solidFill>
                    <a:srgbClr val="0000FF"/>
                  </a:solidFill>
                </a:uFill>
                <a:latin typeface="Calibri"/>
                <a:cs typeface="Calibri"/>
                <a:hlinkClick r:id="rId5"/>
              </a:rPr>
              <a:t>People</a:t>
            </a:r>
            <a:r>
              <a:rPr sz="2400" spc="-15" dirty="0">
                <a:latin typeface="Calibri"/>
                <a:cs typeface="Calibri"/>
                <a:hlinkClick r:id="rId5"/>
              </a:rPr>
              <a:t>.</a:t>
            </a:r>
            <a:r>
              <a:rPr sz="2400" spc="25" dirty="0">
                <a:latin typeface="Calibri"/>
                <a:cs typeface="Calibri"/>
                <a:hlinkClick r:id="rId5"/>
              </a:rPr>
              <a:t> </a:t>
            </a:r>
            <a:r>
              <a:rPr sz="2400" spc="-5" dirty="0">
                <a:latin typeface="Calibri"/>
                <a:cs typeface="Calibri"/>
                <a:hlinkClick r:id="rId5"/>
              </a:rPr>
              <a:t>(7.27.21)</a:t>
            </a:r>
            <a:endParaRPr sz="2400" dirty="0">
              <a:latin typeface="Calibri"/>
              <a:cs typeface="Calibri"/>
            </a:endParaRPr>
          </a:p>
          <a:p>
            <a:pPr marL="332105" marR="226695" indent="-228600">
              <a:lnSpc>
                <a:spcPct val="100000"/>
              </a:lnSpc>
              <a:spcBef>
                <a:spcPts val="325"/>
              </a:spcBef>
              <a:buClr>
                <a:srgbClr val="F5668F"/>
              </a:buClr>
              <a:buChar char="•"/>
              <a:tabLst>
                <a:tab pos="332740" algn="l"/>
              </a:tabLst>
            </a:pPr>
            <a:r>
              <a:rPr sz="2000" spc="-5" dirty="0">
                <a:latin typeface="Calibri"/>
                <a:cs typeface="Calibri"/>
              </a:rPr>
              <a:t>CDC </a:t>
            </a:r>
            <a:r>
              <a:rPr sz="2000" dirty="0">
                <a:latin typeface="Calibri"/>
                <a:cs typeface="Calibri"/>
              </a:rPr>
              <a:t>MMWR:</a:t>
            </a:r>
            <a:r>
              <a:rPr sz="2000" dirty="0">
                <a:solidFill>
                  <a:srgbClr val="0000FF"/>
                </a:solidFill>
                <a:latin typeface="Calibri"/>
                <a:cs typeface="Calibri"/>
              </a:rPr>
              <a:t> </a:t>
            </a:r>
            <a:r>
              <a:rPr sz="2000" u="sng" spc="-10" dirty="0">
                <a:solidFill>
                  <a:srgbClr val="0000FF"/>
                </a:solidFill>
                <a:uFill>
                  <a:solidFill>
                    <a:srgbClr val="0000FF"/>
                  </a:solidFill>
                </a:uFill>
                <a:latin typeface="Calibri"/>
                <a:cs typeface="Calibri"/>
              </a:rPr>
              <a:t>Outbreak </a:t>
            </a:r>
            <a:r>
              <a:rPr sz="2000" u="sng" spc="-5" dirty="0">
                <a:solidFill>
                  <a:srgbClr val="0000FF"/>
                </a:solidFill>
                <a:uFill>
                  <a:solidFill>
                    <a:srgbClr val="0000FF"/>
                  </a:solidFill>
                </a:uFill>
                <a:latin typeface="Calibri"/>
                <a:cs typeface="Calibri"/>
              </a:rPr>
              <a:t>of </a:t>
            </a:r>
            <a:r>
              <a:rPr sz="2000" u="sng" spc="-10" dirty="0">
                <a:solidFill>
                  <a:srgbClr val="0000FF"/>
                </a:solidFill>
                <a:uFill>
                  <a:solidFill>
                    <a:srgbClr val="0000FF"/>
                  </a:solidFill>
                </a:uFill>
                <a:latin typeface="Calibri"/>
                <a:cs typeface="Calibri"/>
              </a:rPr>
              <a:t>SARS-CoV-2 Infections, </a:t>
            </a:r>
            <a:r>
              <a:rPr sz="2000" u="sng" spc="-5" dirty="0">
                <a:solidFill>
                  <a:srgbClr val="0000FF"/>
                </a:solidFill>
                <a:uFill>
                  <a:solidFill>
                    <a:srgbClr val="0000FF"/>
                  </a:solidFill>
                </a:uFill>
                <a:latin typeface="Calibri"/>
                <a:cs typeface="Calibri"/>
              </a:rPr>
              <a:t>including Covid-19 vaccine </a:t>
            </a:r>
            <a:r>
              <a:rPr sz="2000" dirty="0">
                <a:solidFill>
                  <a:srgbClr val="0000FF"/>
                </a:solidFill>
                <a:latin typeface="Calibri"/>
                <a:cs typeface="Calibri"/>
              </a:rPr>
              <a:t> </a:t>
            </a:r>
            <a:r>
              <a:rPr sz="2000" u="sng" spc="-10" dirty="0">
                <a:solidFill>
                  <a:srgbClr val="0000FF"/>
                </a:solidFill>
                <a:uFill>
                  <a:solidFill>
                    <a:srgbClr val="0000FF"/>
                  </a:solidFill>
                </a:uFill>
                <a:latin typeface="Calibri"/>
                <a:cs typeface="Calibri"/>
              </a:rPr>
              <a:t>breakthrough</a:t>
            </a:r>
            <a:r>
              <a:rPr sz="2000" u="sng" dirty="0">
                <a:solidFill>
                  <a:srgbClr val="0000FF"/>
                </a:solidFill>
                <a:uFill>
                  <a:solidFill>
                    <a:srgbClr val="0000FF"/>
                  </a:solidFill>
                </a:uFill>
                <a:latin typeface="Calibri"/>
                <a:cs typeface="Calibri"/>
              </a:rPr>
              <a:t> </a:t>
            </a:r>
            <a:r>
              <a:rPr sz="2000" u="sng" spc="-10" dirty="0">
                <a:solidFill>
                  <a:srgbClr val="0000FF"/>
                </a:solidFill>
                <a:uFill>
                  <a:solidFill>
                    <a:srgbClr val="0000FF"/>
                  </a:solidFill>
                </a:uFill>
                <a:latin typeface="Calibri"/>
                <a:cs typeface="Calibri"/>
              </a:rPr>
              <a:t>infections, associated</a:t>
            </a:r>
            <a:r>
              <a:rPr sz="2000" u="sng" spc="-15" dirty="0">
                <a:solidFill>
                  <a:srgbClr val="0000FF"/>
                </a:solidFill>
                <a:uFill>
                  <a:solidFill>
                    <a:srgbClr val="0000FF"/>
                  </a:solidFill>
                </a:uFill>
                <a:latin typeface="Calibri"/>
                <a:cs typeface="Calibri"/>
              </a:rPr>
              <a:t> </a:t>
            </a:r>
            <a:r>
              <a:rPr sz="2000" u="sng" dirty="0">
                <a:solidFill>
                  <a:srgbClr val="0000FF"/>
                </a:solidFill>
                <a:uFill>
                  <a:solidFill>
                    <a:srgbClr val="0000FF"/>
                  </a:solidFill>
                </a:uFill>
                <a:latin typeface="Calibri"/>
                <a:cs typeface="Calibri"/>
              </a:rPr>
              <a:t>with</a:t>
            </a:r>
            <a:r>
              <a:rPr sz="2000" u="sng" spc="-5" dirty="0">
                <a:solidFill>
                  <a:srgbClr val="0000FF"/>
                </a:solidFill>
                <a:uFill>
                  <a:solidFill>
                    <a:srgbClr val="0000FF"/>
                  </a:solidFill>
                </a:uFill>
                <a:latin typeface="Calibri"/>
                <a:cs typeface="Calibri"/>
              </a:rPr>
              <a:t> </a:t>
            </a:r>
            <a:r>
              <a:rPr sz="2000" u="sng" spc="-15" dirty="0">
                <a:solidFill>
                  <a:srgbClr val="0000FF"/>
                </a:solidFill>
                <a:uFill>
                  <a:solidFill>
                    <a:srgbClr val="0000FF"/>
                  </a:solidFill>
                </a:uFill>
                <a:latin typeface="Calibri"/>
                <a:cs typeface="Calibri"/>
              </a:rPr>
              <a:t>large</a:t>
            </a:r>
            <a:r>
              <a:rPr sz="2000" u="sng" spc="5" dirty="0">
                <a:solidFill>
                  <a:srgbClr val="0000FF"/>
                </a:solidFill>
                <a:uFill>
                  <a:solidFill>
                    <a:srgbClr val="0000FF"/>
                  </a:solidFill>
                </a:uFill>
                <a:latin typeface="Calibri"/>
                <a:cs typeface="Calibri"/>
              </a:rPr>
              <a:t> </a:t>
            </a:r>
            <a:r>
              <a:rPr sz="2000" u="sng" spc="-5" dirty="0">
                <a:solidFill>
                  <a:srgbClr val="0000FF"/>
                </a:solidFill>
                <a:uFill>
                  <a:solidFill>
                    <a:srgbClr val="0000FF"/>
                  </a:solidFill>
                </a:uFill>
                <a:latin typeface="Calibri"/>
                <a:cs typeface="Calibri"/>
              </a:rPr>
              <a:t>public </a:t>
            </a:r>
            <a:r>
              <a:rPr sz="2000" u="sng" spc="-10" dirty="0">
                <a:solidFill>
                  <a:srgbClr val="0000FF"/>
                </a:solidFill>
                <a:uFill>
                  <a:solidFill>
                    <a:srgbClr val="0000FF"/>
                  </a:solidFill>
                </a:uFill>
                <a:latin typeface="Calibri"/>
                <a:cs typeface="Calibri"/>
              </a:rPr>
              <a:t>gatherings</a:t>
            </a:r>
            <a:r>
              <a:rPr sz="2000" u="sng" spc="5" dirty="0">
                <a:solidFill>
                  <a:srgbClr val="0000FF"/>
                </a:solidFill>
                <a:uFill>
                  <a:solidFill>
                    <a:srgbClr val="0000FF"/>
                  </a:solidFill>
                </a:uFill>
                <a:latin typeface="Calibri"/>
                <a:cs typeface="Calibri"/>
              </a:rPr>
              <a:t> </a:t>
            </a:r>
            <a:r>
              <a:rPr sz="2000" u="sng" dirty="0">
                <a:solidFill>
                  <a:srgbClr val="0000FF"/>
                </a:solidFill>
                <a:uFill>
                  <a:solidFill>
                    <a:srgbClr val="0000FF"/>
                  </a:solidFill>
                </a:uFill>
                <a:latin typeface="Calibri"/>
                <a:cs typeface="Calibri"/>
              </a:rPr>
              <a:t>-</a:t>
            </a:r>
            <a:r>
              <a:rPr sz="2000" u="sng" spc="-5" dirty="0">
                <a:solidFill>
                  <a:srgbClr val="0000FF"/>
                </a:solidFill>
                <a:uFill>
                  <a:solidFill>
                    <a:srgbClr val="0000FF"/>
                  </a:solidFill>
                </a:uFill>
                <a:latin typeface="Calibri"/>
                <a:cs typeface="Calibri"/>
              </a:rPr>
              <a:t> </a:t>
            </a:r>
            <a:r>
              <a:rPr sz="2000" u="sng" spc="-10" dirty="0">
                <a:solidFill>
                  <a:srgbClr val="0000FF"/>
                </a:solidFill>
                <a:uFill>
                  <a:solidFill>
                    <a:srgbClr val="0000FF"/>
                  </a:solidFill>
                </a:uFill>
                <a:latin typeface="Calibri"/>
                <a:cs typeface="Calibri"/>
              </a:rPr>
              <a:t>Barnstable</a:t>
            </a:r>
            <a:r>
              <a:rPr sz="2000" u="sng" spc="-20" dirty="0">
                <a:solidFill>
                  <a:srgbClr val="0000FF"/>
                </a:solidFill>
                <a:uFill>
                  <a:solidFill>
                    <a:srgbClr val="0000FF"/>
                  </a:solidFill>
                </a:uFill>
                <a:latin typeface="Calibri"/>
                <a:cs typeface="Calibri"/>
              </a:rPr>
              <a:t> </a:t>
            </a:r>
            <a:r>
              <a:rPr sz="2000" u="sng" spc="-30" dirty="0">
                <a:solidFill>
                  <a:srgbClr val="0000FF"/>
                </a:solidFill>
                <a:uFill>
                  <a:solidFill>
                    <a:srgbClr val="0000FF"/>
                  </a:solidFill>
                </a:uFill>
                <a:latin typeface="Calibri"/>
                <a:cs typeface="Calibri"/>
              </a:rPr>
              <a:t>County, </a:t>
            </a:r>
            <a:r>
              <a:rPr sz="2000" spc="-525" dirty="0">
                <a:solidFill>
                  <a:srgbClr val="0000FF"/>
                </a:solidFill>
                <a:latin typeface="Calibri"/>
                <a:cs typeface="Calibri"/>
              </a:rPr>
              <a:t> </a:t>
            </a:r>
            <a:r>
              <a:rPr sz="2000" u="sng" spc="5" dirty="0">
                <a:solidFill>
                  <a:srgbClr val="0000FF"/>
                </a:solidFill>
                <a:uFill>
                  <a:solidFill>
                    <a:srgbClr val="0000FF"/>
                  </a:solidFill>
                </a:uFill>
                <a:latin typeface="Calibri"/>
                <a:cs typeface="Calibri"/>
              </a:rPr>
              <a:t>MA,</a:t>
            </a:r>
            <a:r>
              <a:rPr sz="2000" u="sng" spc="-10" dirty="0">
                <a:solidFill>
                  <a:srgbClr val="0000FF"/>
                </a:solidFill>
                <a:uFill>
                  <a:solidFill>
                    <a:srgbClr val="0000FF"/>
                  </a:solidFill>
                </a:uFill>
                <a:latin typeface="Calibri"/>
                <a:cs typeface="Calibri"/>
              </a:rPr>
              <a:t> </a:t>
            </a:r>
            <a:r>
              <a:rPr sz="2000" u="sng" spc="-5" dirty="0">
                <a:solidFill>
                  <a:srgbClr val="0000FF"/>
                </a:solidFill>
                <a:uFill>
                  <a:solidFill>
                    <a:srgbClr val="0000FF"/>
                  </a:solidFill>
                </a:uFill>
                <a:latin typeface="Calibri"/>
                <a:cs typeface="Calibri"/>
              </a:rPr>
              <a:t>July</a:t>
            </a:r>
            <a:r>
              <a:rPr sz="2000" u="sng" spc="-10" dirty="0">
                <a:solidFill>
                  <a:srgbClr val="0000FF"/>
                </a:solidFill>
                <a:uFill>
                  <a:solidFill>
                    <a:srgbClr val="0000FF"/>
                  </a:solidFill>
                </a:uFill>
                <a:latin typeface="Calibri"/>
                <a:cs typeface="Calibri"/>
              </a:rPr>
              <a:t> </a:t>
            </a:r>
            <a:r>
              <a:rPr sz="2000" u="sng" spc="-5" dirty="0">
                <a:solidFill>
                  <a:srgbClr val="0000FF"/>
                </a:solidFill>
                <a:uFill>
                  <a:solidFill>
                    <a:srgbClr val="0000FF"/>
                  </a:solidFill>
                </a:uFill>
                <a:latin typeface="Calibri"/>
                <a:cs typeface="Calibri"/>
              </a:rPr>
              <a:t>2021.</a:t>
            </a:r>
            <a:r>
              <a:rPr sz="2000" spc="-5" dirty="0">
                <a:solidFill>
                  <a:srgbClr val="0000FF"/>
                </a:solidFill>
                <a:latin typeface="Calibri"/>
                <a:cs typeface="Calibri"/>
              </a:rPr>
              <a:t> </a:t>
            </a:r>
            <a:r>
              <a:rPr sz="2000" spc="-5" dirty="0">
                <a:latin typeface="Calibri"/>
                <a:cs typeface="Calibri"/>
              </a:rPr>
              <a:t>(8.6.2021)</a:t>
            </a:r>
            <a:endParaRPr sz="2000" dirty="0">
              <a:latin typeface="Calibri"/>
              <a:cs typeface="Calibri"/>
            </a:endParaRPr>
          </a:p>
          <a:p>
            <a:pPr marL="332105" indent="-229235">
              <a:lnSpc>
                <a:spcPct val="100000"/>
              </a:lnSpc>
              <a:spcBef>
                <a:spcPts val="300"/>
              </a:spcBef>
              <a:buClr>
                <a:srgbClr val="F5668F"/>
              </a:buClr>
              <a:buChar char="•"/>
              <a:tabLst>
                <a:tab pos="332740" algn="l"/>
              </a:tabLst>
            </a:pPr>
            <a:r>
              <a:rPr sz="2400" spc="-5" dirty="0">
                <a:latin typeface="Calibri"/>
                <a:cs typeface="Calibri"/>
              </a:rPr>
              <a:t>CDC:</a:t>
            </a:r>
            <a:r>
              <a:rPr sz="2400" spc="-35" dirty="0">
                <a:solidFill>
                  <a:srgbClr val="0000FF"/>
                </a:solidFill>
                <a:latin typeface="Calibri"/>
                <a:cs typeface="Calibri"/>
              </a:rPr>
              <a:t> </a:t>
            </a:r>
            <a:r>
              <a:rPr sz="2400" u="sng" spc="-5" dirty="0">
                <a:solidFill>
                  <a:srgbClr val="0000FF"/>
                </a:solidFill>
                <a:uFill>
                  <a:solidFill>
                    <a:srgbClr val="0000FF"/>
                  </a:solidFill>
                </a:uFill>
                <a:latin typeface="Calibri"/>
                <a:cs typeface="Calibri"/>
                <a:hlinkClick r:id="rId6"/>
              </a:rPr>
              <a:t>New CDC</a:t>
            </a:r>
            <a:r>
              <a:rPr sz="2400" u="sng" spc="-25" dirty="0">
                <a:solidFill>
                  <a:srgbClr val="0000FF"/>
                </a:solidFill>
                <a:uFill>
                  <a:solidFill>
                    <a:srgbClr val="0000FF"/>
                  </a:solidFill>
                </a:uFill>
                <a:latin typeface="Calibri"/>
                <a:cs typeface="Calibri"/>
                <a:hlinkClick r:id="rId6"/>
              </a:rPr>
              <a:t> </a:t>
            </a:r>
            <a:r>
              <a:rPr sz="2400" u="sng" spc="-15" dirty="0">
                <a:solidFill>
                  <a:srgbClr val="0000FF"/>
                </a:solidFill>
                <a:uFill>
                  <a:solidFill>
                    <a:srgbClr val="0000FF"/>
                  </a:solidFill>
                </a:uFill>
                <a:latin typeface="Calibri"/>
                <a:cs typeface="Calibri"/>
                <a:hlinkClick r:id="rId6"/>
              </a:rPr>
              <a:t>Data:</a:t>
            </a:r>
            <a:r>
              <a:rPr sz="2400" u="sng" spc="-20" dirty="0">
                <a:solidFill>
                  <a:srgbClr val="0000FF"/>
                </a:solidFill>
                <a:uFill>
                  <a:solidFill>
                    <a:srgbClr val="0000FF"/>
                  </a:solidFill>
                </a:uFill>
                <a:latin typeface="Calibri"/>
                <a:cs typeface="Calibri"/>
                <a:hlinkClick r:id="rId6"/>
              </a:rPr>
              <a:t> </a:t>
            </a:r>
            <a:r>
              <a:rPr sz="2400" u="sng" spc="-10" dirty="0">
                <a:solidFill>
                  <a:srgbClr val="0000FF"/>
                </a:solidFill>
                <a:uFill>
                  <a:solidFill>
                    <a:srgbClr val="0000FF"/>
                  </a:solidFill>
                </a:uFill>
                <a:latin typeface="Calibri"/>
                <a:cs typeface="Calibri"/>
                <a:hlinkClick r:id="rId6"/>
              </a:rPr>
              <a:t>COVID-19 </a:t>
            </a:r>
            <a:r>
              <a:rPr sz="2400" u="sng" spc="-20" dirty="0">
                <a:solidFill>
                  <a:srgbClr val="0000FF"/>
                </a:solidFill>
                <a:uFill>
                  <a:solidFill>
                    <a:srgbClr val="0000FF"/>
                  </a:solidFill>
                </a:uFill>
                <a:latin typeface="Calibri"/>
                <a:cs typeface="Calibri"/>
                <a:hlinkClick r:id="rId6"/>
              </a:rPr>
              <a:t>Vaccination Safe</a:t>
            </a:r>
            <a:r>
              <a:rPr sz="2400" u="sng" dirty="0">
                <a:solidFill>
                  <a:srgbClr val="0000FF"/>
                </a:solidFill>
                <a:uFill>
                  <a:solidFill>
                    <a:srgbClr val="0000FF"/>
                  </a:solidFill>
                </a:uFill>
                <a:latin typeface="Calibri"/>
                <a:cs typeface="Calibri"/>
                <a:hlinkClick r:id="rId6"/>
              </a:rPr>
              <a:t> </a:t>
            </a:r>
            <a:r>
              <a:rPr sz="2400" u="sng" spc="-20" dirty="0">
                <a:solidFill>
                  <a:srgbClr val="0000FF"/>
                </a:solidFill>
                <a:uFill>
                  <a:solidFill>
                    <a:srgbClr val="0000FF"/>
                  </a:solidFill>
                </a:uFill>
                <a:latin typeface="Calibri"/>
                <a:cs typeface="Calibri"/>
                <a:hlinkClick r:id="rId6"/>
              </a:rPr>
              <a:t>for</a:t>
            </a:r>
            <a:r>
              <a:rPr sz="2400" u="sng" spc="5" dirty="0">
                <a:solidFill>
                  <a:srgbClr val="0000FF"/>
                </a:solidFill>
                <a:uFill>
                  <a:solidFill>
                    <a:srgbClr val="0000FF"/>
                  </a:solidFill>
                </a:uFill>
                <a:latin typeface="Calibri"/>
                <a:cs typeface="Calibri"/>
                <a:hlinkClick r:id="rId6"/>
              </a:rPr>
              <a:t> </a:t>
            </a:r>
            <a:r>
              <a:rPr sz="2400" u="sng" spc="-10" dirty="0">
                <a:solidFill>
                  <a:srgbClr val="0000FF"/>
                </a:solidFill>
                <a:uFill>
                  <a:solidFill>
                    <a:srgbClr val="0000FF"/>
                  </a:solidFill>
                </a:uFill>
                <a:latin typeface="Calibri"/>
                <a:cs typeface="Calibri"/>
                <a:hlinkClick r:id="rId6"/>
              </a:rPr>
              <a:t>Pregnant</a:t>
            </a:r>
            <a:r>
              <a:rPr sz="2400" u="sng" spc="-15" dirty="0">
                <a:solidFill>
                  <a:srgbClr val="0000FF"/>
                </a:solidFill>
                <a:uFill>
                  <a:solidFill>
                    <a:srgbClr val="0000FF"/>
                  </a:solidFill>
                </a:uFill>
                <a:latin typeface="Calibri"/>
                <a:cs typeface="Calibri"/>
                <a:hlinkClick r:id="rId6"/>
              </a:rPr>
              <a:t> </a:t>
            </a:r>
            <a:r>
              <a:rPr sz="2400" u="sng" spc="-10" dirty="0">
                <a:solidFill>
                  <a:srgbClr val="0000FF"/>
                </a:solidFill>
                <a:uFill>
                  <a:solidFill>
                    <a:srgbClr val="0000FF"/>
                  </a:solidFill>
                </a:uFill>
                <a:latin typeface="Calibri"/>
                <a:cs typeface="Calibri"/>
                <a:hlinkClick r:id="rId6"/>
              </a:rPr>
              <a:t>People</a:t>
            </a:r>
            <a:r>
              <a:rPr sz="2400" spc="-10" dirty="0">
                <a:latin typeface="Calibri"/>
                <a:cs typeface="Calibri"/>
              </a:rPr>
              <a:t>.</a:t>
            </a:r>
            <a:r>
              <a:rPr sz="2400" dirty="0">
                <a:latin typeface="Calibri"/>
                <a:cs typeface="Calibri"/>
              </a:rPr>
              <a:t> </a:t>
            </a:r>
            <a:r>
              <a:rPr sz="2400" spc="-5" dirty="0">
                <a:latin typeface="Calibri"/>
                <a:cs typeface="Calibri"/>
              </a:rPr>
              <a:t>(8.11.21)</a:t>
            </a:r>
            <a:endParaRPr sz="2400" dirty="0">
              <a:latin typeface="Calibri"/>
              <a:cs typeface="Calibri"/>
            </a:endParaRPr>
          </a:p>
          <a:p>
            <a:pPr marL="332105" marR="374650" indent="-228600">
              <a:lnSpc>
                <a:spcPct val="100000"/>
              </a:lnSpc>
              <a:spcBef>
                <a:spcPts val="300"/>
              </a:spcBef>
              <a:buClr>
                <a:srgbClr val="F5668F"/>
              </a:buClr>
              <a:buChar char="•"/>
              <a:tabLst>
                <a:tab pos="332740" algn="l"/>
                <a:tab pos="5904865" algn="l"/>
              </a:tabLst>
            </a:pPr>
            <a:r>
              <a:rPr sz="2400" spc="-5" dirty="0">
                <a:latin typeface="Calibri"/>
                <a:cs typeface="Calibri"/>
                <a:hlinkClick r:id="rId7"/>
              </a:rPr>
              <a:t>CDC:</a:t>
            </a:r>
            <a:r>
              <a:rPr sz="2400" spc="-5" dirty="0">
                <a:solidFill>
                  <a:srgbClr val="0000FF"/>
                </a:solidFill>
                <a:latin typeface="Calibri"/>
                <a:cs typeface="Calibri"/>
                <a:hlinkClick r:id="rId7"/>
              </a:rPr>
              <a:t> </a:t>
            </a:r>
            <a:r>
              <a:rPr sz="2400" u="sng" spc="-5" dirty="0">
                <a:solidFill>
                  <a:srgbClr val="0000FF"/>
                </a:solidFill>
                <a:uFill>
                  <a:solidFill>
                    <a:srgbClr val="0000FF"/>
                  </a:solidFill>
                </a:uFill>
                <a:latin typeface="Calibri"/>
                <a:cs typeface="Calibri"/>
                <a:hlinkClick r:id="rId7"/>
              </a:rPr>
              <a:t>Receipt of mRNA </a:t>
            </a:r>
            <a:r>
              <a:rPr sz="2400" u="sng" spc="-10" dirty="0">
                <a:solidFill>
                  <a:srgbClr val="0000FF"/>
                </a:solidFill>
                <a:uFill>
                  <a:solidFill>
                    <a:srgbClr val="0000FF"/>
                  </a:solidFill>
                </a:uFill>
                <a:latin typeface="Calibri"/>
                <a:cs typeface="Calibri"/>
                <a:hlinkClick r:id="rId7"/>
              </a:rPr>
              <a:t>COVID-19 </a:t>
            </a:r>
            <a:r>
              <a:rPr sz="2400" u="sng" spc="-5" dirty="0">
                <a:solidFill>
                  <a:srgbClr val="0000FF"/>
                </a:solidFill>
                <a:uFill>
                  <a:solidFill>
                    <a:srgbClr val="0000FF"/>
                  </a:solidFill>
                </a:uFill>
                <a:latin typeface="Calibri"/>
                <a:cs typeface="Calibri"/>
                <a:hlinkClick r:id="rId7"/>
              </a:rPr>
              <a:t>vaccines </a:t>
            </a:r>
            <a:r>
              <a:rPr sz="2400" u="sng" spc="-10" dirty="0">
                <a:solidFill>
                  <a:srgbClr val="0000FF"/>
                </a:solidFill>
                <a:uFill>
                  <a:solidFill>
                    <a:srgbClr val="0000FF"/>
                  </a:solidFill>
                </a:uFill>
                <a:latin typeface="Calibri"/>
                <a:cs typeface="Calibri"/>
                <a:hlinkClick r:id="rId7"/>
              </a:rPr>
              <a:t>preconception </a:t>
            </a:r>
            <a:r>
              <a:rPr sz="2400" u="sng" spc="-5" dirty="0">
                <a:solidFill>
                  <a:srgbClr val="0000FF"/>
                </a:solidFill>
                <a:uFill>
                  <a:solidFill>
                    <a:srgbClr val="0000FF"/>
                  </a:solidFill>
                </a:uFill>
                <a:latin typeface="Calibri"/>
                <a:cs typeface="Calibri"/>
                <a:hlinkClick r:id="rId7"/>
              </a:rPr>
              <a:t>and during </a:t>
            </a:r>
            <a:r>
              <a:rPr sz="2400" u="sng" spc="-10" dirty="0">
                <a:solidFill>
                  <a:srgbClr val="0000FF"/>
                </a:solidFill>
                <a:uFill>
                  <a:solidFill>
                    <a:srgbClr val="0000FF"/>
                  </a:solidFill>
                </a:uFill>
                <a:latin typeface="Calibri"/>
                <a:cs typeface="Calibri"/>
                <a:hlinkClick r:id="rId7"/>
              </a:rPr>
              <a:t>pregnancy </a:t>
            </a:r>
            <a:r>
              <a:rPr sz="2400" u="sng" spc="-5" dirty="0">
                <a:solidFill>
                  <a:srgbClr val="0000FF"/>
                </a:solidFill>
                <a:uFill>
                  <a:solidFill>
                    <a:srgbClr val="0000FF"/>
                  </a:solidFill>
                </a:uFill>
                <a:latin typeface="Calibri"/>
                <a:cs typeface="Calibri"/>
                <a:hlinkClick r:id="rId7"/>
              </a:rPr>
              <a:t>and </a:t>
            </a:r>
            <a:r>
              <a:rPr sz="2400" spc="-530" dirty="0">
                <a:solidFill>
                  <a:srgbClr val="0000FF"/>
                </a:solidFill>
                <a:latin typeface="Calibri"/>
                <a:cs typeface="Calibri"/>
                <a:hlinkClick r:id="rId7"/>
              </a:rPr>
              <a:t> </a:t>
            </a:r>
            <a:r>
              <a:rPr sz="2400" u="sng" spc="-5" dirty="0">
                <a:solidFill>
                  <a:srgbClr val="0000FF"/>
                </a:solidFill>
                <a:uFill>
                  <a:solidFill>
                    <a:srgbClr val="0000FF"/>
                  </a:solidFill>
                </a:uFill>
                <a:latin typeface="Calibri"/>
                <a:cs typeface="Calibri"/>
                <a:hlinkClick r:id="rId7"/>
              </a:rPr>
              <a:t>risk</a:t>
            </a:r>
            <a:r>
              <a:rPr sz="2400" u="sng" dirty="0">
                <a:solidFill>
                  <a:srgbClr val="0000FF"/>
                </a:solidFill>
                <a:uFill>
                  <a:solidFill>
                    <a:srgbClr val="0000FF"/>
                  </a:solidFill>
                </a:uFill>
                <a:latin typeface="Calibri"/>
                <a:cs typeface="Calibri"/>
                <a:hlinkClick r:id="rId7"/>
              </a:rPr>
              <a:t> </a:t>
            </a:r>
            <a:r>
              <a:rPr sz="2400" u="sng" spc="-5" dirty="0">
                <a:solidFill>
                  <a:srgbClr val="0000FF"/>
                </a:solidFill>
                <a:uFill>
                  <a:solidFill>
                    <a:srgbClr val="0000FF"/>
                  </a:solidFill>
                </a:uFill>
                <a:latin typeface="Calibri"/>
                <a:cs typeface="Calibri"/>
                <a:hlinkClick r:id="rId7"/>
              </a:rPr>
              <a:t>of</a:t>
            </a:r>
            <a:r>
              <a:rPr sz="2400" u="sng" spc="25" dirty="0">
                <a:solidFill>
                  <a:srgbClr val="0000FF"/>
                </a:solidFill>
                <a:uFill>
                  <a:solidFill>
                    <a:srgbClr val="0000FF"/>
                  </a:solidFill>
                </a:uFill>
                <a:latin typeface="Calibri"/>
                <a:cs typeface="Calibri"/>
                <a:hlinkClick r:id="rId7"/>
              </a:rPr>
              <a:t> </a:t>
            </a:r>
            <a:r>
              <a:rPr sz="2400" u="sng" spc="-10" dirty="0">
                <a:solidFill>
                  <a:srgbClr val="0000FF"/>
                </a:solidFill>
                <a:uFill>
                  <a:solidFill>
                    <a:srgbClr val="0000FF"/>
                  </a:solidFill>
                </a:uFill>
                <a:latin typeface="Calibri"/>
                <a:cs typeface="Calibri"/>
                <a:hlinkClick r:id="rId7"/>
              </a:rPr>
              <a:t>self-reported</a:t>
            </a:r>
            <a:r>
              <a:rPr sz="2400" u="sng" spc="10" dirty="0">
                <a:solidFill>
                  <a:srgbClr val="0000FF"/>
                </a:solidFill>
                <a:uFill>
                  <a:solidFill>
                    <a:srgbClr val="0000FF"/>
                  </a:solidFill>
                </a:uFill>
                <a:latin typeface="Calibri"/>
                <a:cs typeface="Calibri"/>
                <a:hlinkClick r:id="rId7"/>
              </a:rPr>
              <a:t> </a:t>
            </a:r>
            <a:r>
              <a:rPr sz="2400" u="sng" spc="-10" dirty="0">
                <a:solidFill>
                  <a:srgbClr val="0000FF"/>
                </a:solidFill>
                <a:uFill>
                  <a:solidFill>
                    <a:srgbClr val="0000FF"/>
                  </a:solidFill>
                </a:uFill>
                <a:latin typeface="Calibri"/>
                <a:cs typeface="Calibri"/>
                <a:hlinkClick r:id="rId7"/>
              </a:rPr>
              <a:t>spontaneous</a:t>
            </a:r>
            <a:r>
              <a:rPr sz="2400" u="sng" spc="25" dirty="0">
                <a:solidFill>
                  <a:srgbClr val="0000FF"/>
                </a:solidFill>
                <a:uFill>
                  <a:solidFill>
                    <a:srgbClr val="0000FF"/>
                  </a:solidFill>
                </a:uFill>
                <a:latin typeface="Calibri"/>
                <a:cs typeface="Calibri"/>
                <a:hlinkClick r:id="rId7"/>
              </a:rPr>
              <a:t> </a:t>
            </a:r>
            <a:r>
              <a:rPr sz="2400" u="sng" spc="-5" dirty="0">
                <a:solidFill>
                  <a:srgbClr val="0000FF"/>
                </a:solidFill>
                <a:uFill>
                  <a:solidFill>
                    <a:srgbClr val="0000FF"/>
                  </a:solidFill>
                </a:uFill>
                <a:latin typeface="Calibri"/>
                <a:cs typeface="Calibri"/>
                <a:hlinkClick r:id="rId7"/>
              </a:rPr>
              <a:t>abortions</a:t>
            </a:r>
            <a:r>
              <a:rPr sz="2400" spc="-5" dirty="0">
                <a:latin typeface="Calibri"/>
                <a:cs typeface="Calibri"/>
                <a:hlinkClick r:id="rId7"/>
              </a:rPr>
              <a:t>.	(8.9.21)</a:t>
            </a:r>
            <a:endParaRPr sz="2400" dirty="0">
              <a:latin typeface="Calibri"/>
              <a:cs typeface="Calibri"/>
            </a:endParaRPr>
          </a:p>
          <a:p>
            <a:pPr marL="12700">
              <a:spcBef>
                <a:spcPts val="330"/>
              </a:spcBef>
              <a:tabLst>
                <a:tab pos="10984865" algn="l"/>
              </a:tabLst>
            </a:pPr>
            <a:r>
              <a:rPr sz="2000" u="sng" dirty="0">
                <a:solidFill>
                  <a:srgbClr val="F5668F"/>
                </a:solidFill>
                <a:uFill>
                  <a:solidFill>
                    <a:srgbClr val="ADB3B8"/>
                  </a:solidFill>
                </a:uFill>
                <a:latin typeface="Calibri"/>
                <a:cs typeface="Calibri"/>
              </a:rPr>
              <a:t> </a:t>
            </a:r>
            <a:r>
              <a:rPr sz="2000" u="sng" spc="-190" dirty="0">
                <a:solidFill>
                  <a:srgbClr val="F5668F"/>
                </a:solidFill>
                <a:uFill>
                  <a:solidFill>
                    <a:srgbClr val="ADB3B8"/>
                  </a:solidFill>
                </a:uFill>
                <a:latin typeface="Calibri"/>
                <a:cs typeface="Calibri"/>
              </a:rPr>
              <a:t> </a:t>
            </a:r>
            <a:r>
              <a:rPr sz="2000" u="sng" dirty="0">
                <a:solidFill>
                  <a:srgbClr val="F5668F"/>
                </a:solidFill>
                <a:uFill>
                  <a:solidFill>
                    <a:srgbClr val="ADB3B8"/>
                  </a:solidFill>
                </a:uFill>
                <a:latin typeface="Calibri"/>
                <a:cs typeface="Calibri"/>
              </a:rPr>
              <a:t>•</a:t>
            </a:r>
            <a:r>
              <a:rPr sz="2000" u="sng" spc="355" dirty="0">
                <a:solidFill>
                  <a:srgbClr val="F5668F"/>
                </a:solidFill>
                <a:uFill>
                  <a:solidFill>
                    <a:srgbClr val="ADB3B8"/>
                  </a:solidFill>
                </a:uFill>
                <a:latin typeface="Calibri"/>
                <a:cs typeface="Calibri"/>
              </a:rPr>
              <a:t> </a:t>
            </a:r>
            <a:r>
              <a:rPr sz="2000" u="sng" spc="-5" dirty="0">
                <a:uFill>
                  <a:solidFill>
                    <a:srgbClr val="ADB3B8"/>
                  </a:solidFill>
                </a:uFill>
                <a:latin typeface="Calibri"/>
                <a:cs typeface="Calibri"/>
                <a:hlinkClick r:id="rId8"/>
              </a:rPr>
              <a:t>CDC:</a:t>
            </a:r>
            <a:r>
              <a:rPr sz="2000" u="sng" spc="-25" dirty="0">
                <a:uFill>
                  <a:solidFill>
                    <a:srgbClr val="ADB3B8"/>
                  </a:solidFill>
                </a:uFill>
                <a:latin typeface="Calibri"/>
                <a:cs typeface="Calibri"/>
                <a:hlinkClick r:id="rId8"/>
              </a:rPr>
              <a:t> </a:t>
            </a:r>
            <a:r>
              <a:rPr sz="2000" u="sng" spc="-15" dirty="0">
                <a:solidFill>
                  <a:srgbClr val="0000FF"/>
                </a:solidFill>
                <a:uFill>
                  <a:solidFill>
                    <a:srgbClr val="ADB3B8"/>
                  </a:solidFill>
                </a:uFill>
                <a:latin typeface="Calibri"/>
                <a:cs typeface="Calibri"/>
                <a:hlinkClick r:id="rId8"/>
              </a:rPr>
              <a:t>Percent</a:t>
            </a:r>
            <a:r>
              <a:rPr sz="2000" u="sng" spc="20" dirty="0">
                <a:solidFill>
                  <a:srgbClr val="0000FF"/>
                </a:solidFill>
                <a:uFill>
                  <a:solidFill>
                    <a:srgbClr val="ADB3B8"/>
                  </a:solidFill>
                </a:uFill>
                <a:latin typeface="Calibri"/>
                <a:cs typeface="Calibri"/>
                <a:hlinkClick r:id="rId8"/>
              </a:rPr>
              <a:t> </a:t>
            </a:r>
            <a:r>
              <a:rPr sz="2000" u="sng" spc="-5" dirty="0">
                <a:solidFill>
                  <a:srgbClr val="0000FF"/>
                </a:solidFill>
                <a:uFill>
                  <a:solidFill>
                    <a:srgbClr val="ADB3B8"/>
                  </a:solidFill>
                </a:uFill>
                <a:latin typeface="Calibri"/>
                <a:cs typeface="Calibri"/>
                <a:hlinkClick r:id="rId8"/>
              </a:rPr>
              <a:t>of</a:t>
            </a:r>
            <a:r>
              <a:rPr sz="2000" u="sng" dirty="0">
                <a:solidFill>
                  <a:srgbClr val="0000FF"/>
                </a:solidFill>
                <a:uFill>
                  <a:solidFill>
                    <a:srgbClr val="ADB3B8"/>
                  </a:solidFill>
                </a:uFill>
                <a:latin typeface="Calibri"/>
                <a:cs typeface="Calibri"/>
                <a:hlinkClick r:id="rId8"/>
              </a:rPr>
              <a:t> </a:t>
            </a:r>
            <a:r>
              <a:rPr sz="2000" u="sng" spc="-10" dirty="0">
                <a:solidFill>
                  <a:srgbClr val="0000FF"/>
                </a:solidFill>
                <a:uFill>
                  <a:solidFill>
                    <a:srgbClr val="ADB3B8"/>
                  </a:solidFill>
                </a:uFill>
                <a:latin typeface="Calibri"/>
                <a:cs typeface="Calibri"/>
                <a:hlinkClick r:id="rId8"/>
              </a:rPr>
              <a:t>Pregnant</a:t>
            </a:r>
            <a:r>
              <a:rPr sz="2000" u="sng" spc="-5" dirty="0">
                <a:solidFill>
                  <a:srgbClr val="0000FF"/>
                </a:solidFill>
                <a:uFill>
                  <a:solidFill>
                    <a:srgbClr val="ADB3B8"/>
                  </a:solidFill>
                </a:uFill>
                <a:latin typeface="Calibri"/>
                <a:cs typeface="Calibri"/>
                <a:hlinkClick r:id="rId8"/>
              </a:rPr>
              <a:t> </a:t>
            </a:r>
            <a:r>
              <a:rPr sz="2000" u="sng" spc="-10" dirty="0">
                <a:solidFill>
                  <a:srgbClr val="0000FF"/>
                </a:solidFill>
                <a:uFill>
                  <a:solidFill>
                    <a:srgbClr val="ADB3B8"/>
                  </a:solidFill>
                </a:uFill>
                <a:latin typeface="Calibri"/>
                <a:cs typeface="Calibri"/>
                <a:hlinkClick r:id="rId8"/>
              </a:rPr>
              <a:t>People</a:t>
            </a:r>
            <a:r>
              <a:rPr sz="2000" u="sng" spc="5" dirty="0">
                <a:solidFill>
                  <a:srgbClr val="0000FF"/>
                </a:solidFill>
                <a:uFill>
                  <a:solidFill>
                    <a:srgbClr val="ADB3B8"/>
                  </a:solidFill>
                </a:uFill>
                <a:latin typeface="Calibri"/>
                <a:cs typeface="Calibri"/>
                <a:hlinkClick r:id="rId8"/>
              </a:rPr>
              <a:t> </a:t>
            </a:r>
            <a:r>
              <a:rPr sz="2000" u="sng" spc="-5" dirty="0">
                <a:solidFill>
                  <a:srgbClr val="0000FF"/>
                </a:solidFill>
                <a:uFill>
                  <a:solidFill>
                    <a:srgbClr val="ADB3B8"/>
                  </a:solidFill>
                </a:uFill>
                <a:latin typeface="Calibri"/>
                <a:cs typeface="Calibri"/>
                <a:hlinkClick r:id="rId8"/>
              </a:rPr>
              <a:t>aged</a:t>
            </a:r>
            <a:r>
              <a:rPr sz="2000" u="sng" spc="-15" dirty="0">
                <a:solidFill>
                  <a:srgbClr val="0000FF"/>
                </a:solidFill>
                <a:uFill>
                  <a:solidFill>
                    <a:srgbClr val="ADB3B8"/>
                  </a:solidFill>
                </a:uFill>
                <a:latin typeface="Calibri"/>
                <a:cs typeface="Calibri"/>
                <a:hlinkClick r:id="rId8"/>
              </a:rPr>
              <a:t> </a:t>
            </a:r>
            <a:r>
              <a:rPr sz="2000" u="sng" dirty="0">
                <a:solidFill>
                  <a:srgbClr val="0000FF"/>
                </a:solidFill>
                <a:uFill>
                  <a:solidFill>
                    <a:srgbClr val="ADB3B8"/>
                  </a:solidFill>
                </a:uFill>
                <a:latin typeface="Calibri"/>
                <a:cs typeface="Calibri"/>
                <a:hlinkClick r:id="rId8"/>
              </a:rPr>
              <a:t>18-49</a:t>
            </a:r>
            <a:r>
              <a:rPr sz="2000" u="sng" spc="-25" dirty="0">
                <a:solidFill>
                  <a:srgbClr val="0000FF"/>
                </a:solidFill>
                <a:uFill>
                  <a:solidFill>
                    <a:srgbClr val="ADB3B8"/>
                  </a:solidFill>
                </a:uFill>
                <a:latin typeface="Calibri"/>
                <a:cs typeface="Calibri"/>
                <a:hlinkClick r:id="rId8"/>
              </a:rPr>
              <a:t> </a:t>
            </a:r>
            <a:r>
              <a:rPr sz="2000" u="sng" spc="-15" dirty="0">
                <a:solidFill>
                  <a:srgbClr val="0000FF"/>
                </a:solidFill>
                <a:uFill>
                  <a:solidFill>
                    <a:srgbClr val="ADB3B8"/>
                  </a:solidFill>
                </a:uFill>
                <a:latin typeface="Calibri"/>
                <a:cs typeface="Calibri"/>
                <a:hlinkClick r:id="rId8"/>
              </a:rPr>
              <a:t>years</a:t>
            </a:r>
            <a:r>
              <a:rPr sz="2000" u="sng" spc="10" dirty="0">
                <a:solidFill>
                  <a:srgbClr val="0000FF"/>
                </a:solidFill>
                <a:uFill>
                  <a:solidFill>
                    <a:srgbClr val="ADB3B8"/>
                  </a:solidFill>
                </a:uFill>
                <a:latin typeface="Calibri"/>
                <a:cs typeface="Calibri"/>
                <a:hlinkClick r:id="rId8"/>
              </a:rPr>
              <a:t> </a:t>
            </a:r>
            <a:r>
              <a:rPr sz="2000" u="sng" spc="-5" dirty="0">
                <a:solidFill>
                  <a:srgbClr val="0000FF"/>
                </a:solidFill>
                <a:uFill>
                  <a:solidFill>
                    <a:srgbClr val="ADB3B8"/>
                  </a:solidFill>
                </a:uFill>
                <a:latin typeface="Calibri"/>
                <a:cs typeface="Calibri"/>
                <a:hlinkClick r:id="rId8"/>
              </a:rPr>
              <a:t>receiving</a:t>
            </a:r>
            <a:r>
              <a:rPr sz="2000" u="sng" spc="10" dirty="0">
                <a:solidFill>
                  <a:srgbClr val="0000FF"/>
                </a:solidFill>
                <a:uFill>
                  <a:solidFill>
                    <a:srgbClr val="ADB3B8"/>
                  </a:solidFill>
                </a:uFill>
                <a:latin typeface="Calibri"/>
                <a:cs typeface="Calibri"/>
                <a:hlinkClick r:id="rId8"/>
              </a:rPr>
              <a:t> </a:t>
            </a:r>
            <a:r>
              <a:rPr sz="2000" u="sng" spc="-15" dirty="0">
                <a:solidFill>
                  <a:srgbClr val="0000FF"/>
                </a:solidFill>
                <a:uFill>
                  <a:solidFill>
                    <a:srgbClr val="ADB3B8"/>
                  </a:solidFill>
                </a:uFill>
                <a:latin typeface="Calibri"/>
                <a:cs typeface="Calibri"/>
                <a:hlinkClick r:id="rId8"/>
              </a:rPr>
              <a:t>at</a:t>
            </a:r>
            <a:r>
              <a:rPr sz="2000" u="sng" spc="20" dirty="0">
                <a:solidFill>
                  <a:srgbClr val="0000FF"/>
                </a:solidFill>
                <a:uFill>
                  <a:solidFill>
                    <a:srgbClr val="ADB3B8"/>
                  </a:solidFill>
                </a:uFill>
                <a:latin typeface="Calibri"/>
                <a:cs typeface="Calibri"/>
                <a:hlinkClick r:id="rId8"/>
              </a:rPr>
              <a:t> </a:t>
            </a:r>
            <a:r>
              <a:rPr sz="2000" u="sng" spc="-10" dirty="0">
                <a:solidFill>
                  <a:srgbClr val="0000FF"/>
                </a:solidFill>
                <a:uFill>
                  <a:solidFill>
                    <a:srgbClr val="ADB3B8"/>
                  </a:solidFill>
                </a:uFill>
                <a:latin typeface="Calibri"/>
                <a:cs typeface="Calibri"/>
                <a:hlinkClick r:id="rId8"/>
              </a:rPr>
              <a:t>least</a:t>
            </a:r>
            <a:r>
              <a:rPr sz="2000" u="sng" spc="20" dirty="0">
                <a:solidFill>
                  <a:srgbClr val="0000FF"/>
                </a:solidFill>
                <a:uFill>
                  <a:solidFill>
                    <a:srgbClr val="ADB3B8"/>
                  </a:solidFill>
                </a:uFill>
                <a:latin typeface="Calibri"/>
                <a:cs typeface="Calibri"/>
                <a:hlinkClick r:id="rId8"/>
              </a:rPr>
              <a:t> </a:t>
            </a:r>
            <a:r>
              <a:rPr sz="2000" u="sng" dirty="0">
                <a:solidFill>
                  <a:srgbClr val="0000FF"/>
                </a:solidFill>
                <a:uFill>
                  <a:solidFill>
                    <a:srgbClr val="ADB3B8"/>
                  </a:solidFill>
                </a:uFill>
                <a:latin typeface="Calibri"/>
                <a:cs typeface="Calibri"/>
                <a:hlinkClick r:id="rId8"/>
              </a:rPr>
              <a:t>one </a:t>
            </a:r>
            <a:r>
              <a:rPr sz="2000" u="sng" spc="-5" dirty="0">
                <a:solidFill>
                  <a:srgbClr val="0000FF"/>
                </a:solidFill>
                <a:uFill>
                  <a:solidFill>
                    <a:srgbClr val="ADB3B8"/>
                  </a:solidFill>
                </a:uFill>
                <a:latin typeface="Calibri"/>
                <a:cs typeface="Calibri"/>
                <a:hlinkClick r:id="rId8"/>
              </a:rPr>
              <a:t>dose</a:t>
            </a:r>
            <a:r>
              <a:rPr sz="2000" u="sng" spc="5" dirty="0">
                <a:solidFill>
                  <a:srgbClr val="0000FF"/>
                </a:solidFill>
                <a:uFill>
                  <a:solidFill>
                    <a:srgbClr val="ADB3B8"/>
                  </a:solidFill>
                </a:uFill>
                <a:latin typeface="Calibri"/>
                <a:cs typeface="Calibri"/>
                <a:hlinkClick r:id="rId8"/>
              </a:rPr>
              <a:t> </a:t>
            </a:r>
            <a:r>
              <a:rPr sz="2000" u="sng" spc="-5" dirty="0">
                <a:solidFill>
                  <a:srgbClr val="0000FF"/>
                </a:solidFill>
                <a:uFill>
                  <a:solidFill>
                    <a:srgbClr val="ADB3B8"/>
                  </a:solidFill>
                </a:uFill>
                <a:latin typeface="Calibri"/>
                <a:cs typeface="Calibri"/>
                <a:hlinkClick r:id="rId8"/>
              </a:rPr>
              <a:t>of </a:t>
            </a:r>
            <a:r>
              <a:rPr sz="2000" u="sng" dirty="0">
                <a:solidFill>
                  <a:srgbClr val="0000FF"/>
                </a:solidFill>
                <a:uFill>
                  <a:solidFill>
                    <a:srgbClr val="ADB3B8"/>
                  </a:solidFill>
                </a:uFill>
                <a:latin typeface="Calibri"/>
                <a:cs typeface="Calibri"/>
                <a:hlinkClick r:id="rId8"/>
              </a:rPr>
              <a:t>a</a:t>
            </a:r>
            <a:r>
              <a:rPr sz="2000" u="sng" spc="-5" dirty="0">
                <a:solidFill>
                  <a:srgbClr val="0000FF"/>
                </a:solidFill>
                <a:uFill>
                  <a:solidFill>
                    <a:srgbClr val="ADB3B8"/>
                  </a:solidFill>
                </a:uFill>
                <a:latin typeface="Calibri"/>
                <a:cs typeface="Calibri"/>
                <a:hlinkClick r:id="rId8"/>
              </a:rPr>
              <a:t> COVID-19</a:t>
            </a:r>
            <a:r>
              <a:rPr sz="2000" u="sng" spc="-35" dirty="0">
                <a:solidFill>
                  <a:srgbClr val="0000FF"/>
                </a:solidFill>
                <a:uFill>
                  <a:solidFill>
                    <a:srgbClr val="ADB3B8"/>
                  </a:solidFill>
                </a:uFill>
                <a:latin typeface="Calibri"/>
                <a:cs typeface="Calibri"/>
                <a:hlinkClick r:id="rId8"/>
              </a:rPr>
              <a:t> </a:t>
            </a:r>
            <a:r>
              <a:rPr sz="2000" u="sng" spc="-5" dirty="0" smtClean="0">
                <a:solidFill>
                  <a:srgbClr val="0000FF"/>
                </a:solidFill>
                <a:uFill>
                  <a:solidFill>
                    <a:srgbClr val="ADB3B8"/>
                  </a:solidFill>
                </a:uFill>
                <a:latin typeface="Calibri"/>
                <a:cs typeface="Calibri"/>
                <a:hlinkClick r:id="rId8"/>
              </a:rPr>
              <a:t>vaccin</a:t>
            </a:r>
            <a:r>
              <a:rPr lang="en-US" sz="2000" u="sng" spc="-5" dirty="0" smtClean="0">
                <a:solidFill>
                  <a:srgbClr val="0000FF"/>
                </a:solidFill>
                <a:uFill>
                  <a:solidFill>
                    <a:srgbClr val="ADB3B8"/>
                  </a:solidFill>
                </a:uFill>
                <a:latin typeface="Calibri"/>
                <a:cs typeface="Calibri"/>
              </a:rPr>
              <a:t>e     </a:t>
            </a:r>
            <a:r>
              <a:rPr lang="en-US" sz="2000" u="sng" dirty="0" smtClean="0">
                <a:solidFill>
                  <a:srgbClr val="0000FF"/>
                </a:solidFill>
                <a:uFill>
                  <a:solidFill>
                    <a:srgbClr val="0000FF"/>
                  </a:solidFill>
                </a:uFill>
                <a:cs typeface="Calibri"/>
                <a:hlinkClick r:id="rId8"/>
              </a:rPr>
              <a:t>during</a:t>
            </a:r>
            <a:r>
              <a:rPr lang="en-US" sz="2000" u="sng" spc="-60" dirty="0" smtClean="0">
                <a:solidFill>
                  <a:srgbClr val="0000FF"/>
                </a:solidFill>
                <a:uFill>
                  <a:solidFill>
                    <a:srgbClr val="0000FF"/>
                  </a:solidFill>
                </a:uFill>
                <a:cs typeface="Calibri"/>
                <a:hlinkClick r:id="rId8"/>
              </a:rPr>
              <a:t> </a:t>
            </a:r>
            <a:r>
              <a:rPr lang="en-US" sz="2000" u="sng" spc="-15" dirty="0">
                <a:solidFill>
                  <a:srgbClr val="0000FF"/>
                </a:solidFill>
                <a:uFill>
                  <a:solidFill>
                    <a:srgbClr val="0000FF"/>
                  </a:solidFill>
                </a:uFill>
                <a:cs typeface="Calibri"/>
                <a:hlinkClick r:id="rId8"/>
              </a:rPr>
              <a:t>pregnancy</a:t>
            </a:r>
            <a:r>
              <a:rPr lang="en-US" sz="2000" spc="-15" dirty="0">
                <a:cs typeface="Calibri"/>
                <a:hlinkClick r:id="rId8"/>
              </a:rPr>
              <a:t>.</a:t>
            </a:r>
            <a:r>
              <a:rPr lang="en-US" sz="2000" spc="-80" dirty="0">
                <a:cs typeface="Calibri"/>
                <a:hlinkClick r:id="rId8"/>
              </a:rPr>
              <a:t> </a:t>
            </a:r>
            <a:r>
              <a:rPr lang="en-US" sz="2000" dirty="0">
                <a:cs typeface="Calibri"/>
                <a:hlinkClick r:id="rId8"/>
              </a:rPr>
              <a:t>(</a:t>
            </a:r>
            <a:r>
              <a:rPr lang="en-US" sz="2000" dirty="0" smtClean="0">
                <a:cs typeface="Calibri"/>
                <a:hlinkClick r:id="rId8"/>
              </a:rPr>
              <a:t>9.4.21)</a:t>
            </a:r>
            <a:endParaRPr lang="en-US" sz="2000" u="sng" spc="-5" dirty="0">
              <a:solidFill>
                <a:srgbClr val="0000FF"/>
              </a:solidFill>
              <a:uFill>
                <a:solidFill>
                  <a:srgbClr val="ADB3B8"/>
                </a:solidFill>
              </a:uFill>
              <a:latin typeface="Calibri"/>
              <a:cs typeface="Calibri"/>
            </a:endParaRPr>
          </a:p>
          <a:p>
            <a:pPr marL="12700">
              <a:spcBef>
                <a:spcPts val="330"/>
              </a:spcBef>
              <a:tabLst>
                <a:tab pos="10984865" algn="l"/>
              </a:tabLst>
            </a:pPr>
            <a:r>
              <a:rPr lang="en-US" sz="2800" dirty="0" smtClean="0"/>
              <a:t>CDC Official Health Advisory :</a:t>
            </a:r>
            <a:r>
              <a:rPr lang="en-US" sz="2800" dirty="0"/>
              <a:t> </a:t>
            </a:r>
            <a:r>
              <a:rPr lang="en-US" sz="2800" dirty="0">
                <a:hlinkClick r:id="rId9"/>
              </a:rPr>
              <a:t>COVID-19 Vaccination for Pregnant People to Prevent Serious Illness, Deaths, and Adverse Pregnancy Outcomes from COVID-19</a:t>
            </a:r>
            <a:r>
              <a:rPr lang="en-US" sz="2800" dirty="0"/>
              <a:t>. (9.29.21) </a:t>
            </a:r>
            <a:r>
              <a:rPr sz="2000" u="sng" spc="-5" dirty="0">
                <a:solidFill>
                  <a:srgbClr val="0000FF"/>
                </a:solidFill>
                <a:uFill>
                  <a:solidFill>
                    <a:srgbClr val="ADB3B8"/>
                  </a:solidFill>
                </a:uFill>
                <a:latin typeface="Calibri"/>
                <a:cs typeface="Calibri"/>
              </a:rPr>
              <a:t>	</a:t>
            </a:r>
            <a:endParaRPr sz="2000" dirty="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687831" y="689070"/>
            <a:ext cx="5415915" cy="574040"/>
          </a:xfrm>
          <a:prstGeom prst="rect">
            <a:avLst/>
          </a:prstGeom>
        </p:spPr>
        <p:txBody>
          <a:bodyPr vert="horz" wrap="square" lIns="0" tIns="12700" rIns="0" bIns="0" rtlCol="0">
            <a:spAutoFit/>
          </a:bodyPr>
          <a:lstStyle/>
          <a:p>
            <a:pPr marL="12700">
              <a:lnSpc>
                <a:spcPct val="100000"/>
              </a:lnSpc>
              <a:spcBef>
                <a:spcPts val="100"/>
              </a:spcBef>
              <a:tabLst>
                <a:tab pos="2933700" algn="l"/>
              </a:tabLst>
            </a:pPr>
            <a:r>
              <a:rPr sz="3600" b="1" spc="-35" dirty="0">
                <a:solidFill>
                  <a:srgbClr val="F58466"/>
                </a:solidFill>
                <a:latin typeface="Arial"/>
                <a:cs typeface="Arial"/>
              </a:rPr>
              <a:t>ILPQC</a:t>
            </a:r>
            <a:r>
              <a:rPr sz="3600" b="1" spc="160" dirty="0">
                <a:solidFill>
                  <a:srgbClr val="F58466"/>
                </a:solidFill>
                <a:latin typeface="Arial"/>
                <a:cs typeface="Arial"/>
              </a:rPr>
              <a:t> </a:t>
            </a:r>
            <a:r>
              <a:rPr sz="3600" b="1" spc="-130" dirty="0">
                <a:solidFill>
                  <a:srgbClr val="F58466"/>
                </a:solidFill>
                <a:latin typeface="Arial"/>
                <a:cs typeface="Arial"/>
              </a:rPr>
              <a:t>Covid	</a:t>
            </a:r>
            <a:r>
              <a:rPr sz="3600" b="1" spc="-5" dirty="0">
                <a:solidFill>
                  <a:srgbClr val="F58466"/>
                </a:solidFill>
                <a:latin typeface="Arial"/>
                <a:cs typeface="Arial"/>
              </a:rPr>
              <a:t>19</a:t>
            </a:r>
            <a:r>
              <a:rPr sz="3600" b="1" spc="-160" dirty="0">
                <a:solidFill>
                  <a:srgbClr val="F58466"/>
                </a:solidFill>
                <a:latin typeface="Arial"/>
                <a:cs typeface="Arial"/>
              </a:rPr>
              <a:t> </a:t>
            </a:r>
            <a:r>
              <a:rPr sz="3600" b="1" spc="-140" dirty="0">
                <a:solidFill>
                  <a:srgbClr val="F58466"/>
                </a:solidFill>
                <a:latin typeface="Arial"/>
                <a:cs typeface="Arial"/>
              </a:rPr>
              <a:t>webinars</a:t>
            </a:r>
            <a:endParaRPr sz="3600">
              <a:latin typeface="Arial"/>
              <a:cs typeface="Arial"/>
            </a:endParaRPr>
          </a:p>
        </p:txBody>
      </p:sp>
      <p:sp>
        <p:nvSpPr>
          <p:cNvPr id="10" name="object 10"/>
          <p:cNvSpPr txBox="1"/>
          <p:nvPr/>
        </p:nvSpPr>
        <p:spPr>
          <a:xfrm>
            <a:off x="11365992" y="6437227"/>
            <a:ext cx="173990" cy="196215"/>
          </a:xfrm>
          <a:prstGeom prst="rect">
            <a:avLst/>
          </a:prstGeom>
        </p:spPr>
        <p:txBody>
          <a:bodyPr vert="horz" wrap="square" lIns="0" tIns="0" rIns="0" bIns="0" rtlCol="0">
            <a:spAutoFit/>
          </a:bodyPr>
          <a:lstStyle/>
          <a:p>
            <a:pPr marL="38100">
              <a:lnSpc>
                <a:spcPts val="1425"/>
              </a:lnSpc>
            </a:pPr>
            <a:fld id="{81D60167-4931-47E6-BA6A-407CBD079E47}" type="slidenum">
              <a:rPr sz="1200" spc="-5" dirty="0">
                <a:solidFill>
                  <a:srgbClr val="ADB3B8"/>
                </a:solidFill>
                <a:latin typeface="Arial"/>
                <a:cs typeface="Arial"/>
              </a:rPr>
              <a:t>4</a:t>
            </a:fld>
            <a:endParaRPr sz="1200">
              <a:latin typeface="Arial"/>
              <a:cs typeface="Arial"/>
            </a:endParaRPr>
          </a:p>
        </p:txBody>
      </p:sp>
      <p:sp>
        <p:nvSpPr>
          <p:cNvPr id="9" name="object 9"/>
          <p:cNvSpPr txBox="1"/>
          <p:nvPr/>
        </p:nvSpPr>
        <p:spPr>
          <a:xfrm>
            <a:off x="687649" y="2115310"/>
            <a:ext cx="10587355" cy="3829050"/>
          </a:xfrm>
          <a:prstGeom prst="rect">
            <a:avLst/>
          </a:prstGeom>
        </p:spPr>
        <p:txBody>
          <a:bodyPr vert="horz" wrap="square" lIns="0" tIns="112395" rIns="0" bIns="0" rtlCol="0">
            <a:spAutoFit/>
          </a:bodyPr>
          <a:lstStyle/>
          <a:p>
            <a:pPr marL="241300" marR="320040" indent="-229235">
              <a:lnSpc>
                <a:spcPct val="70000"/>
              </a:lnSpc>
              <a:spcBef>
                <a:spcPts val="885"/>
              </a:spcBef>
              <a:buClr>
                <a:srgbClr val="F5668F"/>
              </a:buClr>
              <a:buChar char="•"/>
              <a:tabLst>
                <a:tab pos="241300" algn="l"/>
                <a:tab pos="241935" algn="l"/>
              </a:tabLst>
            </a:pPr>
            <a:r>
              <a:rPr sz="2200" spc="-5" dirty="0">
                <a:solidFill>
                  <a:srgbClr val="444A53"/>
                </a:solidFill>
                <a:latin typeface="Arial"/>
                <a:cs typeface="Arial"/>
              </a:rPr>
              <a:t>The</a:t>
            </a:r>
            <a:r>
              <a:rPr sz="2200" spc="15" dirty="0">
                <a:solidFill>
                  <a:srgbClr val="444A53"/>
                </a:solidFill>
                <a:latin typeface="Arial"/>
                <a:cs typeface="Arial"/>
              </a:rPr>
              <a:t> </a:t>
            </a:r>
            <a:r>
              <a:rPr sz="2200" spc="-5" dirty="0">
                <a:solidFill>
                  <a:srgbClr val="444A53"/>
                </a:solidFill>
                <a:latin typeface="Arial"/>
                <a:cs typeface="Arial"/>
              </a:rPr>
              <a:t>strategies</a:t>
            </a:r>
            <a:r>
              <a:rPr sz="2200" spc="-25" dirty="0">
                <a:solidFill>
                  <a:srgbClr val="444A53"/>
                </a:solidFill>
                <a:latin typeface="Arial"/>
                <a:cs typeface="Arial"/>
              </a:rPr>
              <a:t> </a:t>
            </a:r>
            <a:r>
              <a:rPr sz="2200" spc="-5" dirty="0">
                <a:solidFill>
                  <a:srgbClr val="444A53"/>
                </a:solidFill>
                <a:latin typeface="Arial"/>
                <a:cs typeface="Arial"/>
              </a:rPr>
              <a:t>shared today</a:t>
            </a:r>
            <a:r>
              <a:rPr sz="2200" spc="-20" dirty="0">
                <a:solidFill>
                  <a:srgbClr val="444A53"/>
                </a:solidFill>
                <a:latin typeface="Arial"/>
                <a:cs typeface="Arial"/>
              </a:rPr>
              <a:t> </a:t>
            </a:r>
            <a:r>
              <a:rPr sz="2200" spc="-5" dirty="0">
                <a:solidFill>
                  <a:srgbClr val="444A53"/>
                </a:solidFill>
                <a:latin typeface="Arial"/>
                <a:cs typeface="Arial"/>
              </a:rPr>
              <a:t>are</a:t>
            </a:r>
            <a:r>
              <a:rPr sz="2200" spc="30" dirty="0">
                <a:solidFill>
                  <a:srgbClr val="444A53"/>
                </a:solidFill>
                <a:latin typeface="Arial"/>
                <a:cs typeface="Arial"/>
              </a:rPr>
              <a:t> </a:t>
            </a:r>
            <a:r>
              <a:rPr sz="2200" spc="-5" dirty="0">
                <a:solidFill>
                  <a:srgbClr val="444A53"/>
                </a:solidFill>
                <a:latin typeface="Arial"/>
                <a:cs typeface="Arial"/>
              </a:rPr>
              <a:t>examples</a:t>
            </a:r>
            <a:r>
              <a:rPr sz="2200" spc="15" dirty="0">
                <a:solidFill>
                  <a:srgbClr val="444A53"/>
                </a:solidFill>
                <a:latin typeface="Arial"/>
                <a:cs typeface="Arial"/>
              </a:rPr>
              <a:t> </a:t>
            </a:r>
            <a:r>
              <a:rPr sz="2200" spc="-5" dirty="0">
                <a:solidFill>
                  <a:srgbClr val="444A53"/>
                </a:solidFill>
                <a:latin typeface="Arial"/>
                <a:cs typeface="Arial"/>
              </a:rPr>
              <a:t>from</a:t>
            </a:r>
            <a:r>
              <a:rPr sz="2200" spc="25" dirty="0">
                <a:solidFill>
                  <a:srgbClr val="444A53"/>
                </a:solidFill>
                <a:latin typeface="Arial"/>
                <a:cs typeface="Arial"/>
              </a:rPr>
              <a:t> </a:t>
            </a:r>
            <a:r>
              <a:rPr sz="2200" spc="-5" dirty="0">
                <a:solidFill>
                  <a:srgbClr val="444A53"/>
                </a:solidFill>
                <a:latin typeface="Arial"/>
                <a:cs typeface="Arial"/>
              </a:rPr>
              <a:t>individual</a:t>
            </a:r>
            <a:r>
              <a:rPr sz="2200" spc="-25" dirty="0">
                <a:solidFill>
                  <a:srgbClr val="444A53"/>
                </a:solidFill>
                <a:latin typeface="Arial"/>
                <a:cs typeface="Arial"/>
              </a:rPr>
              <a:t> </a:t>
            </a:r>
            <a:r>
              <a:rPr sz="2200" spc="-5" dirty="0">
                <a:solidFill>
                  <a:srgbClr val="444A53"/>
                </a:solidFill>
                <a:latin typeface="Arial"/>
                <a:cs typeface="Arial"/>
              </a:rPr>
              <a:t>institutions</a:t>
            </a:r>
            <a:r>
              <a:rPr sz="2200" spc="-45" dirty="0">
                <a:solidFill>
                  <a:srgbClr val="444A53"/>
                </a:solidFill>
                <a:latin typeface="Arial"/>
                <a:cs typeface="Arial"/>
              </a:rPr>
              <a:t> </a:t>
            </a:r>
            <a:r>
              <a:rPr sz="2200" spc="-5" dirty="0">
                <a:solidFill>
                  <a:srgbClr val="444A53"/>
                </a:solidFill>
                <a:latin typeface="Arial"/>
                <a:cs typeface="Arial"/>
              </a:rPr>
              <a:t>not</a:t>
            </a:r>
            <a:r>
              <a:rPr sz="2200" spc="5" dirty="0">
                <a:solidFill>
                  <a:srgbClr val="444A53"/>
                </a:solidFill>
                <a:latin typeface="Arial"/>
                <a:cs typeface="Arial"/>
              </a:rPr>
              <a:t> </a:t>
            </a:r>
            <a:r>
              <a:rPr sz="2200" spc="-5" dirty="0">
                <a:solidFill>
                  <a:srgbClr val="444A53"/>
                </a:solidFill>
                <a:latin typeface="Arial"/>
                <a:cs typeface="Arial"/>
              </a:rPr>
              <a:t>IDPH</a:t>
            </a:r>
            <a:r>
              <a:rPr sz="2200" spc="-10" dirty="0">
                <a:solidFill>
                  <a:srgbClr val="444A53"/>
                </a:solidFill>
                <a:latin typeface="Arial"/>
                <a:cs typeface="Arial"/>
              </a:rPr>
              <a:t> </a:t>
            </a:r>
            <a:r>
              <a:rPr sz="2200" spc="-5" dirty="0">
                <a:solidFill>
                  <a:srgbClr val="444A53"/>
                </a:solidFill>
                <a:latin typeface="Arial"/>
                <a:cs typeface="Arial"/>
              </a:rPr>
              <a:t>or </a:t>
            </a:r>
            <a:r>
              <a:rPr sz="2200" spc="-600" dirty="0">
                <a:solidFill>
                  <a:srgbClr val="444A53"/>
                </a:solidFill>
                <a:latin typeface="Arial"/>
                <a:cs typeface="Arial"/>
              </a:rPr>
              <a:t> </a:t>
            </a:r>
            <a:r>
              <a:rPr sz="2200" spc="-5" dirty="0">
                <a:solidFill>
                  <a:srgbClr val="444A53"/>
                </a:solidFill>
                <a:latin typeface="Arial"/>
                <a:cs typeface="Arial"/>
              </a:rPr>
              <a:t>ILPQC</a:t>
            </a:r>
            <a:r>
              <a:rPr sz="2200" spc="-20" dirty="0">
                <a:solidFill>
                  <a:srgbClr val="444A53"/>
                </a:solidFill>
                <a:latin typeface="Arial"/>
                <a:cs typeface="Arial"/>
              </a:rPr>
              <a:t> </a:t>
            </a:r>
            <a:r>
              <a:rPr sz="2200" spc="-5" dirty="0">
                <a:solidFill>
                  <a:srgbClr val="444A53"/>
                </a:solidFill>
                <a:latin typeface="Arial"/>
                <a:cs typeface="Arial"/>
              </a:rPr>
              <a:t>recommendations.</a:t>
            </a:r>
            <a:endParaRPr sz="2200">
              <a:latin typeface="Arial"/>
              <a:cs typeface="Arial"/>
            </a:endParaRPr>
          </a:p>
          <a:p>
            <a:pPr>
              <a:lnSpc>
                <a:spcPct val="100000"/>
              </a:lnSpc>
              <a:spcBef>
                <a:spcPts val="45"/>
              </a:spcBef>
              <a:buClr>
                <a:srgbClr val="F5668F"/>
              </a:buClr>
              <a:buFont typeface="Arial"/>
              <a:buChar char="•"/>
            </a:pPr>
            <a:endParaRPr sz="2600">
              <a:latin typeface="Arial"/>
              <a:cs typeface="Arial"/>
            </a:endParaRPr>
          </a:p>
          <a:p>
            <a:pPr marL="240665" marR="38100" indent="-228600">
              <a:lnSpc>
                <a:spcPct val="72700"/>
              </a:lnSpc>
              <a:buClr>
                <a:srgbClr val="F5668F"/>
              </a:buClr>
              <a:buChar char="•"/>
              <a:tabLst>
                <a:tab pos="241300" algn="l"/>
                <a:tab pos="241935" algn="l"/>
                <a:tab pos="3844925" algn="l"/>
              </a:tabLst>
            </a:pPr>
            <a:r>
              <a:rPr sz="2200" spc="-5" dirty="0">
                <a:solidFill>
                  <a:srgbClr val="444A53"/>
                </a:solidFill>
                <a:latin typeface="Arial"/>
                <a:cs typeface="Arial"/>
              </a:rPr>
              <a:t>This</a:t>
            </a:r>
            <a:r>
              <a:rPr sz="2200" spc="-10" dirty="0">
                <a:solidFill>
                  <a:srgbClr val="444A53"/>
                </a:solidFill>
                <a:latin typeface="Arial"/>
                <a:cs typeface="Arial"/>
              </a:rPr>
              <a:t> </a:t>
            </a:r>
            <a:r>
              <a:rPr sz="2200" spc="-5" dirty="0">
                <a:solidFill>
                  <a:srgbClr val="444A53"/>
                </a:solidFill>
                <a:latin typeface="Arial"/>
                <a:cs typeface="Arial"/>
              </a:rPr>
              <a:t>is</a:t>
            </a:r>
            <a:r>
              <a:rPr sz="2200" spc="-15" dirty="0">
                <a:solidFill>
                  <a:srgbClr val="444A53"/>
                </a:solidFill>
                <a:latin typeface="Arial"/>
                <a:cs typeface="Arial"/>
              </a:rPr>
              <a:t> </a:t>
            </a:r>
            <a:r>
              <a:rPr sz="2200" spc="-5" dirty="0">
                <a:solidFill>
                  <a:srgbClr val="444A53"/>
                </a:solidFill>
                <a:latin typeface="Arial"/>
                <a:cs typeface="Arial"/>
              </a:rPr>
              <a:t>our</a:t>
            </a:r>
            <a:r>
              <a:rPr sz="2200" spc="20" dirty="0">
                <a:solidFill>
                  <a:srgbClr val="444A53"/>
                </a:solidFill>
                <a:latin typeface="Arial"/>
                <a:cs typeface="Arial"/>
              </a:rPr>
              <a:t> </a:t>
            </a:r>
            <a:r>
              <a:rPr sz="2200" spc="-5" dirty="0">
                <a:solidFill>
                  <a:srgbClr val="444A53"/>
                </a:solidFill>
                <a:latin typeface="Arial"/>
                <a:cs typeface="Arial"/>
              </a:rPr>
              <a:t>25th</a:t>
            </a:r>
            <a:r>
              <a:rPr sz="2200" spc="5" dirty="0">
                <a:solidFill>
                  <a:srgbClr val="444A53"/>
                </a:solidFill>
                <a:latin typeface="Arial"/>
                <a:cs typeface="Arial"/>
              </a:rPr>
              <a:t> </a:t>
            </a:r>
            <a:r>
              <a:rPr sz="2200" spc="-5" dirty="0">
                <a:solidFill>
                  <a:srgbClr val="444A53"/>
                </a:solidFill>
                <a:latin typeface="Arial"/>
                <a:cs typeface="Arial"/>
              </a:rPr>
              <a:t>COVID-19</a:t>
            </a:r>
            <a:r>
              <a:rPr sz="2200" spc="20" dirty="0">
                <a:solidFill>
                  <a:srgbClr val="444A53"/>
                </a:solidFill>
                <a:latin typeface="Arial"/>
                <a:cs typeface="Arial"/>
              </a:rPr>
              <a:t> </a:t>
            </a:r>
            <a:r>
              <a:rPr sz="2200" spc="-5" dirty="0">
                <a:solidFill>
                  <a:srgbClr val="444A53"/>
                </a:solidFill>
                <a:latin typeface="Arial"/>
                <a:cs typeface="Arial"/>
              </a:rPr>
              <a:t>strategies</a:t>
            </a:r>
            <a:r>
              <a:rPr sz="2200" spc="-25" dirty="0">
                <a:solidFill>
                  <a:srgbClr val="444A53"/>
                </a:solidFill>
                <a:latin typeface="Arial"/>
                <a:cs typeface="Arial"/>
              </a:rPr>
              <a:t> </a:t>
            </a:r>
            <a:r>
              <a:rPr sz="2200" spc="-5" dirty="0">
                <a:solidFill>
                  <a:srgbClr val="444A53"/>
                </a:solidFill>
                <a:latin typeface="Arial"/>
                <a:cs typeface="Arial"/>
              </a:rPr>
              <a:t>for</a:t>
            </a:r>
            <a:r>
              <a:rPr sz="2200" dirty="0">
                <a:solidFill>
                  <a:srgbClr val="444A53"/>
                </a:solidFill>
                <a:latin typeface="Arial"/>
                <a:cs typeface="Arial"/>
              </a:rPr>
              <a:t> </a:t>
            </a:r>
            <a:r>
              <a:rPr sz="2200" spc="-5" dirty="0">
                <a:solidFill>
                  <a:srgbClr val="444A53"/>
                </a:solidFill>
                <a:latin typeface="Arial"/>
                <a:cs typeface="Arial"/>
              </a:rPr>
              <a:t>OB/Neonatal Units</a:t>
            </a:r>
            <a:r>
              <a:rPr sz="2200" spc="-15" dirty="0">
                <a:solidFill>
                  <a:srgbClr val="444A53"/>
                </a:solidFill>
                <a:latin typeface="Arial"/>
                <a:cs typeface="Arial"/>
              </a:rPr>
              <a:t> </a:t>
            </a:r>
            <a:r>
              <a:rPr sz="2200" spc="-5" dirty="0">
                <a:solidFill>
                  <a:srgbClr val="444A53"/>
                </a:solidFill>
                <a:latin typeface="Arial"/>
                <a:cs typeface="Arial"/>
              </a:rPr>
              <a:t>webinar</a:t>
            </a:r>
            <a:r>
              <a:rPr sz="2200" spc="10" dirty="0">
                <a:solidFill>
                  <a:srgbClr val="444A53"/>
                </a:solidFill>
                <a:latin typeface="Arial"/>
                <a:cs typeface="Arial"/>
              </a:rPr>
              <a:t> </a:t>
            </a:r>
            <a:r>
              <a:rPr sz="2200" spc="-5" dirty="0">
                <a:solidFill>
                  <a:srgbClr val="444A53"/>
                </a:solidFill>
                <a:latin typeface="Arial"/>
                <a:cs typeface="Arial"/>
              </a:rPr>
              <a:t>in coordination </a:t>
            </a:r>
            <a:r>
              <a:rPr sz="2200" spc="-595" dirty="0">
                <a:solidFill>
                  <a:srgbClr val="444A53"/>
                </a:solidFill>
                <a:latin typeface="Arial"/>
                <a:cs typeface="Arial"/>
              </a:rPr>
              <a:t> </a:t>
            </a:r>
            <a:r>
              <a:rPr sz="2200" spc="-5" dirty="0">
                <a:solidFill>
                  <a:srgbClr val="444A53"/>
                </a:solidFill>
                <a:latin typeface="Arial"/>
                <a:cs typeface="Arial"/>
              </a:rPr>
              <a:t>with</a:t>
            </a:r>
            <a:r>
              <a:rPr sz="2200" dirty="0">
                <a:solidFill>
                  <a:srgbClr val="444A53"/>
                </a:solidFill>
                <a:latin typeface="Arial"/>
                <a:cs typeface="Arial"/>
              </a:rPr>
              <a:t> </a:t>
            </a:r>
            <a:r>
              <a:rPr sz="2200" spc="-15" dirty="0">
                <a:solidFill>
                  <a:srgbClr val="444A53"/>
                </a:solidFill>
                <a:latin typeface="Arial"/>
                <a:cs typeface="Arial"/>
              </a:rPr>
              <a:t>IDPH,</a:t>
            </a:r>
            <a:r>
              <a:rPr sz="2200" spc="50" dirty="0">
                <a:solidFill>
                  <a:srgbClr val="444A53"/>
                </a:solidFill>
                <a:latin typeface="Arial"/>
                <a:cs typeface="Arial"/>
              </a:rPr>
              <a:t> </a:t>
            </a:r>
            <a:r>
              <a:rPr sz="2200" spc="-5" dirty="0">
                <a:solidFill>
                  <a:srgbClr val="444A53"/>
                </a:solidFill>
                <a:latin typeface="Arial"/>
                <a:cs typeface="Arial"/>
              </a:rPr>
              <a:t>since</a:t>
            </a:r>
            <a:r>
              <a:rPr sz="2200" spc="-265" dirty="0">
                <a:solidFill>
                  <a:srgbClr val="444A53"/>
                </a:solidFill>
                <a:latin typeface="Arial"/>
                <a:cs typeface="Arial"/>
              </a:rPr>
              <a:t> </a:t>
            </a:r>
            <a:r>
              <a:rPr sz="2200" spc="-5" dirty="0">
                <a:solidFill>
                  <a:srgbClr val="444A53"/>
                </a:solidFill>
                <a:latin typeface="Arial"/>
                <a:cs typeface="Arial"/>
              </a:rPr>
              <a:t>April 2020.	Please</a:t>
            </a:r>
            <a:r>
              <a:rPr sz="2200" spc="-45" dirty="0">
                <a:solidFill>
                  <a:srgbClr val="444A53"/>
                </a:solidFill>
                <a:latin typeface="Arial"/>
                <a:cs typeface="Arial"/>
              </a:rPr>
              <a:t> </a:t>
            </a:r>
            <a:r>
              <a:rPr sz="2200" spc="-5" dirty="0">
                <a:solidFill>
                  <a:srgbClr val="444A53"/>
                </a:solidFill>
                <a:latin typeface="Arial"/>
                <a:cs typeface="Arial"/>
              </a:rPr>
              <a:t>see</a:t>
            </a:r>
            <a:r>
              <a:rPr sz="2200" dirty="0">
                <a:solidFill>
                  <a:srgbClr val="0000FF"/>
                </a:solidFill>
                <a:latin typeface="Arial"/>
                <a:cs typeface="Arial"/>
              </a:rPr>
              <a:t> </a:t>
            </a:r>
            <a:r>
              <a:rPr sz="2200" u="sng" spc="-5" dirty="0">
                <a:solidFill>
                  <a:srgbClr val="0000FF"/>
                </a:solidFill>
                <a:uFill>
                  <a:solidFill>
                    <a:srgbClr val="6B93FB"/>
                  </a:solidFill>
                </a:uFill>
                <a:latin typeface="Arial"/>
                <a:cs typeface="Arial"/>
                <a:hlinkClick r:id="rId4"/>
              </a:rPr>
              <a:t>https://ilpqc.org/covid-19-information/</a:t>
            </a:r>
            <a:r>
              <a:rPr sz="2200" u="sng" spc="15" dirty="0">
                <a:solidFill>
                  <a:srgbClr val="444A53"/>
                </a:solidFill>
                <a:uFill>
                  <a:solidFill>
                    <a:srgbClr val="6B93FB"/>
                  </a:solidFill>
                </a:uFill>
                <a:latin typeface="Arial"/>
                <a:cs typeface="Arial"/>
                <a:hlinkClick r:id="rId4"/>
              </a:rPr>
              <a:t> </a:t>
            </a:r>
            <a:r>
              <a:rPr sz="2200" spc="-5" dirty="0">
                <a:solidFill>
                  <a:srgbClr val="444A53"/>
                </a:solidFill>
                <a:latin typeface="Arial"/>
                <a:cs typeface="Arial"/>
              </a:rPr>
              <a:t>for</a:t>
            </a:r>
            <a:endParaRPr sz="2200">
              <a:latin typeface="Arial"/>
              <a:cs typeface="Arial"/>
            </a:endParaRPr>
          </a:p>
          <a:p>
            <a:pPr marL="241300" marR="5080" indent="-635">
              <a:lnSpc>
                <a:spcPct val="70000"/>
              </a:lnSpc>
              <a:spcBef>
                <a:spcPts val="425"/>
              </a:spcBef>
            </a:pPr>
            <a:r>
              <a:rPr sz="2200" spc="-5" dirty="0">
                <a:solidFill>
                  <a:srgbClr val="444A53"/>
                </a:solidFill>
                <a:latin typeface="Arial"/>
                <a:cs typeface="Arial"/>
              </a:rPr>
              <a:t>future</a:t>
            </a:r>
            <a:r>
              <a:rPr sz="2200" spc="10" dirty="0">
                <a:solidFill>
                  <a:srgbClr val="444A53"/>
                </a:solidFill>
                <a:latin typeface="Arial"/>
                <a:cs typeface="Arial"/>
              </a:rPr>
              <a:t> </a:t>
            </a:r>
            <a:r>
              <a:rPr sz="2200" spc="-5" dirty="0">
                <a:solidFill>
                  <a:srgbClr val="444A53"/>
                </a:solidFill>
                <a:latin typeface="Arial"/>
                <a:cs typeface="Arial"/>
              </a:rPr>
              <a:t>webinar</a:t>
            </a:r>
            <a:r>
              <a:rPr sz="2200" spc="15" dirty="0">
                <a:solidFill>
                  <a:srgbClr val="444A53"/>
                </a:solidFill>
                <a:latin typeface="Arial"/>
                <a:cs typeface="Arial"/>
              </a:rPr>
              <a:t> </a:t>
            </a:r>
            <a:r>
              <a:rPr sz="2200" spc="-5" dirty="0">
                <a:solidFill>
                  <a:srgbClr val="444A53"/>
                </a:solidFill>
                <a:latin typeface="Arial"/>
                <a:cs typeface="Arial"/>
              </a:rPr>
              <a:t>registration, prior</a:t>
            </a:r>
            <a:r>
              <a:rPr sz="2200" spc="-15" dirty="0">
                <a:solidFill>
                  <a:srgbClr val="444A53"/>
                </a:solidFill>
                <a:latin typeface="Arial"/>
                <a:cs typeface="Arial"/>
              </a:rPr>
              <a:t> </a:t>
            </a:r>
            <a:r>
              <a:rPr sz="2200" spc="-5" dirty="0">
                <a:solidFill>
                  <a:srgbClr val="444A53"/>
                </a:solidFill>
                <a:latin typeface="Arial"/>
                <a:cs typeface="Arial"/>
              </a:rPr>
              <a:t>recorded</a:t>
            </a:r>
            <a:r>
              <a:rPr sz="2200" spc="15" dirty="0">
                <a:solidFill>
                  <a:srgbClr val="444A53"/>
                </a:solidFill>
                <a:latin typeface="Arial"/>
                <a:cs typeface="Arial"/>
              </a:rPr>
              <a:t> </a:t>
            </a:r>
            <a:r>
              <a:rPr sz="2200" spc="-5" dirty="0">
                <a:solidFill>
                  <a:srgbClr val="444A53"/>
                </a:solidFill>
                <a:latin typeface="Arial"/>
                <a:cs typeface="Arial"/>
              </a:rPr>
              <a:t>webinars</a:t>
            </a:r>
            <a:r>
              <a:rPr sz="2200" spc="-10" dirty="0">
                <a:solidFill>
                  <a:srgbClr val="444A53"/>
                </a:solidFill>
                <a:latin typeface="Arial"/>
                <a:cs typeface="Arial"/>
              </a:rPr>
              <a:t> </a:t>
            </a:r>
            <a:r>
              <a:rPr sz="2200" spc="-5" dirty="0">
                <a:solidFill>
                  <a:srgbClr val="444A53"/>
                </a:solidFill>
                <a:latin typeface="Arial"/>
                <a:cs typeface="Arial"/>
              </a:rPr>
              <a:t>and</a:t>
            </a:r>
            <a:r>
              <a:rPr sz="2200" spc="25" dirty="0">
                <a:solidFill>
                  <a:srgbClr val="444A53"/>
                </a:solidFill>
                <a:latin typeface="Arial"/>
                <a:cs typeface="Arial"/>
              </a:rPr>
              <a:t> </a:t>
            </a:r>
            <a:r>
              <a:rPr sz="2200" spc="-5" dirty="0">
                <a:solidFill>
                  <a:srgbClr val="444A53"/>
                </a:solidFill>
                <a:latin typeface="Arial"/>
                <a:cs typeface="Arial"/>
              </a:rPr>
              <a:t>written</a:t>
            </a:r>
            <a:r>
              <a:rPr sz="2200" spc="-10" dirty="0">
                <a:solidFill>
                  <a:srgbClr val="444A53"/>
                </a:solidFill>
                <a:latin typeface="Arial"/>
                <a:cs typeface="Arial"/>
              </a:rPr>
              <a:t> </a:t>
            </a:r>
            <a:r>
              <a:rPr sz="2200" spc="-5" dirty="0">
                <a:solidFill>
                  <a:srgbClr val="444A53"/>
                </a:solidFill>
                <a:latin typeface="Arial"/>
                <a:cs typeface="Arial"/>
              </a:rPr>
              <a:t>out</a:t>
            </a:r>
            <a:r>
              <a:rPr sz="2200" spc="5" dirty="0">
                <a:solidFill>
                  <a:srgbClr val="444A53"/>
                </a:solidFill>
                <a:latin typeface="Arial"/>
                <a:cs typeface="Arial"/>
              </a:rPr>
              <a:t> </a:t>
            </a:r>
            <a:r>
              <a:rPr sz="2200" spc="-85" dirty="0">
                <a:solidFill>
                  <a:srgbClr val="444A53"/>
                </a:solidFill>
                <a:latin typeface="Arial"/>
                <a:cs typeface="Arial"/>
              </a:rPr>
              <a:t>Q/A’s</a:t>
            </a:r>
            <a:r>
              <a:rPr sz="2200" spc="5" dirty="0">
                <a:solidFill>
                  <a:srgbClr val="444A53"/>
                </a:solidFill>
                <a:latin typeface="Arial"/>
                <a:cs typeface="Arial"/>
              </a:rPr>
              <a:t> </a:t>
            </a:r>
            <a:r>
              <a:rPr sz="2200" spc="-5" dirty="0">
                <a:solidFill>
                  <a:srgbClr val="444A53"/>
                </a:solidFill>
                <a:latin typeface="Arial"/>
                <a:cs typeface="Arial"/>
              </a:rPr>
              <a:t>from</a:t>
            </a:r>
            <a:r>
              <a:rPr sz="2200" spc="30" dirty="0">
                <a:solidFill>
                  <a:srgbClr val="444A53"/>
                </a:solidFill>
                <a:latin typeface="Arial"/>
                <a:cs typeface="Arial"/>
              </a:rPr>
              <a:t> </a:t>
            </a:r>
            <a:r>
              <a:rPr sz="2200" spc="-5" dirty="0">
                <a:solidFill>
                  <a:srgbClr val="444A53"/>
                </a:solidFill>
                <a:latin typeface="Arial"/>
                <a:cs typeface="Arial"/>
              </a:rPr>
              <a:t>those </a:t>
            </a:r>
            <a:r>
              <a:rPr sz="2200" spc="-600" dirty="0">
                <a:solidFill>
                  <a:srgbClr val="444A53"/>
                </a:solidFill>
                <a:latin typeface="Arial"/>
                <a:cs typeface="Arial"/>
              </a:rPr>
              <a:t> </a:t>
            </a:r>
            <a:r>
              <a:rPr sz="2200" spc="-5" dirty="0">
                <a:solidFill>
                  <a:srgbClr val="444A53"/>
                </a:solidFill>
                <a:latin typeface="Arial"/>
                <a:cs typeface="Arial"/>
              </a:rPr>
              <a:t>webinars.</a:t>
            </a:r>
            <a:endParaRPr sz="2200">
              <a:latin typeface="Arial"/>
              <a:cs typeface="Arial"/>
            </a:endParaRPr>
          </a:p>
          <a:p>
            <a:pPr>
              <a:lnSpc>
                <a:spcPct val="100000"/>
              </a:lnSpc>
              <a:spcBef>
                <a:spcPts val="30"/>
              </a:spcBef>
            </a:pPr>
            <a:endParaRPr sz="3050">
              <a:latin typeface="Arial"/>
              <a:cs typeface="Arial"/>
            </a:endParaRPr>
          </a:p>
          <a:p>
            <a:pPr marL="240665" marR="146685" indent="-228600">
              <a:lnSpc>
                <a:spcPct val="70000"/>
              </a:lnSpc>
              <a:buClr>
                <a:srgbClr val="F5668F"/>
              </a:buClr>
              <a:buChar char="•"/>
              <a:tabLst>
                <a:tab pos="241300" algn="l"/>
                <a:tab pos="241935" algn="l"/>
              </a:tabLst>
            </a:pPr>
            <a:r>
              <a:rPr sz="2200" spc="-5" dirty="0">
                <a:solidFill>
                  <a:srgbClr val="444A53"/>
                </a:solidFill>
                <a:latin typeface="Arial"/>
                <a:cs typeface="Arial"/>
              </a:rPr>
              <a:t>The</a:t>
            </a:r>
            <a:r>
              <a:rPr sz="2200" dirty="0">
                <a:solidFill>
                  <a:srgbClr val="444A53"/>
                </a:solidFill>
                <a:latin typeface="Arial"/>
                <a:cs typeface="Arial"/>
              </a:rPr>
              <a:t> </a:t>
            </a:r>
            <a:r>
              <a:rPr sz="2200" spc="-5" dirty="0">
                <a:solidFill>
                  <a:srgbClr val="444A53"/>
                </a:solidFill>
                <a:latin typeface="Arial"/>
                <a:cs typeface="Arial"/>
              </a:rPr>
              <a:t>next</a:t>
            </a:r>
            <a:r>
              <a:rPr sz="2200" spc="20" dirty="0">
                <a:solidFill>
                  <a:srgbClr val="444A53"/>
                </a:solidFill>
                <a:latin typeface="Arial"/>
                <a:cs typeface="Arial"/>
              </a:rPr>
              <a:t> </a:t>
            </a:r>
            <a:r>
              <a:rPr sz="2200" spc="-5" dirty="0">
                <a:solidFill>
                  <a:srgbClr val="444A53"/>
                </a:solidFill>
                <a:latin typeface="Arial"/>
                <a:cs typeface="Arial"/>
              </a:rPr>
              <a:t>webinar</a:t>
            </a:r>
            <a:r>
              <a:rPr sz="2200" spc="-15" dirty="0">
                <a:solidFill>
                  <a:srgbClr val="444A53"/>
                </a:solidFill>
                <a:latin typeface="Arial"/>
                <a:cs typeface="Arial"/>
              </a:rPr>
              <a:t> </a:t>
            </a:r>
            <a:r>
              <a:rPr sz="2200" spc="-5" dirty="0">
                <a:solidFill>
                  <a:srgbClr val="444A53"/>
                </a:solidFill>
                <a:latin typeface="Arial"/>
                <a:cs typeface="Arial"/>
              </a:rPr>
              <a:t>will</a:t>
            </a:r>
            <a:r>
              <a:rPr sz="2200" spc="-20" dirty="0">
                <a:solidFill>
                  <a:srgbClr val="444A53"/>
                </a:solidFill>
                <a:latin typeface="Arial"/>
                <a:cs typeface="Arial"/>
              </a:rPr>
              <a:t> </a:t>
            </a:r>
            <a:r>
              <a:rPr sz="2200" spc="-5" dirty="0">
                <a:solidFill>
                  <a:srgbClr val="444A53"/>
                </a:solidFill>
                <a:latin typeface="Arial"/>
                <a:cs typeface="Arial"/>
              </a:rPr>
              <a:t>be</a:t>
            </a:r>
            <a:r>
              <a:rPr sz="2200" spc="5" dirty="0">
                <a:solidFill>
                  <a:srgbClr val="444A53"/>
                </a:solidFill>
                <a:latin typeface="Arial"/>
                <a:cs typeface="Arial"/>
              </a:rPr>
              <a:t> </a:t>
            </a:r>
            <a:r>
              <a:rPr sz="2200" b="1" spc="-55" dirty="0">
                <a:solidFill>
                  <a:srgbClr val="444A53"/>
                </a:solidFill>
                <a:latin typeface="Arial"/>
                <a:cs typeface="Arial"/>
              </a:rPr>
              <a:t>Friday,</a:t>
            </a:r>
            <a:r>
              <a:rPr sz="2200" b="1" spc="30" dirty="0">
                <a:solidFill>
                  <a:srgbClr val="444A53"/>
                </a:solidFill>
                <a:latin typeface="Arial"/>
                <a:cs typeface="Arial"/>
              </a:rPr>
              <a:t> </a:t>
            </a:r>
            <a:r>
              <a:rPr sz="2200" b="1" spc="-5" dirty="0">
                <a:solidFill>
                  <a:srgbClr val="444A53"/>
                </a:solidFill>
                <a:latin typeface="Arial"/>
                <a:cs typeface="Arial"/>
              </a:rPr>
              <a:t>November</a:t>
            </a:r>
            <a:r>
              <a:rPr sz="2200" b="1" spc="-20" dirty="0">
                <a:solidFill>
                  <a:srgbClr val="444A53"/>
                </a:solidFill>
                <a:latin typeface="Arial"/>
                <a:cs typeface="Arial"/>
              </a:rPr>
              <a:t> </a:t>
            </a:r>
            <a:r>
              <a:rPr sz="2200" b="1" spc="-5" dirty="0">
                <a:solidFill>
                  <a:srgbClr val="444A53"/>
                </a:solidFill>
                <a:latin typeface="Arial"/>
                <a:cs typeface="Arial"/>
              </a:rPr>
              <a:t>5,</a:t>
            </a:r>
            <a:r>
              <a:rPr sz="2200" b="1" dirty="0">
                <a:solidFill>
                  <a:srgbClr val="444A53"/>
                </a:solidFill>
                <a:latin typeface="Arial"/>
                <a:cs typeface="Arial"/>
              </a:rPr>
              <a:t> </a:t>
            </a:r>
            <a:r>
              <a:rPr sz="2200" b="1" spc="-5" dirty="0">
                <a:solidFill>
                  <a:srgbClr val="444A53"/>
                </a:solidFill>
                <a:latin typeface="Arial"/>
                <a:cs typeface="Arial"/>
              </a:rPr>
              <a:t>noon</a:t>
            </a:r>
            <a:r>
              <a:rPr sz="2200" b="1" spc="40" dirty="0">
                <a:solidFill>
                  <a:srgbClr val="444A53"/>
                </a:solidFill>
                <a:latin typeface="Arial"/>
                <a:cs typeface="Arial"/>
              </a:rPr>
              <a:t> </a:t>
            </a:r>
            <a:r>
              <a:rPr sz="2200" b="1" spc="-5" dirty="0">
                <a:solidFill>
                  <a:srgbClr val="444A53"/>
                </a:solidFill>
                <a:latin typeface="Arial"/>
                <a:cs typeface="Arial"/>
              </a:rPr>
              <a:t>to</a:t>
            </a:r>
            <a:r>
              <a:rPr sz="2200" b="1" spc="20" dirty="0">
                <a:solidFill>
                  <a:srgbClr val="444A53"/>
                </a:solidFill>
                <a:latin typeface="Arial"/>
                <a:cs typeface="Arial"/>
              </a:rPr>
              <a:t> </a:t>
            </a:r>
            <a:r>
              <a:rPr sz="2200" b="1" spc="-5" dirty="0">
                <a:solidFill>
                  <a:srgbClr val="444A53"/>
                </a:solidFill>
                <a:latin typeface="Arial"/>
                <a:cs typeface="Arial"/>
              </a:rPr>
              <a:t>1:15pm</a:t>
            </a:r>
            <a:r>
              <a:rPr sz="2200" spc="-5" dirty="0">
                <a:solidFill>
                  <a:srgbClr val="444A53"/>
                </a:solidFill>
                <a:latin typeface="Arial"/>
                <a:cs typeface="Arial"/>
              </a:rPr>
              <a:t>.</a:t>
            </a:r>
            <a:r>
              <a:rPr sz="2200" spc="-10" dirty="0">
                <a:solidFill>
                  <a:srgbClr val="444A53"/>
                </a:solidFill>
                <a:latin typeface="Arial"/>
                <a:cs typeface="Arial"/>
              </a:rPr>
              <a:t> </a:t>
            </a:r>
            <a:r>
              <a:rPr sz="2200" spc="-35" dirty="0">
                <a:solidFill>
                  <a:srgbClr val="444A53"/>
                </a:solidFill>
                <a:latin typeface="Arial"/>
                <a:cs typeface="Arial"/>
              </a:rPr>
              <a:t>We</a:t>
            </a:r>
            <a:r>
              <a:rPr sz="2200" spc="-20" dirty="0">
                <a:solidFill>
                  <a:srgbClr val="444A53"/>
                </a:solidFill>
                <a:latin typeface="Arial"/>
                <a:cs typeface="Arial"/>
              </a:rPr>
              <a:t> </a:t>
            </a:r>
            <a:r>
              <a:rPr sz="2200" spc="-5" dirty="0">
                <a:solidFill>
                  <a:srgbClr val="444A53"/>
                </a:solidFill>
                <a:latin typeface="Arial"/>
                <a:cs typeface="Arial"/>
              </a:rPr>
              <a:t>are</a:t>
            </a:r>
            <a:r>
              <a:rPr sz="2200" spc="20" dirty="0">
                <a:solidFill>
                  <a:srgbClr val="444A53"/>
                </a:solidFill>
                <a:latin typeface="Arial"/>
                <a:cs typeface="Arial"/>
              </a:rPr>
              <a:t> </a:t>
            </a:r>
            <a:r>
              <a:rPr sz="2200" spc="-15" dirty="0">
                <a:solidFill>
                  <a:srgbClr val="444A53"/>
                </a:solidFill>
                <a:latin typeface="Arial"/>
                <a:cs typeface="Arial"/>
              </a:rPr>
              <a:t>moving</a:t>
            </a:r>
            <a:r>
              <a:rPr sz="2200" spc="30" dirty="0">
                <a:solidFill>
                  <a:srgbClr val="444A53"/>
                </a:solidFill>
                <a:latin typeface="Arial"/>
                <a:cs typeface="Arial"/>
              </a:rPr>
              <a:t> </a:t>
            </a:r>
            <a:r>
              <a:rPr sz="2200" spc="-5" dirty="0">
                <a:solidFill>
                  <a:srgbClr val="444A53"/>
                </a:solidFill>
                <a:latin typeface="Arial"/>
                <a:cs typeface="Arial"/>
              </a:rPr>
              <a:t>to </a:t>
            </a:r>
            <a:r>
              <a:rPr sz="2200" spc="-600" dirty="0">
                <a:solidFill>
                  <a:srgbClr val="444A53"/>
                </a:solidFill>
                <a:latin typeface="Arial"/>
                <a:cs typeface="Arial"/>
              </a:rPr>
              <a:t> </a:t>
            </a:r>
            <a:r>
              <a:rPr sz="2200" spc="-5" dirty="0">
                <a:solidFill>
                  <a:srgbClr val="444A53"/>
                </a:solidFill>
                <a:latin typeface="Arial"/>
                <a:cs typeface="Arial"/>
              </a:rPr>
              <a:t>every</a:t>
            </a:r>
            <a:r>
              <a:rPr sz="2200" spc="5" dirty="0">
                <a:solidFill>
                  <a:srgbClr val="444A53"/>
                </a:solidFill>
                <a:latin typeface="Arial"/>
                <a:cs typeface="Arial"/>
              </a:rPr>
              <a:t> </a:t>
            </a:r>
            <a:r>
              <a:rPr sz="2200" spc="-5" dirty="0">
                <a:solidFill>
                  <a:srgbClr val="444A53"/>
                </a:solidFill>
                <a:latin typeface="Arial"/>
                <a:cs typeface="Arial"/>
              </a:rPr>
              <a:t>other</a:t>
            </a:r>
            <a:r>
              <a:rPr sz="2200" dirty="0">
                <a:solidFill>
                  <a:srgbClr val="444A53"/>
                </a:solidFill>
                <a:latin typeface="Arial"/>
                <a:cs typeface="Arial"/>
              </a:rPr>
              <a:t> </a:t>
            </a:r>
            <a:r>
              <a:rPr sz="2200" spc="-5" dirty="0">
                <a:solidFill>
                  <a:srgbClr val="444A53"/>
                </a:solidFill>
                <a:latin typeface="Arial"/>
                <a:cs typeface="Arial"/>
              </a:rPr>
              <a:t>month</a:t>
            </a:r>
            <a:r>
              <a:rPr sz="2200" dirty="0">
                <a:solidFill>
                  <a:srgbClr val="444A53"/>
                </a:solidFill>
                <a:latin typeface="Arial"/>
                <a:cs typeface="Arial"/>
              </a:rPr>
              <a:t> </a:t>
            </a:r>
            <a:r>
              <a:rPr sz="2200" spc="-5" dirty="0">
                <a:solidFill>
                  <a:srgbClr val="444A53"/>
                </a:solidFill>
                <a:latin typeface="Arial"/>
                <a:cs typeface="Arial"/>
              </a:rPr>
              <a:t>and</a:t>
            </a:r>
            <a:r>
              <a:rPr sz="2200" spc="10" dirty="0">
                <a:solidFill>
                  <a:srgbClr val="444A53"/>
                </a:solidFill>
                <a:latin typeface="Arial"/>
                <a:cs typeface="Arial"/>
              </a:rPr>
              <a:t> </a:t>
            </a:r>
            <a:r>
              <a:rPr sz="2200" spc="-5" dirty="0">
                <a:solidFill>
                  <a:srgbClr val="444A53"/>
                </a:solidFill>
                <a:latin typeface="Arial"/>
                <a:cs typeface="Arial"/>
              </a:rPr>
              <a:t>determining</a:t>
            </a:r>
            <a:r>
              <a:rPr sz="2200" spc="-20" dirty="0">
                <a:solidFill>
                  <a:srgbClr val="444A53"/>
                </a:solidFill>
                <a:latin typeface="Arial"/>
                <a:cs typeface="Arial"/>
              </a:rPr>
              <a:t> </a:t>
            </a:r>
            <a:r>
              <a:rPr sz="2200" spc="-5" dirty="0">
                <a:solidFill>
                  <a:srgbClr val="444A53"/>
                </a:solidFill>
                <a:latin typeface="Arial"/>
                <a:cs typeface="Arial"/>
              </a:rPr>
              <a:t>the</a:t>
            </a:r>
            <a:r>
              <a:rPr sz="2200" spc="-10" dirty="0">
                <a:solidFill>
                  <a:srgbClr val="444A53"/>
                </a:solidFill>
                <a:latin typeface="Arial"/>
                <a:cs typeface="Arial"/>
              </a:rPr>
              <a:t> </a:t>
            </a:r>
            <a:r>
              <a:rPr sz="2200" spc="-5" dirty="0">
                <a:solidFill>
                  <a:srgbClr val="444A53"/>
                </a:solidFill>
                <a:latin typeface="Arial"/>
                <a:cs typeface="Arial"/>
              </a:rPr>
              <a:t>needed</a:t>
            </a:r>
            <a:r>
              <a:rPr sz="2200" spc="-10" dirty="0">
                <a:solidFill>
                  <a:srgbClr val="444A53"/>
                </a:solidFill>
                <a:latin typeface="Arial"/>
                <a:cs typeface="Arial"/>
              </a:rPr>
              <a:t> </a:t>
            </a:r>
            <a:r>
              <a:rPr sz="2200" spc="-5" dirty="0">
                <a:solidFill>
                  <a:srgbClr val="444A53"/>
                </a:solidFill>
                <a:latin typeface="Arial"/>
                <a:cs typeface="Arial"/>
              </a:rPr>
              <a:t>frequency</a:t>
            </a:r>
            <a:r>
              <a:rPr sz="2200" spc="-20" dirty="0">
                <a:solidFill>
                  <a:srgbClr val="444A53"/>
                </a:solidFill>
                <a:latin typeface="Arial"/>
                <a:cs typeface="Arial"/>
              </a:rPr>
              <a:t> </a:t>
            </a:r>
            <a:r>
              <a:rPr sz="2200" spc="-5" dirty="0">
                <a:solidFill>
                  <a:srgbClr val="444A53"/>
                </a:solidFill>
                <a:latin typeface="Arial"/>
                <a:cs typeface="Arial"/>
              </a:rPr>
              <a:t>going</a:t>
            </a:r>
            <a:r>
              <a:rPr sz="2200" spc="-20" dirty="0">
                <a:solidFill>
                  <a:srgbClr val="444A53"/>
                </a:solidFill>
                <a:latin typeface="Arial"/>
                <a:cs typeface="Arial"/>
              </a:rPr>
              <a:t> </a:t>
            </a:r>
            <a:r>
              <a:rPr sz="2200" spc="-5" dirty="0">
                <a:solidFill>
                  <a:srgbClr val="444A53"/>
                </a:solidFill>
                <a:latin typeface="Arial"/>
                <a:cs typeface="Arial"/>
              </a:rPr>
              <a:t>forward</a:t>
            </a:r>
            <a:endParaRPr sz="2200">
              <a:latin typeface="Arial"/>
              <a:cs typeface="Arial"/>
            </a:endParaRPr>
          </a:p>
          <a:p>
            <a:pPr>
              <a:lnSpc>
                <a:spcPct val="100000"/>
              </a:lnSpc>
              <a:spcBef>
                <a:spcPts val="30"/>
              </a:spcBef>
              <a:buClr>
                <a:srgbClr val="F5668F"/>
              </a:buClr>
              <a:buFont typeface="Arial"/>
              <a:buChar char="•"/>
            </a:pPr>
            <a:endParaRPr sz="3050">
              <a:latin typeface="Arial"/>
              <a:cs typeface="Arial"/>
            </a:endParaRPr>
          </a:p>
          <a:p>
            <a:pPr marL="240665" marR="153035" indent="-228600">
              <a:lnSpc>
                <a:spcPct val="70000"/>
              </a:lnSpc>
              <a:buClr>
                <a:srgbClr val="F5668F"/>
              </a:buClr>
              <a:buChar char="•"/>
              <a:tabLst>
                <a:tab pos="241300" algn="l"/>
                <a:tab pos="241935" algn="l"/>
              </a:tabLst>
            </a:pPr>
            <a:r>
              <a:rPr sz="2200" spc="-5" dirty="0">
                <a:solidFill>
                  <a:srgbClr val="444A53"/>
                </a:solidFill>
                <a:latin typeface="Arial"/>
                <a:cs typeface="Arial"/>
              </a:rPr>
              <a:t>Please let us know if your hospital would like to share on an upcoming </a:t>
            </a:r>
            <a:r>
              <a:rPr sz="2200" spc="-40" dirty="0">
                <a:solidFill>
                  <a:srgbClr val="444A53"/>
                </a:solidFill>
                <a:latin typeface="Arial"/>
                <a:cs typeface="Arial"/>
              </a:rPr>
              <a:t>webinar, </a:t>
            </a:r>
            <a:r>
              <a:rPr sz="2200" spc="-35" dirty="0">
                <a:solidFill>
                  <a:srgbClr val="444A53"/>
                </a:solidFill>
                <a:latin typeface="Arial"/>
                <a:cs typeface="Arial"/>
              </a:rPr>
              <a:t> </a:t>
            </a:r>
            <a:r>
              <a:rPr sz="2200" spc="-5" dirty="0">
                <a:solidFill>
                  <a:srgbClr val="444A53"/>
                </a:solidFill>
                <a:latin typeface="Arial"/>
                <a:cs typeface="Arial"/>
              </a:rPr>
              <a:t>please</a:t>
            </a:r>
            <a:r>
              <a:rPr sz="2200" spc="-20" dirty="0">
                <a:solidFill>
                  <a:srgbClr val="444A53"/>
                </a:solidFill>
                <a:latin typeface="Arial"/>
                <a:cs typeface="Arial"/>
              </a:rPr>
              <a:t> </a:t>
            </a:r>
            <a:r>
              <a:rPr sz="2200" spc="-5" dirty="0">
                <a:solidFill>
                  <a:srgbClr val="444A53"/>
                </a:solidFill>
                <a:latin typeface="Arial"/>
                <a:cs typeface="Arial"/>
              </a:rPr>
              <a:t>put</a:t>
            </a:r>
            <a:r>
              <a:rPr sz="2200" spc="5" dirty="0">
                <a:solidFill>
                  <a:srgbClr val="444A53"/>
                </a:solidFill>
                <a:latin typeface="Arial"/>
                <a:cs typeface="Arial"/>
              </a:rPr>
              <a:t> </a:t>
            </a:r>
            <a:r>
              <a:rPr sz="2200" spc="-5" dirty="0">
                <a:solidFill>
                  <a:srgbClr val="444A53"/>
                </a:solidFill>
                <a:latin typeface="Arial"/>
                <a:cs typeface="Arial"/>
              </a:rPr>
              <a:t>questions/comments into the</a:t>
            </a:r>
            <a:r>
              <a:rPr sz="2200" spc="5" dirty="0">
                <a:solidFill>
                  <a:srgbClr val="444A53"/>
                </a:solidFill>
                <a:latin typeface="Arial"/>
                <a:cs typeface="Arial"/>
              </a:rPr>
              <a:t> </a:t>
            </a:r>
            <a:r>
              <a:rPr sz="2200" spc="-5" dirty="0">
                <a:solidFill>
                  <a:srgbClr val="444A53"/>
                </a:solidFill>
                <a:latin typeface="Arial"/>
                <a:cs typeface="Arial"/>
              </a:rPr>
              <a:t>chatbox or</a:t>
            </a:r>
            <a:r>
              <a:rPr sz="2200" spc="30" dirty="0">
                <a:solidFill>
                  <a:srgbClr val="444A53"/>
                </a:solidFill>
                <a:latin typeface="Arial"/>
                <a:cs typeface="Arial"/>
              </a:rPr>
              <a:t> </a:t>
            </a:r>
            <a:r>
              <a:rPr sz="2200" spc="-5" dirty="0">
                <a:solidFill>
                  <a:srgbClr val="444A53"/>
                </a:solidFill>
                <a:latin typeface="Arial"/>
                <a:cs typeface="Arial"/>
              </a:rPr>
              <a:t>email</a:t>
            </a:r>
            <a:r>
              <a:rPr sz="2200" spc="10" dirty="0">
                <a:solidFill>
                  <a:srgbClr val="444A53"/>
                </a:solidFill>
                <a:latin typeface="Arial"/>
                <a:cs typeface="Arial"/>
              </a:rPr>
              <a:t> </a:t>
            </a:r>
            <a:r>
              <a:rPr sz="2200" spc="-5" dirty="0">
                <a:solidFill>
                  <a:srgbClr val="444A53"/>
                </a:solidFill>
                <a:latin typeface="Arial"/>
                <a:cs typeface="Arial"/>
              </a:rPr>
              <a:t>directly</a:t>
            </a:r>
            <a:r>
              <a:rPr sz="2200" spc="-20" dirty="0">
                <a:solidFill>
                  <a:srgbClr val="444A53"/>
                </a:solidFill>
                <a:latin typeface="Arial"/>
                <a:cs typeface="Arial"/>
              </a:rPr>
              <a:t> </a:t>
            </a:r>
            <a:r>
              <a:rPr sz="2200" spc="-5" dirty="0">
                <a:solidFill>
                  <a:srgbClr val="444A53"/>
                </a:solidFill>
                <a:latin typeface="Arial"/>
                <a:cs typeface="Arial"/>
              </a:rPr>
              <a:t>to</a:t>
            </a:r>
            <a:r>
              <a:rPr sz="2200" spc="25" dirty="0">
                <a:solidFill>
                  <a:srgbClr val="0000FF"/>
                </a:solidFill>
                <a:latin typeface="Arial"/>
                <a:cs typeface="Arial"/>
              </a:rPr>
              <a:t> </a:t>
            </a:r>
            <a:r>
              <a:rPr sz="2200" u="sng" spc="-5" dirty="0">
                <a:solidFill>
                  <a:srgbClr val="0000FF"/>
                </a:solidFill>
                <a:uFill>
                  <a:solidFill>
                    <a:srgbClr val="6B93FB"/>
                  </a:solidFill>
                </a:uFill>
                <a:latin typeface="Arial"/>
                <a:cs typeface="Arial"/>
                <a:hlinkClick r:id="rId5"/>
              </a:rPr>
              <a:t>info@ilpqc.org</a:t>
            </a:r>
            <a:endParaRPr sz="2200">
              <a:latin typeface="Arial"/>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grpSp>
        <p:nvGrpSpPr>
          <p:cNvPr id="6" name="object 6"/>
          <p:cNvGrpSpPr/>
          <p:nvPr/>
        </p:nvGrpSpPr>
        <p:grpSpPr>
          <a:xfrm>
            <a:off x="609600" y="6305270"/>
            <a:ext cx="10972800" cy="33655"/>
            <a:chOff x="609600" y="6305270"/>
            <a:chExt cx="10972800" cy="33655"/>
          </a:xfrm>
        </p:grpSpPr>
        <p:sp>
          <p:nvSpPr>
            <p:cNvPr id="7" name="object 7"/>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8" name="object 8"/>
            <p:cNvSpPr/>
            <p:nvPr/>
          </p:nvSpPr>
          <p:spPr>
            <a:xfrm>
              <a:off x="1533144" y="6316979"/>
              <a:ext cx="2080260" cy="16510"/>
            </a:xfrm>
            <a:custGeom>
              <a:avLst/>
              <a:gdLst/>
              <a:ahLst/>
              <a:cxnLst/>
              <a:rect l="l" t="t" r="r" b="b"/>
              <a:pathLst>
                <a:path w="2080260" h="16510">
                  <a:moveTo>
                    <a:pt x="746760" y="0"/>
                  </a:moveTo>
                  <a:lnTo>
                    <a:pt x="0" y="0"/>
                  </a:lnTo>
                  <a:lnTo>
                    <a:pt x="0" y="16395"/>
                  </a:lnTo>
                  <a:lnTo>
                    <a:pt x="746760" y="16395"/>
                  </a:lnTo>
                  <a:lnTo>
                    <a:pt x="746760" y="0"/>
                  </a:lnTo>
                  <a:close/>
                </a:path>
                <a:path w="2080260" h="16510">
                  <a:moveTo>
                    <a:pt x="2080260" y="0"/>
                  </a:moveTo>
                  <a:lnTo>
                    <a:pt x="1257287" y="0"/>
                  </a:lnTo>
                  <a:lnTo>
                    <a:pt x="1257287" y="16395"/>
                  </a:lnTo>
                  <a:lnTo>
                    <a:pt x="2080260" y="16395"/>
                  </a:lnTo>
                  <a:lnTo>
                    <a:pt x="2080260" y="0"/>
                  </a:lnTo>
                  <a:close/>
                </a:path>
              </a:pathLst>
            </a:custGeom>
            <a:solidFill>
              <a:srgbClr val="6B93FB"/>
            </a:solidFill>
          </p:spPr>
          <p:txBody>
            <a:bodyPr wrap="square" lIns="0" tIns="0" rIns="0" bIns="0" rtlCol="0"/>
            <a:lstStyle/>
            <a:p>
              <a:endParaRPr/>
            </a:p>
          </p:txBody>
        </p:sp>
        <p:sp>
          <p:nvSpPr>
            <p:cNvPr id="9" name="object 9"/>
            <p:cNvSpPr/>
            <p:nvPr/>
          </p:nvSpPr>
          <p:spPr>
            <a:xfrm>
              <a:off x="1529397" y="6305270"/>
              <a:ext cx="2131060" cy="17145"/>
            </a:xfrm>
            <a:custGeom>
              <a:avLst/>
              <a:gdLst/>
              <a:ahLst/>
              <a:cxnLst/>
              <a:rect l="l" t="t" r="r" b="b"/>
              <a:pathLst>
                <a:path w="2131060" h="17145">
                  <a:moveTo>
                    <a:pt x="806196" y="0"/>
                  </a:moveTo>
                  <a:lnTo>
                    <a:pt x="0" y="0"/>
                  </a:lnTo>
                  <a:lnTo>
                    <a:pt x="0" y="16764"/>
                  </a:lnTo>
                  <a:lnTo>
                    <a:pt x="806196" y="16764"/>
                  </a:lnTo>
                  <a:lnTo>
                    <a:pt x="806196" y="0"/>
                  </a:lnTo>
                  <a:close/>
                </a:path>
                <a:path w="2131060" h="17145">
                  <a:moveTo>
                    <a:pt x="2130552" y="0"/>
                  </a:moveTo>
                  <a:lnTo>
                    <a:pt x="1248156" y="0"/>
                  </a:lnTo>
                  <a:lnTo>
                    <a:pt x="1248156" y="16764"/>
                  </a:lnTo>
                  <a:lnTo>
                    <a:pt x="2130552" y="16764"/>
                  </a:lnTo>
                  <a:lnTo>
                    <a:pt x="2130552" y="0"/>
                  </a:lnTo>
                  <a:close/>
                </a:path>
              </a:pathLst>
            </a:custGeom>
            <a:solidFill>
              <a:srgbClr val="0000FF"/>
            </a:solidFill>
          </p:spPr>
          <p:txBody>
            <a:bodyPr wrap="square" lIns="0" tIns="0" rIns="0" bIns="0" rtlCol="0"/>
            <a:lstStyle/>
            <a:p>
              <a:endParaRPr/>
            </a:p>
          </p:txBody>
        </p:sp>
      </p:grpSp>
      <p:sp>
        <p:nvSpPr>
          <p:cNvPr id="10" name="object 10"/>
          <p:cNvSpPr txBox="1">
            <a:spLocks noGrp="1"/>
          </p:cNvSpPr>
          <p:nvPr>
            <p:ph type="title"/>
          </p:nvPr>
        </p:nvSpPr>
        <p:spPr>
          <a:xfrm>
            <a:off x="583056" y="312030"/>
            <a:ext cx="5732145" cy="1095375"/>
          </a:xfrm>
          <a:prstGeom prst="rect">
            <a:avLst/>
          </a:prstGeom>
        </p:spPr>
        <p:txBody>
          <a:bodyPr vert="horz" wrap="square" lIns="0" tIns="12700" rIns="0" bIns="0" rtlCol="0">
            <a:spAutoFit/>
          </a:bodyPr>
          <a:lstStyle/>
          <a:p>
            <a:pPr marL="12700">
              <a:lnSpc>
                <a:spcPts val="4210"/>
              </a:lnSpc>
              <a:spcBef>
                <a:spcPts val="100"/>
              </a:spcBef>
            </a:pPr>
            <a:r>
              <a:rPr sz="3600" b="1" spc="-5" dirty="0">
                <a:solidFill>
                  <a:srgbClr val="F58466"/>
                </a:solidFill>
                <a:latin typeface="Arial"/>
                <a:cs typeface="Arial"/>
              </a:rPr>
              <a:t>COVID</a:t>
            </a:r>
            <a:r>
              <a:rPr sz="3600" b="1" spc="-185" dirty="0">
                <a:solidFill>
                  <a:srgbClr val="F58466"/>
                </a:solidFill>
                <a:latin typeface="Arial"/>
                <a:cs typeface="Arial"/>
              </a:rPr>
              <a:t> </a:t>
            </a:r>
            <a:r>
              <a:rPr sz="3600" b="1" spc="-95" dirty="0">
                <a:solidFill>
                  <a:srgbClr val="F58466"/>
                </a:solidFill>
                <a:latin typeface="Arial"/>
                <a:cs typeface="Arial"/>
              </a:rPr>
              <a:t>Vaccine</a:t>
            </a:r>
            <a:endParaRPr sz="3600">
              <a:latin typeface="Arial"/>
              <a:cs typeface="Arial"/>
            </a:endParaRPr>
          </a:p>
          <a:p>
            <a:pPr marL="12700">
              <a:lnSpc>
                <a:spcPts val="4210"/>
              </a:lnSpc>
            </a:pPr>
            <a:r>
              <a:rPr sz="3600" b="1" spc="-110" dirty="0">
                <a:solidFill>
                  <a:srgbClr val="F58466"/>
                </a:solidFill>
                <a:latin typeface="Arial"/>
                <a:cs typeface="Arial"/>
              </a:rPr>
              <a:t>P</a:t>
            </a:r>
            <a:r>
              <a:rPr sz="3600" b="1" u="sng" spc="-110" dirty="0">
                <a:solidFill>
                  <a:srgbClr val="F58466"/>
                </a:solidFill>
                <a:uFill>
                  <a:solidFill>
                    <a:srgbClr val="F58366"/>
                  </a:solidFill>
                </a:uFill>
                <a:latin typeface="Arial"/>
                <a:cs typeface="Arial"/>
              </a:rPr>
              <a:t>a</a:t>
            </a:r>
            <a:r>
              <a:rPr sz="3600" b="1" u="sng" spc="-114" dirty="0">
                <a:solidFill>
                  <a:srgbClr val="F58466"/>
                </a:solidFill>
                <a:uFill>
                  <a:solidFill>
                    <a:srgbClr val="F58366"/>
                  </a:solidFill>
                </a:uFill>
                <a:latin typeface="Arial"/>
                <a:cs typeface="Arial"/>
              </a:rPr>
              <a:t>ti</a:t>
            </a:r>
            <a:r>
              <a:rPr sz="3600" b="1" u="sng" spc="-105" dirty="0">
                <a:solidFill>
                  <a:srgbClr val="F58466"/>
                </a:solidFill>
                <a:uFill>
                  <a:solidFill>
                    <a:srgbClr val="F58366"/>
                  </a:solidFill>
                </a:uFill>
                <a:latin typeface="Arial"/>
                <a:cs typeface="Arial"/>
              </a:rPr>
              <a:t>e</a:t>
            </a:r>
            <a:r>
              <a:rPr sz="3600" b="1" u="sng" spc="-120" dirty="0">
                <a:solidFill>
                  <a:srgbClr val="F58466"/>
                </a:solidFill>
                <a:uFill>
                  <a:solidFill>
                    <a:srgbClr val="F58366"/>
                  </a:solidFill>
                </a:uFill>
                <a:latin typeface="Arial"/>
                <a:cs typeface="Arial"/>
              </a:rPr>
              <a:t>n</a:t>
            </a:r>
            <a:r>
              <a:rPr sz="3600" b="1" dirty="0">
                <a:solidFill>
                  <a:srgbClr val="F58466"/>
                </a:solidFill>
                <a:latin typeface="Arial"/>
                <a:cs typeface="Arial"/>
              </a:rPr>
              <a:t>t</a:t>
            </a:r>
            <a:r>
              <a:rPr sz="3600" b="1" spc="-160" dirty="0">
                <a:solidFill>
                  <a:srgbClr val="F58466"/>
                </a:solidFill>
                <a:latin typeface="Arial"/>
                <a:cs typeface="Arial"/>
              </a:rPr>
              <a:t> Edu</a:t>
            </a:r>
            <a:r>
              <a:rPr sz="3600" b="1" spc="-155" dirty="0">
                <a:solidFill>
                  <a:srgbClr val="F58466"/>
                </a:solidFill>
                <a:latin typeface="Arial"/>
                <a:cs typeface="Arial"/>
              </a:rPr>
              <a:t>c</a:t>
            </a:r>
            <a:r>
              <a:rPr sz="3600" b="1" spc="-160" dirty="0">
                <a:solidFill>
                  <a:srgbClr val="F58466"/>
                </a:solidFill>
                <a:latin typeface="Arial"/>
                <a:cs typeface="Arial"/>
              </a:rPr>
              <a:t>a</a:t>
            </a:r>
            <a:r>
              <a:rPr sz="3600" b="1" spc="-155" dirty="0">
                <a:solidFill>
                  <a:srgbClr val="F58466"/>
                </a:solidFill>
                <a:latin typeface="Arial"/>
                <a:cs typeface="Arial"/>
              </a:rPr>
              <a:t>t</a:t>
            </a:r>
            <a:r>
              <a:rPr sz="3600" b="1" spc="-165" dirty="0">
                <a:solidFill>
                  <a:srgbClr val="F58466"/>
                </a:solidFill>
                <a:latin typeface="Arial"/>
                <a:cs typeface="Arial"/>
              </a:rPr>
              <a:t>i</a:t>
            </a:r>
            <a:r>
              <a:rPr sz="3600" b="1" spc="-160" dirty="0">
                <a:solidFill>
                  <a:srgbClr val="F58466"/>
                </a:solidFill>
                <a:latin typeface="Arial"/>
                <a:cs typeface="Arial"/>
              </a:rPr>
              <a:t>o</a:t>
            </a:r>
            <a:r>
              <a:rPr sz="3600" b="1" dirty="0">
                <a:solidFill>
                  <a:srgbClr val="F58466"/>
                </a:solidFill>
                <a:latin typeface="Arial"/>
                <a:cs typeface="Arial"/>
              </a:rPr>
              <a:t>n</a:t>
            </a:r>
            <a:r>
              <a:rPr sz="3600" b="1" spc="-195" dirty="0">
                <a:solidFill>
                  <a:srgbClr val="F58466"/>
                </a:solidFill>
                <a:latin typeface="Arial"/>
                <a:cs typeface="Arial"/>
              </a:rPr>
              <a:t> </a:t>
            </a:r>
            <a:r>
              <a:rPr sz="3600" b="1" spc="-135" dirty="0">
                <a:solidFill>
                  <a:srgbClr val="F58466"/>
                </a:solidFill>
                <a:latin typeface="Arial"/>
                <a:cs typeface="Arial"/>
              </a:rPr>
              <a:t>Exam</a:t>
            </a:r>
            <a:r>
              <a:rPr sz="3600" b="1" spc="-145" dirty="0">
                <a:solidFill>
                  <a:srgbClr val="F58466"/>
                </a:solidFill>
                <a:latin typeface="Arial"/>
                <a:cs typeface="Arial"/>
              </a:rPr>
              <a:t>p</a:t>
            </a:r>
            <a:r>
              <a:rPr sz="3600" b="1" spc="-140" dirty="0">
                <a:solidFill>
                  <a:srgbClr val="F58466"/>
                </a:solidFill>
                <a:latin typeface="Arial"/>
                <a:cs typeface="Arial"/>
              </a:rPr>
              <a:t>l</a:t>
            </a:r>
            <a:r>
              <a:rPr sz="3600" b="1" spc="-135" dirty="0">
                <a:solidFill>
                  <a:srgbClr val="F58466"/>
                </a:solidFill>
                <a:latin typeface="Arial"/>
                <a:cs typeface="Arial"/>
              </a:rPr>
              <a:t>es</a:t>
            </a:r>
            <a:endParaRPr sz="3600">
              <a:latin typeface="Arial"/>
              <a:cs typeface="Arial"/>
            </a:endParaRPr>
          </a:p>
        </p:txBody>
      </p:sp>
      <p:grpSp>
        <p:nvGrpSpPr>
          <p:cNvPr id="11" name="object 11"/>
          <p:cNvGrpSpPr/>
          <p:nvPr/>
        </p:nvGrpSpPr>
        <p:grpSpPr>
          <a:xfrm>
            <a:off x="2787396" y="1431036"/>
            <a:ext cx="2510155" cy="3343910"/>
            <a:chOff x="2787396" y="1431036"/>
            <a:chExt cx="2510155" cy="3343910"/>
          </a:xfrm>
        </p:grpSpPr>
        <p:pic>
          <p:nvPicPr>
            <p:cNvPr id="12" name="object 12"/>
            <p:cNvPicPr/>
            <p:nvPr/>
          </p:nvPicPr>
          <p:blipFill>
            <a:blip r:embed="rId4" cstate="print"/>
            <a:stretch>
              <a:fillRect/>
            </a:stretch>
          </p:blipFill>
          <p:spPr>
            <a:xfrm>
              <a:off x="2852928" y="1431036"/>
              <a:ext cx="1345691" cy="1914143"/>
            </a:xfrm>
            <a:prstGeom prst="rect">
              <a:avLst/>
            </a:prstGeom>
          </p:spPr>
        </p:pic>
        <p:pic>
          <p:nvPicPr>
            <p:cNvPr id="13" name="object 13"/>
            <p:cNvPicPr/>
            <p:nvPr/>
          </p:nvPicPr>
          <p:blipFill>
            <a:blip r:embed="rId5" cstate="print"/>
            <a:stretch>
              <a:fillRect/>
            </a:stretch>
          </p:blipFill>
          <p:spPr>
            <a:xfrm>
              <a:off x="2787396" y="3377184"/>
              <a:ext cx="2510027" cy="1397495"/>
            </a:xfrm>
            <a:prstGeom prst="rect">
              <a:avLst/>
            </a:prstGeom>
          </p:spPr>
        </p:pic>
      </p:grpSp>
      <p:sp>
        <p:nvSpPr>
          <p:cNvPr id="14" name="object 14"/>
          <p:cNvSpPr txBox="1"/>
          <p:nvPr/>
        </p:nvSpPr>
        <p:spPr>
          <a:xfrm>
            <a:off x="5868449" y="1514909"/>
            <a:ext cx="5163185" cy="2472055"/>
          </a:xfrm>
          <a:prstGeom prst="rect">
            <a:avLst/>
          </a:prstGeom>
        </p:spPr>
        <p:txBody>
          <a:bodyPr vert="horz" wrap="square" lIns="0" tIns="13335" rIns="0" bIns="0" rtlCol="0">
            <a:spAutoFit/>
          </a:bodyPr>
          <a:lstStyle/>
          <a:p>
            <a:pPr marL="12700" marR="5080">
              <a:lnSpc>
                <a:spcPct val="100000"/>
              </a:lnSpc>
              <a:spcBef>
                <a:spcPts val="105"/>
              </a:spcBef>
            </a:pPr>
            <a:r>
              <a:rPr sz="2000" dirty="0">
                <a:solidFill>
                  <a:srgbClr val="444A53"/>
                </a:solidFill>
                <a:latin typeface="Arial"/>
                <a:cs typeface="Arial"/>
              </a:rPr>
              <a:t>University</a:t>
            </a:r>
            <a:r>
              <a:rPr sz="2000" spc="-65" dirty="0">
                <a:solidFill>
                  <a:srgbClr val="444A53"/>
                </a:solidFill>
                <a:latin typeface="Arial"/>
                <a:cs typeface="Arial"/>
              </a:rPr>
              <a:t> </a:t>
            </a:r>
            <a:r>
              <a:rPr sz="2000" dirty="0">
                <a:solidFill>
                  <a:srgbClr val="444A53"/>
                </a:solidFill>
                <a:latin typeface="Arial"/>
                <a:cs typeface="Arial"/>
              </a:rPr>
              <a:t>of</a:t>
            </a:r>
            <a:r>
              <a:rPr sz="2000" spc="-65" dirty="0">
                <a:solidFill>
                  <a:srgbClr val="444A53"/>
                </a:solidFill>
                <a:latin typeface="Arial"/>
                <a:cs typeface="Arial"/>
              </a:rPr>
              <a:t> </a:t>
            </a:r>
            <a:r>
              <a:rPr sz="2000" spc="-5" dirty="0">
                <a:solidFill>
                  <a:srgbClr val="444A53"/>
                </a:solidFill>
                <a:latin typeface="Arial"/>
                <a:cs typeface="Arial"/>
              </a:rPr>
              <a:t>Massachusetts</a:t>
            </a:r>
            <a:r>
              <a:rPr sz="2000" spc="-110" dirty="0">
                <a:solidFill>
                  <a:srgbClr val="444A53"/>
                </a:solidFill>
                <a:latin typeface="Arial"/>
                <a:cs typeface="Arial"/>
              </a:rPr>
              <a:t> </a:t>
            </a:r>
            <a:r>
              <a:rPr sz="2000" dirty="0">
                <a:solidFill>
                  <a:srgbClr val="444A53"/>
                </a:solidFill>
                <a:latin typeface="Arial"/>
                <a:cs typeface="Arial"/>
              </a:rPr>
              <a:t>Medical</a:t>
            </a:r>
            <a:r>
              <a:rPr sz="2000" spc="-60" dirty="0">
                <a:solidFill>
                  <a:srgbClr val="444A53"/>
                </a:solidFill>
                <a:latin typeface="Arial"/>
                <a:cs typeface="Arial"/>
              </a:rPr>
              <a:t> </a:t>
            </a:r>
            <a:r>
              <a:rPr sz="2000" dirty="0">
                <a:solidFill>
                  <a:srgbClr val="444A53"/>
                </a:solidFill>
                <a:latin typeface="Arial"/>
                <a:cs typeface="Arial"/>
              </a:rPr>
              <a:t>School</a:t>
            </a:r>
            <a:r>
              <a:rPr sz="2000" spc="-55" dirty="0">
                <a:solidFill>
                  <a:srgbClr val="444A53"/>
                </a:solidFill>
                <a:latin typeface="Arial"/>
                <a:cs typeface="Arial"/>
              </a:rPr>
              <a:t> </a:t>
            </a:r>
            <a:r>
              <a:rPr sz="2000" dirty="0">
                <a:solidFill>
                  <a:srgbClr val="444A53"/>
                </a:solidFill>
                <a:latin typeface="Arial"/>
                <a:cs typeface="Arial"/>
              </a:rPr>
              <a:t>– </a:t>
            </a:r>
            <a:r>
              <a:rPr sz="2000" spc="-540" dirty="0">
                <a:solidFill>
                  <a:srgbClr val="444A53"/>
                </a:solidFill>
                <a:latin typeface="Arial"/>
                <a:cs typeface="Arial"/>
              </a:rPr>
              <a:t> </a:t>
            </a:r>
            <a:r>
              <a:rPr sz="2000" u="sng" spc="-5" dirty="0">
                <a:solidFill>
                  <a:srgbClr val="0000FF"/>
                </a:solidFill>
                <a:uFill>
                  <a:solidFill>
                    <a:srgbClr val="0000FF"/>
                  </a:solidFill>
                </a:uFill>
                <a:latin typeface="Arial"/>
                <a:cs typeface="Arial"/>
                <a:hlinkClick r:id="rId6"/>
              </a:rPr>
              <a:t>Baystate:</a:t>
            </a:r>
            <a:r>
              <a:rPr sz="2000" spc="-5" dirty="0">
                <a:solidFill>
                  <a:srgbClr val="0000FF"/>
                </a:solidFill>
                <a:latin typeface="Arial"/>
                <a:cs typeface="Arial"/>
                <a:hlinkClick r:id="rId6"/>
              </a:rPr>
              <a:t> </a:t>
            </a:r>
            <a:r>
              <a:rPr sz="2000" u="sng" spc="-5" dirty="0">
                <a:solidFill>
                  <a:srgbClr val="0000FF"/>
                </a:solidFill>
                <a:uFill>
                  <a:solidFill>
                    <a:srgbClr val="6B93FB"/>
                  </a:solidFill>
                </a:uFill>
                <a:latin typeface="Arial"/>
                <a:cs typeface="Arial"/>
                <a:hlinkClick r:id="rId6"/>
              </a:rPr>
              <a:t>Covid </a:t>
            </a:r>
            <a:r>
              <a:rPr sz="2000" u="sng" spc="-40" dirty="0">
                <a:solidFill>
                  <a:srgbClr val="0000FF"/>
                </a:solidFill>
                <a:uFill>
                  <a:solidFill>
                    <a:srgbClr val="6B93FB"/>
                  </a:solidFill>
                </a:uFill>
                <a:latin typeface="Arial"/>
                <a:cs typeface="Arial"/>
                <a:hlinkClick r:id="rId6"/>
              </a:rPr>
              <a:t>Vaccine </a:t>
            </a:r>
            <a:r>
              <a:rPr sz="2000" u="sng" spc="-5" dirty="0">
                <a:solidFill>
                  <a:srgbClr val="0000FF"/>
                </a:solidFill>
                <a:uFill>
                  <a:solidFill>
                    <a:srgbClr val="6B93FB"/>
                  </a:solidFill>
                </a:uFill>
                <a:latin typeface="Arial"/>
                <a:cs typeface="Arial"/>
                <a:hlinkClick r:id="rId6"/>
              </a:rPr>
              <a:t>Info for </a:t>
            </a:r>
            <a:r>
              <a:rPr sz="2000" dirty="0">
                <a:solidFill>
                  <a:srgbClr val="0000FF"/>
                </a:solidFill>
                <a:latin typeface="Arial"/>
                <a:cs typeface="Arial"/>
                <a:hlinkClick r:id="rId6"/>
              </a:rPr>
              <a:t> </a:t>
            </a:r>
            <a:r>
              <a:rPr sz="2000" u="sng" spc="-10" dirty="0">
                <a:solidFill>
                  <a:srgbClr val="0000FF"/>
                </a:solidFill>
                <a:uFill>
                  <a:solidFill>
                    <a:srgbClr val="6B93FB"/>
                  </a:solidFill>
                </a:uFill>
                <a:latin typeface="Arial"/>
                <a:cs typeface="Arial"/>
                <a:hlinkClick r:id="rId6"/>
              </a:rPr>
              <a:t>Pregnant/Breastfeeding</a:t>
            </a:r>
            <a:r>
              <a:rPr sz="2000" u="sng" spc="-105" dirty="0">
                <a:solidFill>
                  <a:srgbClr val="0000FF"/>
                </a:solidFill>
                <a:uFill>
                  <a:solidFill>
                    <a:srgbClr val="6B93FB"/>
                  </a:solidFill>
                </a:uFill>
                <a:latin typeface="Arial"/>
                <a:cs typeface="Arial"/>
                <a:hlinkClick r:id="rId6"/>
              </a:rPr>
              <a:t> </a:t>
            </a:r>
            <a:r>
              <a:rPr sz="2000" u="sng" spc="-5" dirty="0">
                <a:solidFill>
                  <a:srgbClr val="0000FF"/>
                </a:solidFill>
                <a:uFill>
                  <a:solidFill>
                    <a:srgbClr val="6B93FB"/>
                  </a:solidFill>
                </a:uFill>
                <a:latin typeface="Arial"/>
                <a:cs typeface="Arial"/>
                <a:hlinkClick r:id="rId6"/>
              </a:rPr>
              <a:t>Patients</a:t>
            </a:r>
            <a:r>
              <a:rPr sz="2000" u="sng" spc="-45" dirty="0">
                <a:solidFill>
                  <a:srgbClr val="0000FF"/>
                </a:solidFill>
                <a:uFill>
                  <a:solidFill>
                    <a:srgbClr val="6B93FB"/>
                  </a:solidFill>
                </a:uFill>
                <a:latin typeface="Arial"/>
                <a:cs typeface="Arial"/>
                <a:hlinkClick r:id="rId6"/>
              </a:rPr>
              <a:t> </a:t>
            </a:r>
            <a:r>
              <a:rPr sz="2000" u="sng" dirty="0">
                <a:solidFill>
                  <a:srgbClr val="0000FF"/>
                </a:solidFill>
                <a:uFill>
                  <a:solidFill>
                    <a:srgbClr val="6B93FB"/>
                  </a:solidFill>
                </a:uFill>
                <a:latin typeface="Arial"/>
                <a:cs typeface="Arial"/>
                <a:hlinkClick r:id="rId6"/>
              </a:rPr>
              <a:t>English</a:t>
            </a:r>
            <a:r>
              <a:rPr sz="2000" dirty="0">
                <a:solidFill>
                  <a:srgbClr val="444A53"/>
                </a:solidFill>
                <a:latin typeface="Arial"/>
                <a:cs typeface="Arial"/>
              </a:rPr>
              <a:t>.</a:t>
            </a:r>
            <a:endParaRPr sz="2000">
              <a:latin typeface="Arial"/>
              <a:cs typeface="Arial"/>
            </a:endParaRPr>
          </a:p>
          <a:p>
            <a:pPr>
              <a:lnSpc>
                <a:spcPct val="100000"/>
              </a:lnSpc>
              <a:spcBef>
                <a:spcPts val="40"/>
              </a:spcBef>
            </a:pPr>
            <a:endParaRPr sz="2100">
              <a:latin typeface="Arial"/>
              <a:cs typeface="Arial"/>
            </a:endParaRPr>
          </a:p>
          <a:p>
            <a:pPr marL="12700">
              <a:lnSpc>
                <a:spcPct val="100000"/>
              </a:lnSpc>
            </a:pPr>
            <a:r>
              <a:rPr sz="2000" spc="-20" dirty="0">
                <a:solidFill>
                  <a:srgbClr val="444A53"/>
                </a:solidFill>
                <a:latin typeface="Arial"/>
                <a:cs typeface="Arial"/>
              </a:rPr>
              <a:t>Available</a:t>
            </a:r>
            <a:r>
              <a:rPr sz="2000" spc="-35" dirty="0">
                <a:solidFill>
                  <a:srgbClr val="444A53"/>
                </a:solidFill>
                <a:latin typeface="Arial"/>
                <a:cs typeface="Arial"/>
              </a:rPr>
              <a:t> </a:t>
            </a:r>
            <a:r>
              <a:rPr sz="2000" spc="-5" dirty="0">
                <a:solidFill>
                  <a:srgbClr val="444A53"/>
                </a:solidFill>
                <a:latin typeface="Arial"/>
                <a:cs typeface="Arial"/>
              </a:rPr>
              <a:t>in:</a:t>
            </a:r>
            <a:endParaRPr sz="2000">
              <a:latin typeface="Arial"/>
              <a:cs typeface="Arial"/>
            </a:endParaRPr>
          </a:p>
          <a:p>
            <a:pPr marL="12700" marR="798195" indent="69850">
              <a:lnSpc>
                <a:spcPct val="100000"/>
              </a:lnSpc>
              <a:spcBef>
                <a:spcPts val="5"/>
              </a:spcBef>
            </a:pPr>
            <a:r>
              <a:rPr sz="2000" u="sng" spc="-5" dirty="0">
                <a:solidFill>
                  <a:srgbClr val="0000FF"/>
                </a:solidFill>
                <a:uFill>
                  <a:solidFill>
                    <a:srgbClr val="6B93FB"/>
                  </a:solidFill>
                </a:uFill>
                <a:latin typeface="Arial"/>
                <a:cs typeface="Arial"/>
                <a:hlinkClick r:id="rId7"/>
              </a:rPr>
              <a:t>S</a:t>
            </a:r>
            <a:r>
              <a:rPr sz="2000" u="sng" dirty="0">
                <a:solidFill>
                  <a:srgbClr val="0000FF"/>
                </a:solidFill>
                <a:uFill>
                  <a:solidFill>
                    <a:srgbClr val="6B93FB"/>
                  </a:solidFill>
                </a:uFill>
                <a:latin typeface="Arial"/>
                <a:cs typeface="Arial"/>
                <a:hlinkClick r:id="rId7"/>
              </a:rPr>
              <a:t>panish</a:t>
            </a:r>
            <a:r>
              <a:rPr sz="2000" dirty="0">
                <a:solidFill>
                  <a:srgbClr val="444A53"/>
                </a:solidFill>
                <a:latin typeface="Arial"/>
                <a:cs typeface="Arial"/>
              </a:rPr>
              <a:t>,</a:t>
            </a:r>
            <a:r>
              <a:rPr sz="2000" spc="-60" dirty="0">
                <a:solidFill>
                  <a:srgbClr val="444A53"/>
                </a:solidFill>
                <a:latin typeface="Arial"/>
                <a:cs typeface="Arial"/>
              </a:rPr>
              <a:t> </a:t>
            </a:r>
            <a:r>
              <a:rPr sz="2000" u="sng" spc="5" dirty="0">
                <a:solidFill>
                  <a:srgbClr val="0000FF"/>
                </a:solidFill>
                <a:uFill>
                  <a:solidFill>
                    <a:srgbClr val="6B93FB"/>
                  </a:solidFill>
                </a:uFill>
                <a:latin typeface="Arial"/>
                <a:cs typeface="Arial"/>
                <a:hlinkClick r:id="rId8"/>
              </a:rPr>
              <a:t>N</a:t>
            </a:r>
            <a:r>
              <a:rPr sz="2000" u="sng" dirty="0">
                <a:solidFill>
                  <a:srgbClr val="0000FF"/>
                </a:solidFill>
                <a:uFill>
                  <a:solidFill>
                    <a:srgbClr val="6B93FB"/>
                  </a:solidFill>
                </a:uFill>
                <a:latin typeface="Arial"/>
                <a:cs typeface="Arial"/>
                <a:hlinkClick r:id="rId8"/>
              </a:rPr>
              <a:t>epa</a:t>
            </a:r>
            <a:r>
              <a:rPr sz="2000" u="sng" spc="-5" dirty="0">
                <a:solidFill>
                  <a:srgbClr val="0000FF"/>
                </a:solidFill>
                <a:uFill>
                  <a:solidFill>
                    <a:srgbClr val="6B93FB"/>
                  </a:solidFill>
                </a:uFill>
                <a:latin typeface="Arial"/>
                <a:cs typeface="Arial"/>
                <a:hlinkClick r:id="rId8"/>
              </a:rPr>
              <a:t>li</a:t>
            </a:r>
            <a:r>
              <a:rPr sz="2000" dirty="0">
                <a:solidFill>
                  <a:srgbClr val="444A53"/>
                </a:solidFill>
                <a:latin typeface="Arial"/>
                <a:cs typeface="Arial"/>
              </a:rPr>
              <a:t>,</a:t>
            </a:r>
            <a:r>
              <a:rPr sz="2000" spc="-45" dirty="0">
                <a:solidFill>
                  <a:srgbClr val="444A53"/>
                </a:solidFill>
                <a:latin typeface="Arial"/>
                <a:cs typeface="Arial"/>
              </a:rPr>
              <a:t> </a:t>
            </a:r>
            <a:r>
              <a:rPr sz="2000" u="sng" spc="-5" dirty="0">
                <a:solidFill>
                  <a:srgbClr val="0000FF"/>
                </a:solidFill>
                <a:uFill>
                  <a:solidFill>
                    <a:srgbClr val="6B93FB"/>
                  </a:solidFill>
                </a:uFill>
                <a:latin typeface="Arial"/>
                <a:cs typeface="Arial"/>
                <a:hlinkClick r:id="rId9"/>
              </a:rPr>
              <a:t>P</a:t>
            </a:r>
            <a:r>
              <a:rPr sz="2000" u="sng" dirty="0">
                <a:solidFill>
                  <a:srgbClr val="0000FF"/>
                </a:solidFill>
                <a:uFill>
                  <a:solidFill>
                    <a:srgbClr val="6B93FB"/>
                  </a:solidFill>
                </a:uFill>
                <a:latin typeface="Arial"/>
                <a:cs typeface="Arial"/>
                <a:hlinkClick r:id="rId9"/>
              </a:rPr>
              <a:t>or</a:t>
            </a:r>
            <a:r>
              <a:rPr sz="2000" u="sng" spc="-20" dirty="0">
                <a:solidFill>
                  <a:srgbClr val="0000FF"/>
                </a:solidFill>
                <a:uFill>
                  <a:solidFill>
                    <a:srgbClr val="6B93FB"/>
                  </a:solidFill>
                </a:uFill>
                <a:latin typeface="Arial"/>
                <a:cs typeface="Arial"/>
                <a:hlinkClick r:id="rId9"/>
              </a:rPr>
              <a:t>t</a:t>
            </a:r>
            <a:r>
              <a:rPr sz="2000" u="sng" dirty="0">
                <a:solidFill>
                  <a:srgbClr val="0000FF"/>
                </a:solidFill>
                <a:uFill>
                  <a:solidFill>
                    <a:srgbClr val="6B93FB"/>
                  </a:solidFill>
                </a:uFill>
                <a:latin typeface="Arial"/>
                <a:cs typeface="Arial"/>
                <a:hlinkClick r:id="rId9"/>
              </a:rPr>
              <a:t>ugue</a:t>
            </a:r>
            <a:r>
              <a:rPr sz="2000" u="sng" spc="5" dirty="0">
                <a:solidFill>
                  <a:srgbClr val="0000FF"/>
                </a:solidFill>
                <a:uFill>
                  <a:solidFill>
                    <a:srgbClr val="6B93FB"/>
                  </a:solidFill>
                </a:uFill>
                <a:latin typeface="Arial"/>
                <a:cs typeface="Arial"/>
                <a:hlinkClick r:id="rId9"/>
              </a:rPr>
              <a:t>s</a:t>
            </a:r>
            <a:r>
              <a:rPr sz="2000" u="sng" dirty="0">
                <a:solidFill>
                  <a:srgbClr val="0000FF"/>
                </a:solidFill>
                <a:uFill>
                  <a:solidFill>
                    <a:srgbClr val="6B93FB"/>
                  </a:solidFill>
                </a:uFill>
                <a:latin typeface="Arial"/>
                <a:cs typeface="Arial"/>
                <a:hlinkClick r:id="rId9"/>
              </a:rPr>
              <a:t>e</a:t>
            </a:r>
            <a:r>
              <a:rPr sz="2000" dirty="0">
                <a:solidFill>
                  <a:srgbClr val="444A53"/>
                </a:solidFill>
                <a:latin typeface="Arial"/>
                <a:cs typeface="Arial"/>
              </a:rPr>
              <a:t>,</a:t>
            </a:r>
            <a:r>
              <a:rPr sz="2000" spc="-310" dirty="0">
                <a:solidFill>
                  <a:srgbClr val="444A53"/>
                </a:solidFill>
                <a:latin typeface="Arial"/>
                <a:cs typeface="Arial"/>
              </a:rPr>
              <a:t> </a:t>
            </a:r>
            <a:r>
              <a:rPr sz="2000" u="sng" spc="-5" dirty="0">
                <a:solidFill>
                  <a:srgbClr val="0000FF"/>
                </a:solidFill>
                <a:uFill>
                  <a:solidFill>
                    <a:srgbClr val="6B93FB"/>
                  </a:solidFill>
                </a:uFill>
                <a:latin typeface="Arial"/>
                <a:cs typeface="Arial"/>
                <a:hlinkClick r:id="rId10"/>
              </a:rPr>
              <a:t>A</a:t>
            </a:r>
            <a:r>
              <a:rPr sz="2000" u="sng" dirty="0">
                <a:solidFill>
                  <a:srgbClr val="0000FF"/>
                </a:solidFill>
                <a:uFill>
                  <a:solidFill>
                    <a:srgbClr val="6B93FB"/>
                  </a:solidFill>
                </a:uFill>
                <a:latin typeface="Arial"/>
                <a:cs typeface="Arial"/>
                <a:hlinkClick r:id="rId10"/>
              </a:rPr>
              <a:t>rabic</a:t>
            </a:r>
            <a:r>
              <a:rPr sz="2000" dirty="0">
                <a:solidFill>
                  <a:srgbClr val="444A53"/>
                </a:solidFill>
                <a:latin typeface="Arial"/>
                <a:cs typeface="Arial"/>
              </a:rPr>
              <a:t>,  </a:t>
            </a:r>
            <a:r>
              <a:rPr sz="2000" u="sng" spc="-20" dirty="0">
                <a:solidFill>
                  <a:srgbClr val="0000FF"/>
                </a:solidFill>
                <a:uFill>
                  <a:solidFill>
                    <a:srgbClr val="6B93FB"/>
                  </a:solidFill>
                </a:uFill>
                <a:latin typeface="Arial"/>
                <a:cs typeface="Arial"/>
                <a:hlinkClick r:id="rId11"/>
              </a:rPr>
              <a:t>Turkish</a:t>
            </a:r>
            <a:r>
              <a:rPr sz="2000" spc="-20" dirty="0">
                <a:solidFill>
                  <a:srgbClr val="444A53"/>
                </a:solidFill>
                <a:latin typeface="Arial"/>
                <a:cs typeface="Arial"/>
              </a:rPr>
              <a:t>,</a:t>
            </a:r>
            <a:r>
              <a:rPr sz="2000" spc="-50" dirty="0">
                <a:solidFill>
                  <a:srgbClr val="444A53"/>
                </a:solidFill>
                <a:latin typeface="Arial"/>
                <a:cs typeface="Arial"/>
              </a:rPr>
              <a:t> </a:t>
            </a:r>
            <a:r>
              <a:rPr sz="2000" u="sng" spc="-5" dirty="0">
                <a:solidFill>
                  <a:srgbClr val="0000FF"/>
                </a:solidFill>
                <a:uFill>
                  <a:solidFill>
                    <a:srgbClr val="6B93FB"/>
                  </a:solidFill>
                </a:uFill>
                <a:latin typeface="Arial"/>
                <a:cs typeface="Arial"/>
                <a:hlinkClick r:id="rId12"/>
              </a:rPr>
              <a:t>Somali</a:t>
            </a:r>
            <a:r>
              <a:rPr sz="2000" spc="-5" dirty="0">
                <a:solidFill>
                  <a:srgbClr val="444A53"/>
                </a:solidFill>
                <a:latin typeface="Arial"/>
                <a:cs typeface="Arial"/>
              </a:rPr>
              <a:t>,</a:t>
            </a:r>
            <a:r>
              <a:rPr sz="2000" spc="-45" dirty="0">
                <a:solidFill>
                  <a:srgbClr val="444A53"/>
                </a:solidFill>
                <a:latin typeface="Arial"/>
                <a:cs typeface="Arial"/>
              </a:rPr>
              <a:t> </a:t>
            </a:r>
            <a:r>
              <a:rPr sz="2000" u="sng" dirty="0">
                <a:solidFill>
                  <a:srgbClr val="0000FF"/>
                </a:solidFill>
                <a:uFill>
                  <a:solidFill>
                    <a:srgbClr val="6B93FB"/>
                  </a:solidFill>
                </a:uFill>
                <a:latin typeface="Arial"/>
                <a:cs typeface="Arial"/>
                <a:hlinkClick r:id="rId13"/>
              </a:rPr>
              <a:t>Chinese</a:t>
            </a:r>
            <a:r>
              <a:rPr sz="2000" dirty="0">
                <a:solidFill>
                  <a:srgbClr val="444A53"/>
                </a:solidFill>
                <a:latin typeface="Arial"/>
                <a:cs typeface="Arial"/>
              </a:rPr>
              <a:t>,</a:t>
            </a:r>
            <a:r>
              <a:rPr sz="2000" spc="-35" dirty="0">
                <a:solidFill>
                  <a:srgbClr val="444A53"/>
                </a:solidFill>
                <a:latin typeface="Arial"/>
                <a:cs typeface="Arial"/>
              </a:rPr>
              <a:t> </a:t>
            </a:r>
            <a:r>
              <a:rPr sz="2000" u="sng" spc="-10" dirty="0">
                <a:solidFill>
                  <a:srgbClr val="0000FF"/>
                </a:solidFill>
                <a:uFill>
                  <a:solidFill>
                    <a:srgbClr val="6B93FB"/>
                  </a:solidFill>
                </a:uFill>
                <a:latin typeface="Arial"/>
                <a:cs typeface="Arial"/>
                <a:hlinkClick r:id="rId14"/>
              </a:rPr>
              <a:t>Vietnamese</a:t>
            </a:r>
            <a:r>
              <a:rPr sz="2000" spc="-10" dirty="0">
                <a:solidFill>
                  <a:srgbClr val="444A53"/>
                </a:solidFill>
                <a:latin typeface="Arial"/>
                <a:cs typeface="Arial"/>
              </a:rPr>
              <a:t>, </a:t>
            </a:r>
            <a:r>
              <a:rPr sz="2000" spc="-540" dirty="0">
                <a:solidFill>
                  <a:srgbClr val="444A53"/>
                </a:solidFill>
                <a:latin typeface="Arial"/>
                <a:cs typeface="Arial"/>
              </a:rPr>
              <a:t> </a:t>
            </a:r>
            <a:r>
              <a:rPr sz="2000" u="sng" dirty="0">
                <a:solidFill>
                  <a:srgbClr val="0000FF"/>
                </a:solidFill>
                <a:uFill>
                  <a:solidFill>
                    <a:srgbClr val="6B93FB"/>
                  </a:solidFill>
                </a:uFill>
                <a:latin typeface="Arial"/>
                <a:cs typeface="Arial"/>
                <a:hlinkClick r:id="rId15"/>
              </a:rPr>
              <a:t>Russian</a:t>
            </a:r>
            <a:r>
              <a:rPr sz="2000" u="sng" spc="-75" dirty="0">
                <a:solidFill>
                  <a:srgbClr val="444A53"/>
                </a:solidFill>
                <a:uFill>
                  <a:solidFill>
                    <a:srgbClr val="6B93FB"/>
                  </a:solidFill>
                </a:uFill>
                <a:latin typeface="Arial"/>
                <a:cs typeface="Arial"/>
                <a:hlinkClick r:id="rId15"/>
              </a:rPr>
              <a:t> </a:t>
            </a:r>
            <a:r>
              <a:rPr sz="2000" dirty="0">
                <a:solidFill>
                  <a:srgbClr val="444A53"/>
                </a:solidFill>
                <a:latin typeface="Arial"/>
                <a:cs typeface="Arial"/>
              </a:rPr>
              <a:t>(3.17.21)</a:t>
            </a:r>
            <a:endParaRPr sz="2000">
              <a:latin typeface="Arial"/>
              <a:cs typeface="Arial"/>
            </a:endParaRPr>
          </a:p>
        </p:txBody>
      </p:sp>
      <p:sp>
        <p:nvSpPr>
          <p:cNvPr id="15" name="object 15"/>
          <p:cNvSpPr txBox="1"/>
          <p:nvPr/>
        </p:nvSpPr>
        <p:spPr>
          <a:xfrm>
            <a:off x="5868447" y="4352208"/>
            <a:ext cx="5261610" cy="635635"/>
          </a:xfrm>
          <a:prstGeom prst="rect">
            <a:avLst/>
          </a:prstGeom>
        </p:spPr>
        <p:txBody>
          <a:bodyPr vert="horz" wrap="square" lIns="0" tIns="12700" rIns="0" bIns="0" rtlCol="0">
            <a:spAutoFit/>
          </a:bodyPr>
          <a:lstStyle/>
          <a:p>
            <a:pPr marL="12700" marR="5080">
              <a:lnSpc>
                <a:spcPct val="100000"/>
              </a:lnSpc>
              <a:spcBef>
                <a:spcPts val="100"/>
              </a:spcBef>
            </a:pPr>
            <a:r>
              <a:rPr sz="2000" b="1" spc="-5" dirty="0">
                <a:solidFill>
                  <a:srgbClr val="444A53"/>
                </a:solidFill>
                <a:latin typeface="Arial"/>
                <a:cs typeface="Arial"/>
              </a:rPr>
              <a:t>SMFM Patient </a:t>
            </a:r>
            <a:r>
              <a:rPr sz="2000" b="1" dirty="0">
                <a:solidFill>
                  <a:srgbClr val="444A53"/>
                </a:solidFill>
                <a:latin typeface="Arial"/>
                <a:cs typeface="Arial"/>
              </a:rPr>
              <a:t>Education </a:t>
            </a:r>
            <a:r>
              <a:rPr sz="2000" b="1" spc="-10" dirty="0">
                <a:solidFill>
                  <a:srgbClr val="444A53"/>
                </a:solidFill>
                <a:latin typeface="Arial"/>
                <a:cs typeface="Arial"/>
              </a:rPr>
              <a:t>(English/Spanish)</a:t>
            </a:r>
            <a:r>
              <a:rPr sz="2000" spc="-10" dirty="0">
                <a:solidFill>
                  <a:srgbClr val="444A53"/>
                </a:solidFill>
                <a:latin typeface="Arial"/>
                <a:cs typeface="Arial"/>
              </a:rPr>
              <a:t>: </a:t>
            </a:r>
            <a:r>
              <a:rPr sz="2000" spc="-545" dirty="0">
                <a:solidFill>
                  <a:srgbClr val="444A53"/>
                </a:solidFill>
                <a:latin typeface="Arial"/>
                <a:cs typeface="Arial"/>
              </a:rPr>
              <a:t> </a:t>
            </a:r>
            <a:r>
              <a:rPr sz="2000" u="sng" dirty="0">
                <a:solidFill>
                  <a:srgbClr val="0000FF"/>
                </a:solidFill>
                <a:uFill>
                  <a:solidFill>
                    <a:srgbClr val="6B93FB"/>
                  </a:solidFill>
                </a:uFill>
                <a:latin typeface="Arial"/>
                <a:cs typeface="Arial"/>
                <a:hlinkClick r:id="rId16"/>
              </a:rPr>
              <a:t>COVID-19</a:t>
            </a:r>
            <a:r>
              <a:rPr sz="2000" u="sng" spc="-65" dirty="0">
                <a:solidFill>
                  <a:srgbClr val="0000FF"/>
                </a:solidFill>
                <a:uFill>
                  <a:solidFill>
                    <a:srgbClr val="6B93FB"/>
                  </a:solidFill>
                </a:uFill>
                <a:latin typeface="Arial"/>
                <a:cs typeface="Arial"/>
                <a:hlinkClick r:id="rId16"/>
              </a:rPr>
              <a:t> </a:t>
            </a:r>
            <a:r>
              <a:rPr sz="2000" u="sng" spc="-40" dirty="0">
                <a:solidFill>
                  <a:srgbClr val="0000FF"/>
                </a:solidFill>
                <a:uFill>
                  <a:solidFill>
                    <a:srgbClr val="6B93FB"/>
                  </a:solidFill>
                </a:uFill>
                <a:latin typeface="Arial"/>
                <a:cs typeface="Arial"/>
                <a:hlinkClick r:id="rId16"/>
              </a:rPr>
              <a:t>Vaccines</a:t>
            </a:r>
            <a:r>
              <a:rPr sz="2000" u="sng" spc="-60" dirty="0">
                <a:solidFill>
                  <a:srgbClr val="0000FF"/>
                </a:solidFill>
                <a:uFill>
                  <a:solidFill>
                    <a:srgbClr val="6B93FB"/>
                  </a:solidFill>
                </a:uFill>
                <a:latin typeface="Arial"/>
                <a:cs typeface="Arial"/>
                <a:hlinkClick r:id="rId16"/>
              </a:rPr>
              <a:t> </a:t>
            </a:r>
            <a:r>
              <a:rPr sz="2000" u="sng" dirty="0">
                <a:solidFill>
                  <a:srgbClr val="0000FF"/>
                </a:solidFill>
                <a:uFill>
                  <a:solidFill>
                    <a:srgbClr val="6B93FB"/>
                  </a:solidFill>
                </a:uFill>
                <a:latin typeface="Arial"/>
                <a:cs typeface="Arial"/>
                <a:hlinkClick r:id="rId16"/>
              </a:rPr>
              <a:t>and</a:t>
            </a:r>
            <a:r>
              <a:rPr sz="2000" u="sng" spc="-35" dirty="0">
                <a:solidFill>
                  <a:srgbClr val="0000FF"/>
                </a:solidFill>
                <a:uFill>
                  <a:solidFill>
                    <a:srgbClr val="6B93FB"/>
                  </a:solidFill>
                </a:uFill>
                <a:latin typeface="Arial"/>
                <a:cs typeface="Arial"/>
                <a:hlinkClick r:id="rId16"/>
              </a:rPr>
              <a:t> </a:t>
            </a:r>
            <a:r>
              <a:rPr sz="2000" u="sng" spc="-30" dirty="0">
                <a:solidFill>
                  <a:srgbClr val="0000FF"/>
                </a:solidFill>
                <a:uFill>
                  <a:solidFill>
                    <a:srgbClr val="6B93FB"/>
                  </a:solidFill>
                </a:uFill>
                <a:latin typeface="Arial"/>
                <a:cs typeface="Arial"/>
                <a:hlinkClick r:id="rId16"/>
              </a:rPr>
              <a:t>Pregnancy</a:t>
            </a:r>
            <a:r>
              <a:rPr sz="2000" spc="-30" dirty="0">
                <a:solidFill>
                  <a:srgbClr val="444A53"/>
                </a:solidFill>
                <a:latin typeface="Arial"/>
                <a:cs typeface="Arial"/>
              </a:rPr>
              <a:t>.</a:t>
            </a:r>
            <a:r>
              <a:rPr sz="2000" spc="-120" dirty="0">
                <a:solidFill>
                  <a:srgbClr val="444A53"/>
                </a:solidFill>
                <a:latin typeface="Arial"/>
                <a:cs typeface="Arial"/>
              </a:rPr>
              <a:t> </a:t>
            </a:r>
            <a:r>
              <a:rPr sz="2000" spc="-5" dirty="0">
                <a:solidFill>
                  <a:srgbClr val="444A53"/>
                </a:solidFill>
                <a:latin typeface="Arial"/>
                <a:cs typeface="Arial"/>
              </a:rPr>
              <a:t>(3.4.21)</a:t>
            </a:r>
            <a:endParaRPr sz="2000">
              <a:latin typeface="Arial"/>
              <a:cs typeface="Arial"/>
            </a:endParaRPr>
          </a:p>
        </p:txBody>
      </p:sp>
      <p:sp>
        <p:nvSpPr>
          <p:cNvPr id="16" name="object 16"/>
          <p:cNvSpPr txBox="1"/>
          <p:nvPr/>
        </p:nvSpPr>
        <p:spPr>
          <a:xfrm>
            <a:off x="5868272" y="5266357"/>
            <a:ext cx="5336540" cy="940435"/>
          </a:xfrm>
          <a:prstGeom prst="rect">
            <a:avLst/>
          </a:prstGeom>
        </p:spPr>
        <p:txBody>
          <a:bodyPr vert="horz" wrap="square" lIns="0" tIns="12700" rIns="0" bIns="0" rtlCol="0">
            <a:spAutoFit/>
          </a:bodyPr>
          <a:lstStyle/>
          <a:p>
            <a:pPr marL="12700" marR="5080">
              <a:lnSpc>
                <a:spcPct val="100000"/>
              </a:lnSpc>
              <a:spcBef>
                <a:spcPts val="100"/>
              </a:spcBef>
            </a:pPr>
            <a:r>
              <a:rPr sz="2000" u="sng" dirty="0">
                <a:solidFill>
                  <a:srgbClr val="0000FF"/>
                </a:solidFill>
                <a:uFill>
                  <a:solidFill>
                    <a:srgbClr val="0000FF"/>
                  </a:solidFill>
                </a:uFill>
                <a:latin typeface="Arial"/>
                <a:cs typeface="Arial"/>
                <a:hlinkClick r:id="rId17"/>
              </a:rPr>
              <a:t>CDC:</a:t>
            </a:r>
            <a:r>
              <a:rPr sz="2000" spc="-50" dirty="0">
                <a:solidFill>
                  <a:srgbClr val="0000FF"/>
                </a:solidFill>
                <a:latin typeface="Arial"/>
                <a:cs typeface="Arial"/>
                <a:hlinkClick r:id="rId17"/>
              </a:rPr>
              <a:t> </a:t>
            </a:r>
            <a:r>
              <a:rPr sz="2000" u="sng" spc="-5" dirty="0">
                <a:solidFill>
                  <a:srgbClr val="0000FF"/>
                </a:solidFill>
                <a:uFill>
                  <a:solidFill>
                    <a:srgbClr val="6B93FB"/>
                  </a:solidFill>
                </a:uFill>
                <a:latin typeface="Arial"/>
                <a:cs typeface="Arial"/>
                <a:hlinkClick r:id="rId17"/>
              </a:rPr>
              <a:t>Information</a:t>
            </a:r>
            <a:r>
              <a:rPr sz="2000" u="sng" spc="-95" dirty="0">
                <a:solidFill>
                  <a:srgbClr val="0000FF"/>
                </a:solidFill>
                <a:uFill>
                  <a:solidFill>
                    <a:srgbClr val="6B93FB"/>
                  </a:solidFill>
                </a:uFill>
                <a:latin typeface="Arial"/>
                <a:cs typeface="Arial"/>
                <a:hlinkClick r:id="rId17"/>
              </a:rPr>
              <a:t> </a:t>
            </a:r>
            <a:r>
              <a:rPr sz="2000" u="sng" dirty="0">
                <a:solidFill>
                  <a:srgbClr val="0000FF"/>
                </a:solidFill>
                <a:uFill>
                  <a:solidFill>
                    <a:srgbClr val="6B93FB"/>
                  </a:solidFill>
                </a:uFill>
                <a:latin typeface="Arial"/>
                <a:cs typeface="Arial"/>
                <a:hlinkClick r:id="rId17"/>
              </a:rPr>
              <a:t>about</a:t>
            </a:r>
            <a:r>
              <a:rPr sz="2000" u="sng" spc="-55" dirty="0">
                <a:solidFill>
                  <a:srgbClr val="0000FF"/>
                </a:solidFill>
                <a:uFill>
                  <a:solidFill>
                    <a:srgbClr val="6B93FB"/>
                  </a:solidFill>
                </a:uFill>
                <a:latin typeface="Arial"/>
                <a:cs typeface="Arial"/>
                <a:hlinkClick r:id="rId17"/>
              </a:rPr>
              <a:t> </a:t>
            </a:r>
            <a:r>
              <a:rPr sz="2000" u="sng" dirty="0">
                <a:solidFill>
                  <a:srgbClr val="0000FF"/>
                </a:solidFill>
                <a:uFill>
                  <a:solidFill>
                    <a:srgbClr val="6B93FB"/>
                  </a:solidFill>
                </a:uFill>
                <a:latin typeface="Arial"/>
                <a:cs typeface="Arial"/>
                <a:hlinkClick r:id="rId17"/>
              </a:rPr>
              <a:t>COVID-19</a:t>
            </a:r>
            <a:r>
              <a:rPr sz="2000" u="sng" spc="-80" dirty="0">
                <a:solidFill>
                  <a:srgbClr val="0000FF"/>
                </a:solidFill>
                <a:uFill>
                  <a:solidFill>
                    <a:srgbClr val="6B93FB"/>
                  </a:solidFill>
                </a:uFill>
                <a:latin typeface="Arial"/>
                <a:cs typeface="Arial"/>
                <a:hlinkClick r:id="rId17"/>
              </a:rPr>
              <a:t> </a:t>
            </a:r>
            <a:r>
              <a:rPr sz="2000" u="sng" spc="-40" dirty="0">
                <a:solidFill>
                  <a:srgbClr val="0000FF"/>
                </a:solidFill>
                <a:uFill>
                  <a:solidFill>
                    <a:srgbClr val="6B93FB"/>
                  </a:solidFill>
                </a:uFill>
                <a:latin typeface="Arial"/>
                <a:cs typeface="Arial"/>
                <a:hlinkClick r:id="rId17"/>
              </a:rPr>
              <a:t>Vaccines</a:t>
            </a:r>
            <a:r>
              <a:rPr sz="2000" u="sng" spc="-50" dirty="0">
                <a:solidFill>
                  <a:srgbClr val="0000FF"/>
                </a:solidFill>
                <a:uFill>
                  <a:solidFill>
                    <a:srgbClr val="6B93FB"/>
                  </a:solidFill>
                </a:uFill>
                <a:latin typeface="Arial"/>
                <a:cs typeface="Arial"/>
                <a:hlinkClick r:id="rId17"/>
              </a:rPr>
              <a:t> </a:t>
            </a:r>
            <a:r>
              <a:rPr sz="2000" u="sng" spc="-5" dirty="0">
                <a:solidFill>
                  <a:srgbClr val="0000FF"/>
                </a:solidFill>
                <a:uFill>
                  <a:solidFill>
                    <a:srgbClr val="6B93FB"/>
                  </a:solidFill>
                </a:uFill>
                <a:latin typeface="Arial"/>
                <a:cs typeface="Arial"/>
                <a:hlinkClick r:id="rId17"/>
              </a:rPr>
              <a:t>for </a:t>
            </a:r>
            <a:r>
              <a:rPr sz="2000" spc="-540" dirty="0">
                <a:solidFill>
                  <a:srgbClr val="0000FF"/>
                </a:solidFill>
                <a:latin typeface="Arial"/>
                <a:cs typeface="Arial"/>
                <a:hlinkClick r:id="rId17"/>
              </a:rPr>
              <a:t> </a:t>
            </a:r>
            <a:r>
              <a:rPr sz="2000" u="sng" dirty="0">
                <a:solidFill>
                  <a:srgbClr val="0000FF"/>
                </a:solidFill>
                <a:uFill>
                  <a:solidFill>
                    <a:srgbClr val="6B93FB"/>
                  </a:solidFill>
                </a:uFill>
                <a:latin typeface="Arial"/>
                <a:cs typeface="Arial"/>
                <a:hlinkClick r:id="rId17"/>
              </a:rPr>
              <a:t>People who Are Pregnant or </a:t>
            </a:r>
            <a:r>
              <a:rPr sz="2000" u="sng" spc="-5" dirty="0">
                <a:solidFill>
                  <a:srgbClr val="0000FF"/>
                </a:solidFill>
                <a:uFill>
                  <a:solidFill>
                    <a:srgbClr val="6B93FB"/>
                  </a:solidFill>
                </a:uFill>
                <a:latin typeface="Arial"/>
                <a:cs typeface="Arial"/>
                <a:hlinkClick r:id="rId17"/>
              </a:rPr>
              <a:t>Breastfeeding. </a:t>
            </a:r>
            <a:r>
              <a:rPr sz="2000" dirty="0">
                <a:solidFill>
                  <a:srgbClr val="0000FF"/>
                </a:solidFill>
                <a:latin typeface="Arial"/>
                <a:cs typeface="Arial"/>
              </a:rPr>
              <a:t> </a:t>
            </a:r>
            <a:r>
              <a:rPr sz="2000" spc="-5" dirty="0">
                <a:solidFill>
                  <a:srgbClr val="444A53"/>
                </a:solidFill>
                <a:latin typeface="Arial"/>
                <a:cs typeface="Arial"/>
              </a:rPr>
              <a:t>(3.18.21)</a:t>
            </a:r>
            <a:endParaRPr sz="2000">
              <a:latin typeface="Arial"/>
              <a:cs typeface="Arial"/>
            </a:endParaRPr>
          </a:p>
        </p:txBody>
      </p:sp>
      <p:sp>
        <p:nvSpPr>
          <p:cNvPr id="17" name="object 17"/>
          <p:cNvSpPr txBox="1"/>
          <p:nvPr/>
        </p:nvSpPr>
        <p:spPr>
          <a:xfrm>
            <a:off x="772985" y="4828004"/>
            <a:ext cx="4292600" cy="1511300"/>
          </a:xfrm>
          <a:prstGeom prst="rect">
            <a:avLst/>
          </a:prstGeom>
        </p:spPr>
        <p:txBody>
          <a:bodyPr vert="horz" wrap="square" lIns="0" tIns="12700" rIns="0" bIns="0" rtlCol="0">
            <a:spAutoFit/>
          </a:bodyPr>
          <a:lstStyle/>
          <a:p>
            <a:pPr marL="12700" marR="5080">
              <a:lnSpc>
                <a:spcPct val="100000"/>
              </a:lnSpc>
              <a:spcBef>
                <a:spcPts val="100"/>
              </a:spcBef>
              <a:tabLst>
                <a:tab pos="545465" algn="l"/>
              </a:tabLst>
            </a:pPr>
            <a:r>
              <a:rPr sz="1800" u="sng" spc="-5" dirty="0">
                <a:solidFill>
                  <a:srgbClr val="0000FF"/>
                </a:solidFill>
                <a:uFill>
                  <a:solidFill>
                    <a:srgbClr val="0000FF"/>
                  </a:solidFill>
                </a:uFill>
                <a:latin typeface="Arial"/>
                <a:cs typeface="Arial"/>
                <a:hlinkClick r:id="rId18"/>
              </a:rPr>
              <a:t>CDC:</a:t>
            </a:r>
            <a:r>
              <a:rPr sz="1800" spc="-5" dirty="0">
                <a:solidFill>
                  <a:srgbClr val="0000FF"/>
                </a:solidFill>
                <a:latin typeface="Arial"/>
                <a:cs typeface="Arial"/>
                <a:hlinkClick r:id="rId18"/>
              </a:rPr>
              <a:t> </a:t>
            </a:r>
            <a:r>
              <a:rPr sz="1800" u="sng" spc="-5" dirty="0">
                <a:solidFill>
                  <a:srgbClr val="0000FF"/>
                </a:solidFill>
                <a:uFill>
                  <a:solidFill>
                    <a:srgbClr val="6B93FB"/>
                  </a:solidFill>
                </a:uFill>
                <a:latin typeface="Arial"/>
                <a:cs typeface="Arial"/>
                <a:hlinkClick r:id="rId18"/>
              </a:rPr>
              <a:t>Safety of COVID-19 </a:t>
            </a:r>
            <a:r>
              <a:rPr sz="1800" u="sng" spc="-40" dirty="0">
                <a:solidFill>
                  <a:srgbClr val="0000FF"/>
                </a:solidFill>
                <a:uFill>
                  <a:solidFill>
                    <a:srgbClr val="6B93FB"/>
                  </a:solidFill>
                </a:uFill>
                <a:latin typeface="Arial"/>
                <a:cs typeface="Arial"/>
                <a:hlinkClick r:id="rId18"/>
              </a:rPr>
              <a:t>Vaccines. Video </a:t>
            </a:r>
            <a:r>
              <a:rPr sz="1800" spc="-490" dirty="0">
                <a:solidFill>
                  <a:srgbClr val="0000FF"/>
                </a:solidFill>
                <a:latin typeface="Arial"/>
                <a:cs typeface="Arial"/>
                <a:hlinkClick r:id="rId18"/>
              </a:rPr>
              <a:t> </a:t>
            </a:r>
            <a:r>
              <a:rPr sz="1800" u="sng" spc="-5" dirty="0">
                <a:solidFill>
                  <a:srgbClr val="0000FF"/>
                </a:solidFill>
                <a:uFill>
                  <a:solidFill>
                    <a:srgbClr val="6B93FB"/>
                  </a:solidFill>
                </a:uFill>
                <a:latin typeface="Arial"/>
                <a:cs typeface="Arial"/>
                <a:hlinkClick r:id="rId18"/>
              </a:rPr>
              <a:t>link.	</a:t>
            </a:r>
            <a:r>
              <a:rPr sz="1800" u="sng" spc="-20" dirty="0">
                <a:solidFill>
                  <a:srgbClr val="0000FF"/>
                </a:solidFill>
                <a:uFill>
                  <a:solidFill>
                    <a:srgbClr val="6B93FB"/>
                  </a:solidFill>
                </a:uFill>
                <a:latin typeface="Arial"/>
                <a:cs typeface="Arial"/>
                <a:hlinkClick r:id="rId18"/>
              </a:rPr>
              <a:t>(Updated</a:t>
            </a:r>
            <a:r>
              <a:rPr sz="1800" u="sng" spc="15" dirty="0">
                <a:solidFill>
                  <a:srgbClr val="0000FF"/>
                </a:solidFill>
                <a:uFill>
                  <a:solidFill>
                    <a:srgbClr val="6B93FB"/>
                  </a:solidFill>
                </a:uFill>
                <a:latin typeface="Arial"/>
                <a:cs typeface="Arial"/>
                <a:hlinkClick r:id="rId18"/>
              </a:rPr>
              <a:t> </a:t>
            </a:r>
            <a:r>
              <a:rPr sz="1800" u="sng" spc="-5" dirty="0">
                <a:solidFill>
                  <a:srgbClr val="0000FF"/>
                </a:solidFill>
                <a:uFill>
                  <a:solidFill>
                    <a:srgbClr val="6B93FB"/>
                  </a:solidFill>
                </a:uFill>
                <a:latin typeface="Arial"/>
                <a:cs typeface="Arial"/>
                <a:hlinkClick r:id="rId18"/>
              </a:rPr>
              <a:t>6.8.</a:t>
            </a:r>
            <a:r>
              <a:rPr sz="1800" u="sng" spc="-20" dirty="0">
                <a:solidFill>
                  <a:srgbClr val="0000FF"/>
                </a:solidFill>
                <a:uFill>
                  <a:solidFill>
                    <a:srgbClr val="6B93FB"/>
                  </a:solidFill>
                </a:uFill>
                <a:latin typeface="Arial"/>
                <a:cs typeface="Arial"/>
                <a:hlinkClick r:id="rId18"/>
              </a:rPr>
              <a:t> </a:t>
            </a:r>
            <a:r>
              <a:rPr sz="1800" u="sng" spc="-25" dirty="0">
                <a:solidFill>
                  <a:srgbClr val="0000FF"/>
                </a:solidFill>
                <a:uFill>
                  <a:solidFill>
                    <a:srgbClr val="6B93FB"/>
                  </a:solidFill>
                </a:uFill>
                <a:latin typeface="Arial"/>
                <a:cs typeface="Arial"/>
                <a:hlinkClick r:id="rId18"/>
              </a:rPr>
              <a:t>2021)</a:t>
            </a:r>
            <a:endParaRPr sz="1800">
              <a:latin typeface="Arial"/>
              <a:cs typeface="Arial"/>
            </a:endParaRPr>
          </a:p>
          <a:p>
            <a:pPr marL="187960" marR="580390">
              <a:lnSpc>
                <a:spcPct val="100000"/>
              </a:lnSpc>
              <a:spcBef>
                <a:spcPts val="900"/>
              </a:spcBef>
            </a:pPr>
            <a:r>
              <a:rPr sz="1800" b="1" spc="-5" dirty="0">
                <a:solidFill>
                  <a:srgbClr val="444A53"/>
                </a:solidFill>
                <a:latin typeface="Arial"/>
                <a:cs typeface="Arial"/>
              </a:rPr>
              <a:t>Cook</a:t>
            </a:r>
            <a:r>
              <a:rPr sz="1800" b="1" spc="-30" dirty="0">
                <a:solidFill>
                  <a:srgbClr val="444A53"/>
                </a:solidFill>
                <a:latin typeface="Arial"/>
                <a:cs typeface="Arial"/>
              </a:rPr>
              <a:t> </a:t>
            </a:r>
            <a:r>
              <a:rPr sz="1800" b="1" spc="-5" dirty="0">
                <a:solidFill>
                  <a:srgbClr val="444A53"/>
                </a:solidFill>
                <a:latin typeface="Arial"/>
                <a:cs typeface="Arial"/>
              </a:rPr>
              <a:t>County</a:t>
            </a:r>
            <a:r>
              <a:rPr sz="1800" b="1" spc="-55" dirty="0">
                <a:solidFill>
                  <a:srgbClr val="444A53"/>
                </a:solidFill>
                <a:latin typeface="Arial"/>
                <a:cs typeface="Arial"/>
              </a:rPr>
              <a:t> </a:t>
            </a:r>
            <a:r>
              <a:rPr sz="1800" b="1" spc="-5" dirty="0">
                <a:solidFill>
                  <a:srgbClr val="444A53"/>
                </a:solidFill>
                <a:latin typeface="Arial"/>
                <a:cs typeface="Arial"/>
              </a:rPr>
              <a:t>Health:</a:t>
            </a:r>
            <a:r>
              <a:rPr sz="1800" b="1" spc="-35" dirty="0">
                <a:solidFill>
                  <a:srgbClr val="444A53"/>
                </a:solidFill>
                <a:latin typeface="Arial"/>
                <a:cs typeface="Arial"/>
              </a:rPr>
              <a:t> </a:t>
            </a:r>
            <a:r>
              <a:rPr sz="1800" spc="-20" dirty="0">
                <a:solidFill>
                  <a:srgbClr val="444A53"/>
                </a:solidFill>
                <a:latin typeface="Arial"/>
                <a:cs typeface="Arial"/>
              </a:rPr>
              <a:t>Should</a:t>
            </a:r>
            <a:r>
              <a:rPr sz="1800" spc="-10" dirty="0">
                <a:solidFill>
                  <a:srgbClr val="444A53"/>
                </a:solidFill>
                <a:latin typeface="Arial"/>
                <a:cs typeface="Arial"/>
              </a:rPr>
              <a:t> </a:t>
            </a:r>
            <a:r>
              <a:rPr sz="1800" dirty="0">
                <a:solidFill>
                  <a:srgbClr val="444A53"/>
                </a:solidFill>
                <a:latin typeface="Arial"/>
                <a:cs typeface="Arial"/>
              </a:rPr>
              <a:t>I </a:t>
            </a:r>
            <a:r>
              <a:rPr sz="1800" spc="-20" dirty="0">
                <a:solidFill>
                  <a:srgbClr val="444A53"/>
                </a:solidFill>
                <a:latin typeface="Arial"/>
                <a:cs typeface="Arial"/>
              </a:rPr>
              <a:t>get </a:t>
            </a:r>
            <a:r>
              <a:rPr sz="1800" spc="-484" dirty="0">
                <a:solidFill>
                  <a:srgbClr val="444A53"/>
                </a:solidFill>
                <a:latin typeface="Arial"/>
                <a:cs typeface="Arial"/>
              </a:rPr>
              <a:t> </a:t>
            </a:r>
            <a:r>
              <a:rPr sz="1800" spc="-5" dirty="0">
                <a:solidFill>
                  <a:srgbClr val="444A53"/>
                </a:solidFill>
                <a:latin typeface="Arial"/>
                <a:cs typeface="Arial"/>
              </a:rPr>
              <a:t>the</a:t>
            </a:r>
            <a:r>
              <a:rPr sz="1800" spc="-30" dirty="0">
                <a:solidFill>
                  <a:srgbClr val="444A53"/>
                </a:solidFill>
                <a:latin typeface="Arial"/>
                <a:cs typeface="Arial"/>
              </a:rPr>
              <a:t> </a:t>
            </a:r>
            <a:r>
              <a:rPr sz="1800" spc="-5" dirty="0">
                <a:solidFill>
                  <a:srgbClr val="444A53"/>
                </a:solidFill>
                <a:latin typeface="Arial"/>
                <a:cs typeface="Arial"/>
              </a:rPr>
              <a:t>COVID-19</a:t>
            </a:r>
            <a:r>
              <a:rPr sz="1800" spc="-55" dirty="0">
                <a:solidFill>
                  <a:srgbClr val="444A53"/>
                </a:solidFill>
                <a:latin typeface="Arial"/>
                <a:cs typeface="Arial"/>
              </a:rPr>
              <a:t> </a:t>
            </a:r>
            <a:r>
              <a:rPr sz="1800" spc="-20" dirty="0">
                <a:solidFill>
                  <a:srgbClr val="444A53"/>
                </a:solidFill>
                <a:latin typeface="Arial"/>
                <a:cs typeface="Arial"/>
              </a:rPr>
              <a:t>vaccine?</a:t>
            </a:r>
            <a:endParaRPr sz="1800">
              <a:latin typeface="Arial"/>
              <a:cs typeface="Arial"/>
            </a:endParaRPr>
          </a:p>
          <a:p>
            <a:pPr marL="187960">
              <a:lnSpc>
                <a:spcPct val="100000"/>
              </a:lnSpc>
            </a:pPr>
            <a:r>
              <a:rPr sz="1800" spc="-20" dirty="0">
                <a:solidFill>
                  <a:srgbClr val="444A53"/>
                </a:solidFill>
                <a:latin typeface="Arial"/>
                <a:cs typeface="Arial"/>
              </a:rPr>
              <a:t>Flyer</a:t>
            </a:r>
            <a:r>
              <a:rPr sz="1800" spc="45" dirty="0">
                <a:solidFill>
                  <a:srgbClr val="444A53"/>
                </a:solidFill>
                <a:latin typeface="Arial"/>
                <a:cs typeface="Arial"/>
              </a:rPr>
              <a:t> </a:t>
            </a:r>
            <a:r>
              <a:rPr sz="1800" spc="-20" dirty="0">
                <a:solidFill>
                  <a:srgbClr val="0000FF"/>
                </a:solidFill>
                <a:latin typeface="Arial"/>
                <a:cs typeface="Arial"/>
                <a:hlinkClick r:id="rId19"/>
              </a:rPr>
              <a:t>English</a:t>
            </a:r>
            <a:r>
              <a:rPr sz="1800" spc="30" dirty="0">
                <a:solidFill>
                  <a:srgbClr val="0000FF"/>
                </a:solidFill>
                <a:latin typeface="Arial"/>
                <a:cs typeface="Arial"/>
                <a:hlinkClick r:id="rId19"/>
              </a:rPr>
              <a:t> </a:t>
            </a:r>
            <a:r>
              <a:rPr sz="1800" spc="-15" dirty="0">
                <a:solidFill>
                  <a:srgbClr val="444A53"/>
                </a:solidFill>
                <a:latin typeface="Arial"/>
                <a:cs typeface="Arial"/>
              </a:rPr>
              <a:t>and</a:t>
            </a:r>
            <a:r>
              <a:rPr sz="1800" spc="5" dirty="0">
                <a:solidFill>
                  <a:srgbClr val="444A53"/>
                </a:solidFill>
                <a:latin typeface="Arial"/>
                <a:cs typeface="Arial"/>
              </a:rPr>
              <a:t> </a:t>
            </a:r>
            <a:r>
              <a:rPr sz="1800" spc="-20" dirty="0">
                <a:solidFill>
                  <a:srgbClr val="0000FF"/>
                </a:solidFill>
                <a:latin typeface="Arial"/>
                <a:cs typeface="Arial"/>
                <a:hlinkClick r:id="rId20"/>
              </a:rPr>
              <a:t>Spanish</a:t>
            </a:r>
            <a:r>
              <a:rPr sz="1800" spc="25" dirty="0">
                <a:solidFill>
                  <a:srgbClr val="0000FF"/>
                </a:solidFill>
                <a:latin typeface="Arial"/>
                <a:cs typeface="Arial"/>
                <a:hlinkClick r:id="rId20"/>
              </a:rPr>
              <a:t> </a:t>
            </a:r>
            <a:r>
              <a:rPr sz="1800" spc="-45" dirty="0">
                <a:solidFill>
                  <a:srgbClr val="444A53"/>
                </a:solidFill>
                <a:latin typeface="Arial"/>
                <a:cs typeface="Arial"/>
              </a:rPr>
              <a:t>(6.11.21)</a:t>
            </a:r>
            <a:endParaRPr sz="1800">
              <a:latin typeface="Arial"/>
              <a:cs typeface="Arial"/>
            </a:endParaRPr>
          </a:p>
        </p:txBody>
      </p:sp>
      <p:pic>
        <p:nvPicPr>
          <p:cNvPr id="18" name="object 18"/>
          <p:cNvPicPr/>
          <p:nvPr/>
        </p:nvPicPr>
        <p:blipFill>
          <a:blip r:embed="rId21" cstate="print"/>
          <a:stretch>
            <a:fillRect/>
          </a:stretch>
        </p:blipFill>
        <p:spPr>
          <a:xfrm>
            <a:off x="594359" y="1548383"/>
            <a:ext cx="2075687" cy="2781299"/>
          </a:xfrm>
          <a:prstGeom prst="rect">
            <a:avLst/>
          </a:prstGeom>
        </p:spPr>
      </p:pic>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5" dirty="0">
                <a:solidFill>
                  <a:srgbClr val="ADB3B8"/>
                </a:solidFill>
              </a:rPr>
              <a:t>40</a:t>
            </a:fld>
            <a:endParaRPr spc="-5" dirty="0">
              <a:solidFill>
                <a:srgbClr val="ADB3B8"/>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517A"/>
          </a:solidFill>
        </p:spPr>
        <p:txBody>
          <a:bodyPr wrap="square" lIns="0" tIns="0" rIns="0" bIns="0" rtlCol="0"/>
          <a:lstStyle/>
          <a:p>
            <a:endParaRPr/>
          </a:p>
        </p:txBody>
      </p:sp>
      <p:sp>
        <p:nvSpPr>
          <p:cNvPr id="3" name="object 3"/>
          <p:cNvSpPr/>
          <p:nvPr/>
        </p:nvSpPr>
        <p:spPr>
          <a:xfrm>
            <a:off x="657605" y="1681733"/>
            <a:ext cx="567055" cy="0"/>
          </a:xfrm>
          <a:custGeom>
            <a:avLst/>
            <a:gdLst/>
            <a:ahLst/>
            <a:cxnLst/>
            <a:rect l="l" t="t" r="r" b="b"/>
            <a:pathLst>
              <a:path w="567055">
                <a:moveTo>
                  <a:pt x="0" y="0"/>
                </a:moveTo>
                <a:lnTo>
                  <a:pt x="566902" y="0"/>
                </a:lnTo>
              </a:path>
            </a:pathLst>
          </a:custGeom>
          <a:ln w="38100">
            <a:solidFill>
              <a:srgbClr val="039BE3"/>
            </a:solidFill>
          </a:ln>
        </p:spPr>
        <p:txBody>
          <a:bodyPr wrap="square" lIns="0" tIns="0" rIns="0" bIns="0" rtlCol="0"/>
          <a:lstStyle/>
          <a:p>
            <a:endParaRPr/>
          </a:p>
        </p:txBody>
      </p:sp>
      <p:sp>
        <p:nvSpPr>
          <p:cNvPr id="4" name="object 4"/>
          <p:cNvSpPr txBox="1">
            <a:spLocks noGrp="1"/>
          </p:cNvSpPr>
          <p:nvPr>
            <p:ph type="title"/>
          </p:nvPr>
        </p:nvSpPr>
        <p:spPr>
          <a:xfrm>
            <a:off x="625891" y="912364"/>
            <a:ext cx="1847850" cy="482600"/>
          </a:xfrm>
          <a:prstGeom prst="rect">
            <a:avLst/>
          </a:prstGeom>
        </p:spPr>
        <p:txBody>
          <a:bodyPr vert="horz" wrap="square" lIns="0" tIns="12700" rIns="0" bIns="0" rtlCol="0">
            <a:spAutoFit/>
          </a:bodyPr>
          <a:lstStyle/>
          <a:p>
            <a:pPr marL="12700">
              <a:lnSpc>
                <a:spcPct val="100000"/>
              </a:lnSpc>
              <a:spcBef>
                <a:spcPts val="100"/>
              </a:spcBef>
            </a:pPr>
            <a:r>
              <a:rPr sz="3000" spc="-5" dirty="0">
                <a:solidFill>
                  <a:srgbClr val="FFFFFF"/>
                </a:solidFill>
              </a:rPr>
              <a:t>POSTERS</a:t>
            </a:r>
            <a:endParaRPr sz="3000"/>
          </a:p>
        </p:txBody>
      </p:sp>
      <p:pic>
        <p:nvPicPr>
          <p:cNvPr id="5" name="object 5"/>
          <p:cNvPicPr/>
          <p:nvPr/>
        </p:nvPicPr>
        <p:blipFill>
          <a:blip r:embed="rId2" cstate="print"/>
          <a:stretch>
            <a:fillRect/>
          </a:stretch>
        </p:blipFill>
        <p:spPr>
          <a:xfrm>
            <a:off x="434340" y="1421891"/>
            <a:ext cx="4055351" cy="5385814"/>
          </a:xfrm>
          <a:prstGeom prst="rect">
            <a:avLst/>
          </a:prstGeom>
        </p:spPr>
      </p:pic>
      <p:pic>
        <p:nvPicPr>
          <p:cNvPr id="6" name="object 6"/>
          <p:cNvPicPr/>
          <p:nvPr/>
        </p:nvPicPr>
        <p:blipFill>
          <a:blip r:embed="rId3" cstate="print"/>
          <a:stretch>
            <a:fillRect/>
          </a:stretch>
        </p:blipFill>
        <p:spPr>
          <a:xfrm>
            <a:off x="6239255" y="1395983"/>
            <a:ext cx="4055363" cy="5437631"/>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687831" y="689070"/>
            <a:ext cx="4313555" cy="574040"/>
          </a:xfrm>
          <a:prstGeom prst="rect">
            <a:avLst/>
          </a:prstGeom>
        </p:spPr>
        <p:txBody>
          <a:bodyPr vert="horz" wrap="square" lIns="0" tIns="12700" rIns="0" bIns="0" rtlCol="0">
            <a:spAutoFit/>
          </a:bodyPr>
          <a:lstStyle/>
          <a:p>
            <a:pPr marL="12700">
              <a:lnSpc>
                <a:spcPct val="100000"/>
              </a:lnSpc>
              <a:spcBef>
                <a:spcPts val="100"/>
              </a:spcBef>
            </a:pPr>
            <a:r>
              <a:rPr sz="3600" b="1" spc="-105" dirty="0">
                <a:solidFill>
                  <a:srgbClr val="F58466"/>
                </a:solidFill>
                <a:latin typeface="Arial"/>
                <a:cs typeface="Arial"/>
              </a:rPr>
              <a:t>O</a:t>
            </a:r>
            <a:r>
              <a:rPr sz="3600" b="1" dirty="0">
                <a:solidFill>
                  <a:srgbClr val="F58466"/>
                </a:solidFill>
                <a:latin typeface="Arial"/>
                <a:cs typeface="Arial"/>
              </a:rPr>
              <a:t>B</a:t>
            </a:r>
            <a:r>
              <a:rPr sz="3600" b="1" spc="-135" dirty="0">
                <a:solidFill>
                  <a:srgbClr val="F58466"/>
                </a:solidFill>
                <a:latin typeface="Arial"/>
                <a:cs typeface="Arial"/>
              </a:rPr>
              <a:t> </a:t>
            </a:r>
            <a:r>
              <a:rPr sz="3600" b="1" spc="-185" dirty="0">
                <a:solidFill>
                  <a:srgbClr val="F58466"/>
                </a:solidFill>
                <a:latin typeface="Arial"/>
                <a:cs typeface="Arial"/>
              </a:rPr>
              <a:t>Di</a:t>
            </a:r>
            <a:r>
              <a:rPr sz="3600" b="1" spc="-180" dirty="0">
                <a:solidFill>
                  <a:srgbClr val="F58466"/>
                </a:solidFill>
                <a:latin typeface="Arial"/>
                <a:cs typeface="Arial"/>
              </a:rPr>
              <a:t>s</a:t>
            </a:r>
            <a:r>
              <a:rPr sz="3600" b="1" spc="-185" dirty="0">
                <a:solidFill>
                  <a:srgbClr val="F58466"/>
                </a:solidFill>
                <a:latin typeface="Arial"/>
                <a:cs typeface="Arial"/>
              </a:rPr>
              <a:t>cu</a:t>
            </a:r>
            <a:r>
              <a:rPr sz="3600" b="1" spc="-180" dirty="0">
                <a:solidFill>
                  <a:srgbClr val="F58466"/>
                </a:solidFill>
                <a:latin typeface="Arial"/>
                <a:cs typeface="Arial"/>
              </a:rPr>
              <a:t>s</a:t>
            </a:r>
            <a:r>
              <a:rPr sz="3600" b="1" spc="-195" dirty="0">
                <a:solidFill>
                  <a:srgbClr val="F58466"/>
                </a:solidFill>
                <a:latin typeface="Arial"/>
                <a:cs typeface="Arial"/>
              </a:rPr>
              <a:t>s</a:t>
            </a:r>
            <a:r>
              <a:rPr sz="3600" b="1" spc="-185" dirty="0">
                <a:solidFill>
                  <a:srgbClr val="F58466"/>
                </a:solidFill>
                <a:latin typeface="Arial"/>
                <a:cs typeface="Arial"/>
              </a:rPr>
              <a:t>io</a:t>
            </a:r>
            <a:r>
              <a:rPr sz="3600" b="1" dirty="0">
                <a:solidFill>
                  <a:srgbClr val="F58466"/>
                </a:solidFill>
                <a:latin typeface="Arial"/>
                <a:cs typeface="Arial"/>
              </a:rPr>
              <a:t>n</a:t>
            </a:r>
            <a:r>
              <a:rPr sz="3600" b="1" spc="-250" dirty="0">
                <a:solidFill>
                  <a:srgbClr val="F58466"/>
                </a:solidFill>
                <a:latin typeface="Arial"/>
                <a:cs typeface="Arial"/>
              </a:rPr>
              <a:t> </a:t>
            </a:r>
            <a:r>
              <a:rPr sz="3600" b="1" spc="-95" dirty="0">
                <a:solidFill>
                  <a:srgbClr val="F58466"/>
                </a:solidFill>
                <a:latin typeface="Arial"/>
                <a:cs typeface="Arial"/>
              </a:rPr>
              <a:t>P</a:t>
            </a:r>
            <a:r>
              <a:rPr sz="3600" b="1" spc="-90" dirty="0">
                <a:solidFill>
                  <a:srgbClr val="F58466"/>
                </a:solidFill>
                <a:latin typeface="Arial"/>
                <a:cs typeface="Arial"/>
              </a:rPr>
              <a:t>an</a:t>
            </a:r>
            <a:r>
              <a:rPr sz="3600" b="1" spc="-85" dirty="0">
                <a:solidFill>
                  <a:srgbClr val="F58466"/>
                </a:solidFill>
                <a:latin typeface="Arial"/>
                <a:cs typeface="Arial"/>
              </a:rPr>
              <a:t>e</a:t>
            </a:r>
            <a:r>
              <a:rPr sz="3600" b="1" dirty="0">
                <a:solidFill>
                  <a:srgbClr val="F58466"/>
                </a:solidFill>
                <a:latin typeface="Arial"/>
                <a:cs typeface="Arial"/>
              </a:rPr>
              <a:t>l</a:t>
            </a:r>
            <a:endParaRPr sz="3600">
              <a:latin typeface="Arial"/>
              <a:cs typeface="Arial"/>
            </a:endParaRPr>
          </a:p>
        </p:txBody>
      </p:sp>
      <p:sp>
        <p:nvSpPr>
          <p:cNvPr id="9" name="object 9"/>
          <p:cNvSpPr txBox="1"/>
          <p:nvPr/>
        </p:nvSpPr>
        <p:spPr>
          <a:xfrm>
            <a:off x="713231" y="2111028"/>
            <a:ext cx="10676255" cy="2537460"/>
          </a:xfrm>
          <a:prstGeom prst="rect">
            <a:avLst/>
          </a:prstGeom>
        </p:spPr>
        <p:txBody>
          <a:bodyPr vert="horz" wrap="square" lIns="0" tIns="59690" rIns="0" bIns="0" rtlCol="0">
            <a:spAutoFit/>
          </a:bodyPr>
          <a:lstStyle/>
          <a:p>
            <a:pPr marL="241300" indent="-228600">
              <a:lnSpc>
                <a:spcPct val="100000"/>
              </a:lnSpc>
              <a:spcBef>
                <a:spcPts val="470"/>
              </a:spcBef>
              <a:buClr>
                <a:srgbClr val="F58466"/>
              </a:buClr>
              <a:buFont typeface="Arial"/>
              <a:buChar char="•"/>
              <a:tabLst>
                <a:tab pos="241300" algn="l"/>
              </a:tabLst>
            </a:pPr>
            <a:r>
              <a:rPr sz="2400" b="1" spc="-5" dirty="0">
                <a:latin typeface="Arial"/>
                <a:cs typeface="Arial"/>
              </a:rPr>
              <a:t>Discussion</a:t>
            </a:r>
            <a:r>
              <a:rPr sz="2400" b="1" spc="-50" dirty="0">
                <a:latin typeface="Arial"/>
                <a:cs typeface="Arial"/>
              </a:rPr>
              <a:t> </a:t>
            </a:r>
            <a:r>
              <a:rPr sz="2400" b="1" spc="-5" dirty="0">
                <a:latin typeface="Arial"/>
                <a:cs typeface="Arial"/>
              </a:rPr>
              <a:t>of</a:t>
            </a:r>
            <a:r>
              <a:rPr sz="2400" b="1" spc="-40" dirty="0">
                <a:latin typeface="Arial"/>
                <a:cs typeface="Arial"/>
              </a:rPr>
              <a:t> </a:t>
            </a:r>
            <a:r>
              <a:rPr sz="2400" b="1" dirty="0">
                <a:latin typeface="Arial"/>
                <a:cs typeface="Arial"/>
              </a:rPr>
              <a:t>OB</a:t>
            </a:r>
            <a:r>
              <a:rPr sz="2400" b="1" spc="-25" dirty="0">
                <a:latin typeface="Arial"/>
                <a:cs typeface="Arial"/>
              </a:rPr>
              <a:t> </a:t>
            </a:r>
            <a:r>
              <a:rPr sz="2400" b="1" spc="-5" dirty="0">
                <a:latin typeface="Arial"/>
                <a:cs typeface="Arial"/>
              </a:rPr>
              <a:t>Unit</a:t>
            </a:r>
            <a:r>
              <a:rPr sz="2400" b="1" spc="-40" dirty="0">
                <a:latin typeface="Arial"/>
                <a:cs typeface="Arial"/>
              </a:rPr>
              <a:t> </a:t>
            </a:r>
            <a:r>
              <a:rPr sz="2400" b="1" spc="-5" dirty="0">
                <a:latin typeface="Arial"/>
                <a:cs typeface="Arial"/>
              </a:rPr>
              <a:t>Strategies</a:t>
            </a:r>
            <a:endParaRPr sz="2400">
              <a:latin typeface="Arial"/>
              <a:cs typeface="Arial"/>
            </a:endParaRPr>
          </a:p>
          <a:p>
            <a:pPr marL="697865" marR="5080" lvl="1" indent="-228600">
              <a:lnSpc>
                <a:spcPts val="2100"/>
              </a:lnSpc>
              <a:spcBef>
                <a:spcPts val="640"/>
              </a:spcBef>
              <a:buClr>
                <a:srgbClr val="F58466"/>
              </a:buClr>
              <a:buFont typeface="Arial"/>
              <a:buChar char="•"/>
              <a:tabLst>
                <a:tab pos="697865" algn="l"/>
                <a:tab pos="698500" algn="l"/>
              </a:tabLst>
            </a:pPr>
            <a:r>
              <a:rPr sz="2000" b="1" spc="-5" dirty="0">
                <a:latin typeface="Arial"/>
                <a:cs typeface="Arial"/>
              </a:rPr>
              <a:t>Emily </a:t>
            </a:r>
            <a:r>
              <a:rPr sz="2000" b="1" dirty="0">
                <a:latin typeface="Arial"/>
                <a:cs typeface="Arial"/>
              </a:rPr>
              <a:t>Zantow, MD, </a:t>
            </a:r>
            <a:r>
              <a:rPr sz="2000" dirty="0">
                <a:latin typeface="Arial"/>
                <a:cs typeface="Arial"/>
              </a:rPr>
              <a:t>– </a:t>
            </a:r>
            <a:r>
              <a:rPr sz="2000" spc="-5" dirty="0">
                <a:latin typeface="Arial"/>
                <a:cs typeface="Arial"/>
              </a:rPr>
              <a:t>Maternal-Fetal </a:t>
            </a:r>
            <a:r>
              <a:rPr sz="2000" dirty="0">
                <a:latin typeface="Arial"/>
                <a:cs typeface="Arial"/>
              </a:rPr>
              <a:t>Medicine Fellow, Department of </a:t>
            </a:r>
            <a:r>
              <a:rPr sz="2000" spc="-5" dirty="0">
                <a:latin typeface="Arial"/>
                <a:cs typeface="Arial"/>
              </a:rPr>
              <a:t>Obstetrics </a:t>
            </a:r>
            <a:r>
              <a:rPr sz="2000" dirty="0">
                <a:latin typeface="Arial"/>
                <a:cs typeface="Arial"/>
              </a:rPr>
              <a:t>&amp; </a:t>
            </a:r>
            <a:r>
              <a:rPr sz="2000" spc="5" dirty="0">
                <a:latin typeface="Arial"/>
                <a:cs typeface="Arial"/>
              </a:rPr>
              <a:t> </a:t>
            </a:r>
            <a:r>
              <a:rPr sz="2000" dirty="0">
                <a:latin typeface="Arial"/>
                <a:cs typeface="Arial"/>
              </a:rPr>
              <a:t>Gynecology</a:t>
            </a:r>
            <a:r>
              <a:rPr sz="2000" spc="-35" dirty="0">
                <a:latin typeface="Arial"/>
                <a:cs typeface="Arial"/>
              </a:rPr>
              <a:t> </a:t>
            </a:r>
            <a:r>
              <a:rPr sz="2000" dirty="0">
                <a:latin typeface="Arial"/>
                <a:cs typeface="Arial"/>
              </a:rPr>
              <a:t>– </a:t>
            </a:r>
            <a:r>
              <a:rPr sz="2000" spc="-5" dirty="0">
                <a:latin typeface="Arial"/>
                <a:cs typeface="Arial"/>
              </a:rPr>
              <a:t>Saint </a:t>
            </a:r>
            <a:r>
              <a:rPr sz="2000" dirty="0">
                <a:latin typeface="Arial"/>
                <a:cs typeface="Arial"/>
              </a:rPr>
              <a:t>Louis</a:t>
            </a:r>
            <a:r>
              <a:rPr sz="2000" spc="-20" dirty="0">
                <a:latin typeface="Arial"/>
                <a:cs typeface="Arial"/>
              </a:rPr>
              <a:t> </a:t>
            </a:r>
            <a:r>
              <a:rPr sz="2000" spc="-5" dirty="0">
                <a:latin typeface="Arial"/>
                <a:cs typeface="Arial"/>
              </a:rPr>
              <a:t>University </a:t>
            </a:r>
            <a:r>
              <a:rPr sz="2000" dirty="0">
                <a:latin typeface="Arial"/>
                <a:cs typeface="Arial"/>
              </a:rPr>
              <a:t>School</a:t>
            </a:r>
            <a:r>
              <a:rPr sz="2000" spc="-15" dirty="0">
                <a:latin typeface="Arial"/>
                <a:cs typeface="Arial"/>
              </a:rPr>
              <a:t> </a:t>
            </a:r>
            <a:r>
              <a:rPr sz="2000" dirty="0">
                <a:latin typeface="Arial"/>
                <a:cs typeface="Arial"/>
              </a:rPr>
              <a:t>of</a:t>
            </a:r>
            <a:r>
              <a:rPr sz="2000" spc="-20" dirty="0">
                <a:latin typeface="Arial"/>
                <a:cs typeface="Arial"/>
              </a:rPr>
              <a:t> </a:t>
            </a:r>
            <a:r>
              <a:rPr sz="2000" dirty="0">
                <a:latin typeface="Arial"/>
                <a:cs typeface="Arial"/>
              </a:rPr>
              <a:t>Medicine,</a:t>
            </a:r>
            <a:r>
              <a:rPr sz="2000" spc="-25" dirty="0">
                <a:latin typeface="Arial"/>
                <a:cs typeface="Arial"/>
              </a:rPr>
              <a:t> </a:t>
            </a:r>
            <a:r>
              <a:rPr sz="2000" spc="-5" dirty="0">
                <a:latin typeface="Arial"/>
                <a:cs typeface="Arial"/>
              </a:rPr>
              <a:t>SSM</a:t>
            </a:r>
            <a:r>
              <a:rPr sz="2000" dirty="0">
                <a:latin typeface="Arial"/>
                <a:cs typeface="Arial"/>
              </a:rPr>
              <a:t> Health</a:t>
            </a:r>
            <a:r>
              <a:rPr sz="2000" spc="-10" dirty="0">
                <a:latin typeface="Arial"/>
                <a:cs typeface="Arial"/>
              </a:rPr>
              <a:t> </a:t>
            </a:r>
            <a:r>
              <a:rPr sz="2000" spc="-5" dirty="0">
                <a:latin typeface="Arial"/>
                <a:cs typeface="Arial"/>
              </a:rPr>
              <a:t>St. Mary’s</a:t>
            </a:r>
            <a:r>
              <a:rPr sz="2000" spc="-20" dirty="0">
                <a:latin typeface="Arial"/>
                <a:cs typeface="Arial"/>
              </a:rPr>
              <a:t> </a:t>
            </a:r>
            <a:r>
              <a:rPr sz="2000" dirty="0">
                <a:latin typeface="Arial"/>
                <a:cs typeface="Arial"/>
              </a:rPr>
              <a:t>Hospital</a:t>
            </a:r>
            <a:endParaRPr sz="2000">
              <a:latin typeface="Arial"/>
              <a:cs typeface="Arial"/>
            </a:endParaRPr>
          </a:p>
          <a:p>
            <a:pPr marL="697865">
              <a:lnSpc>
                <a:spcPts val="1995"/>
              </a:lnSpc>
            </a:pPr>
            <a:r>
              <a:rPr sz="2000" dirty="0">
                <a:latin typeface="Arial"/>
                <a:cs typeface="Arial"/>
              </a:rPr>
              <a:t>–</a:t>
            </a:r>
            <a:r>
              <a:rPr sz="2000" spc="-35" dirty="0">
                <a:latin typeface="Arial"/>
                <a:cs typeface="Arial"/>
              </a:rPr>
              <a:t> </a:t>
            </a:r>
            <a:r>
              <a:rPr sz="2000" spc="-5" dirty="0">
                <a:latin typeface="Arial"/>
                <a:cs typeface="Arial"/>
              </a:rPr>
              <a:t>St.</a:t>
            </a:r>
            <a:r>
              <a:rPr sz="2000" spc="-55" dirty="0">
                <a:latin typeface="Arial"/>
                <a:cs typeface="Arial"/>
              </a:rPr>
              <a:t> </a:t>
            </a:r>
            <a:r>
              <a:rPr sz="2000" dirty="0">
                <a:latin typeface="Arial"/>
                <a:cs typeface="Arial"/>
              </a:rPr>
              <a:t>Louis</a:t>
            </a:r>
            <a:endParaRPr sz="2000">
              <a:latin typeface="Arial"/>
              <a:cs typeface="Arial"/>
            </a:endParaRPr>
          </a:p>
          <a:p>
            <a:pPr marL="698500" marR="316230" lvl="1" indent="-228600">
              <a:lnSpc>
                <a:spcPct val="72900"/>
              </a:lnSpc>
              <a:spcBef>
                <a:spcPts val="690"/>
              </a:spcBef>
              <a:buClr>
                <a:srgbClr val="F58466"/>
              </a:buClr>
              <a:buFont typeface="Arial"/>
              <a:buChar char="•"/>
              <a:tabLst>
                <a:tab pos="698500" algn="l"/>
              </a:tabLst>
            </a:pPr>
            <a:r>
              <a:rPr sz="2400" b="1" spc="-5" dirty="0">
                <a:latin typeface="Arial"/>
                <a:cs typeface="Arial"/>
              </a:rPr>
              <a:t>Rebecca</a:t>
            </a:r>
            <a:r>
              <a:rPr sz="2400" b="1" spc="-15" dirty="0">
                <a:latin typeface="Arial"/>
                <a:cs typeface="Arial"/>
              </a:rPr>
              <a:t> </a:t>
            </a:r>
            <a:r>
              <a:rPr sz="2400" b="1" spc="-5" dirty="0">
                <a:latin typeface="Arial"/>
                <a:cs typeface="Arial"/>
              </a:rPr>
              <a:t>Williams-</a:t>
            </a:r>
            <a:r>
              <a:rPr sz="2400" b="1" spc="-50" dirty="0">
                <a:latin typeface="Arial"/>
                <a:cs typeface="Arial"/>
              </a:rPr>
              <a:t> </a:t>
            </a:r>
            <a:r>
              <a:rPr sz="2400" spc="-5" dirty="0">
                <a:latin typeface="Arial"/>
                <a:cs typeface="Arial"/>
              </a:rPr>
              <a:t>Maternal</a:t>
            </a:r>
            <a:r>
              <a:rPr sz="2400" spc="-40" dirty="0">
                <a:latin typeface="Arial"/>
                <a:cs typeface="Arial"/>
              </a:rPr>
              <a:t> </a:t>
            </a:r>
            <a:r>
              <a:rPr sz="2400" spc="-5" dirty="0">
                <a:latin typeface="Arial"/>
                <a:cs typeface="Arial"/>
              </a:rPr>
              <a:t>Outreach</a:t>
            </a:r>
            <a:r>
              <a:rPr sz="2400" spc="-50" dirty="0">
                <a:latin typeface="Arial"/>
                <a:cs typeface="Arial"/>
              </a:rPr>
              <a:t> </a:t>
            </a:r>
            <a:r>
              <a:rPr sz="2400" spc="-5" dirty="0">
                <a:latin typeface="Arial"/>
                <a:cs typeface="Arial"/>
              </a:rPr>
              <a:t>Educator,</a:t>
            </a:r>
            <a:r>
              <a:rPr sz="2400" spc="-55" dirty="0">
                <a:latin typeface="Arial"/>
                <a:cs typeface="Arial"/>
              </a:rPr>
              <a:t> </a:t>
            </a:r>
            <a:r>
              <a:rPr sz="2400" spc="-5" dirty="0">
                <a:latin typeface="Arial"/>
                <a:cs typeface="Arial"/>
              </a:rPr>
              <a:t>Saint</a:t>
            </a:r>
            <a:r>
              <a:rPr sz="2400" spc="-15" dirty="0">
                <a:latin typeface="Arial"/>
                <a:cs typeface="Arial"/>
              </a:rPr>
              <a:t> </a:t>
            </a:r>
            <a:r>
              <a:rPr sz="2400" spc="-5" dirty="0">
                <a:latin typeface="Arial"/>
                <a:cs typeface="Arial"/>
              </a:rPr>
              <a:t>Louis</a:t>
            </a:r>
            <a:r>
              <a:rPr sz="2400" spc="-10" dirty="0">
                <a:latin typeface="Arial"/>
                <a:cs typeface="Arial"/>
              </a:rPr>
              <a:t> </a:t>
            </a:r>
            <a:r>
              <a:rPr sz="2400" spc="-5" dirty="0">
                <a:latin typeface="Arial"/>
                <a:cs typeface="Arial"/>
              </a:rPr>
              <a:t>University </a:t>
            </a:r>
            <a:r>
              <a:rPr sz="2400" spc="-650" dirty="0">
                <a:latin typeface="Arial"/>
                <a:cs typeface="Arial"/>
              </a:rPr>
              <a:t> </a:t>
            </a:r>
            <a:r>
              <a:rPr sz="2400" spc="-5" dirty="0">
                <a:latin typeface="Arial"/>
                <a:cs typeface="Arial"/>
              </a:rPr>
              <a:t>School</a:t>
            </a:r>
            <a:r>
              <a:rPr sz="2400" spc="-15" dirty="0">
                <a:latin typeface="Arial"/>
                <a:cs typeface="Arial"/>
              </a:rPr>
              <a:t> </a:t>
            </a:r>
            <a:r>
              <a:rPr sz="2400" spc="-5" dirty="0">
                <a:latin typeface="Arial"/>
                <a:cs typeface="Arial"/>
              </a:rPr>
              <a:t>of</a:t>
            </a:r>
            <a:r>
              <a:rPr sz="2400" spc="-30" dirty="0">
                <a:latin typeface="Arial"/>
                <a:cs typeface="Arial"/>
              </a:rPr>
              <a:t> </a:t>
            </a:r>
            <a:r>
              <a:rPr sz="2400" spc="-5" dirty="0">
                <a:latin typeface="Arial"/>
                <a:cs typeface="Arial"/>
              </a:rPr>
              <a:t>Medicine,</a:t>
            </a:r>
            <a:r>
              <a:rPr sz="2400" spc="-15" dirty="0">
                <a:latin typeface="Arial"/>
                <a:cs typeface="Arial"/>
              </a:rPr>
              <a:t> </a:t>
            </a:r>
            <a:r>
              <a:rPr sz="2400" spc="-5" dirty="0">
                <a:latin typeface="Arial"/>
                <a:cs typeface="Arial"/>
              </a:rPr>
              <a:t>SSM</a:t>
            </a:r>
            <a:r>
              <a:rPr sz="2400" spc="-15" dirty="0">
                <a:latin typeface="Arial"/>
                <a:cs typeface="Arial"/>
              </a:rPr>
              <a:t> </a:t>
            </a:r>
            <a:r>
              <a:rPr sz="2400" spc="-5" dirty="0">
                <a:latin typeface="Arial"/>
                <a:cs typeface="Arial"/>
              </a:rPr>
              <a:t>Health</a:t>
            </a:r>
            <a:r>
              <a:rPr sz="2400" spc="-25" dirty="0">
                <a:latin typeface="Arial"/>
                <a:cs typeface="Arial"/>
              </a:rPr>
              <a:t> </a:t>
            </a:r>
            <a:r>
              <a:rPr sz="2400" spc="-5" dirty="0">
                <a:latin typeface="Arial"/>
                <a:cs typeface="Arial"/>
              </a:rPr>
              <a:t>St.</a:t>
            </a:r>
            <a:r>
              <a:rPr sz="2400" spc="-40" dirty="0">
                <a:latin typeface="Arial"/>
                <a:cs typeface="Arial"/>
              </a:rPr>
              <a:t> </a:t>
            </a:r>
            <a:r>
              <a:rPr sz="2400" spc="-5" dirty="0">
                <a:latin typeface="Arial"/>
                <a:cs typeface="Arial"/>
              </a:rPr>
              <a:t>Mary’s</a:t>
            </a:r>
            <a:r>
              <a:rPr sz="2400" spc="-35" dirty="0">
                <a:latin typeface="Arial"/>
                <a:cs typeface="Arial"/>
              </a:rPr>
              <a:t> </a:t>
            </a:r>
            <a:r>
              <a:rPr sz="2400" spc="-5" dirty="0">
                <a:latin typeface="Arial"/>
                <a:cs typeface="Arial"/>
              </a:rPr>
              <a:t>Hospital</a:t>
            </a:r>
            <a:r>
              <a:rPr sz="2400" spc="-15" dirty="0">
                <a:latin typeface="Arial"/>
                <a:cs typeface="Arial"/>
              </a:rPr>
              <a:t> </a:t>
            </a:r>
            <a:r>
              <a:rPr sz="2400" spc="-5" dirty="0">
                <a:latin typeface="Arial"/>
                <a:cs typeface="Arial"/>
              </a:rPr>
              <a:t>–</a:t>
            </a:r>
            <a:r>
              <a:rPr sz="2400" spc="-10" dirty="0">
                <a:latin typeface="Arial"/>
                <a:cs typeface="Arial"/>
              </a:rPr>
              <a:t> </a:t>
            </a:r>
            <a:r>
              <a:rPr sz="2400" spc="-5" dirty="0">
                <a:latin typeface="Arial"/>
                <a:cs typeface="Arial"/>
              </a:rPr>
              <a:t>St.</a:t>
            </a:r>
            <a:r>
              <a:rPr sz="2400" spc="-40" dirty="0">
                <a:latin typeface="Arial"/>
                <a:cs typeface="Arial"/>
              </a:rPr>
              <a:t> </a:t>
            </a:r>
            <a:r>
              <a:rPr sz="2400" spc="-5" dirty="0">
                <a:latin typeface="Arial"/>
                <a:cs typeface="Arial"/>
              </a:rPr>
              <a:t>Louis</a:t>
            </a:r>
            <a:endParaRPr sz="2400">
              <a:latin typeface="Arial"/>
              <a:cs typeface="Arial"/>
            </a:endParaRPr>
          </a:p>
          <a:p>
            <a:pPr marL="697865" marR="123189" lvl="1" indent="-228600">
              <a:lnSpc>
                <a:spcPct val="72900"/>
              </a:lnSpc>
              <a:spcBef>
                <a:spcPts val="605"/>
              </a:spcBef>
              <a:buClr>
                <a:srgbClr val="F58466"/>
              </a:buClr>
              <a:buFont typeface="Arial"/>
              <a:buChar char="•"/>
              <a:tabLst>
                <a:tab pos="698500" algn="l"/>
              </a:tabLst>
            </a:pPr>
            <a:r>
              <a:rPr sz="2400" b="1" spc="-5" dirty="0">
                <a:latin typeface="Arial"/>
                <a:cs typeface="Arial"/>
              </a:rPr>
              <a:t>Ashish</a:t>
            </a:r>
            <a:r>
              <a:rPr sz="2400" b="1" dirty="0">
                <a:latin typeface="Arial"/>
                <a:cs typeface="Arial"/>
              </a:rPr>
              <a:t> </a:t>
            </a:r>
            <a:r>
              <a:rPr sz="2400" b="1" spc="-5" dirty="0">
                <a:latin typeface="Arial"/>
                <a:cs typeface="Arial"/>
              </a:rPr>
              <a:t>Premkumar,</a:t>
            </a:r>
            <a:r>
              <a:rPr sz="2400" b="1" spc="10" dirty="0">
                <a:latin typeface="Arial"/>
                <a:cs typeface="Arial"/>
              </a:rPr>
              <a:t> </a:t>
            </a:r>
            <a:r>
              <a:rPr sz="2400" b="1" spc="-5" dirty="0">
                <a:latin typeface="Arial"/>
                <a:cs typeface="Arial"/>
              </a:rPr>
              <a:t>MD</a:t>
            </a:r>
            <a:r>
              <a:rPr sz="2400" b="1" spc="5" dirty="0">
                <a:latin typeface="Arial"/>
                <a:cs typeface="Arial"/>
              </a:rPr>
              <a:t> </a:t>
            </a:r>
            <a:r>
              <a:rPr sz="2400" spc="-5" dirty="0">
                <a:latin typeface="Arial"/>
                <a:cs typeface="Arial"/>
              </a:rPr>
              <a:t>–</a:t>
            </a:r>
            <a:r>
              <a:rPr sz="2400" dirty="0">
                <a:latin typeface="Arial"/>
                <a:cs typeface="Arial"/>
              </a:rPr>
              <a:t> </a:t>
            </a:r>
            <a:r>
              <a:rPr sz="2400" spc="-5" dirty="0">
                <a:latin typeface="Arial"/>
                <a:cs typeface="Arial"/>
              </a:rPr>
              <a:t>Maternal-Fetal</a:t>
            </a:r>
            <a:r>
              <a:rPr sz="2400" spc="15" dirty="0">
                <a:latin typeface="Arial"/>
                <a:cs typeface="Arial"/>
              </a:rPr>
              <a:t> </a:t>
            </a:r>
            <a:r>
              <a:rPr sz="2400" spc="-5" dirty="0">
                <a:latin typeface="Arial"/>
                <a:cs typeface="Arial"/>
              </a:rPr>
              <a:t>Medicine,</a:t>
            </a:r>
            <a:r>
              <a:rPr sz="2400" spc="20" dirty="0">
                <a:latin typeface="Arial"/>
                <a:cs typeface="Arial"/>
              </a:rPr>
              <a:t> </a:t>
            </a:r>
            <a:r>
              <a:rPr sz="2400" spc="-5" dirty="0">
                <a:latin typeface="Arial"/>
                <a:cs typeface="Arial"/>
              </a:rPr>
              <a:t>John</a:t>
            </a:r>
            <a:r>
              <a:rPr sz="2400" spc="15" dirty="0">
                <a:latin typeface="Arial"/>
                <a:cs typeface="Arial"/>
              </a:rPr>
              <a:t> </a:t>
            </a:r>
            <a:r>
              <a:rPr sz="2400" spc="-5" dirty="0">
                <a:latin typeface="Arial"/>
                <a:cs typeface="Arial"/>
              </a:rPr>
              <a:t>H. Stroger,</a:t>
            </a:r>
            <a:r>
              <a:rPr sz="2400" dirty="0">
                <a:latin typeface="Arial"/>
                <a:cs typeface="Arial"/>
              </a:rPr>
              <a:t> Jr. </a:t>
            </a:r>
            <a:r>
              <a:rPr sz="2400" spc="-650" dirty="0">
                <a:latin typeface="Arial"/>
                <a:cs typeface="Arial"/>
              </a:rPr>
              <a:t> </a:t>
            </a:r>
            <a:r>
              <a:rPr sz="2400" spc="-5" dirty="0">
                <a:latin typeface="Arial"/>
                <a:cs typeface="Arial"/>
              </a:rPr>
              <a:t>Hospital</a:t>
            </a:r>
            <a:r>
              <a:rPr sz="2400" spc="15" dirty="0">
                <a:latin typeface="Arial"/>
                <a:cs typeface="Arial"/>
              </a:rPr>
              <a:t> </a:t>
            </a:r>
            <a:r>
              <a:rPr sz="2400" spc="-5" dirty="0">
                <a:latin typeface="Arial"/>
                <a:cs typeface="Arial"/>
              </a:rPr>
              <a:t>of Cook</a:t>
            </a:r>
            <a:r>
              <a:rPr sz="2400" spc="15" dirty="0">
                <a:latin typeface="Arial"/>
                <a:cs typeface="Arial"/>
              </a:rPr>
              <a:t> </a:t>
            </a:r>
            <a:r>
              <a:rPr sz="2400" spc="-5" dirty="0">
                <a:latin typeface="Arial"/>
                <a:cs typeface="Arial"/>
              </a:rPr>
              <a:t>County</a:t>
            </a:r>
            <a:endParaRPr sz="2400">
              <a:latin typeface="Arial"/>
              <a:cs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095" y="0"/>
            <a:ext cx="12179935" cy="6858000"/>
            <a:chOff x="6095" y="0"/>
            <a:chExt cx="12179935" cy="6858000"/>
          </a:xfrm>
        </p:grpSpPr>
        <p:pic>
          <p:nvPicPr>
            <p:cNvPr id="3" name="object 3"/>
            <p:cNvPicPr/>
            <p:nvPr/>
          </p:nvPicPr>
          <p:blipFill>
            <a:blip r:embed="rId2" cstate="print"/>
            <a:stretch>
              <a:fillRect/>
            </a:stretch>
          </p:blipFill>
          <p:spPr>
            <a:xfrm>
              <a:off x="6095" y="0"/>
              <a:ext cx="12179807" cy="6857999"/>
            </a:xfrm>
            <a:prstGeom prst="rect">
              <a:avLst/>
            </a:prstGeom>
          </p:spPr>
        </p:pic>
        <p:sp>
          <p:nvSpPr>
            <p:cNvPr id="4" name="object 4"/>
            <p:cNvSpPr/>
            <p:nvPr/>
          </p:nvSpPr>
          <p:spPr>
            <a:xfrm>
              <a:off x="9809988" y="6373240"/>
              <a:ext cx="1931035" cy="224790"/>
            </a:xfrm>
            <a:custGeom>
              <a:avLst/>
              <a:gdLst/>
              <a:ahLst/>
              <a:cxnLst/>
              <a:rect l="l" t="t" r="r" b="b"/>
              <a:pathLst>
                <a:path w="1931034" h="224790">
                  <a:moveTo>
                    <a:pt x="161912" y="25615"/>
                  </a:moveTo>
                  <a:lnTo>
                    <a:pt x="156210" y="21678"/>
                  </a:lnTo>
                  <a:lnTo>
                    <a:pt x="129006" y="11163"/>
                  </a:lnTo>
                  <a:lnTo>
                    <a:pt x="106413" y="17767"/>
                  </a:lnTo>
                  <a:lnTo>
                    <a:pt x="141058" y="19164"/>
                  </a:lnTo>
                  <a:lnTo>
                    <a:pt x="161912" y="25615"/>
                  </a:lnTo>
                  <a:close/>
                </a:path>
                <a:path w="1931034" h="224790">
                  <a:moveTo>
                    <a:pt x="202882" y="45669"/>
                  </a:moveTo>
                  <a:lnTo>
                    <a:pt x="194957" y="40347"/>
                  </a:lnTo>
                  <a:lnTo>
                    <a:pt x="173291" y="29133"/>
                  </a:lnTo>
                  <a:lnTo>
                    <a:pt x="161912" y="25615"/>
                  </a:lnTo>
                  <a:lnTo>
                    <a:pt x="198043" y="50622"/>
                  </a:lnTo>
                  <a:lnTo>
                    <a:pt x="202882" y="45669"/>
                  </a:lnTo>
                  <a:close/>
                </a:path>
                <a:path w="1931034" h="224790">
                  <a:moveTo>
                    <a:pt x="335699" y="198831"/>
                  </a:moveTo>
                  <a:lnTo>
                    <a:pt x="302717" y="176263"/>
                  </a:lnTo>
                  <a:lnTo>
                    <a:pt x="297878" y="179565"/>
                  </a:lnTo>
                  <a:lnTo>
                    <a:pt x="305574" y="184886"/>
                  </a:lnTo>
                  <a:lnTo>
                    <a:pt x="326859" y="196088"/>
                  </a:lnTo>
                  <a:lnTo>
                    <a:pt x="335699" y="198831"/>
                  </a:lnTo>
                  <a:close/>
                </a:path>
                <a:path w="1931034" h="224790">
                  <a:moveTo>
                    <a:pt x="388048" y="9296"/>
                  </a:moveTo>
                  <a:lnTo>
                    <a:pt x="371449" y="3492"/>
                  </a:lnTo>
                  <a:lnTo>
                    <a:pt x="326466" y="0"/>
                  </a:lnTo>
                  <a:lnTo>
                    <a:pt x="260337" y="19761"/>
                  </a:lnTo>
                  <a:lnTo>
                    <a:pt x="180340" y="83693"/>
                  </a:lnTo>
                  <a:lnTo>
                    <a:pt x="141312" y="116789"/>
                  </a:lnTo>
                  <a:lnTo>
                    <a:pt x="105956" y="129717"/>
                  </a:lnTo>
                  <a:lnTo>
                    <a:pt x="76746" y="126758"/>
                  </a:lnTo>
                  <a:lnTo>
                    <a:pt x="56146" y="112242"/>
                  </a:lnTo>
                  <a:lnTo>
                    <a:pt x="46634" y="90462"/>
                  </a:lnTo>
                  <a:lnTo>
                    <a:pt x="50711" y="65735"/>
                  </a:lnTo>
                  <a:lnTo>
                    <a:pt x="70840" y="42367"/>
                  </a:lnTo>
                  <a:lnTo>
                    <a:pt x="104533" y="18313"/>
                  </a:lnTo>
                  <a:lnTo>
                    <a:pt x="106413" y="17767"/>
                  </a:lnTo>
                  <a:lnTo>
                    <a:pt x="101434" y="17564"/>
                  </a:lnTo>
                  <a:lnTo>
                    <a:pt x="60223" y="29984"/>
                  </a:lnTo>
                  <a:lnTo>
                    <a:pt x="26568" y="56210"/>
                  </a:lnTo>
                  <a:lnTo>
                    <a:pt x="4978" y="90792"/>
                  </a:lnTo>
                  <a:lnTo>
                    <a:pt x="0" y="128320"/>
                  </a:lnTo>
                  <a:lnTo>
                    <a:pt x="16852" y="167576"/>
                  </a:lnTo>
                  <a:lnTo>
                    <a:pt x="44272" y="189484"/>
                  </a:lnTo>
                  <a:lnTo>
                    <a:pt x="72910" y="198983"/>
                  </a:lnTo>
                  <a:lnTo>
                    <a:pt x="93383" y="201053"/>
                  </a:lnTo>
                  <a:lnTo>
                    <a:pt x="116840" y="197929"/>
                  </a:lnTo>
                  <a:lnTo>
                    <a:pt x="183057" y="166878"/>
                  </a:lnTo>
                  <a:lnTo>
                    <a:pt x="217373" y="134937"/>
                  </a:lnTo>
                  <a:lnTo>
                    <a:pt x="248793" y="96240"/>
                  </a:lnTo>
                  <a:lnTo>
                    <a:pt x="283997" y="59715"/>
                  </a:lnTo>
                  <a:lnTo>
                    <a:pt x="328549" y="29400"/>
                  </a:lnTo>
                  <a:lnTo>
                    <a:pt x="388048" y="9296"/>
                  </a:lnTo>
                  <a:close/>
                </a:path>
                <a:path w="1931034" h="224790">
                  <a:moveTo>
                    <a:pt x="393065" y="207416"/>
                  </a:moveTo>
                  <a:lnTo>
                    <a:pt x="359016" y="206070"/>
                  </a:lnTo>
                  <a:lnTo>
                    <a:pt x="335699" y="198831"/>
                  </a:lnTo>
                  <a:lnTo>
                    <a:pt x="343623" y="204254"/>
                  </a:lnTo>
                  <a:lnTo>
                    <a:pt x="370344" y="214274"/>
                  </a:lnTo>
                  <a:lnTo>
                    <a:pt x="393065" y="207416"/>
                  </a:lnTo>
                  <a:close/>
                </a:path>
                <a:path w="1931034" h="224790">
                  <a:moveTo>
                    <a:pt x="499160" y="96913"/>
                  </a:moveTo>
                  <a:lnTo>
                    <a:pt x="497979" y="94068"/>
                  </a:lnTo>
                  <a:lnTo>
                    <a:pt x="482981" y="57658"/>
                  </a:lnTo>
                  <a:lnTo>
                    <a:pt x="455472" y="35750"/>
                  </a:lnTo>
                  <a:lnTo>
                    <a:pt x="426466" y="26250"/>
                  </a:lnTo>
                  <a:lnTo>
                    <a:pt x="405765" y="24180"/>
                  </a:lnTo>
                  <a:lnTo>
                    <a:pt x="382562" y="27305"/>
                  </a:lnTo>
                  <a:lnTo>
                    <a:pt x="351828" y="38023"/>
                  </a:lnTo>
                  <a:lnTo>
                    <a:pt x="317449" y="58356"/>
                  </a:lnTo>
                  <a:lnTo>
                    <a:pt x="283387" y="90297"/>
                  </a:lnTo>
                  <a:lnTo>
                    <a:pt x="258025" y="121615"/>
                  </a:lnTo>
                  <a:lnTo>
                    <a:pt x="231584" y="152374"/>
                  </a:lnTo>
                  <a:lnTo>
                    <a:pt x="200266" y="180035"/>
                  </a:lnTo>
                  <a:lnTo>
                    <a:pt x="160299" y="202069"/>
                  </a:lnTo>
                  <a:lnTo>
                    <a:pt x="107873" y="215925"/>
                  </a:lnTo>
                  <a:lnTo>
                    <a:pt x="127050" y="221513"/>
                  </a:lnTo>
                  <a:lnTo>
                    <a:pt x="176720" y="224612"/>
                  </a:lnTo>
                  <a:lnTo>
                    <a:pt x="245097" y="204774"/>
                  </a:lnTo>
                  <a:lnTo>
                    <a:pt x="320421" y="141541"/>
                  </a:lnTo>
                  <a:lnTo>
                    <a:pt x="357835" y="107403"/>
                  </a:lnTo>
                  <a:lnTo>
                    <a:pt x="392366" y="94068"/>
                  </a:lnTo>
                  <a:lnTo>
                    <a:pt x="421360" y="97091"/>
                  </a:lnTo>
                  <a:lnTo>
                    <a:pt x="442125" y="111950"/>
                  </a:lnTo>
                  <a:lnTo>
                    <a:pt x="451980" y="134200"/>
                  </a:lnTo>
                  <a:lnTo>
                    <a:pt x="448271" y="159321"/>
                  </a:lnTo>
                  <a:lnTo>
                    <a:pt x="428307" y="182867"/>
                  </a:lnTo>
                  <a:lnTo>
                    <a:pt x="394639" y="206946"/>
                  </a:lnTo>
                  <a:lnTo>
                    <a:pt x="393065" y="207416"/>
                  </a:lnTo>
                  <a:lnTo>
                    <a:pt x="399326" y="207670"/>
                  </a:lnTo>
                  <a:lnTo>
                    <a:pt x="439826" y="195237"/>
                  </a:lnTo>
                  <a:lnTo>
                    <a:pt x="473392" y="169024"/>
                  </a:lnTo>
                  <a:lnTo>
                    <a:pt x="494880" y="134442"/>
                  </a:lnTo>
                  <a:lnTo>
                    <a:pt x="499160" y="96913"/>
                  </a:lnTo>
                  <a:close/>
                </a:path>
                <a:path w="1931034" h="224790">
                  <a:moveTo>
                    <a:pt x="706869" y="153111"/>
                  </a:moveTo>
                  <a:lnTo>
                    <a:pt x="701890" y="128473"/>
                  </a:lnTo>
                  <a:lnTo>
                    <a:pt x="687552" y="112204"/>
                  </a:lnTo>
                  <a:lnTo>
                    <a:pt x="664756" y="101511"/>
                  </a:lnTo>
                  <a:lnTo>
                    <a:pt x="616572" y="89065"/>
                  </a:lnTo>
                  <a:lnTo>
                    <a:pt x="604024" y="84518"/>
                  </a:lnTo>
                  <a:lnTo>
                    <a:pt x="596595" y="78727"/>
                  </a:lnTo>
                  <a:lnTo>
                    <a:pt x="594156" y="70459"/>
                  </a:lnTo>
                  <a:lnTo>
                    <a:pt x="597204" y="60566"/>
                  </a:lnTo>
                  <a:lnTo>
                    <a:pt x="605231" y="53314"/>
                  </a:lnTo>
                  <a:lnTo>
                    <a:pt x="616572" y="48844"/>
                  </a:lnTo>
                  <a:lnTo>
                    <a:pt x="629577" y="47320"/>
                  </a:lnTo>
                  <a:lnTo>
                    <a:pt x="644880" y="49644"/>
                  </a:lnTo>
                  <a:lnTo>
                    <a:pt x="656551" y="55994"/>
                  </a:lnTo>
                  <a:lnTo>
                    <a:pt x="663994" y="65455"/>
                  </a:lnTo>
                  <a:lnTo>
                    <a:pt x="666610" y="77076"/>
                  </a:lnTo>
                  <a:lnTo>
                    <a:pt x="702043" y="77076"/>
                  </a:lnTo>
                  <a:lnTo>
                    <a:pt x="684530" y="34505"/>
                  </a:lnTo>
                  <a:lnTo>
                    <a:pt x="629577" y="14262"/>
                  </a:lnTo>
                  <a:lnTo>
                    <a:pt x="600163" y="18364"/>
                  </a:lnTo>
                  <a:lnTo>
                    <a:pt x="577850" y="29756"/>
                  </a:lnTo>
                  <a:lnTo>
                    <a:pt x="563689" y="47040"/>
                  </a:lnTo>
                  <a:lnTo>
                    <a:pt x="558736" y="68808"/>
                  </a:lnTo>
                  <a:lnTo>
                    <a:pt x="564794" y="94615"/>
                  </a:lnTo>
                  <a:lnTo>
                    <a:pt x="580669" y="111582"/>
                  </a:lnTo>
                  <a:lnTo>
                    <a:pt x="602881" y="122047"/>
                  </a:lnTo>
                  <a:lnTo>
                    <a:pt x="649033" y="133388"/>
                  </a:lnTo>
                  <a:lnTo>
                    <a:pt x="662393" y="139065"/>
                  </a:lnTo>
                  <a:lnTo>
                    <a:pt x="669404" y="145986"/>
                  </a:lnTo>
                  <a:lnTo>
                    <a:pt x="671449" y="154762"/>
                  </a:lnTo>
                  <a:lnTo>
                    <a:pt x="667842" y="166319"/>
                  </a:lnTo>
                  <a:lnTo>
                    <a:pt x="658368" y="173990"/>
                  </a:lnTo>
                  <a:lnTo>
                    <a:pt x="644956" y="178244"/>
                  </a:lnTo>
                  <a:lnTo>
                    <a:pt x="629577" y="179565"/>
                  </a:lnTo>
                  <a:lnTo>
                    <a:pt x="615823" y="177647"/>
                  </a:lnTo>
                  <a:lnTo>
                    <a:pt x="602805" y="171716"/>
                  </a:lnTo>
                  <a:lnTo>
                    <a:pt x="593128" y="161429"/>
                  </a:lnTo>
                  <a:lnTo>
                    <a:pt x="589330" y="146507"/>
                  </a:lnTo>
                  <a:lnTo>
                    <a:pt x="553897" y="146507"/>
                  </a:lnTo>
                  <a:lnTo>
                    <a:pt x="560743" y="176364"/>
                  </a:lnTo>
                  <a:lnTo>
                    <a:pt x="578459" y="196926"/>
                  </a:lnTo>
                  <a:lnTo>
                    <a:pt x="602805" y="208800"/>
                  </a:lnTo>
                  <a:lnTo>
                    <a:pt x="629577" y="212623"/>
                  </a:lnTo>
                  <a:lnTo>
                    <a:pt x="661352" y="208445"/>
                  </a:lnTo>
                  <a:lnTo>
                    <a:pt x="685736" y="196507"/>
                  </a:lnTo>
                  <a:lnTo>
                    <a:pt x="699858" y="179565"/>
                  </a:lnTo>
                  <a:lnTo>
                    <a:pt x="701357" y="177761"/>
                  </a:lnTo>
                  <a:lnTo>
                    <a:pt x="706869" y="153111"/>
                  </a:lnTo>
                  <a:close/>
                </a:path>
                <a:path w="1931034" h="224790">
                  <a:moveTo>
                    <a:pt x="871105" y="153111"/>
                  </a:moveTo>
                  <a:lnTo>
                    <a:pt x="851789" y="112204"/>
                  </a:lnTo>
                  <a:lnTo>
                    <a:pt x="798652" y="93611"/>
                  </a:lnTo>
                  <a:lnTo>
                    <a:pt x="780135" y="89065"/>
                  </a:lnTo>
                  <a:lnTo>
                    <a:pt x="767651" y="84518"/>
                  </a:lnTo>
                  <a:lnTo>
                    <a:pt x="760615" y="78727"/>
                  </a:lnTo>
                  <a:lnTo>
                    <a:pt x="758393" y="70459"/>
                  </a:lnTo>
                  <a:lnTo>
                    <a:pt x="761212" y="60566"/>
                  </a:lnTo>
                  <a:lnTo>
                    <a:pt x="768858" y="53314"/>
                  </a:lnTo>
                  <a:lnTo>
                    <a:pt x="780135" y="48844"/>
                  </a:lnTo>
                  <a:lnTo>
                    <a:pt x="793826" y="47320"/>
                  </a:lnTo>
                  <a:lnTo>
                    <a:pt x="808863" y="49644"/>
                  </a:lnTo>
                  <a:lnTo>
                    <a:pt x="819988" y="55994"/>
                  </a:lnTo>
                  <a:lnTo>
                    <a:pt x="826884" y="65455"/>
                  </a:lnTo>
                  <a:lnTo>
                    <a:pt x="829246" y="77076"/>
                  </a:lnTo>
                  <a:lnTo>
                    <a:pt x="864666" y="77076"/>
                  </a:lnTo>
                  <a:lnTo>
                    <a:pt x="847966" y="34505"/>
                  </a:lnTo>
                  <a:lnTo>
                    <a:pt x="793826" y="14262"/>
                  </a:lnTo>
                  <a:lnTo>
                    <a:pt x="764413" y="18364"/>
                  </a:lnTo>
                  <a:lnTo>
                    <a:pt x="742099" y="29756"/>
                  </a:lnTo>
                  <a:lnTo>
                    <a:pt x="727925" y="47040"/>
                  </a:lnTo>
                  <a:lnTo>
                    <a:pt x="722972" y="68808"/>
                  </a:lnTo>
                  <a:lnTo>
                    <a:pt x="728814" y="94615"/>
                  </a:lnTo>
                  <a:lnTo>
                    <a:pt x="744308" y="111582"/>
                  </a:lnTo>
                  <a:lnTo>
                    <a:pt x="766445" y="122047"/>
                  </a:lnTo>
                  <a:lnTo>
                    <a:pt x="813269" y="133388"/>
                  </a:lnTo>
                  <a:lnTo>
                    <a:pt x="826630" y="139065"/>
                  </a:lnTo>
                  <a:lnTo>
                    <a:pt x="833653" y="145986"/>
                  </a:lnTo>
                  <a:lnTo>
                    <a:pt x="835685" y="154762"/>
                  </a:lnTo>
                  <a:lnTo>
                    <a:pt x="832091" y="166319"/>
                  </a:lnTo>
                  <a:lnTo>
                    <a:pt x="822604" y="173990"/>
                  </a:lnTo>
                  <a:lnTo>
                    <a:pt x="809193" y="178244"/>
                  </a:lnTo>
                  <a:lnTo>
                    <a:pt x="793826" y="179565"/>
                  </a:lnTo>
                  <a:lnTo>
                    <a:pt x="779373" y="177647"/>
                  </a:lnTo>
                  <a:lnTo>
                    <a:pt x="766445" y="171716"/>
                  </a:lnTo>
                  <a:lnTo>
                    <a:pt x="757135" y="161429"/>
                  </a:lnTo>
                  <a:lnTo>
                    <a:pt x="753567" y="146507"/>
                  </a:lnTo>
                  <a:lnTo>
                    <a:pt x="718146" y="146507"/>
                  </a:lnTo>
                  <a:lnTo>
                    <a:pt x="724979" y="176364"/>
                  </a:lnTo>
                  <a:lnTo>
                    <a:pt x="742696" y="196926"/>
                  </a:lnTo>
                  <a:lnTo>
                    <a:pt x="767054" y="208800"/>
                  </a:lnTo>
                  <a:lnTo>
                    <a:pt x="793826" y="212623"/>
                  </a:lnTo>
                  <a:lnTo>
                    <a:pt x="825601" y="208445"/>
                  </a:lnTo>
                  <a:lnTo>
                    <a:pt x="849972" y="196507"/>
                  </a:lnTo>
                  <a:lnTo>
                    <a:pt x="864095" y="179565"/>
                  </a:lnTo>
                  <a:lnTo>
                    <a:pt x="865593" y="177761"/>
                  </a:lnTo>
                  <a:lnTo>
                    <a:pt x="871105" y="153111"/>
                  </a:lnTo>
                  <a:close/>
                </a:path>
                <a:path w="1931034" h="224790">
                  <a:moveTo>
                    <a:pt x="1073988" y="19215"/>
                  </a:moveTo>
                  <a:lnTo>
                    <a:pt x="1022464" y="19215"/>
                  </a:lnTo>
                  <a:lnTo>
                    <a:pt x="983818" y="161378"/>
                  </a:lnTo>
                  <a:lnTo>
                    <a:pt x="958075" y="70459"/>
                  </a:lnTo>
                  <a:lnTo>
                    <a:pt x="943571" y="19215"/>
                  </a:lnTo>
                  <a:lnTo>
                    <a:pt x="892048" y="19215"/>
                  </a:lnTo>
                  <a:lnTo>
                    <a:pt x="892048" y="209321"/>
                  </a:lnTo>
                  <a:lnTo>
                    <a:pt x="925855" y="209321"/>
                  </a:lnTo>
                  <a:lnTo>
                    <a:pt x="925855" y="70459"/>
                  </a:lnTo>
                  <a:lnTo>
                    <a:pt x="964501" y="209321"/>
                  </a:lnTo>
                  <a:lnTo>
                    <a:pt x="1001534" y="209321"/>
                  </a:lnTo>
                  <a:lnTo>
                    <a:pt x="1014882" y="161378"/>
                  </a:lnTo>
                  <a:lnTo>
                    <a:pt x="1040180" y="70459"/>
                  </a:lnTo>
                  <a:lnTo>
                    <a:pt x="1040180" y="209321"/>
                  </a:lnTo>
                  <a:lnTo>
                    <a:pt x="1073988" y="209321"/>
                  </a:lnTo>
                  <a:lnTo>
                    <a:pt x="1073988" y="70459"/>
                  </a:lnTo>
                  <a:lnTo>
                    <a:pt x="1073988" y="19215"/>
                  </a:lnTo>
                  <a:close/>
                </a:path>
                <a:path w="1931034" h="224790">
                  <a:moveTo>
                    <a:pt x="1252728" y="19215"/>
                  </a:moveTo>
                  <a:lnTo>
                    <a:pt x="1239837" y="19215"/>
                  </a:lnTo>
                  <a:lnTo>
                    <a:pt x="1239837" y="103530"/>
                  </a:lnTo>
                  <a:lnTo>
                    <a:pt x="1117473" y="103530"/>
                  </a:lnTo>
                  <a:lnTo>
                    <a:pt x="1117473" y="19215"/>
                  </a:lnTo>
                  <a:lnTo>
                    <a:pt x="1104582" y="19215"/>
                  </a:lnTo>
                  <a:lnTo>
                    <a:pt x="1104582" y="209321"/>
                  </a:lnTo>
                  <a:lnTo>
                    <a:pt x="1117473" y="209321"/>
                  </a:lnTo>
                  <a:lnTo>
                    <a:pt x="1117473" y="116751"/>
                  </a:lnTo>
                  <a:lnTo>
                    <a:pt x="1239837" y="116751"/>
                  </a:lnTo>
                  <a:lnTo>
                    <a:pt x="1239837" y="209321"/>
                  </a:lnTo>
                  <a:lnTo>
                    <a:pt x="1252728" y="209321"/>
                  </a:lnTo>
                  <a:lnTo>
                    <a:pt x="1252728" y="116751"/>
                  </a:lnTo>
                  <a:lnTo>
                    <a:pt x="1252728" y="103530"/>
                  </a:lnTo>
                  <a:lnTo>
                    <a:pt x="1252728" y="19215"/>
                  </a:lnTo>
                  <a:close/>
                </a:path>
                <a:path w="1931034" h="224790">
                  <a:moveTo>
                    <a:pt x="1408912" y="138239"/>
                  </a:moveTo>
                  <a:lnTo>
                    <a:pt x="1396009" y="95694"/>
                  </a:lnTo>
                  <a:lnTo>
                    <a:pt x="1394421" y="93726"/>
                  </a:lnTo>
                  <a:lnTo>
                    <a:pt x="1394421" y="126669"/>
                  </a:lnTo>
                  <a:lnTo>
                    <a:pt x="1281709" y="126669"/>
                  </a:lnTo>
                  <a:lnTo>
                    <a:pt x="1289380" y="106362"/>
                  </a:lnTo>
                  <a:lnTo>
                    <a:pt x="1302042" y="90716"/>
                  </a:lnTo>
                  <a:lnTo>
                    <a:pt x="1318615" y="80645"/>
                  </a:lnTo>
                  <a:lnTo>
                    <a:pt x="1338059" y="77076"/>
                  </a:lnTo>
                  <a:lnTo>
                    <a:pt x="1357744" y="80645"/>
                  </a:lnTo>
                  <a:lnTo>
                    <a:pt x="1374698" y="90716"/>
                  </a:lnTo>
                  <a:lnTo>
                    <a:pt x="1387424" y="106362"/>
                  </a:lnTo>
                  <a:lnTo>
                    <a:pt x="1394421" y="126669"/>
                  </a:lnTo>
                  <a:lnTo>
                    <a:pt x="1394421" y="93726"/>
                  </a:lnTo>
                  <a:lnTo>
                    <a:pt x="1364030" y="68808"/>
                  </a:lnTo>
                  <a:lnTo>
                    <a:pt x="1338059" y="63855"/>
                  </a:lnTo>
                  <a:lnTo>
                    <a:pt x="1310690" y="69684"/>
                  </a:lnTo>
                  <a:lnTo>
                    <a:pt x="1288148" y="85750"/>
                  </a:lnTo>
                  <a:lnTo>
                    <a:pt x="1272857" y="109880"/>
                  </a:lnTo>
                  <a:lnTo>
                    <a:pt x="1267218" y="139890"/>
                  </a:lnTo>
                  <a:lnTo>
                    <a:pt x="1272882" y="168948"/>
                  </a:lnTo>
                  <a:lnTo>
                    <a:pt x="1288351" y="192582"/>
                  </a:lnTo>
                  <a:lnTo>
                    <a:pt x="1311376" y="208470"/>
                  </a:lnTo>
                  <a:lnTo>
                    <a:pt x="1339672" y="214274"/>
                  </a:lnTo>
                  <a:lnTo>
                    <a:pt x="1362900" y="211201"/>
                  </a:lnTo>
                  <a:lnTo>
                    <a:pt x="1381747" y="202082"/>
                  </a:lnTo>
                  <a:lnTo>
                    <a:pt x="1382725" y="201053"/>
                  </a:lnTo>
                  <a:lnTo>
                    <a:pt x="1396060" y="187083"/>
                  </a:lnTo>
                  <a:lnTo>
                    <a:pt x="1405699" y="166344"/>
                  </a:lnTo>
                  <a:lnTo>
                    <a:pt x="1405699" y="164680"/>
                  </a:lnTo>
                  <a:lnTo>
                    <a:pt x="1392809" y="164680"/>
                  </a:lnTo>
                  <a:lnTo>
                    <a:pt x="1384058" y="180835"/>
                  </a:lnTo>
                  <a:lnTo>
                    <a:pt x="1372285" y="192163"/>
                  </a:lnTo>
                  <a:lnTo>
                    <a:pt x="1357490" y="198856"/>
                  </a:lnTo>
                  <a:lnTo>
                    <a:pt x="1339672" y="201053"/>
                  </a:lnTo>
                  <a:lnTo>
                    <a:pt x="1317002" y="196380"/>
                  </a:lnTo>
                  <a:lnTo>
                    <a:pt x="1298409" y="183489"/>
                  </a:lnTo>
                  <a:lnTo>
                    <a:pt x="1285557" y="164096"/>
                  </a:lnTo>
                  <a:lnTo>
                    <a:pt x="1280096" y="139890"/>
                  </a:lnTo>
                  <a:lnTo>
                    <a:pt x="1408912" y="139890"/>
                  </a:lnTo>
                  <a:lnTo>
                    <a:pt x="1408912" y="138239"/>
                  </a:lnTo>
                  <a:close/>
                </a:path>
                <a:path w="1931034" h="224790">
                  <a:moveTo>
                    <a:pt x="1560271" y="68808"/>
                  </a:moveTo>
                  <a:lnTo>
                    <a:pt x="1547393" y="68808"/>
                  </a:lnTo>
                  <a:lnTo>
                    <a:pt x="1547393" y="96913"/>
                  </a:lnTo>
                  <a:lnTo>
                    <a:pt x="1547393" y="139890"/>
                  </a:lnTo>
                  <a:lnTo>
                    <a:pt x="1542859" y="163398"/>
                  </a:lnTo>
                  <a:lnTo>
                    <a:pt x="1530489" y="182867"/>
                  </a:lnTo>
                  <a:lnTo>
                    <a:pt x="1512062" y="196151"/>
                  </a:lnTo>
                  <a:lnTo>
                    <a:pt x="1489417" y="201053"/>
                  </a:lnTo>
                  <a:lnTo>
                    <a:pt x="1467713" y="196151"/>
                  </a:lnTo>
                  <a:lnTo>
                    <a:pt x="1449768" y="182867"/>
                  </a:lnTo>
                  <a:lnTo>
                    <a:pt x="1437576" y="163398"/>
                  </a:lnTo>
                  <a:lnTo>
                    <a:pt x="1433068" y="139890"/>
                  </a:lnTo>
                  <a:lnTo>
                    <a:pt x="1437576" y="115430"/>
                  </a:lnTo>
                  <a:lnTo>
                    <a:pt x="1449768" y="95465"/>
                  </a:lnTo>
                  <a:lnTo>
                    <a:pt x="1467713" y="82003"/>
                  </a:lnTo>
                  <a:lnTo>
                    <a:pt x="1489417" y="77076"/>
                  </a:lnTo>
                  <a:lnTo>
                    <a:pt x="1512062" y="82003"/>
                  </a:lnTo>
                  <a:lnTo>
                    <a:pt x="1530489" y="95465"/>
                  </a:lnTo>
                  <a:lnTo>
                    <a:pt x="1542859" y="115430"/>
                  </a:lnTo>
                  <a:lnTo>
                    <a:pt x="1547393" y="139890"/>
                  </a:lnTo>
                  <a:lnTo>
                    <a:pt x="1547393" y="96913"/>
                  </a:lnTo>
                  <a:lnTo>
                    <a:pt x="1506855" y="65989"/>
                  </a:lnTo>
                  <a:lnTo>
                    <a:pt x="1489417" y="63855"/>
                  </a:lnTo>
                  <a:lnTo>
                    <a:pt x="1462303" y="69684"/>
                  </a:lnTo>
                  <a:lnTo>
                    <a:pt x="1440307" y="85750"/>
                  </a:lnTo>
                  <a:lnTo>
                    <a:pt x="1425575" y="109880"/>
                  </a:lnTo>
                  <a:lnTo>
                    <a:pt x="1420190" y="139890"/>
                  </a:lnTo>
                  <a:lnTo>
                    <a:pt x="1425575" y="168948"/>
                  </a:lnTo>
                  <a:lnTo>
                    <a:pt x="1440307" y="192582"/>
                  </a:lnTo>
                  <a:lnTo>
                    <a:pt x="1462303" y="208470"/>
                  </a:lnTo>
                  <a:lnTo>
                    <a:pt x="1489417" y="214274"/>
                  </a:lnTo>
                  <a:lnTo>
                    <a:pt x="1506855" y="212128"/>
                  </a:lnTo>
                  <a:lnTo>
                    <a:pt x="1522628" y="205803"/>
                  </a:lnTo>
                  <a:lnTo>
                    <a:pt x="1528902" y="201053"/>
                  </a:lnTo>
                  <a:lnTo>
                    <a:pt x="1536293" y="195453"/>
                  </a:lnTo>
                  <a:lnTo>
                    <a:pt x="1547393" y="181216"/>
                  </a:lnTo>
                  <a:lnTo>
                    <a:pt x="1547393" y="209321"/>
                  </a:lnTo>
                  <a:lnTo>
                    <a:pt x="1560271" y="209321"/>
                  </a:lnTo>
                  <a:lnTo>
                    <a:pt x="1560271" y="181216"/>
                  </a:lnTo>
                  <a:lnTo>
                    <a:pt x="1560271" y="96913"/>
                  </a:lnTo>
                  <a:lnTo>
                    <a:pt x="1560271" y="68808"/>
                  </a:lnTo>
                  <a:close/>
                </a:path>
                <a:path w="1931034" h="224790">
                  <a:moveTo>
                    <a:pt x="1603743" y="5994"/>
                  </a:moveTo>
                  <a:lnTo>
                    <a:pt x="1590865" y="5994"/>
                  </a:lnTo>
                  <a:lnTo>
                    <a:pt x="1590865" y="210972"/>
                  </a:lnTo>
                  <a:lnTo>
                    <a:pt x="1603743" y="210972"/>
                  </a:lnTo>
                  <a:lnTo>
                    <a:pt x="1603743" y="5994"/>
                  </a:lnTo>
                  <a:close/>
                </a:path>
                <a:path w="1931034" h="224790">
                  <a:moveTo>
                    <a:pt x="1747050" y="136588"/>
                  </a:moveTo>
                  <a:lnTo>
                    <a:pt x="1734172" y="136588"/>
                  </a:lnTo>
                  <a:lnTo>
                    <a:pt x="1734172" y="156425"/>
                  </a:lnTo>
                  <a:lnTo>
                    <a:pt x="1730997" y="174548"/>
                  </a:lnTo>
                  <a:lnTo>
                    <a:pt x="1722094" y="188658"/>
                  </a:lnTo>
                  <a:lnTo>
                    <a:pt x="1708353" y="197802"/>
                  </a:lnTo>
                  <a:lnTo>
                    <a:pt x="1690700" y="201053"/>
                  </a:lnTo>
                  <a:lnTo>
                    <a:pt x="1673034" y="197802"/>
                  </a:lnTo>
                  <a:lnTo>
                    <a:pt x="1659293" y="188658"/>
                  </a:lnTo>
                  <a:lnTo>
                    <a:pt x="1650390" y="174548"/>
                  </a:lnTo>
                  <a:lnTo>
                    <a:pt x="1647228" y="156425"/>
                  </a:lnTo>
                  <a:lnTo>
                    <a:pt x="1647228" y="80378"/>
                  </a:lnTo>
                  <a:lnTo>
                    <a:pt x="1742224" y="80378"/>
                  </a:lnTo>
                  <a:lnTo>
                    <a:pt x="1742224" y="67157"/>
                  </a:lnTo>
                  <a:lnTo>
                    <a:pt x="1647228" y="67157"/>
                  </a:lnTo>
                  <a:lnTo>
                    <a:pt x="1647228" y="35750"/>
                  </a:lnTo>
                  <a:lnTo>
                    <a:pt x="1634337" y="35750"/>
                  </a:lnTo>
                  <a:lnTo>
                    <a:pt x="1634337" y="156425"/>
                  </a:lnTo>
                  <a:lnTo>
                    <a:pt x="1638388" y="179412"/>
                  </a:lnTo>
                  <a:lnTo>
                    <a:pt x="1649844" y="197751"/>
                  </a:lnTo>
                  <a:lnTo>
                    <a:pt x="1667624" y="209892"/>
                  </a:lnTo>
                  <a:lnTo>
                    <a:pt x="1690700" y="214274"/>
                  </a:lnTo>
                  <a:lnTo>
                    <a:pt x="1713090" y="209892"/>
                  </a:lnTo>
                  <a:lnTo>
                    <a:pt x="1726082" y="201053"/>
                  </a:lnTo>
                  <a:lnTo>
                    <a:pt x="1730946" y="197751"/>
                  </a:lnTo>
                  <a:lnTo>
                    <a:pt x="1742782" y="179412"/>
                  </a:lnTo>
                  <a:lnTo>
                    <a:pt x="1747050" y="156425"/>
                  </a:lnTo>
                  <a:lnTo>
                    <a:pt x="1747050" y="136588"/>
                  </a:lnTo>
                  <a:close/>
                </a:path>
                <a:path w="1931034" h="224790">
                  <a:moveTo>
                    <a:pt x="1887143" y="125018"/>
                  </a:moveTo>
                  <a:lnTo>
                    <a:pt x="1883067" y="99415"/>
                  </a:lnTo>
                  <a:lnTo>
                    <a:pt x="1871446" y="80175"/>
                  </a:lnTo>
                  <a:lnTo>
                    <a:pt x="1864271" y="75425"/>
                  </a:lnTo>
                  <a:lnTo>
                    <a:pt x="1853171" y="68059"/>
                  </a:lnTo>
                  <a:lnTo>
                    <a:pt x="1829168" y="63855"/>
                  </a:lnTo>
                  <a:lnTo>
                    <a:pt x="1814385" y="65379"/>
                  </a:lnTo>
                  <a:lnTo>
                    <a:pt x="1801393" y="69850"/>
                  </a:lnTo>
                  <a:lnTo>
                    <a:pt x="1790230" y="77101"/>
                  </a:lnTo>
                  <a:lnTo>
                    <a:pt x="1780870" y="86995"/>
                  </a:lnTo>
                  <a:lnTo>
                    <a:pt x="1780870" y="5994"/>
                  </a:lnTo>
                  <a:lnTo>
                    <a:pt x="1767992" y="5994"/>
                  </a:lnTo>
                  <a:lnTo>
                    <a:pt x="1767992" y="209321"/>
                  </a:lnTo>
                  <a:lnTo>
                    <a:pt x="1780870" y="209321"/>
                  </a:lnTo>
                  <a:lnTo>
                    <a:pt x="1780870" y="125018"/>
                  </a:lnTo>
                  <a:lnTo>
                    <a:pt x="1784565" y="105410"/>
                  </a:lnTo>
                  <a:lnTo>
                    <a:pt x="1794751" y="89674"/>
                  </a:lnTo>
                  <a:lnTo>
                    <a:pt x="1798688" y="86995"/>
                  </a:lnTo>
                  <a:lnTo>
                    <a:pt x="1810080" y="79222"/>
                  </a:lnTo>
                  <a:lnTo>
                    <a:pt x="1829168" y="75425"/>
                  </a:lnTo>
                  <a:lnTo>
                    <a:pt x="1847761" y="78752"/>
                  </a:lnTo>
                  <a:lnTo>
                    <a:pt x="1861985" y="88442"/>
                  </a:lnTo>
                  <a:lnTo>
                    <a:pt x="1871065" y="104013"/>
                  </a:lnTo>
                  <a:lnTo>
                    <a:pt x="1874253" y="125018"/>
                  </a:lnTo>
                  <a:lnTo>
                    <a:pt x="1874253" y="209321"/>
                  </a:lnTo>
                  <a:lnTo>
                    <a:pt x="1887143" y="209321"/>
                  </a:lnTo>
                  <a:lnTo>
                    <a:pt x="1887143" y="125018"/>
                  </a:lnTo>
                  <a:close/>
                </a:path>
                <a:path w="1931034" h="224790">
                  <a:moveTo>
                    <a:pt x="1924177" y="191135"/>
                  </a:moveTo>
                  <a:lnTo>
                    <a:pt x="1920951" y="189484"/>
                  </a:lnTo>
                  <a:lnTo>
                    <a:pt x="1920951" y="194437"/>
                  </a:lnTo>
                  <a:lnTo>
                    <a:pt x="1920951" y="196088"/>
                  </a:lnTo>
                  <a:lnTo>
                    <a:pt x="1919351" y="197751"/>
                  </a:lnTo>
                  <a:lnTo>
                    <a:pt x="1914512" y="197751"/>
                  </a:lnTo>
                  <a:lnTo>
                    <a:pt x="1914512" y="192786"/>
                  </a:lnTo>
                  <a:lnTo>
                    <a:pt x="1919351" y="192786"/>
                  </a:lnTo>
                  <a:lnTo>
                    <a:pt x="1920951" y="194437"/>
                  </a:lnTo>
                  <a:lnTo>
                    <a:pt x="1920951" y="189484"/>
                  </a:lnTo>
                  <a:lnTo>
                    <a:pt x="1911299" y="189484"/>
                  </a:lnTo>
                  <a:lnTo>
                    <a:pt x="1911299" y="206006"/>
                  </a:lnTo>
                  <a:lnTo>
                    <a:pt x="1914512" y="206006"/>
                  </a:lnTo>
                  <a:lnTo>
                    <a:pt x="1914512" y="201053"/>
                  </a:lnTo>
                  <a:lnTo>
                    <a:pt x="1917738" y="201053"/>
                  </a:lnTo>
                  <a:lnTo>
                    <a:pt x="1920951" y="206006"/>
                  </a:lnTo>
                  <a:lnTo>
                    <a:pt x="1924177" y="206006"/>
                  </a:lnTo>
                  <a:lnTo>
                    <a:pt x="1921764" y="201053"/>
                  </a:lnTo>
                  <a:lnTo>
                    <a:pt x="1920951" y="199402"/>
                  </a:lnTo>
                  <a:lnTo>
                    <a:pt x="1922564" y="199402"/>
                  </a:lnTo>
                  <a:lnTo>
                    <a:pt x="1924177" y="197751"/>
                  </a:lnTo>
                  <a:lnTo>
                    <a:pt x="1924177" y="192786"/>
                  </a:lnTo>
                  <a:lnTo>
                    <a:pt x="1924177" y="191135"/>
                  </a:lnTo>
                  <a:close/>
                </a:path>
                <a:path w="1931034" h="224790">
                  <a:moveTo>
                    <a:pt x="1930615" y="189484"/>
                  </a:moveTo>
                  <a:lnTo>
                    <a:pt x="1929003" y="187274"/>
                  </a:lnTo>
                  <a:lnTo>
                    <a:pt x="1929003" y="191135"/>
                  </a:lnTo>
                  <a:lnTo>
                    <a:pt x="1929003" y="206006"/>
                  </a:lnTo>
                  <a:lnTo>
                    <a:pt x="1924177" y="210972"/>
                  </a:lnTo>
                  <a:lnTo>
                    <a:pt x="1909686" y="210972"/>
                  </a:lnTo>
                  <a:lnTo>
                    <a:pt x="1904847" y="206006"/>
                  </a:lnTo>
                  <a:lnTo>
                    <a:pt x="1904847" y="191135"/>
                  </a:lnTo>
                  <a:lnTo>
                    <a:pt x="1909686" y="184518"/>
                  </a:lnTo>
                  <a:lnTo>
                    <a:pt x="1924177" y="184518"/>
                  </a:lnTo>
                  <a:lnTo>
                    <a:pt x="1929003" y="191135"/>
                  </a:lnTo>
                  <a:lnTo>
                    <a:pt x="1929003" y="187274"/>
                  </a:lnTo>
                  <a:lnTo>
                    <a:pt x="1926996" y="184518"/>
                  </a:lnTo>
                  <a:lnTo>
                    <a:pt x="1925789" y="182867"/>
                  </a:lnTo>
                  <a:lnTo>
                    <a:pt x="1909686" y="182867"/>
                  </a:lnTo>
                  <a:lnTo>
                    <a:pt x="1903247" y="189484"/>
                  </a:lnTo>
                  <a:lnTo>
                    <a:pt x="1903247" y="206006"/>
                  </a:lnTo>
                  <a:lnTo>
                    <a:pt x="1909686" y="212623"/>
                  </a:lnTo>
                  <a:lnTo>
                    <a:pt x="1925789" y="212623"/>
                  </a:lnTo>
                  <a:lnTo>
                    <a:pt x="1926996" y="210972"/>
                  </a:lnTo>
                  <a:lnTo>
                    <a:pt x="1930615" y="206006"/>
                  </a:lnTo>
                  <a:lnTo>
                    <a:pt x="1930615" y="189484"/>
                  </a:lnTo>
                  <a:close/>
                </a:path>
              </a:pathLst>
            </a:custGeom>
            <a:solidFill>
              <a:srgbClr val="001F5F"/>
            </a:solidFill>
          </p:spPr>
          <p:txBody>
            <a:bodyPr wrap="square" lIns="0" tIns="0" rIns="0" bIns="0" rtlCol="0"/>
            <a:lstStyle/>
            <a:p>
              <a:endParaRPr/>
            </a:p>
          </p:txBody>
        </p:sp>
      </p:grpSp>
      <p:sp>
        <p:nvSpPr>
          <p:cNvPr id="5" name="object 5"/>
          <p:cNvSpPr txBox="1"/>
          <p:nvPr/>
        </p:nvSpPr>
        <p:spPr>
          <a:xfrm>
            <a:off x="7030384" y="621473"/>
            <a:ext cx="4912995" cy="4293235"/>
          </a:xfrm>
          <a:prstGeom prst="rect">
            <a:avLst/>
          </a:prstGeom>
        </p:spPr>
        <p:txBody>
          <a:bodyPr vert="horz" wrap="square" lIns="0" tIns="13335" rIns="0" bIns="0" rtlCol="0">
            <a:spAutoFit/>
          </a:bodyPr>
          <a:lstStyle/>
          <a:p>
            <a:pPr marL="355600" marR="5080" indent="-342900">
              <a:lnSpc>
                <a:spcPct val="100000"/>
              </a:lnSpc>
              <a:spcBef>
                <a:spcPts val="105"/>
              </a:spcBef>
              <a:buClr>
                <a:srgbClr val="B31125"/>
              </a:buClr>
              <a:buFont typeface="Wingdings"/>
              <a:buChar char=""/>
              <a:tabLst>
                <a:tab pos="356235" algn="l"/>
              </a:tabLst>
            </a:pPr>
            <a:r>
              <a:rPr sz="2000" b="1" spc="-10" dirty="0">
                <a:solidFill>
                  <a:srgbClr val="FFFFFF"/>
                </a:solidFill>
                <a:latin typeface="Calibri"/>
                <a:cs typeface="Calibri"/>
              </a:rPr>
              <a:t>Designated Administrative </a:t>
            </a:r>
            <a:r>
              <a:rPr sz="2000" b="1" spc="-15" dirty="0">
                <a:solidFill>
                  <a:srgbClr val="FFFFFF"/>
                </a:solidFill>
                <a:latin typeface="Calibri"/>
                <a:cs typeface="Calibri"/>
              </a:rPr>
              <a:t>Perinatal </a:t>
            </a:r>
            <a:r>
              <a:rPr sz="2000" b="1" spc="-10" dirty="0">
                <a:solidFill>
                  <a:srgbClr val="FFFFFF"/>
                </a:solidFill>
                <a:latin typeface="Calibri"/>
                <a:cs typeface="Calibri"/>
              </a:rPr>
              <a:t>Center </a:t>
            </a:r>
            <a:r>
              <a:rPr sz="2000" b="1" spc="-440" dirty="0">
                <a:solidFill>
                  <a:srgbClr val="FFFFFF"/>
                </a:solidFill>
                <a:latin typeface="Calibri"/>
                <a:cs typeface="Calibri"/>
              </a:rPr>
              <a:t> </a:t>
            </a:r>
            <a:r>
              <a:rPr sz="2000" b="1" spc="-15" dirty="0">
                <a:solidFill>
                  <a:srgbClr val="FFFFFF"/>
                </a:solidFill>
                <a:latin typeface="Calibri"/>
                <a:cs typeface="Calibri"/>
              </a:rPr>
              <a:t>for</a:t>
            </a:r>
            <a:r>
              <a:rPr sz="2000" b="1" dirty="0">
                <a:solidFill>
                  <a:srgbClr val="FFFFFF"/>
                </a:solidFill>
                <a:latin typeface="Calibri"/>
                <a:cs typeface="Calibri"/>
              </a:rPr>
              <a:t> the</a:t>
            </a:r>
            <a:r>
              <a:rPr sz="2000" b="1" spc="-10" dirty="0">
                <a:solidFill>
                  <a:srgbClr val="FFFFFF"/>
                </a:solidFill>
                <a:latin typeface="Calibri"/>
                <a:cs typeface="Calibri"/>
              </a:rPr>
              <a:t> </a:t>
            </a:r>
            <a:r>
              <a:rPr sz="2000" b="1" dirty="0">
                <a:solidFill>
                  <a:srgbClr val="FFFFFF"/>
                </a:solidFill>
                <a:latin typeface="Calibri"/>
                <a:cs typeface="Calibri"/>
              </a:rPr>
              <a:t>Southern</a:t>
            </a:r>
            <a:r>
              <a:rPr sz="2000" b="1" spc="-20" dirty="0">
                <a:solidFill>
                  <a:srgbClr val="FFFFFF"/>
                </a:solidFill>
                <a:latin typeface="Calibri"/>
                <a:cs typeface="Calibri"/>
              </a:rPr>
              <a:t> </a:t>
            </a:r>
            <a:r>
              <a:rPr sz="2000" b="1" spc="-5" dirty="0">
                <a:solidFill>
                  <a:srgbClr val="FFFFFF"/>
                </a:solidFill>
                <a:latin typeface="Calibri"/>
                <a:cs typeface="Calibri"/>
              </a:rPr>
              <a:t>Illinois</a:t>
            </a:r>
            <a:r>
              <a:rPr sz="2000" b="1" spc="-40" dirty="0">
                <a:solidFill>
                  <a:srgbClr val="FFFFFF"/>
                </a:solidFill>
                <a:latin typeface="Calibri"/>
                <a:cs typeface="Calibri"/>
              </a:rPr>
              <a:t> </a:t>
            </a:r>
            <a:r>
              <a:rPr sz="2000" b="1" spc="-15" dirty="0">
                <a:solidFill>
                  <a:srgbClr val="FFFFFF"/>
                </a:solidFill>
                <a:latin typeface="Calibri"/>
                <a:cs typeface="Calibri"/>
              </a:rPr>
              <a:t>Perinatal</a:t>
            </a:r>
            <a:r>
              <a:rPr sz="2000" b="1" spc="5" dirty="0">
                <a:solidFill>
                  <a:srgbClr val="FFFFFF"/>
                </a:solidFill>
                <a:latin typeface="Calibri"/>
                <a:cs typeface="Calibri"/>
              </a:rPr>
              <a:t> </a:t>
            </a:r>
            <a:r>
              <a:rPr sz="2000" b="1" spc="-5" dirty="0">
                <a:solidFill>
                  <a:srgbClr val="FFFFFF"/>
                </a:solidFill>
                <a:latin typeface="Calibri"/>
                <a:cs typeface="Calibri"/>
              </a:rPr>
              <a:t>Network</a:t>
            </a:r>
            <a:endParaRPr sz="2000">
              <a:latin typeface="Calibri"/>
              <a:cs typeface="Calibri"/>
            </a:endParaRPr>
          </a:p>
          <a:p>
            <a:pPr marL="354965" indent="-342900">
              <a:lnSpc>
                <a:spcPct val="100000"/>
              </a:lnSpc>
              <a:spcBef>
                <a:spcPts val="480"/>
              </a:spcBef>
              <a:buClr>
                <a:srgbClr val="B31125"/>
              </a:buClr>
              <a:buFont typeface="Wingdings"/>
              <a:buChar char=""/>
              <a:tabLst>
                <a:tab pos="355600" algn="l"/>
              </a:tabLst>
            </a:pPr>
            <a:r>
              <a:rPr sz="2000" b="1" spc="-10" dirty="0">
                <a:solidFill>
                  <a:srgbClr val="FFFFFF"/>
                </a:solidFill>
                <a:latin typeface="Calibri"/>
                <a:cs typeface="Calibri"/>
              </a:rPr>
              <a:t>Over</a:t>
            </a:r>
            <a:r>
              <a:rPr sz="2000" b="1" spc="-15" dirty="0">
                <a:solidFill>
                  <a:srgbClr val="FFFFFF"/>
                </a:solidFill>
                <a:latin typeface="Calibri"/>
                <a:cs typeface="Calibri"/>
              </a:rPr>
              <a:t> </a:t>
            </a:r>
            <a:r>
              <a:rPr sz="2000" b="1" dirty="0">
                <a:solidFill>
                  <a:srgbClr val="FFFFFF"/>
                </a:solidFill>
                <a:latin typeface="Calibri"/>
                <a:cs typeface="Calibri"/>
              </a:rPr>
              <a:t>3100</a:t>
            </a:r>
            <a:r>
              <a:rPr sz="2000" b="1" spc="-40" dirty="0">
                <a:solidFill>
                  <a:srgbClr val="FFFFFF"/>
                </a:solidFill>
                <a:latin typeface="Calibri"/>
                <a:cs typeface="Calibri"/>
              </a:rPr>
              <a:t> </a:t>
            </a:r>
            <a:r>
              <a:rPr sz="2000" b="1" dirty="0">
                <a:solidFill>
                  <a:srgbClr val="FFFFFF"/>
                </a:solidFill>
                <a:latin typeface="Calibri"/>
                <a:cs typeface="Calibri"/>
              </a:rPr>
              <a:t>births</a:t>
            </a:r>
            <a:r>
              <a:rPr sz="2000" b="1" spc="-25" dirty="0">
                <a:solidFill>
                  <a:srgbClr val="FFFFFF"/>
                </a:solidFill>
                <a:latin typeface="Calibri"/>
                <a:cs typeface="Calibri"/>
              </a:rPr>
              <a:t> </a:t>
            </a:r>
            <a:r>
              <a:rPr sz="2000" b="1" spc="-5" dirty="0">
                <a:solidFill>
                  <a:srgbClr val="FFFFFF"/>
                </a:solidFill>
                <a:latin typeface="Calibri"/>
                <a:cs typeface="Calibri"/>
              </a:rPr>
              <a:t>in</a:t>
            </a:r>
            <a:r>
              <a:rPr sz="2000" b="1" spc="-15" dirty="0">
                <a:solidFill>
                  <a:srgbClr val="FFFFFF"/>
                </a:solidFill>
                <a:latin typeface="Calibri"/>
                <a:cs typeface="Calibri"/>
              </a:rPr>
              <a:t> </a:t>
            </a:r>
            <a:r>
              <a:rPr sz="2000" b="1" dirty="0">
                <a:solidFill>
                  <a:srgbClr val="FFFFFF"/>
                </a:solidFill>
                <a:latin typeface="Calibri"/>
                <a:cs typeface="Calibri"/>
              </a:rPr>
              <a:t>2019</a:t>
            </a:r>
            <a:endParaRPr sz="2000">
              <a:latin typeface="Calibri"/>
              <a:cs typeface="Calibri"/>
            </a:endParaRPr>
          </a:p>
          <a:p>
            <a:pPr marL="354965" indent="-342900">
              <a:lnSpc>
                <a:spcPct val="100000"/>
              </a:lnSpc>
              <a:spcBef>
                <a:spcPts val="480"/>
              </a:spcBef>
              <a:buClr>
                <a:srgbClr val="B31125"/>
              </a:buClr>
              <a:buFont typeface="Wingdings"/>
              <a:buChar char=""/>
              <a:tabLst>
                <a:tab pos="355600" algn="l"/>
              </a:tabLst>
            </a:pPr>
            <a:r>
              <a:rPr sz="2000" b="1" spc="-5" dirty="0">
                <a:solidFill>
                  <a:srgbClr val="FFFFFF"/>
                </a:solidFill>
                <a:latin typeface="Calibri"/>
                <a:cs typeface="Calibri"/>
              </a:rPr>
              <a:t>Labor</a:t>
            </a:r>
            <a:r>
              <a:rPr sz="2000" b="1" spc="-30" dirty="0">
                <a:solidFill>
                  <a:srgbClr val="FFFFFF"/>
                </a:solidFill>
                <a:latin typeface="Calibri"/>
                <a:cs typeface="Calibri"/>
              </a:rPr>
              <a:t> </a:t>
            </a:r>
            <a:r>
              <a:rPr sz="2000" b="1" dirty="0">
                <a:solidFill>
                  <a:srgbClr val="FFFFFF"/>
                </a:solidFill>
                <a:latin typeface="Calibri"/>
                <a:cs typeface="Calibri"/>
              </a:rPr>
              <a:t>&amp;</a:t>
            </a:r>
            <a:r>
              <a:rPr sz="2000" b="1" spc="-20" dirty="0">
                <a:solidFill>
                  <a:srgbClr val="FFFFFF"/>
                </a:solidFill>
                <a:latin typeface="Calibri"/>
                <a:cs typeface="Calibri"/>
              </a:rPr>
              <a:t> </a:t>
            </a:r>
            <a:r>
              <a:rPr sz="2000" b="1" spc="-5" dirty="0">
                <a:solidFill>
                  <a:srgbClr val="FFFFFF"/>
                </a:solidFill>
                <a:latin typeface="Calibri"/>
                <a:cs typeface="Calibri"/>
              </a:rPr>
              <a:t>Delivery </a:t>
            </a:r>
            <a:r>
              <a:rPr sz="2000" b="1" dirty="0">
                <a:solidFill>
                  <a:srgbClr val="FFFFFF"/>
                </a:solidFill>
                <a:latin typeface="Calibri"/>
                <a:cs typeface="Calibri"/>
              </a:rPr>
              <a:t>Unit</a:t>
            </a:r>
            <a:endParaRPr sz="2000">
              <a:latin typeface="Calibri"/>
              <a:cs typeface="Calibri"/>
            </a:endParaRPr>
          </a:p>
          <a:p>
            <a:pPr marL="927100">
              <a:lnSpc>
                <a:spcPct val="100000"/>
              </a:lnSpc>
              <a:spcBef>
                <a:spcPts val="480"/>
              </a:spcBef>
            </a:pPr>
            <a:r>
              <a:rPr sz="2000" b="1" dirty="0">
                <a:solidFill>
                  <a:srgbClr val="FFFFFF"/>
                </a:solidFill>
                <a:latin typeface="Calibri"/>
                <a:cs typeface="Calibri"/>
              </a:rPr>
              <a:t>13</a:t>
            </a:r>
            <a:r>
              <a:rPr sz="2000" b="1" spc="-30" dirty="0">
                <a:solidFill>
                  <a:srgbClr val="FFFFFF"/>
                </a:solidFill>
                <a:latin typeface="Calibri"/>
                <a:cs typeface="Calibri"/>
              </a:rPr>
              <a:t> </a:t>
            </a:r>
            <a:r>
              <a:rPr sz="2000" b="1" dirty="0">
                <a:solidFill>
                  <a:srgbClr val="FFFFFF"/>
                </a:solidFill>
                <a:latin typeface="Calibri"/>
                <a:cs typeface="Calibri"/>
              </a:rPr>
              <a:t>LDR</a:t>
            </a:r>
            <a:r>
              <a:rPr sz="2000" b="1" spc="-5" dirty="0">
                <a:solidFill>
                  <a:srgbClr val="FFFFFF"/>
                </a:solidFill>
                <a:latin typeface="Calibri"/>
                <a:cs typeface="Calibri"/>
              </a:rPr>
              <a:t> rooms,</a:t>
            </a:r>
            <a:r>
              <a:rPr sz="2000" b="1" spc="-40" dirty="0">
                <a:solidFill>
                  <a:srgbClr val="FFFFFF"/>
                </a:solidFill>
                <a:latin typeface="Calibri"/>
                <a:cs typeface="Calibri"/>
              </a:rPr>
              <a:t> </a:t>
            </a:r>
            <a:r>
              <a:rPr sz="2000" b="1" dirty="0">
                <a:solidFill>
                  <a:srgbClr val="FFFFFF"/>
                </a:solidFill>
                <a:latin typeface="Calibri"/>
                <a:cs typeface="Calibri"/>
              </a:rPr>
              <a:t>6</a:t>
            </a:r>
            <a:r>
              <a:rPr sz="2000" b="1" spc="-15" dirty="0">
                <a:solidFill>
                  <a:srgbClr val="FFFFFF"/>
                </a:solidFill>
                <a:latin typeface="Calibri"/>
                <a:cs typeface="Calibri"/>
              </a:rPr>
              <a:t> </a:t>
            </a:r>
            <a:r>
              <a:rPr sz="2000" b="1" spc="-25" dirty="0">
                <a:solidFill>
                  <a:srgbClr val="FFFFFF"/>
                </a:solidFill>
                <a:latin typeface="Calibri"/>
                <a:cs typeface="Calibri"/>
              </a:rPr>
              <a:t>Triage</a:t>
            </a:r>
            <a:r>
              <a:rPr sz="2000" b="1" spc="10" dirty="0">
                <a:solidFill>
                  <a:srgbClr val="FFFFFF"/>
                </a:solidFill>
                <a:latin typeface="Calibri"/>
                <a:cs typeface="Calibri"/>
              </a:rPr>
              <a:t> </a:t>
            </a:r>
            <a:r>
              <a:rPr sz="2000" b="1" spc="-5" dirty="0">
                <a:solidFill>
                  <a:srgbClr val="FFFFFF"/>
                </a:solidFill>
                <a:latin typeface="Calibri"/>
                <a:cs typeface="Calibri"/>
              </a:rPr>
              <a:t>rooms,</a:t>
            </a:r>
            <a:r>
              <a:rPr sz="2000" b="1" spc="-40" dirty="0">
                <a:solidFill>
                  <a:srgbClr val="FFFFFF"/>
                </a:solidFill>
                <a:latin typeface="Calibri"/>
                <a:cs typeface="Calibri"/>
              </a:rPr>
              <a:t> </a:t>
            </a:r>
            <a:r>
              <a:rPr sz="2000" b="1" dirty="0">
                <a:solidFill>
                  <a:srgbClr val="FFFFFF"/>
                </a:solidFill>
                <a:latin typeface="Calibri"/>
                <a:cs typeface="Calibri"/>
              </a:rPr>
              <a:t>2</a:t>
            </a:r>
            <a:r>
              <a:rPr sz="2000" b="1" spc="-15" dirty="0">
                <a:solidFill>
                  <a:srgbClr val="FFFFFF"/>
                </a:solidFill>
                <a:latin typeface="Calibri"/>
                <a:cs typeface="Calibri"/>
              </a:rPr>
              <a:t> </a:t>
            </a:r>
            <a:r>
              <a:rPr sz="2000" b="1" dirty="0">
                <a:solidFill>
                  <a:srgbClr val="FFFFFF"/>
                </a:solidFill>
                <a:latin typeface="Calibri"/>
                <a:cs typeface="Calibri"/>
              </a:rPr>
              <a:t>OR</a:t>
            </a:r>
            <a:endParaRPr sz="2000">
              <a:latin typeface="Calibri"/>
              <a:cs typeface="Calibri"/>
            </a:endParaRPr>
          </a:p>
          <a:p>
            <a:pPr marL="354965" indent="-342900">
              <a:lnSpc>
                <a:spcPct val="100000"/>
              </a:lnSpc>
              <a:spcBef>
                <a:spcPts val="475"/>
              </a:spcBef>
              <a:buClr>
                <a:srgbClr val="B31125"/>
              </a:buClr>
              <a:buFont typeface="Wingdings"/>
              <a:buChar char=""/>
              <a:tabLst>
                <a:tab pos="355600" algn="l"/>
              </a:tabLst>
            </a:pPr>
            <a:r>
              <a:rPr sz="2000" b="1" spc="-5" dirty="0">
                <a:solidFill>
                  <a:srgbClr val="FFFFFF"/>
                </a:solidFill>
                <a:latin typeface="Calibri"/>
                <a:cs typeface="Calibri"/>
              </a:rPr>
              <a:t>Antepartum</a:t>
            </a:r>
            <a:r>
              <a:rPr sz="2000" b="1" spc="-60" dirty="0">
                <a:solidFill>
                  <a:srgbClr val="FFFFFF"/>
                </a:solidFill>
                <a:latin typeface="Calibri"/>
                <a:cs typeface="Calibri"/>
              </a:rPr>
              <a:t> </a:t>
            </a:r>
            <a:r>
              <a:rPr sz="2000" b="1" dirty="0">
                <a:solidFill>
                  <a:srgbClr val="FFFFFF"/>
                </a:solidFill>
                <a:latin typeface="Calibri"/>
                <a:cs typeface="Calibri"/>
              </a:rPr>
              <a:t>Unit</a:t>
            </a:r>
            <a:endParaRPr sz="2000">
              <a:latin typeface="Calibri"/>
              <a:cs typeface="Calibri"/>
            </a:endParaRPr>
          </a:p>
          <a:p>
            <a:pPr marL="927100">
              <a:lnSpc>
                <a:spcPct val="100000"/>
              </a:lnSpc>
              <a:spcBef>
                <a:spcPts val="480"/>
              </a:spcBef>
            </a:pPr>
            <a:r>
              <a:rPr sz="2000" b="1" dirty="0">
                <a:solidFill>
                  <a:srgbClr val="FFFFFF"/>
                </a:solidFill>
                <a:latin typeface="Calibri"/>
                <a:cs typeface="Calibri"/>
              </a:rPr>
              <a:t>28</a:t>
            </a:r>
            <a:r>
              <a:rPr sz="2000" b="1" spc="-50" dirty="0">
                <a:solidFill>
                  <a:srgbClr val="FFFFFF"/>
                </a:solidFill>
                <a:latin typeface="Calibri"/>
                <a:cs typeface="Calibri"/>
              </a:rPr>
              <a:t> </a:t>
            </a:r>
            <a:r>
              <a:rPr sz="2000" b="1" spc="-5" dirty="0">
                <a:solidFill>
                  <a:srgbClr val="FFFFFF"/>
                </a:solidFill>
                <a:latin typeface="Calibri"/>
                <a:cs typeface="Calibri"/>
              </a:rPr>
              <a:t>Antepartum</a:t>
            </a:r>
            <a:r>
              <a:rPr sz="2000" b="1" spc="-45" dirty="0">
                <a:solidFill>
                  <a:srgbClr val="FFFFFF"/>
                </a:solidFill>
                <a:latin typeface="Calibri"/>
                <a:cs typeface="Calibri"/>
              </a:rPr>
              <a:t> </a:t>
            </a:r>
            <a:r>
              <a:rPr sz="2000" b="1" spc="-5" dirty="0">
                <a:solidFill>
                  <a:srgbClr val="FFFFFF"/>
                </a:solidFill>
                <a:latin typeface="Calibri"/>
                <a:cs typeface="Calibri"/>
              </a:rPr>
              <a:t>rooms</a:t>
            </a:r>
            <a:endParaRPr sz="2000">
              <a:latin typeface="Calibri"/>
              <a:cs typeface="Calibri"/>
            </a:endParaRPr>
          </a:p>
          <a:p>
            <a:pPr marL="927100">
              <a:lnSpc>
                <a:spcPct val="100000"/>
              </a:lnSpc>
              <a:spcBef>
                <a:spcPts val="480"/>
              </a:spcBef>
            </a:pPr>
            <a:r>
              <a:rPr sz="2000" b="1" dirty="0">
                <a:solidFill>
                  <a:srgbClr val="FFFFFF"/>
                </a:solidFill>
                <a:latin typeface="Calibri"/>
                <a:cs typeface="Calibri"/>
              </a:rPr>
              <a:t>10</a:t>
            </a:r>
            <a:r>
              <a:rPr sz="2000" b="1" spc="-25" dirty="0">
                <a:solidFill>
                  <a:srgbClr val="FFFFFF"/>
                </a:solidFill>
                <a:latin typeface="Calibri"/>
                <a:cs typeface="Calibri"/>
              </a:rPr>
              <a:t> </a:t>
            </a:r>
            <a:r>
              <a:rPr sz="2000" b="1" spc="-15" dirty="0">
                <a:solidFill>
                  <a:srgbClr val="FFFFFF"/>
                </a:solidFill>
                <a:latin typeface="Calibri"/>
                <a:cs typeface="Calibri"/>
              </a:rPr>
              <a:t>Perinatal</a:t>
            </a:r>
            <a:r>
              <a:rPr sz="2000" b="1" spc="-5" dirty="0">
                <a:solidFill>
                  <a:srgbClr val="FFFFFF"/>
                </a:solidFill>
                <a:latin typeface="Calibri"/>
                <a:cs typeface="Calibri"/>
              </a:rPr>
              <a:t> Special</a:t>
            </a:r>
            <a:r>
              <a:rPr sz="2000" b="1" spc="-15" dirty="0">
                <a:solidFill>
                  <a:srgbClr val="FFFFFF"/>
                </a:solidFill>
                <a:latin typeface="Calibri"/>
                <a:cs typeface="Calibri"/>
              </a:rPr>
              <a:t> </a:t>
            </a:r>
            <a:r>
              <a:rPr sz="2000" b="1" spc="-10" dirty="0">
                <a:solidFill>
                  <a:srgbClr val="FFFFFF"/>
                </a:solidFill>
                <a:latin typeface="Calibri"/>
                <a:cs typeface="Calibri"/>
              </a:rPr>
              <a:t>Care</a:t>
            </a:r>
            <a:r>
              <a:rPr sz="2000" b="1" spc="10" dirty="0">
                <a:solidFill>
                  <a:srgbClr val="FFFFFF"/>
                </a:solidFill>
                <a:latin typeface="Calibri"/>
                <a:cs typeface="Calibri"/>
              </a:rPr>
              <a:t> </a:t>
            </a:r>
            <a:r>
              <a:rPr sz="2000" b="1" dirty="0">
                <a:solidFill>
                  <a:srgbClr val="FFFFFF"/>
                </a:solidFill>
                <a:latin typeface="Calibri"/>
                <a:cs typeface="Calibri"/>
              </a:rPr>
              <a:t>Unit</a:t>
            </a:r>
            <a:r>
              <a:rPr sz="2000" b="1" spc="-40" dirty="0">
                <a:solidFill>
                  <a:srgbClr val="FFFFFF"/>
                </a:solidFill>
                <a:latin typeface="Calibri"/>
                <a:cs typeface="Calibri"/>
              </a:rPr>
              <a:t> </a:t>
            </a:r>
            <a:r>
              <a:rPr sz="2000" b="1" spc="-5" dirty="0">
                <a:solidFill>
                  <a:srgbClr val="FFFFFF"/>
                </a:solidFill>
                <a:latin typeface="Calibri"/>
                <a:cs typeface="Calibri"/>
              </a:rPr>
              <a:t>rooms</a:t>
            </a:r>
            <a:endParaRPr sz="2000">
              <a:latin typeface="Calibri"/>
              <a:cs typeface="Calibri"/>
            </a:endParaRPr>
          </a:p>
          <a:p>
            <a:pPr marL="355600" indent="-343535">
              <a:lnSpc>
                <a:spcPct val="100000"/>
              </a:lnSpc>
              <a:spcBef>
                <a:spcPts val="480"/>
              </a:spcBef>
              <a:buClr>
                <a:srgbClr val="B31125"/>
              </a:buClr>
              <a:buFont typeface="Wingdings"/>
              <a:buChar char=""/>
              <a:tabLst>
                <a:tab pos="356235" algn="l"/>
              </a:tabLst>
            </a:pPr>
            <a:r>
              <a:rPr sz="2000" b="1" spc="-5" dirty="0">
                <a:solidFill>
                  <a:srgbClr val="FFFFFF"/>
                </a:solidFill>
                <a:latin typeface="Calibri"/>
                <a:cs typeface="Calibri"/>
              </a:rPr>
              <a:t>Mother/Baby</a:t>
            </a:r>
            <a:r>
              <a:rPr sz="2000" b="1" spc="-80" dirty="0">
                <a:solidFill>
                  <a:srgbClr val="FFFFFF"/>
                </a:solidFill>
                <a:latin typeface="Calibri"/>
                <a:cs typeface="Calibri"/>
              </a:rPr>
              <a:t> </a:t>
            </a:r>
            <a:r>
              <a:rPr sz="2000" b="1" dirty="0">
                <a:solidFill>
                  <a:srgbClr val="FFFFFF"/>
                </a:solidFill>
                <a:latin typeface="Calibri"/>
                <a:cs typeface="Calibri"/>
              </a:rPr>
              <a:t>Unit</a:t>
            </a:r>
            <a:endParaRPr sz="2000">
              <a:latin typeface="Calibri"/>
              <a:cs typeface="Calibri"/>
            </a:endParaRPr>
          </a:p>
          <a:p>
            <a:pPr marL="927100">
              <a:lnSpc>
                <a:spcPct val="100000"/>
              </a:lnSpc>
              <a:spcBef>
                <a:spcPts val="480"/>
              </a:spcBef>
            </a:pPr>
            <a:r>
              <a:rPr sz="2000" b="1" dirty="0">
                <a:solidFill>
                  <a:srgbClr val="FFFFFF"/>
                </a:solidFill>
                <a:latin typeface="Calibri"/>
                <a:cs typeface="Calibri"/>
              </a:rPr>
              <a:t>30</a:t>
            </a:r>
            <a:r>
              <a:rPr sz="2000" b="1" spc="-65" dirty="0">
                <a:solidFill>
                  <a:srgbClr val="FFFFFF"/>
                </a:solidFill>
                <a:latin typeface="Calibri"/>
                <a:cs typeface="Calibri"/>
              </a:rPr>
              <a:t> </a:t>
            </a:r>
            <a:r>
              <a:rPr sz="2000" b="1" spc="-5" dirty="0">
                <a:solidFill>
                  <a:srgbClr val="FFFFFF"/>
                </a:solidFill>
                <a:latin typeface="Calibri"/>
                <a:cs typeface="Calibri"/>
              </a:rPr>
              <a:t>Postpartum</a:t>
            </a:r>
            <a:r>
              <a:rPr sz="2000" b="1" spc="-80" dirty="0">
                <a:solidFill>
                  <a:srgbClr val="FFFFFF"/>
                </a:solidFill>
                <a:latin typeface="Calibri"/>
                <a:cs typeface="Calibri"/>
              </a:rPr>
              <a:t> </a:t>
            </a:r>
            <a:r>
              <a:rPr sz="2000" b="1" spc="-5" dirty="0">
                <a:solidFill>
                  <a:srgbClr val="FFFFFF"/>
                </a:solidFill>
                <a:latin typeface="Calibri"/>
                <a:cs typeface="Calibri"/>
              </a:rPr>
              <a:t>rooms</a:t>
            </a:r>
            <a:endParaRPr sz="2000">
              <a:latin typeface="Calibri"/>
              <a:cs typeface="Calibri"/>
            </a:endParaRPr>
          </a:p>
          <a:p>
            <a:pPr marL="356235" marR="1275080" indent="-356235">
              <a:lnSpc>
                <a:spcPct val="120000"/>
              </a:lnSpc>
              <a:buClr>
                <a:srgbClr val="B31125"/>
              </a:buClr>
              <a:buFont typeface="Wingdings"/>
              <a:buChar char=""/>
              <a:tabLst>
                <a:tab pos="356235" algn="l"/>
              </a:tabLst>
            </a:pPr>
            <a:r>
              <a:rPr sz="2000" b="1" spc="-10" dirty="0">
                <a:solidFill>
                  <a:srgbClr val="FFFFFF"/>
                </a:solidFill>
                <a:latin typeface="Calibri"/>
                <a:cs typeface="Calibri"/>
              </a:rPr>
              <a:t>Level </a:t>
            </a:r>
            <a:r>
              <a:rPr sz="2000" b="1" dirty="0">
                <a:solidFill>
                  <a:srgbClr val="FFFFFF"/>
                </a:solidFill>
                <a:latin typeface="Calibri"/>
                <a:cs typeface="Calibri"/>
              </a:rPr>
              <a:t>III NICU – opened </a:t>
            </a:r>
            <a:r>
              <a:rPr sz="2000" b="1" spc="-5" dirty="0">
                <a:solidFill>
                  <a:srgbClr val="FFFFFF"/>
                </a:solidFill>
                <a:latin typeface="Calibri"/>
                <a:cs typeface="Calibri"/>
              </a:rPr>
              <a:t>in </a:t>
            </a:r>
            <a:r>
              <a:rPr sz="2000" b="1" dirty="0">
                <a:solidFill>
                  <a:srgbClr val="FFFFFF"/>
                </a:solidFill>
                <a:latin typeface="Calibri"/>
                <a:cs typeface="Calibri"/>
              </a:rPr>
              <a:t>2018 </a:t>
            </a:r>
            <a:r>
              <a:rPr sz="2000" b="1" spc="-440" dirty="0">
                <a:solidFill>
                  <a:srgbClr val="FFFFFF"/>
                </a:solidFill>
                <a:latin typeface="Calibri"/>
                <a:cs typeface="Calibri"/>
              </a:rPr>
              <a:t> </a:t>
            </a:r>
            <a:r>
              <a:rPr sz="2000" b="1" dirty="0">
                <a:solidFill>
                  <a:srgbClr val="FFFFFF"/>
                </a:solidFill>
                <a:latin typeface="Calibri"/>
                <a:cs typeface="Calibri"/>
              </a:rPr>
              <a:t>42</a:t>
            </a:r>
            <a:r>
              <a:rPr sz="2000" b="1" spc="-25" dirty="0">
                <a:solidFill>
                  <a:srgbClr val="FFFFFF"/>
                </a:solidFill>
                <a:latin typeface="Calibri"/>
                <a:cs typeface="Calibri"/>
              </a:rPr>
              <a:t> </a:t>
            </a:r>
            <a:r>
              <a:rPr sz="2000" b="1" dirty="0">
                <a:solidFill>
                  <a:srgbClr val="FFFFFF"/>
                </a:solidFill>
                <a:latin typeface="Calibri"/>
                <a:cs typeface="Calibri"/>
              </a:rPr>
              <a:t>beds</a:t>
            </a:r>
            <a:endParaRPr sz="2000">
              <a:latin typeface="Calibri"/>
              <a:cs typeface="Calibri"/>
            </a:endParaRPr>
          </a:p>
        </p:txBody>
      </p:sp>
      <p:pic>
        <p:nvPicPr>
          <p:cNvPr id="6" name="object 6"/>
          <p:cNvPicPr/>
          <p:nvPr/>
        </p:nvPicPr>
        <p:blipFill>
          <a:blip r:embed="rId3" cstate="print"/>
          <a:stretch>
            <a:fillRect/>
          </a:stretch>
        </p:blipFill>
        <p:spPr>
          <a:xfrm>
            <a:off x="-2" y="0"/>
            <a:ext cx="6793994" cy="6858004"/>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6242303" cy="6857999"/>
          </a:xfrm>
          <a:prstGeom prst="rect">
            <a:avLst/>
          </a:prstGeom>
        </p:spPr>
      </p:pic>
      <p:pic>
        <p:nvPicPr>
          <p:cNvPr id="3" name="object 3"/>
          <p:cNvPicPr/>
          <p:nvPr/>
        </p:nvPicPr>
        <p:blipFill>
          <a:blip r:embed="rId3" cstate="print"/>
          <a:stretch>
            <a:fillRect/>
          </a:stretch>
        </p:blipFill>
        <p:spPr>
          <a:xfrm>
            <a:off x="9809988" y="6358128"/>
            <a:ext cx="2016251" cy="236207"/>
          </a:xfrm>
          <a:prstGeom prst="rect">
            <a:avLst/>
          </a:prstGeom>
        </p:spPr>
      </p:pic>
      <p:sp>
        <p:nvSpPr>
          <p:cNvPr id="4" name="object 4"/>
          <p:cNvSpPr txBox="1">
            <a:spLocks noGrp="1"/>
          </p:cNvSpPr>
          <p:nvPr>
            <p:ph type="title"/>
          </p:nvPr>
        </p:nvSpPr>
        <p:spPr>
          <a:xfrm>
            <a:off x="584553" y="529758"/>
            <a:ext cx="3590925" cy="1671320"/>
          </a:xfrm>
          <a:prstGeom prst="rect">
            <a:avLst/>
          </a:prstGeom>
        </p:spPr>
        <p:txBody>
          <a:bodyPr vert="horz" wrap="square" lIns="0" tIns="12700" rIns="0" bIns="0" rtlCol="0">
            <a:spAutoFit/>
          </a:bodyPr>
          <a:lstStyle/>
          <a:p>
            <a:pPr algn="ctr">
              <a:lnSpc>
                <a:spcPct val="100000"/>
              </a:lnSpc>
              <a:spcBef>
                <a:spcPts val="100"/>
              </a:spcBef>
            </a:pPr>
            <a:r>
              <a:rPr sz="3600" b="1" dirty="0">
                <a:solidFill>
                  <a:srgbClr val="FFFFFF"/>
                </a:solidFill>
                <a:latin typeface="Calibri"/>
                <a:cs typeface="Calibri"/>
              </a:rPr>
              <a:t>SSM</a:t>
            </a:r>
            <a:r>
              <a:rPr sz="3600" b="1" spc="-85" dirty="0">
                <a:solidFill>
                  <a:srgbClr val="FFFFFF"/>
                </a:solidFill>
                <a:latin typeface="Calibri"/>
                <a:cs typeface="Calibri"/>
              </a:rPr>
              <a:t> </a:t>
            </a:r>
            <a:r>
              <a:rPr sz="3600" b="1" spc="-5" dirty="0">
                <a:solidFill>
                  <a:srgbClr val="FFFFFF"/>
                </a:solidFill>
                <a:latin typeface="Calibri"/>
                <a:cs typeface="Calibri"/>
              </a:rPr>
              <a:t>Health</a:t>
            </a:r>
            <a:endParaRPr sz="3600">
              <a:latin typeface="Calibri"/>
              <a:cs typeface="Calibri"/>
            </a:endParaRPr>
          </a:p>
          <a:p>
            <a:pPr marL="12700" marR="5080" algn="ctr">
              <a:lnSpc>
                <a:spcPct val="100000"/>
              </a:lnSpc>
            </a:pPr>
            <a:r>
              <a:rPr sz="3600" b="1" dirty="0">
                <a:solidFill>
                  <a:srgbClr val="FFFFFF"/>
                </a:solidFill>
                <a:latin typeface="Calibri"/>
                <a:cs typeface="Calibri"/>
              </a:rPr>
              <a:t>St.</a:t>
            </a:r>
            <a:r>
              <a:rPr sz="3600" b="1" spc="-40" dirty="0">
                <a:solidFill>
                  <a:srgbClr val="FFFFFF"/>
                </a:solidFill>
                <a:latin typeface="Calibri"/>
                <a:cs typeface="Calibri"/>
              </a:rPr>
              <a:t> </a:t>
            </a:r>
            <a:r>
              <a:rPr sz="3600" b="1" spc="-15" dirty="0">
                <a:solidFill>
                  <a:srgbClr val="FFFFFF"/>
                </a:solidFill>
                <a:latin typeface="Calibri"/>
                <a:cs typeface="Calibri"/>
              </a:rPr>
              <a:t>Mary’s</a:t>
            </a:r>
            <a:r>
              <a:rPr sz="3600" b="1" spc="-45" dirty="0">
                <a:solidFill>
                  <a:srgbClr val="FFFFFF"/>
                </a:solidFill>
                <a:latin typeface="Calibri"/>
                <a:cs typeface="Calibri"/>
              </a:rPr>
              <a:t> </a:t>
            </a:r>
            <a:r>
              <a:rPr sz="3600" b="1" spc="-10" dirty="0">
                <a:solidFill>
                  <a:srgbClr val="FFFFFF"/>
                </a:solidFill>
                <a:latin typeface="Calibri"/>
                <a:cs typeface="Calibri"/>
              </a:rPr>
              <a:t>Hospital </a:t>
            </a:r>
            <a:r>
              <a:rPr sz="3600" b="1" spc="-800" dirty="0">
                <a:solidFill>
                  <a:srgbClr val="FFFFFF"/>
                </a:solidFill>
                <a:latin typeface="Calibri"/>
                <a:cs typeface="Calibri"/>
              </a:rPr>
              <a:t> </a:t>
            </a:r>
            <a:r>
              <a:rPr sz="3600" b="1" dirty="0">
                <a:solidFill>
                  <a:srgbClr val="FFFFFF"/>
                </a:solidFill>
                <a:latin typeface="Calibri"/>
                <a:cs typeface="Calibri"/>
              </a:rPr>
              <a:t>St. </a:t>
            </a:r>
            <a:r>
              <a:rPr sz="3600" b="1" spc="-5" dirty="0">
                <a:solidFill>
                  <a:srgbClr val="FFFFFF"/>
                </a:solidFill>
                <a:latin typeface="Calibri"/>
                <a:cs typeface="Calibri"/>
              </a:rPr>
              <a:t>Louis</a:t>
            </a:r>
            <a:endParaRPr sz="3600">
              <a:latin typeface="Calibri"/>
              <a:cs typeface="Calibri"/>
            </a:endParaRPr>
          </a:p>
        </p:txBody>
      </p:sp>
      <p:sp>
        <p:nvSpPr>
          <p:cNvPr id="5" name="object 5"/>
          <p:cNvSpPr txBox="1">
            <a:spLocks noGrp="1"/>
          </p:cNvSpPr>
          <p:nvPr>
            <p:ph sz="half" idx="2"/>
          </p:nvPr>
        </p:nvSpPr>
        <p:spPr>
          <a:prstGeom prst="rect">
            <a:avLst/>
          </a:prstGeom>
        </p:spPr>
        <p:txBody>
          <a:bodyPr vert="horz" wrap="square" lIns="0" tIns="12700" rIns="0" bIns="0" rtlCol="0">
            <a:spAutoFit/>
          </a:bodyPr>
          <a:lstStyle/>
          <a:p>
            <a:pPr marL="355600" marR="5080" indent="-342900">
              <a:lnSpc>
                <a:spcPct val="100000"/>
              </a:lnSpc>
              <a:spcBef>
                <a:spcPts val="100"/>
              </a:spcBef>
              <a:buClr>
                <a:srgbClr val="B31125"/>
              </a:buClr>
              <a:buFont typeface="Wingdings"/>
              <a:buChar char=""/>
              <a:tabLst>
                <a:tab pos="355600" algn="l"/>
              </a:tabLst>
            </a:pPr>
            <a:r>
              <a:rPr spc="-5" dirty="0"/>
              <a:t>Home </a:t>
            </a:r>
            <a:r>
              <a:rPr spc="-15" dirty="0"/>
              <a:t>to </a:t>
            </a:r>
            <a:r>
              <a:rPr dirty="0"/>
              <a:t>the </a:t>
            </a:r>
            <a:r>
              <a:rPr spc="-5" dirty="0"/>
              <a:t>Saint Louis </a:t>
            </a:r>
            <a:r>
              <a:rPr dirty="0"/>
              <a:t> </a:t>
            </a:r>
            <a:r>
              <a:rPr spc="-10" dirty="0"/>
              <a:t>University </a:t>
            </a:r>
            <a:r>
              <a:rPr spc="-5" dirty="0"/>
              <a:t>School </a:t>
            </a:r>
            <a:r>
              <a:rPr spc="-10" dirty="0"/>
              <a:t>of </a:t>
            </a:r>
            <a:r>
              <a:rPr spc="-5" dirty="0"/>
              <a:t> </a:t>
            </a:r>
            <a:r>
              <a:rPr spc="-15" dirty="0"/>
              <a:t>Medicine’s </a:t>
            </a:r>
            <a:r>
              <a:rPr spc="-5" dirty="0"/>
              <a:t>Department of </a:t>
            </a:r>
            <a:r>
              <a:rPr dirty="0"/>
              <a:t> </a:t>
            </a:r>
            <a:r>
              <a:rPr spc="-10" dirty="0"/>
              <a:t>Obstetrics,</a:t>
            </a:r>
            <a:r>
              <a:rPr spc="-60" dirty="0"/>
              <a:t> </a:t>
            </a:r>
            <a:r>
              <a:rPr spc="-10" dirty="0"/>
              <a:t>Gynecology</a:t>
            </a:r>
            <a:r>
              <a:rPr spc="-30" dirty="0"/>
              <a:t> </a:t>
            </a:r>
            <a:r>
              <a:rPr dirty="0"/>
              <a:t>and </a:t>
            </a:r>
            <a:r>
              <a:rPr spc="-525" dirty="0"/>
              <a:t> </a:t>
            </a:r>
            <a:r>
              <a:rPr spc="-40" dirty="0"/>
              <a:t>Women’s </a:t>
            </a:r>
            <a:r>
              <a:rPr dirty="0"/>
              <a:t>Health </a:t>
            </a:r>
            <a:r>
              <a:rPr spc="-5" dirty="0"/>
              <a:t>residency </a:t>
            </a:r>
            <a:r>
              <a:rPr dirty="0"/>
              <a:t> </a:t>
            </a:r>
            <a:r>
              <a:rPr spc="-15" dirty="0"/>
              <a:t>program</a:t>
            </a:r>
          </a:p>
          <a:p>
            <a:pPr marL="355600" marR="281305" indent="-342900">
              <a:lnSpc>
                <a:spcPct val="100000"/>
              </a:lnSpc>
              <a:spcBef>
                <a:spcPts val="575"/>
              </a:spcBef>
              <a:buClr>
                <a:srgbClr val="B31125"/>
              </a:buClr>
              <a:buFont typeface="Wingdings"/>
              <a:buChar char=""/>
              <a:tabLst>
                <a:tab pos="355600" algn="l"/>
              </a:tabLst>
            </a:pPr>
            <a:r>
              <a:rPr spc="-5" dirty="0"/>
              <a:t>Supported </a:t>
            </a:r>
            <a:r>
              <a:rPr spc="-10" dirty="0"/>
              <a:t>by </a:t>
            </a:r>
            <a:r>
              <a:rPr spc="-5" dirty="0"/>
              <a:t> </a:t>
            </a:r>
            <a:r>
              <a:rPr spc="-10" dirty="0"/>
              <a:t>neonatologists</a:t>
            </a:r>
            <a:r>
              <a:rPr spc="-40" dirty="0"/>
              <a:t> </a:t>
            </a:r>
            <a:r>
              <a:rPr spc="-15" dirty="0"/>
              <a:t>from</a:t>
            </a:r>
            <a:r>
              <a:rPr spc="-50" dirty="0"/>
              <a:t> </a:t>
            </a:r>
            <a:r>
              <a:rPr dirty="0"/>
              <a:t>SSM </a:t>
            </a:r>
            <a:r>
              <a:rPr spc="-525" dirty="0"/>
              <a:t> </a:t>
            </a:r>
            <a:r>
              <a:rPr dirty="0"/>
              <a:t>Health </a:t>
            </a:r>
            <a:r>
              <a:rPr spc="-10" dirty="0"/>
              <a:t>Cardinal </a:t>
            </a:r>
            <a:r>
              <a:rPr spc="-5" dirty="0"/>
              <a:t>Glennon </a:t>
            </a:r>
            <a:r>
              <a:rPr spc="-530" dirty="0"/>
              <a:t> </a:t>
            </a:r>
            <a:r>
              <a:rPr spc="-5" dirty="0"/>
              <a:t>Children's</a:t>
            </a:r>
            <a:r>
              <a:rPr spc="-25" dirty="0"/>
              <a:t> </a:t>
            </a:r>
            <a:r>
              <a:rPr spc="-10" dirty="0"/>
              <a:t>Hospital</a:t>
            </a:r>
          </a:p>
        </p:txBody>
      </p:sp>
      <p:sp>
        <p:nvSpPr>
          <p:cNvPr id="6" name="object 6"/>
          <p:cNvSpPr txBox="1"/>
          <p:nvPr/>
        </p:nvSpPr>
        <p:spPr>
          <a:xfrm>
            <a:off x="5648071" y="3199702"/>
            <a:ext cx="5944235" cy="2082800"/>
          </a:xfrm>
          <a:prstGeom prst="rect">
            <a:avLst/>
          </a:prstGeom>
        </p:spPr>
        <p:txBody>
          <a:bodyPr vert="horz" wrap="square" lIns="0" tIns="88900" rIns="0" bIns="0" rtlCol="0">
            <a:spAutoFit/>
          </a:bodyPr>
          <a:lstStyle/>
          <a:p>
            <a:pPr marL="469900" indent="-457200">
              <a:lnSpc>
                <a:spcPct val="100000"/>
              </a:lnSpc>
              <a:spcBef>
                <a:spcPts val="700"/>
              </a:spcBef>
              <a:buFont typeface="Wingdings"/>
              <a:buChar char=""/>
              <a:tabLst>
                <a:tab pos="469265" algn="l"/>
                <a:tab pos="469900" algn="l"/>
              </a:tabLst>
            </a:pPr>
            <a:r>
              <a:rPr sz="2400" spc="-10" dirty="0">
                <a:solidFill>
                  <a:srgbClr val="434343"/>
                </a:solidFill>
                <a:latin typeface="Calibri"/>
                <a:cs typeface="Calibri"/>
              </a:rPr>
              <a:t>Awarded</a:t>
            </a:r>
            <a:r>
              <a:rPr sz="2400" spc="-20" dirty="0">
                <a:solidFill>
                  <a:srgbClr val="434343"/>
                </a:solidFill>
                <a:latin typeface="Calibri"/>
                <a:cs typeface="Calibri"/>
              </a:rPr>
              <a:t> for</a:t>
            </a:r>
            <a:r>
              <a:rPr sz="2400" spc="-5" dirty="0">
                <a:solidFill>
                  <a:srgbClr val="434343"/>
                </a:solidFill>
                <a:latin typeface="Calibri"/>
                <a:cs typeface="Calibri"/>
              </a:rPr>
              <a:t> Excellence</a:t>
            </a:r>
            <a:r>
              <a:rPr sz="2400" spc="-25" dirty="0">
                <a:solidFill>
                  <a:srgbClr val="434343"/>
                </a:solidFill>
                <a:latin typeface="Calibri"/>
                <a:cs typeface="Calibri"/>
              </a:rPr>
              <a:t> </a:t>
            </a:r>
            <a:r>
              <a:rPr sz="2400" dirty="0">
                <a:solidFill>
                  <a:srgbClr val="434343"/>
                </a:solidFill>
                <a:latin typeface="Calibri"/>
                <a:cs typeface="Calibri"/>
              </a:rPr>
              <a:t>in</a:t>
            </a:r>
            <a:r>
              <a:rPr sz="2400" spc="-25" dirty="0">
                <a:solidFill>
                  <a:srgbClr val="434343"/>
                </a:solidFill>
                <a:latin typeface="Calibri"/>
                <a:cs typeface="Calibri"/>
              </a:rPr>
              <a:t> </a:t>
            </a:r>
            <a:r>
              <a:rPr sz="2400" spc="-10" dirty="0">
                <a:solidFill>
                  <a:srgbClr val="434343"/>
                </a:solidFill>
                <a:latin typeface="Calibri"/>
                <a:cs typeface="Calibri"/>
              </a:rPr>
              <a:t>Maternity</a:t>
            </a:r>
            <a:r>
              <a:rPr sz="2400" spc="-15" dirty="0">
                <a:solidFill>
                  <a:srgbClr val="434343"/>
                </a:solidFill>
                <a:latin typeface="Calibri"/>
                <a:cs typeface="Calibri"/>
              </a:rPr>
              <a:t> </a:t>
            </a:r>
            <a:r>
              <a:rPr sz="2400" spc="-10" dirty="0">
                <a:solidFill>
                  <a:srgbClr val="434343"/>
                </a:solidFill>
                <a:latin typeface="Calibri"/>
                <a:cs typeface="Calibri"/>
              </a:rPr>
              <a:t>Care</a:t>
            </a:r>
            <a:endParaRPr sz="2400">
              <a:latin typeface="Calibri"/>
              <a:cs typeface="Calibri"/>
            </a:endParaRPr>
          </a:p>
          <a:p>
            <a:pPr marL="469900" marR="5080" indent="-457200">
              <a:lnSpc>
                <a:spcPct val="100000"/>
              </a:lnSpc>
              <a:spcBef>
                <a:spcPts val="600"/>
              </a:spcBef>
              <a:buFont typeface="Wingdings"/>
              <a:buChar char=""/>
              <a:tabLst>
                <a:tab pos="469265" algn="l"/>
                <a:tab pos="469900" algn="l"/>
              </a:tabLst>
            </a:pPr>
            <a:r>
              <a:rPr sz="2400" spc="-5" dirty="0">
                <a:solidFill>
                  <a:srgbClr val="434343"/>
                </a:solidFill>
                <a:latin typeface="Calibri"/>
                <a:cs typeface="Calibri"/>
              </a:rPr>
              <a:t>Commitment</a:t>
            </a:r>
            <a:r>
              <a:rPr sz="2400" spc="-50" dirty="0">
                <a:solidFill>
                  <a:srgbClr val="434343"/>
                </a:solidFill>
                <a:latin typeface="Calibri"/>
                <a:cs typeface="Calibri"/>
              </a:rPr>
              <a:t> </a:t>
            </a:r>
            <a:r>
              <a:rPr sz="2400" spc="-15" dirty="0">
                <a:solidFill>
                  <a:srgbClr val="434343"/>
                </a:solidFill>
                <a:latin typeface="Calibri"/>
                <a:cs typeface="Calibri"/>
              </a:rPr>
              <a:t>to</a:t>
            </a:r>
            <a:r>
              <a:rPr sz="2400" spc="-20" dirty="0">
                <a:solidFill>
                  <a:srgbClr val="434343"/>
                </a:solidFill>
                <a:latin typeface="Calibri"/>
                <a:cs typeface="Calibri"/>
              </a:rPr>
              <a:t> </a:t>
            </a:r>
            <a:r>
              <a:rPr sz="2400" dirty="0">
                <a:solidFill>
                  <a:srgbClr val="434343"/>
                </a:solidFill>
                <a:latin typeface="Calibri"/>
                <a:cs typeface="Calibri"/>
              </a:rPr>
              <a:t>the</a:t>
            </a:r>
            <a:r>
              <a:rPr sz="2400" spc="-15" dirty="0">
                <a:solidFill>
                  <a:srgbClr val="434343"/>
                </a:solidFill>
                <a:latin typeface="Calibri"/>
                <a:cs typeface="Calibri"/>
              </a:rPr>
              <a:t> safety</a:t>
            </a:r>
            <a:r>
              <a:rPr sz="2400" spc="-10" dirty="0">
                <a:solidFill>
                  <a:srgbClr val="434343"/>
                </a:solidFill>
                <a:latin typeface="Calibri"/>
                <a:cs typeface="Calibri"/>
              </a:rPr>
              <a:t> </a:t>
            </a:r>
            <a:r>
              <a:rPr sz="2400" spc="-5" dirty="0">
                <a:solidFill>
                  <a:srgbClr val="434343"/>
                </a:solidFill>
                <a:latin typeface="Calibri"/>
                <a:cs typeface="Calibri"/>
              </a:rPr>
              <a:t>and</a:t>
            </a:r>
            <a:r>
              <a:rPr sz="2400" spc="-15" dirty="0">
                <a:solidFill>
                  <a:srgbClr val="434343"/>
                </a:solidFill>
                <a:latin typeface="Calibri"/>
                <a:cs typeface="Calibri"/>
              </a:rPr>
              <a:t> </a:t>
            </a:r>
            <a:r>
              <a:rPr sz="2400" spc="-5" dirty="0">
                <a:solidFill>
                  <a:srgbClr val="434343"/>
                </a:solidFill>
                <a:latin typeface="Calibri"/>
                <a:cs typeface="Calibri"/>
              </a:rPr>
              <a:t>well-being</a:t>
            </a:r>
            <a:r>
              <a:rPr sz="2400" spc="-25" dirty="0">
                <a:solidFill>
                  <a:srgbClr val="434343"/>
                </a:solidFill>
                <a:latin typeface="Calibri"/>
                <a:cs typeface="Calibri"/>
              </a:rPr>
              <a:t> </a:t>
            </a:r>
            <a:r>
              <a:rPr sz="2400" spc="-5" dirty="0">
                <a:solidFill>
                  <a:srgbClr val="434343"/>
                </a:solidFill>
                <a:latin typeface="Calibri"/>
                <a:cs typeface="Calibri"/>
              </a:rPr>
              <a:t>of </a:t>
            </a:r>
            <a:r>
              <a:rPr sz="2400" spc="-530" dirty="0">
                <a:solidFill>
                  <a:srgbClr val="434343"/>
                </a:solidFill>
                <a:latin typeface="Calibri"/>
                <a:cs typeface="Calibri"/>
              </a:rPr>
              <a:t> </a:t>
            </a:r>
            <a:r>
              <a:rPr sz="2400" dirty="0">
                <a:solidFill>
                  <a:srgbClr val="434343"/>
                </a:solidFill>
                <a:latin typeface="Calibri"/>
                <a:cs typeface="Calibri"/>
              </a:rPr>
              <a:t>all</a:t>
            </a:r>
            <a:r>
              <a:rPr sz="2400" spc="-20" dirty="0">
                <a:solidFill>
                  <a:srgbClr val="434343"/>
                </a:solidFill>
                <a:latin typeface="Calibri"/>
                <a:cs typeface="Calibri"/>
              </a:rPr>
              <a:t> </a:t>
            </a:r>
            <a:r>
              <a:rPr sz="2400" spc="-10" dirty="0">
                <a:solidFill>
                  <a:srgbClr val="434343"/>
                </a:solidFill>
                <a:latin typeface="Calibri"/>
                <a:cs typeface="Calibri"/>
              </a:rPr>
              <a:t>mothers</a:t>
            </a:r>
            <a:r>
              <a:rPr sz="2400" spc="-20" dirty="0">
                <a:solidFill>
                  <a:srgbClr val="434343"/>
                </a:solidFill>
                <a:latin typeface="Calibri"/>
                <a:cs typeface="Calibri"/>
              </a:rPr>
              <a:t> </a:t>
            </a:r>
            <a:r>
              <a:rPr sz="2400" dirty="0">
                <a:solidFill>
                  <a:srgbClr val="434343"/>
                </a:solidFill>
                <a:latin typeface="Calibri"/>
                <a:cs typeface="Calibri"/>
              </a:rPr>
              <a:t>and</a:t>
            </a:r>
            <a:r>
              <a:rPr sz="2400" spc="-5" dirty="0">
                <a:solidFill>
                  <a:srgbClr val="434343"/>
                </a:solidFill>
                <a:latin typeface="Calibri"/>
                <a:cs typeface="Calibri"/>
              </a:rPr>
              <a:t> babies</a:t>
            </a:r>
            <a:endParaRPr sz="2400">
              <a:latin typeface="Calibri"/>
              <a:cs typeface="Calibri"/>
            </a:endParaRPr>
          </a:p>
          <a:p>
            <a:pPr marL="469900" marR="368300" indent="-457200">
              <a:lnSpc>
                <a:spcPct val="100000"/>
              </a:lnSpc>
              <a:spcBef>
                <a:spcPts val="600"/>
              </a:spcBef>
              <a:buFont typeface="Wingdings"/>
              <a:buChar char=""/>
              <a:tabLst>
                <a:tab pos="469265" algn="l"/>
                <a:tab pos="469900" algn="l"/>
              </a:tabLst>
            </a:pPr>
            <a:r>
              <a:rPr sz="2400" spc="-5" dirty="0">
                <a:solidFill>
                  <a:srgbClr val="434343"/>
                </a:solidFill>
                <a:latin typeface="Calibri"/>
                <a:cs typeface="Calibri"/>
              </a:rPr>
              <a:t>Only </a:t>
            </a:r>
            <a:r>
              <a:rPr sz="2400" spc="-10" dirty="0">
                <a:solidFill>
                  <a:srgbClr val="434343"/>
                </a:solidFill>
                <a:latin typeface="Calibri"/>
                <a:cs typeface="Calibri"/>
              </a:rPr>
              <a:t>Hospital </a:t>
            </a:r>
            <a:r>
              <a:rPr sz="2400" dirty="0">
                <a:solidFill>
                  <a:srgbClr val="434343"/>
                </a:solidFill>
                <a:latin typeface="Calibri"/>
                <a:cs typeface="Calibri"/>
              </a:rPr>
              <a:t>in the </a:t>
            </a:r>
            <a:r>
              <a:rPr sz="2400" spc="-10" dirty="0">
                <a:solidFill>
                  <a:srgbClr val="434343"/>
                </a:solidFill>
                <a:latin typeface="Calibri"/>
                <a:cs typeface="Calibri"/>
              </a:rPr>
              <a:t>region </a:t>
            </a:r>
            <a:r>
              <a:rPr sz="2400" spc="-15" dirty="0">
                <a:solidFill>
                  <a:srgbClr val="434343"/>
                </a:solidFill>
                <a:latin typeface="Calibri"/>
                <a:cs typeface="Calibri"/>
              </a:rPr>
              <a:t>to </a:t>
            </a:r>
            <a:r>
              <a:rPr sz="2400" spc="-10" dirty="0">
                <a:solidFill>
                  <a:srgbClr val="434343"/>
                </a:solidFill>
                <a:latin typeface="Calibri"/>
                <a:cs typeface="Calibri"/>
              </a:rPr>
              <a:t>receive </a:t>
            </a:r>
            <a:r>
              <a:rPr sz="2400" dirty="0">
                <a:solidFill>
                  <a:srgbClr val="434343"/>
                </a:solidFill>
                <a:latin typeface="Calibri"/>
                <a:cs typeface="Calibri"/>
              </a:rPr>
              <a:t>this </a:t>
            </a:r>
            <a:r>
              <a:rPr sz="2400" spc="-530" dirty="0">
                <a:solidFill>
                  <a:srgbClr val="434343"/>
                </a:solidFill>
                <a:latin typeface="Calibri"/>
                <a:cs typeface="Calibri"/>
              </a:rPr>
              <a:t> </a:t>
            </a:r>
            <a:r>
              <a:rPr sz="2400" spc="-10" dirty="0">
                <a:solidFill>
                  <a:srgbClr val="434343"/>
                </a:solidFill>
                <a:latin typeface="Calibri"/>
                <a:cs typeface="Calibri"/>
              </a:rPr>
              <a:t>recognition</a:t>
            </a:r>
            <a:endParaRPr sz="2400">
              <a:latin typeface="Calibri"/>
              <a:cs typeface="Calibri"/>
            </a:endParaRPr>
          </a:p>
        </p:txBody>
      </p:sp>
      <p:pic>
        <p:nvPicPr>
          <p:cNvPr id="7" name="object 7"/>
          <p:cNvPicPr/>
          <p:nvPr/>
        </p:nvPicPr>
        <p:blipFill>
          <a:blip r:embed="rId4" cstate="print"/>
          <a:stretch>
            <a:fillRect/>
          </a:stretch>
        </p:blipFill>
        <p:spPr>
          <a:xfrm>
            <a:off x="5155691" y="0"/>
            <a:ext cx="7036306" cy="2616707"/>
          </a:xfrm>
          <a:prstGeom prst="rect">
            <a:avLst/>
          </a:prstGeom>
        </p:spPr>
      </p:pic>
      <p:sp>
        <p:nvSpPr>
          <p:cNvPr id="8" name="object 8"/>
          <p:cNvSpPr txBox="1"/>
          <p:nvPr/>
        </p:nvSpPr>
        <p:spPr>
          <a:xfrm>
            <a:off x="419097" y="6453523"/>
            <a:ext cx="217170" cy="152400"/>
          </a:xfrm>
          <a:prstGeom prst="rect">
            <a:avLst/>
          </a:prstGeom>
        </p:spPr>
        <p:txBody>
          <a:bodyPr vert="horz" wrap="square" lIns="0" tIns="0" rIns="0" bIns="0" rtlCol="0">
            <a:spAutoFit/>
          </a:bodyPr>
          <a:lstStyle/>
          <a:p>
            <a:pPr marL="38100">
              <a:lnSpc>
                <a:spcPts val="1045"/>
              </a:lnSpc>
            </a:pPr>
            <a:fld id="{81D60167-4931-47E6-BA6A-407CBD079E47}" type="slidenum">
              <a:rPr sz="1000" spc="-5" dirty="0">
                <a:solidFill>
                  <a:srgbClr val="FFFFFF"/>
                </a:solidFill>
                <a:latin typeface="Calibri"/>
                <a:cs typeface="Calibri"/>
              </a:rPr>
              <a:t>44</a:t>
            </a:fld>
            <a:endParaRPr sz="1000">
              <a:latin typeface="Calibri"/>
              <a:cs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8" cy="1159997"/>
          </a:xfrm>
          <a:prstGeom prst="rect">
            <a:avLst/>
          </a:prstGeom>
        </p:spPr>
      </p:pic>
      <p:pic>
        <p:nvPicPr>
          <p:cNvPr id="3" name="object 3"/>
          <p:cNvPicPr/>
          <p:nvPr/>
        </p:nvPicPr>
        <p:blipFill>
          <a:blip r:embed="rId3" cstate="print"/>
          <a:stretch>
            <a:fillRect/>
          </a:stretch>
        </p:blipFill>
        <p:spPr>
          <a:xfrm>
            <a:off x="9809988" y="6358128"/>
            <a:ext cx="2016251" cy="236207"/>
          </a:xfrm>
          <a:prstGeom prst="rect">
            <a:avLst/>
          </a:prstGeom>
        </p:spPr>
      </p:pic>
      <p:sp>
        <p:nvSpPr>
          <p:cNvPr id="4" name="object 4"/>
          <p:cNvSpPr txBox="1">
            <a:spLocks noGrp="1"/>
          </p:cNvSpPr>
          <p:nvPr>
            <p:ph type="title"/>
          </p:nvPr>
        </p:nvSpPr>
        <p:spPr>
          <a:xfrm>
            <a:off x="444500" y="415669"/>
            <a:ext cx="6589395" cy="635000"/>
          </a:xfrm>
          <a:prstGeom prst="rect">
            <a:avLst/>
          </a:prstGeom>
        </p:spPr>
        <p:txBody>
          <a:bodyPr vert="horz" wrap="square" lIns="0" tIns="12065" rIns="0" bIns="0" rtlCol="0">
            <a:spAutoFit/>
          </a:bodyPr>
          <a:lstStyle/>
          <a:p>
            <a:pPr marL="12700">
              <a:lnSpc>
                <a:spcPct val="100000"/>
              </a:lnSpc>
              <a:spcBef>
                <a:spcPts val="95"/>
              </a:spcBef>
            </a:pPr>
            <a:r>
              <a:rPr sz="4000" b="1" spc="-120" dirty="0">
                <a:solidFill>
                  <a:srgbClr val="001F5F"/>
                </a:solidFill>
                <a:latin typeface="Calibri"/>
                <a:cs typeface="Calibri"/>
              </a:rPr>
              <a:t>CW,</a:t>
            </a:r>
            <a:r>
              <a:rPr sz="4000" b="1" spc="-15" dirty="0">
                <a:solidFill>
                  <a:srgbClr val="001F5F"/>
                </a:solidFill>
                <a:latin typeface="Calibri"/>
                <a:cs typeface="Calibri"/>
              </a:rPr>
              <a:t> </a:t>
            </a:r>
            <a:r>
              <a:rPr sz="4000" b="1" spc="-5" dirty="0">
                <a:solidFill>
                  <a:srgbClr val="001F5F"/>
                </a:solidFill>
                <a:latin typeface="Calibri"/>
                <a:cs typeface="Calibri"/>
              </a:rPr>
              <a:t>22</a:t>
            </a:r>
            <a:r>
              <a:rPr sz="4000" b="1" spc="-10" dirty="0">
                <a:solidFill>
                  <a:srgbClr val="001F5F"/>
                </a:solidFill>
                <a:latin typeface="Calibri"/>
                <a:cs typeface="Calibri"/>
              </a:rPr>
              <a:t> </a:t>
            </a:r>
            <a:r>
              <a:rPr sz="4000" b="1" spc="-20" dirty="0">
                <a:solidFill>
                  <a:srgbClr val="001F5F"/>
                </a:solidFill>
                <a:latin typeface="Calibri"/>
                <a:cs typeface="Calibri"/>
              </a:rPr>
              <a:t>year</a:t>
            </a:r>
            <a:r>
              <a:rPr sz="4000" b="1" dirty="0">
                <a:solidFill>
                  <a:srgbClr val="001F5F"/>
                </a:solidFill>
                <a:latin typeface="Calibri"/>
                <a:cs typeface="Calibri"/>
              </a:rPr>
              <a:t> </a:t>
            </a:r>
            <a:r>
              <a:rPr sz="4000" b="1" spc="-5" dirty="0">
                <a:solidFill>
                  <a:srgbClr val="001F5F"/>
                </a:solidFill>
                <a:latin typeface="Calibri"/>
                <a:cs typeface="Calibri"/>
              </a:rPr>
              <a:t>old</a:t>
            </a:r>
            <a:r>
              <a:rPr sz="4000" b="1" spc="-10" dirty="0">
                <a:solidFill>
                  <a:srgbClr val="001F5F"/>
                </a:solidFill>
                <a:latin typeface="Calibri"/>
                <a:cs typeface="Calibri"/>
              </a:rPr>
              <a:t> </a:t>
            </a:r>
            <a:r>
              <a:rPr sz="4000" b="1" spc="-5" dirty="0">
                <a:solidFill>
                  <a:srgbClr val="001F5F"/>
                </a:solidFill>
                <a:latin typeface="Calibri"/>
                <a:cs typeface="Calibri"/>
              </a:rPr>
              <a:t>G1P0</a:t>
            </a:r>
            <a:r>
              <a:rPr sz="4000" b="1" spc="-10" dirty="0">
                <a:solidFill>
                  <a:srgbClr val="001F5F"/>
                </a:solidFill>
                <a:latin typeface="Calibri"/>
                <a:cs typeface="Calibri"/>
              </a:rPr>
              <a:t> </a:t>
            </a:r>
            <a:r>
              <a:rPr sz="4000" b="1" spc="-25" dirty="0">
                <a:solidFill>
                  <a:srgbClr val="001F5F"/>
                </a:solidFill>
                <a:latin typeface="Calibri"/>
                <a:cs typeface="Calibri"/>
              </a:rPr>
              <a:t>at</a:t>
            </a:r>
            <a:r>
              <a:rPr sz="4000" b="1" spc="-10" dirty="0">
                <a:solidFill>
                  <a:srgbClr val="001F5F"/>
                </a:solidFill>
                <a:latin typeface="Calibri"/>
                <a:cs typeface="Calibri"/>
              </a:rPr>
              <a:t> </a:t>
            </a:r>
            <a:r>
              <a:rPr sz="4000" b="1" spc="-5" dirty="0">
                <a:solidFill>
                  <a:srgbClr val="001F5F"/>
                </a:solidFill>
                <a:latin typeface="Calibri"/>
                <a:cs typeface="Calibri"/>
              </a:rPr>
              <a:t>30w4d</a:t>
            </a:r>
            <a:endParaRPr sz="4000">
              <a:latin typeface="Calibri"/>
              <a:cs typeface="Calibri"/>
            </a:endParaRPr>
          </a:p>
        </p:txBody>
      </p:sp>
      <p:sp>
        <p:nvSpPr>
          <p:cNvPr id="6" name="object 6"/>
          <p:cNvSpPr txBox="1"/>
          <p:nvPr/>
        </p:nvSpPr>
        <p:spPr>
          <a:xfrm>
            <a:off x="419097" y="6453523"/>
            <a:ext cx="217170" cy="152400"/>
          </a:xfrm>
          <a:prstGeom prst="rect">
            <a:avLst/>
          </a:prstGeom>
        </p:spPr>
        <p:txBody>
          <a:bodyPr vert="horz" wrap="square" lIns="0" tIns="0" rIns="0" bIns="0" rtlCol="0">
            <a:spAutoFit/>
          </a:bodyPr>
          <a:lstStyle/>
          <a:p>
            <a:pPr marL="38100">
              <a:lnSpc>
                <a:spcPts val="1045"/>
              </a:lnSpc>
            </a:pPr>
            <a:fld id="{81D60167-4931-47E6-BA6A-407CBD079E47}" type="slidenum">
              <a:rPr sz="1000" spc="-5" dirty="0">
                <a:solidFill>
                  <a:srgbClr val="FFFFFF"/>
                </a:solidFill>
                <a:latin typeface="Calibri"/>
                <a:cs typeface="Calibri"/>
              </a:rPr>
              <a:t>45</a:t>
            </a:fld>
            <a:endParaRPr sz="1000">
              <a:latin typeface="Calibri"/>
              <a:cs typeface="Calibri"/>
            </a:endParaRPr>
          </a:p>
        </p:txBody>
      </p:sp>
      <p:sp>
        <p:nvSpPr>
          <p:cNvPr id="5" name="object 5"/>
          <p:cNvSpPr txBox="1"/>
          <p:nvPr/>
        </p:nvSpPr>
        <p:spPr>
          <a:xfrm>
            <a:off x="444497" y="1606304"/>
            <a:ext cx="9972040" cy="4650740"/>
          </a:xfrm>
          <a:prstGeom prst="rect">
            <a:avLst/>
          </a:prstGeom>
        </p:spPr>
        <p:txBody>
          <a:bodyPr vert="horz" wrap="square" lIns="0" tIns="107315" rIns="0" bIns="0" rtlCol="0">
            <a:spAutoFit/>
          </a:bodyPr>
          <a:lstStyle/>
          <a:p>
            <a:pPr marL="354965" indent="-342900">
              <a:lnSpc>
                <a:spcPct val="100000"/>
              </a:lnSpc>
              <a:spcBef>
                <a:spcPts val="845"/>
              </a:spcBef>
              <a:buFont typeface="Arial"/>
              <a:buChar char="•"/>
              <a:tabLst>
                <a:tab pos="354965" algn="l"/>
                <a:tab pos="355600" algn="l"/>
              </a:tabLst>
            </a:pPr>
            <a:r>
              <a:rPr sz="1900" b="1" spc="-5" dirty="0">
                <a:solidFill>
                  <a:srgbClr val="585858"/>
                </a:solidFill>
                <a:latin typeface="Calibri"/>
                <a:cs typeface="Calibri"/>
              </a:rPr>
              <a:t>PMH:</a:t>
            </a:r>
            <a:r>
              <a:rPr sz="1900" b="1" spc="-10" dirty="0">
                <a:solidFill>
                  <a:srgbClr val="585858"/>
                </a:solidFill>
                <a:latin typeface="Calibri"/>
                <a:cs typeface="Calibri"/>
              </a:rPr>
              <a:t> </a:t>
            </a:r>
            <a:r>
              <a:rPr sz="1900" b="1" spc="-5" dirty="0">
                <a:solidFill>
                  <a:srgbClr val="585858"/>
                </a:solidFill>
                <a:latin typeface="Calibri"/>
                <a:cs typeface="Calibri"/>
              </a:rPr>
              <a:t>Hyperemesis</a:t>
            </a:r>
            <a:r>
              <a:rPr sz="1900" b="1" spc="15" dirty="0">
                <a:solidFill>
                  <a:srgbClr val="585858"/>
                </a:solidFill>
                <a:latin typeface="Calibri"/>
                <a:cs typeface="Calibri"/>
              </a:rPr>
              <a:t> </a:t>
            </a:r>
            <a:r>
              <a:rPr sz="1900" b="1" spc="-5" dirty="0">
                <a:solidFill>
                  <a:srgbClr val="585858"/>
                </a:solidFill>
                <a:latin typeface="Calibri"/>
                <a:cs typeface="Calibri"/>
              </a:rPr>
              <a:t>in</a:t>
            </a:r>
            <a:r>
              <a:rPr sz="1900" b="1" spc="-20" dirty="0">
                <a:solidFill>
                  <a:srgbClr val="585858"/>
                </a:solidFill>
                <a:latin typeface="Calibri"/>
                <a:cs typeface="Calibri"/>
              </a:rPr>
              <a:t> </a:t>
            </a:r>
            <a:r>
              <a:rPr sz="1900" b="1" spc="-5" dirty="0">
                <a:solidFill>
                  <a:srgbClr val="585858"/>
                </a:solidFill>
                <a:latin typeface="Calibri"/>
                <a:cs typeface="Calibri"/>
              </a:rPr>
              <a:t>early pregnancy</a:t>
            </a:r>
            <a:endParaRPr sz="1900">
              <a:latin typeface="Calibri"/>
              <a:cs typeface="Calibri"/>
            </a:endParaRPr>
          </a:p>
          <a:p>
            <a:pPr marL="354965" marR="78105" indent="-342900">
              <a:lnSpc>
                <a:spcPct val="80000"/>
              </a:lnSpc>
              <a:spcBef>
                <a:spcPts val="1200"/>
              </a:spcBef>
              <a:buFont typeface="Arial"/>
              <a:buChar char="•"/>
              <a:tabLst>
                <a:tab pos="354965" algn="l"/>
                <a:tab pos="355600" algn="l"/>
              </a:tabLst>
            </a:pPr>
            <a:r>
              <a:rPr sz="1900" b="1" spc="-10" dirty="0">
                <a:solidFill>
                  <a:srgbClr val="585858"/>
                </a:solidFill>
                <a:latin typeface="Calibri"/>
                <a:cs typeface="Calibri"/>
              </a:rPr>
              <a:t>Admitted</a:t>
            </a:r>
            <a:r>
              <a:rPr sz="1900" b="1" spc="15" dirty="0">
                <a:solidFill>
                  <a:srgbClr val="585858"/>
                </a:solidFill>
                <a:latin typeface="Calibri"/>
                <a:cs typeface="Calibri"/>
              </a:rPr>
              <a:t> </a:t>
            </a:r>
            <a:r>
              <a:rPr sz="1900" b="1" spc="-15" dirty="0">
                <a:solidFill>
                  <a:srgbClr val="585858"/>
                </a:solidFill>
                <a:latin typeface="Calibri"/>
                <a:cs typeface="Calibri"/>
              </a:rPr>
              <a:t>to</a:t>
            </a:r>
            <a:r>
              <a:rPr sz="1900" b="1" spc="5" dirty="0">
                <a:solidFill>
                  <a:srgbClr val="585858"/>
                </a:solidFill>
                <a:latin typeface="Calibri"/>
                <a:cs typeface="Calibri"/>
              </a:rPr>
              <a:t> </a:t>
            </a:r>
            <a:r>
              <a:rPr sz="1900" b="1" spc="-5" dirty="0">
                <a:solidFill>
                  <a:srgbClr val="585858"/>
                </a:solidFill>
                <a:latin typeface="Calibri"/>
                <a:cs typeface="Calibri"/>
              </a:rPr>
              <a:t>St.</a:t>
            </a:r>
            <a:r>
              <a:rPr sz="1900" b="1" spc="5" dirty="0">
                <a:solidFill>
                  <a:srgbClr val="585858"/>
                </a:solidFill>
                <a:latin typeface="Calibri"/>
                <a:cs typeface="Calibri"/>
              </a:rPr>
              <a:t> </a:t>
            </a:r>
            <a:r>
              <a:rPr sz="1900" b="1" spc="-10" dirty="0">
                <a:solidFill>
                  <a:srgbClr val="585858"/>
                </a:solidFill>
                <a:latin typeface="Calibri"/>
                <a:cs typeface="Calibri"/>
              </a:rPr>
              <a:t>Mary’s</a:t>
            </a:r>
            <a:r>
              <a:rPr sz="1900" b="1" spc="15" dirty="0">
                <a:solidFill>
                  <a:srgbClr val="585858"/>
                </a:solidFill>
                <a:latin typeface="Calibri"/>
                <a:cs typeface="Calibri"/>
              </a:rPr>
              <a:t> </a:t>
            </a:r>
            <a:r>
              <a:rPr sz="1900" b="1" spc="-10" dirty="0">
                <a:solidFill>
                  <a:srgbClr val="585858"/>
                </a:solidFill>
                <a:latin typeface="Calibri"/>
                <a:cs typeface="Calibri"/>
              </a:rPr>
              <a:t>after</a:t>
            </a:r>
            <a:r>
              <a:rPr sz="1900" b="1" dirty="0">
                <a:solidFill>
                  <a:srgbClr val="585858"/>
                </a:solidFill>
                <a:latin typeface="Calibri"/>
                <a:cs typeface="Calibri"/>
              </a:rPr>
              <a:t> </a:t>
            </a:r>
            <a:r>
              <a:rPr sz="1900" b="1" spc="-5" dirty="0">
                <a:solidFill>
                  <a:srgbClr val="585858"/>
                </a:solidFill>
                <a:latin typeface="Calibri"/>
                <a:cs typeface="Calibri"/>
              </a:rPr>
              <a:t>presenting</a:t>
            </a:r>
            <a:r>
              <a:rPr sz="1900" b="1" spc="30" dirty="0">
                <a:solidFill>
                  <a:srgbClr val="585858"/>
                </a:solidFill>
                <a:latin typeface="Calibri"/>
                <a:cs typeface="Calibri"/>
              </a:rPr>
              <a:t> </a:t>
            </a:r>
            <a:r>
              <a:rPr sz="1900" b="1" spc="-15" dirty="0">
                <a:solidFill>
                  <a:srgbClr val="585858"/>
                </a:solidFill>
                <a:latin typeface="Calibri"/>
                <a:cs typeface="Calibri"/>
              </a:rPr>
              <a:t>to</a:t>
            </a:r>
            <a:r>
              <a:rPr sz="1900" b="1" spc="5" dirty="0">
                <a:solidFill>
                  <a:srgbClr val="585858"/>
                </a:solidFill>
                <a:latin typeface="Calibri"/>
                <a:cs typeface="Calibri"/>
              </a:rPr>
              <a:t> </a:t>
            </a:r>
            <a:r>
              <a:rPr sz="1900" b="1" spc="-5" dirty="0">
                <a:solidFill>
                  <a:srgbClr val="585858"/>
                </a:solidFill>
                <a:latin typeface="Calibri"/>
                <a:cs typeface="Calibri"/>
              </a:rPr>
              <a:t>OSH</a:t>
            </a:r>
            <a:r>
              <a:rPr sz="1900" b="1" spc="10" dirty="0">
                <a:solidFill>
                  <a:srgbClr val="585858"/>
                </a:solidFill>
                <a:latin typeface="Calibri"/>
                <a:cs typeface="Calibri"/>
              </a:rPr>
              <a:t> </a:t>
            </a:r>
            <a:r>
              <a:rPr sz="1900" b="1" spc="-5" dirty="0">
                <a:solidFill>
                  <a:srgbClr val="585858"/>
                </a:solidFill>
                <a:latin typeface="Calibri"/>
                <a:cs typeface="Calibri"/>
              </a:rPr>
              <a:t>with</a:t>
            </a:r>
            <a:r>
              <a:rPr sz="1900" b="1" spc="-10" dirty="0">
                <a:solidFill>
                  <a:srgbClr val="585858"/>
                </a:solidFill>
                <a:latin typeface="Calibri"/>
                <a:cs typeface="Calibri"/>
              </a:rPr>
              <a:t> </a:t>
            </a:r>
            <a:r>
              <a:rPr sz="1900" b="1" spc="-20" dirty="0">
                <a:solidFill>
                  <a:srgbClr val="585858"/>
                </a:solidFill>
                <a:latin typeface="Calibri"/>
                <a:cs typeface="Calibri"/>
              </a:rPr>
              <a:t>c/o</a:t>
            </a:r>
            <a:r>
              <a:rPr sz="1900" b="1" spc="5" dirty="0">
                <a:solidFill>
                  <a:srgbClr val="585858"/>
                </a:solidFill>
                <a:latin typeface="Calibri"/>
                <a:cs typeface="Calibri"/>
              </a:rPr>
              <a:t> </a:t>
            </a:r>
            <a:r>
              <a:rPr sz="1900" b="1" spc="-10" dirty="0">
                <a:solidFill>
                  <a:srgbClr val="585858"/>
                </a:solidFill>
                <a:latin typeface="Calibri"/>
                <a:cs typeface="Calibri"/>
              </a:rPr>
              <a:t>SOB,</a:t>
            </a:r>
            <a:r>
              <a:rPr sz="1900" b="1" spc="-5" dirty="0">
                <a:solidFill>
                  <a:srgbClr val="585858"/>
                </a:solidFill>
                <a:latin typeface="Calibri"/>
                <a:cs typeface="Calibri"/>
              </a:rPr>
              <a:t> </a:t>
            </a:r>
            <a:r>
              <a:rPr sz="1900" b="1" spc="-10" dirty="0">
                <a:solidFill>
                  <a:srgbClr val="585858"/>
                </a:solidFill>
                <a:latin typeface="Calibri"/>
                <a:cs typeface="Calibri"/>
              </a:rPr>
              <a:t>chest</a:t>
            </a:r>
            <a:r>
              <a:rPr sz="1900" b="1" spc="30" dirty="0">
                <a:solidFill>
                  <a:srgbClr val="585858"/>
                </a:solidFill>
                <a:latin typeface="Calibri"/>
                <a:cs typeface="Calibri"/>
              </a:rPr>
              <a:t> </a:t>
            </a:r>
            <a:r>
              <a:rPr sz="1900" b="1" spc="-5" dirty="0">
                <a:solidFill>
                  <a:srgbClr val="585858"/>
                </a:solidFill>
                <a:latin typeface="Calibri"/>
                <a:cs typeface="Calibri"/>
              </a:rPr>
              <a:t>pain,</a:t>
            </a:r>
            <a:r>
              <a:rPr sz="1900" b="1" spc="-10" dirty="0">
                <a:solidFill>
                  <a:srgbClr val="585858"/>
                </a:solidFill>
                <a:latin typeface="Calibri"/>
                <a:cs typeface="Calibri"/>
              </a:rPr>
              <a:t> </a:t>
            </a:r>
            <a:r>
              <a:rPr sz="1900" b="1" spc="-5" dirty="0">
                <a:solidFill>
                  <a:srgbClr val="585858"/>
                </a:solidFill>
                <a:latin typeface="Calibri"/>
                <a:cs typeface="Calibri"/>
              </a:rPr>
              <a:t>cough,</a:t>
            </a:r>
            <a:r>
              <a:rPr sz="1900" b="1" spc="20" dirty="0">
                <a:solidFill>
                  <a:srgbClr val="585858"/>
                </a:solidFill>
                <a:latin typeface="Calibri"/>
                <a:cs typeface="Calibri"/>
              </a:rPr>
              <a:t> </a:t>
            </a:r>
            <a:r>
              <a:rPr sz="1900" b="1" spc="-5" dirty="0">
                <a:solidFill>
                  <a:srgbClr val="585858"/>
                </a:solidFill>
                <a:latin typeface="Calibri"/>
                <a:cs typeface="Calibri"/>
              </a:rPr>
              <a:t>chills,</a:t>
            </a:r>
            <a:r>
              <a:rPr sz="1900" b="1" spc="10" dirty="0">
                <a:solidFill>
                  <a:srgbClr val="585858"/>
                </a:solidFill>
                <a:latin typeface="Calibri"/>
                <a:cs typeface="Calibri"/>
              </a:rPr>
              <a:t> </a:t>
            </a:r>
            <a:r>
              <a:rPr sz="1900" b="1" spc="-5" dirty="0">
                <a:solidFill>
                  <a:srgbClr val="585858"/>
                </a:solidFill>
                <a:latin typeface="Calibri"/>
                <a:cs typeface="Calibri"/>
              </a:rPr>
              <a:t>and</a:t>
            </a:r>
            <a:r>
              <a:rPr sz="1900" b="1" spc="10" dirty="0">
                <a:solidFill>
                  <a:srgbClr val="585858"/>
                </a:solidFill>
                <a:latin typeface="Calibri"/>
                <a:cs typeface="Calibri"/>
              </a:rPr>
              <a:t> </a:t>
            </a:r>
            <a:r>
              <a:rPr sz="1900" b="1" spc="-5" dirty="0">
                <a:solidFill>
                  <a:srgbClr val="585858"/>
                </a:solidFill>
                <a:latin typeface="Calibri"/>
                <a:cs typeface="Calibri"/>
              </a:rPr>
              <a:t>HA</a:t>
            </a:r>
            <a:r>
              <a:rPr sz="1900" b="1" spc="-10" dirty="0">
                <a:solidFill>
                  <a:srgbClr val="585858"/>
                </a:solidFill>
                <a:latin typeface="Calibri"/>
                <a:cs typeface="Calibri"/>
              </a:rPr>
              <a:t> </a:t>
            </a:r>
            <a:r>
              <a:rPr sz="1900" b="1" spc="-5" dirty="0">
                <a:solidFill>
                  <a:srgbClr val="585858"/>
                </a:solidFill>
                <a:latin typeface="Calibri"/>
                <a:cs typeface="Calibri"/>
              </a:rPr>
              <a:t>x </a:t>
            </a:r>
            <a:r>
              <a:rPr sz="1900" b="1" spc="-409" dirty="0">
                <a:solidFill>
                  <a:srgbClr val="585858"/>
                </a:solidFill>
                <a:latin typeface="Calibri"/>
                <a:cs typeface="Calibri"/>
              </a:rPr>
              <a:t> </a:t>
            </a:r>
            <a:r>
              <a:rPr sz="1900" b="1" spc="-5" dirty="0">
                <a:solidFill>
                  <a:srgbClr val="585858"/>
                </a:solidFill>
                <a:latin typeface="Calibri"/>
                <a:cs typeface="Calibri"/>
              </a:rPr>
              <a:t>3</a:t>
            </a:r>
            <a:r>
              <a:rPr sz="1900" b="1" spc="5" dirty="0">
                <a:solidFill>
                  <a:srgbClr val="585858"/>
                </a:solidFill>
                <a:latin typeface="Calibri"/>
                <a:cs typeface="Calibri"/>
              </a:rPr>
              <a:t> </a:t>
            </a:r>
            <a:r>
              <a:rPr sz="1900" b="1" spc="-15" dirty="0">
                <a:solidFill>
                  <a:srgbClr val="585858"/>
                </a:solidFill>
                <a:latin typeface="Calibri"/>
                <a:cs typeface="Calibri"/>
              </a:rPr>
              <a:t>days,</a:t>
            </a:r>
            <a:r>
              <a:rPr sz="1900" b="1" spc="10" dirty="0">
                <a:solidFill>
                  <a:srgbClr val="585858"/>
                </a:solidFill>
                <a:latin typeface="Calibri"/>
                <a:cs typeface="Calibri"/>
              </a:rPr>
              <a:t> </a:t>
            </a:r>
            <a:r>
              <a:rPr sz="1900" b="1" spc="-5" dirty="0">
                <a:solidFill>
                  <a:srgbClr val="585858"/>
                </a:solidFill>
                <a:latin typeface="Calibri"/>
                <a:cs typeface="Calibri"/>
              </a:rPr>
              <a:t>no</a:t>
            </a:r>
            <a:r>
              <a:rPr sz="1900" b="1" spc="5" dirty="0">
                <a:solidFill>
                  <a:srgbClr val="585858"/>
                </a:solidFill>
                <a:latin typeface="Calibri"/>
                <a:cs typeface="Calibri"/>
              </a:rPr>
              <a:t> </a:t>
            </a:r>
            <a:r>
              <a:rPr sz="1900" b="1" spc="-15" dirty="0">
                <a:solidFill>
                  <a:srgbClr val="585858"/>
                </a:solidFill>
                <a:latin typeface="Calibri"/>
                <a:cs typeface="Calibri"/>
              </a:rPr>
              <a:t>h/o</a:t>
            </a:r>
            <a:r>
              <a:rPr sz="1900" b="1" spc="5" dirty="0">
                <a:solidFill>
                  <a:srgbClr val="585858"/>
                </a:solidFill>
                <a:latin typeface="Calibri"/>
                <a:cs typeface="Calibri"/>
              </a:rPr>
              <a:t> </a:t>
            </a:r>
            <a:r>
              <a:rPr sz="1900" b="1" spc="-10" dirty="0">
                <a:solidFill>
                  <a:srgbClr val="585858"/>
                </a:solidFill>
                <a:latin typeface="Calibri"/>
                <a:cs typeface="Calibri"/>
              </a:rPr>
              <a:t>asthma,</a:t>
            </a:r>
            <a:r>
              <a:rPr sz="1900" b="1" spc="10" dirty="0">
                <a:solidFill>
                  <a:srgbClr val="585858"/>
                </a:solidFill>
                <a:latin typeface="Calibri"/>
                <a:cs typeface="Calibri"/>
              </a:rPr>
              <a:t> </a:t>
            </a:r>
            <a:r>
              <a:rPr sz="1900" b="1" spc="5" dirty="0">
                <a:solidFill>
                  <a:srgbClr val="585858"/>
                </a:solidFill>
                <a:latin typeface="Calibri"/>
                <a:cs typeface="Calibri"/>
              </a:rPr>
              <a:t>CT</a:t>
            </a:r>
            <a:r>
              <a:rPr sz="1900" b="1" spc="-10" dirty="0">
                <a:solidFill>
                  <a:srgbClr val="585858"/>
                </a:solidFill>
                <a:latin typeface="Calibri"/>
                <a:cs typeface="Calibri"/>
              </a:rPr>
              <a:t> </a:t>
            </a:r>
            <a:r>
              <a:rPr sz="1900" b="1" spc="-5" dirty="0">
                <a:solidFill>
                  <a:srgbClr val="585858"/>
                </a:solidFill>
                <a:latin typeface="Calibri"/>
                <a:cs typeface="Calibri"/>
              </a:rPr>
              <a:t>PE</a:t>
            </a:r>
            <a:r>
              <a:rPr sz="1900" b="1" spc="5" dirty="0">
                <a:solidFill>
                  <a:srgbClr val="585858"/>
                </a:solidFill>
                <a:latin typeface="Calibri"/>
                <a:cs typeface="Calibri"/>
              </a:rPr>
              <a:t> </a:t>
            </a:r>
            <a:r>
              <a:rPr sz="1900" b="1" spc="-10" dirty="0">
                <a:solidFill>
                  <a:srgbClr val="585858"/>
                </a:solidFill>
                <a:latin typeface="Calibri"/>
                <a:cs typeface="Calibri"/>
              </a:rPr>
              <a:t>at</a:t>
            </a:r>
            <a:r>
              <a:rPr sz="1900" b="1" spc="-5" dirty="0">
                <a:solidFill>
                  <a:srgbClr val="585858"/>
                </a:solidFill>
                <a:latin typeface="Calibri"/>
                <a:cs typeface="Calibri"/>
              </a:rPr>
              <a:t> OSH</a:t>
            </a:r>
            <a:r>
              <a:rPr sz="1900" b="1" spc="10" dirty="0">
                <a:solidFill>
                  <a:srgbClr val="585858"/>
                </a:solidFill>
                <a:latin typeface="Calibri"/>
                <a:cs typeface="Calibri"/>
              </a:rPr>
              <a:t> </a:t>
            </a:r>
            <a:r>
              <a:rPr sz="1900" b="1" spc="-5" dirty="0">
                <a:solidFill>
                  <a:srgbClr val="585858"/>
                </a:solidFill>
                <a:latin typeface="Calibri"/>
                <a:cs typeface="Calibri"/>
              </a:rPr>
              <a:t>with </a:t>
            </a:r>
            <a:r>
              <a:rPr sz="1900" b="1" spc="-10" dirty="0">
                <a:solidFill>
                  <a:srgbClr val="585858"/>
                </a:solidFill>
                <a:latin typeface="Calibri"/>
                <a:cs typeface="Calibri"/>
              </a:rPr>
              <a:t>read</a:t>
            </a:r>
            <a:r>
              <a:rPr sz="1900" b="1" spc="25" dirty="0">
                <a:solidFill>
                  <a:srgbClr val="585858"/>
                </a:solidFill>
                <a:latin typeface="Calibri"/>
                <a:cs typeface="Calibri"/>
              </a:rPr>
              <a:t> </a:t>
            </a:r>
            <a:r>
              <a:rPr sz="1900" b="1" spc="-5" dirty="0">
                <a:solidFill>
                  <a:srgbClr val="585858"/>
                </a:solidFill>
                <a:latin typeface="Calibri"/>
                <a:cs typeface="Calibri"/>
              </a:rPr>
              <a:t>concerning</a:t>
            </a:r>
            <a:r>
              <a:rPr sz="1900" b="1" spc="45" dirty="0">
                <a:solidFill>
                  <a:srgbClr val="585858"/>
                </a:solidFill>
                <a:latin typeface="Calibri"/>
                <a:cs typeface="Calibri"/>
              </a:rPr>
              <a:t> </a:t>
            </a:r>
            <a:r>
              <a:rPr sz="1900" b="1" spc="-10" dirty="0">
                <a:solidFill>
                  <a:srgbClr val="585858"/>
                </a:solidFill>
                <a:latin typeface="Calibri"/>
                <a:cs typeface="Calibri"/>
              </a:rPr>
              <a:t>for </a:t>
            </a:r>
            <a:r>
              <a:rPr sz="1900" b="1" spc="-15" dirty="0">
                <a:solidFill>
                  <a:srgbClr val="585858"/>
                </a:solidFill>
                <a:latin typeface="Calibri"/>
                <a:cs typeface="Calibri"/>
              </a:rPr>
              <a:t>COVID</a:t>
            </a:r>
            <a:r>
              <a:rPr sz="1900" b="1" spc="20" dirty="0">
                <a:solidFill>
                  <a:srgbClr val="585858"/>
                </a:solidFill>
                <a:latin typeface="Calibri"/>
                <a:cs typeface="Calibri"/>
              </a:rPr>
              <a:t> </a:t>
            </a:r>
            <a:r>
              <a:rPr sz="1900" b="1" spc="-5" dirty="0">
                <a:solidFill>
                  <a:srgbClr val="585858"/>
                </a:solidFill>
                <a:latin typeface="Calibri"/>
                <a:cs typeface="Calibri"/>
              </a:rPr>
              <a:t>pneumonia</a:t>
            </a:r>
            <a:r>
              <a:rPr sz="1900" b="1" spc="15" dirty="0">
                <a:solidFill>
                  <a:srgbClr val="585858"/>
                </a:solidFill>
                <a:latin typeface="Calibri"/>
                <a:cs typeface="Calibri"/>
              </a:rPr>
              <a:t> </a:t>
            </a:r>
            <a:r>
              <a:rPr sz="1900" b="1" spc="-10" dirty="0">
                <a:solidFill>
                  <a:srgbClr val="585858"/>
                </a:solidFill>
                <a:latin typeface="Calibri"/>
                <a:cs typeface="Calibri"/>
              </a:rPr>
              <a:t>(groundglass </a:t>
            </a:r>
            <a:r>
              <a:rPr sz="1900" b="1" spc="-5" dirty="0">
                <a:solidFill>
                  <a:srgbClr val="585858"/>
                </a:solidFill>
                <a:latin typeface="Calibri"/>
                <a:cs typeface="Calibri"/>
              </a:rPr>
              <a:t> </a:t>
            </a:r>
            <a:r>
              <a:rPr sz="1900" b="1" spc="-10" dirty="0">
                <a:solidFill>
                  <a:srgbClr val="585858"/>
                </a:solidFill>
                <a:latin typeface="Calibri"/>
                <a:cs typeface="Calibri"/>
              </a:rPr>
              <a:t>infiltrates)</a:t>
            </a:r>
            <a:endParaRPr sz="1900">
              <a:latin typeface="Calibri"/>
              <a:cs typeface="Calibri"/>
            </a:endParaRPr>
          </a:p>
          <a:p>
            <a:pPr marL="812800" lvl="1" indent="-343535">
              <a:lnSpc>
                <a:spcPct val="100000"/>
              </a:lnSpc>
              <a:spcBef>
                <a:spcPts val="745"/>
              </a:spcBef>
              <a:buFont typeface="Courier New"/>
              <a:buChar char="o"/>
              <a:tabLst>
                <a:tab pos="813435" algn="l"/>
              </a:tabLst>
            </a:pPr>
            <a:r>
              <a:rPr sz="1900" spc="-40" dirty="0">
                <a:solidFill>
                  <a:srgbClr val="585858"/>
                </a:solidFill>
                <a:latin typeface="Calibri"/>
                <a:cs typeface="Calibri"/>
              </a:rPr>
              <a:t>Tested</a:t>
            </a:r>
            <a:r>
              <a:rPr sz="1900" spc="-5" dirty="0">
                <a:solidFill>
                  <a:srgbClr val="585858"/>
                </a:solidFill>
                <a:latin typeface="Calibri"/>
                <a:cs typeface="Calibri"/>
              </a:rPr>
              <a:t> </a:t>
            </a:r>
            <a:r>
              <a:rPr sz="1900" spc="-10" dirty="0">
                <a:solidFill>
                  <a:srgbClr val="585858"/>
                </a:solidFill>
                <a:latin typeface="Calibri"/>
                <a:cs typeface="Calibri"/>
              </a:rPr>
              <a:t>COVID</a:t>
            </a:r>
            <a:r>
              <a:rPr sz="1900" spc="-5" dirty="0">
                <a:solidFill>
                  <a:srgbClr val="585858"/>
                </a:solidFill>
                <a:latin typeface="Calibri"/>
                <a:cs typeface="Calibri"/>
              </a:rPr>
              <a:t> </a:t>
            </a:r>
            <a:r>
              <a:rPr sz="1900" spc="-10" dirty="0">
                <a:solidFill>
                  <a:srgbClr val="585858"/>
                </a:solidFill>
                <a:latin typeface="Calibri"/>
                <a:cs typeface="Calibri"/>
              </a:rPr>
              <a:t>positive</a:t>
            </a:r>
            <a:r>
              <a:rPr sz="1900" spc="25" dirty="0">
                <a:solidFill>
                  <a:srgbClr val="585858"/>
                </a:solidFill>
                <a:latin typeface="Calibri"/>
                <a:cs typeface="Calibri"/>
              </a:rPr>
              <a:t> </a:t>
            </a:r>
            <a:r>
              <a:rPr sz="1900" spc="-5" dirty="0">
                <a:solidFill>
                  <a:srgbClr val="585858"/>
                </a:solidFill>
                <a:latin typeface="Calibri"/>
                <a:cs typeface="Calibri"/>
              </a:rPr>
              <a:t>on </a:t>
            </a:r>
            <a:r>
              <a:rPr sz="1900" spc="-10" dirty="0">
                <a:solidFill>
                  <a:srgbClr val="585858"/>
                </a:solidFill>
                <a:latin typeface="Calibri"/>
                <a:cs typeface="Calibri"/>
              </a:rPr>
              <a:t>admission</a:t>
            </a:r>
            <a:endParaRPr sz="1900">
              <a:latin typeface="Calibri"/>
              <a:cs typeface="Calibri"/>
            </a:endParaRPr>
          </a:p>
          <a:p>
            <a:pPr marL="812800" lvl="1" indent="-343535">
              <a:lnSpc>
                <a:spcPct val="100000"/>
              </a:lnSpc>
              <a:spcBef>
                <a:spcPts val="140"/>
              </a:spcBef>
              <a:buFont typeface="Courier New"/>
              <a:buChar char="o"/>
              <a:tabLst>
                <a:tab pos="813435" algn="l"/>
              </a:tabLst>
            </a:pPr>
            <a:r>
              <a:rPr sz="1900" spc="-5" dirty="0">
                <a:solidFill>
                  <a:srgbClr val="585858"/>
                </a:solidFill>
                <a:latin typeface="Calibri"/>
                <a:cs typeface="Calibri"/>
              </a:rPr>
              <a:t>4L</a:t>
            </a:r>
            <a:r>
              <a:rPr sz="1900" spc="-10" dirty="0">
                <a:solidFill>
                  <a:srgbClr val="585858"/>
                </a:solidFill>
                <a:latin typeface="Calibri"/>
                <a:cs typeface="Calibri"/>
              </a:rPr>
              <a:t> </a:t>
            </a:r>
            <a:r>
              <a:rPr sz="1900" spc="-5" dirty="0">
                <a:solidFill>
                  <a:srgbClr val="585858"/>
                </a:solidFill>
                <a:latin typeface="Calibri"/>
                <a:cs typeface="Calibri"/>
              </a:rPr>
              <a:t>O2 on NC</a:t>
            </a:r>
            <a:r>
              <a:rPr sz="1900" dirty="0">
                <a:solidFill>
                  <a:srgbClr val="585858"/>
                </a:solidFill>
                <a:latin typeface="Calibri"/>
                <a:cs typeface="Calibri"/>
              </a:rPr>
              <a:t> </a:t>
            </a:r>
            <a:r>
              <a:rPr sz="1900" spc="-5" dirty="0">
                <a:solidFill>
                  <a:srgbClr val="585858"/>
                </a:solidFill>
                <a:latin typeface="Calibri"/>
                <a:cs typeface="Calibri"/>
              </a:rPr>
              <a:t>sat</a:t>
            </a:r>
            <a:r>
              <a:rPr sz="1900" spc="-15" dirty="0">
                <a:solidFill>
                  <a:srgbClr val="585858"/>
                </a:solidFill>
                <a:latin typeface="Calibri"/>
                <a:cs typeface="Calibri"/>
              </a:rPr>
              <a:t> </a:t>
            </a:r>
            <a:r>
              <a:rPr sz="1900" spc="-5" dirty="0">
                <a:solidFill>
                  <a:srgbClr val="585858"/>
                </a:solidFill>
                <a:latin typeface="Calibri"/>
                <a:cs typeface="Calibri"/>
              </a:rPr>
              <a:t>96%,</a:t>
            </a:r>
            <a:r>
              <a:rPr sz="1900" dirty="0">
                <a:solidFill>
                  <a:srgbClr val="585858"/>
                </a:solidFill>
                <a:latin typeface="Calibri"/>
                <a:cs typeface="Calibri"/>
              </a:rPr>
              <a:t> </a:t>
            </a:r>
            <a:r>
              <a:rPr sz="1900" spc="-10" dirty="0">
                <a:solidFill>
                  <a:srgbClr val="585858"/>
                </a:solidFill>
                <a:latin typeface="Calibri"/>
                <a:cs typeface="Calibri"/>
              </a:rPr>
              <a:t>but</a:t>
            </a:r>
            <a:r>
              <a:rPr sz="1900" dirty="0">
                <a:solidFill>
                  <a:srgbClr val="585858"/>
                </a:solidFill>
                <a:latin typeface="Calibri"/>
                <a:cs typeface="Calibri"/>
              </a:rPr>
              <a:t> </a:t>
            </a:r>
            <a:r>
              <a:rPr sz="1900" spc="-5" dirty="0">
                <a:solidFill>
                  <a:srgbClr val="585858"/>
                </a:solidFill>
                <a:latin typeface="Calibri"/>
                <a:cs typeface="Calibri"/>
              </a:rPr>
              <a:t>RR</a:t>
            </a:r>
            <a:r>
              <a:rPr sz="1900" dirty="0">
                <a:solidFill>
                  <a:srgbClr val="585858"/>
                </a:solidFill>
                <a:latin typeface="Calibri"/>
                <a:cs typeface="Calibri"/>
              </a:rPr>
              <a:t> </a:t>
            </a:r>
            <a:r>
              <a:rPr sz="1900" spc="-5" dirty="0">
                <a:solidFill>
                  <a:srgbClr val="585858"/>
                </a:solidFill>
                <a:latin typeface="Calibri"/>
                <a:cs typeface="Calibri"/>
              </a:rPr>
              <a:t>in the</a:t>
            </a:r>
            <a:r>
              <a:rPr sz="1900" spc="5" dirty="0">
                <a:solidFill>
                  <a:srgbClr val="585858"/>
                </a:solidFill>
                <a:latin typeface="Calibri"/>
                <a:cs typeface="Calibri"/>
              </a:rPr>
              <a:t> </a:t>
            </a:r>
            <a:r>
              <a:rPr sz="1900" spc="-10" dirty="0">
                <a:solidFill>
                  <a:srgbClr val="585858"/>
                </a:solidFill>
                <a:latin typeface="Calibri"/>
                <a:cs typeface="Calibri"/>
              </a:rPr>
              <a:t>40s</a:t>
            </a:r>
            <a:endParaRPr sz="1900">
              <a:latin typeface="Calibri"/>
              <a:cs typeface="Calibri"/>
            </a:endParaRPr>
          </a:p>
          <a:p>
            <a:pPr marL="812800" lvl="1" indent="-343535">
              <a:lnSpc>
                <a:spcPct val="100000"/>
              </a:lnSpc>
              <a:spcBef>
                <a:spcPts val="145"/>
              </a:spcBef>
              <a:buFont typeface="Courier New"/>
              <a:buChar char="o"/>
              <a:tabLst>
                <a:tab pos="813435" algn="l"/>
              </a:tabLst>
            </a:pPr>
            <a:r>
              <a:rPr sz="1900" spc="-5" dirty="0">
                <a:solidFill>
                  <a:srgbClr val="585858"/>
                </a:solidFill>
                <a:latin typeface="Calibri"/>
                <a:cs typeface="Calibri"/>
              </a:rPr>
              <a:t>ABG</a:t>
            </a:r>
            <a:r>
              <a:rPr sz="1900" spc="10" dirty="0">
                <a:solidFill>
                  <a:srgbClr val="585858"/>
                </a:solidFill>
                <a:latin typeface="Calibri"/>
                <a:cs typeface="Calibri"/>
              </a:rPr>
              <a:t> </a:t>
            </a:r>
            <a:r>
              <a:rPr sz="1900" spc="-5" dirty="0">
                <a:solidFill>
                  <a:srgbClr val="585858"/>
                </a:solidFill>
                <a:latin typeface="Calibri"/>
                <a:cs typeface="Calibri"/>
              </a:rPr>
              <a:t>pH</a:t>
            </a:r>
            <a:r>
              <a:rPr sz="1900" spc="-10" dirty="0">
                <a:solidFill>
                  <a:srgbClr val="585858"/>
                </a:solidFill>
                <a:latin typeface="Calibri"/>
                <a:cs typeface="Calibri"/>
              </a:rPr>
              <a:t> </a:t>
            </a:r>
            <a:r>
              <a:rPr sz="1900" spc="-5" dirty="0">
                <a:solidFill>
                  <a:srgbClr val="585858"/>
                </a:solidFill>
                <a:latin typeface="Calibri"/>
                <a:cs typeface="Calibri"/>
              </a:rPr>
              <a:t>7.43,</a:t>
            </a:r>
            <a:r>
              <a:rPr sz="1900" spc="-10" dirty="0">
                <a:solidFill>
                  <a:srgbClr val="585858"/>
                </a:solidFill>
                <a:latin typeface="Calibri"/>
                <a:cs typeface="Calibri"/>
              </a:rPr>
              <a:t> pCO2</a:t>
            </a:r>
            <a:r>
              <a:rPr sz="1900" spc="5" dirty="0">
                <a:solidFill>
                  <a:srgbClr val="585858"/>
                </a:solidFill>
                <a:latin typeface="Calibri"/>
                <a:cs typeface="Calibri"/>
              </a:rPr>
              <a:t> </a:t>
            </a:r>
            <a:r>
              <a:rPr sz="1900" spc="-5" dirty="0">
                <a:solidFill>
                  <a:srgbClr val="585858"/>
                </a:solidFill>
                <a:latin typeface="Calibri"/>
                <a:cs typeface="Calibri"/>
              </a:rPr>
              <a:t>30,</a:t>
            </a:r>
            <a:r>
              <a:rPr sz="1900" spc="-10" dirty="0">
                <a:solidFill>
                  <a:srgbClr val="585858"/>
                </a:solidFill>
                <a:latin typeface="Calibri"/>
                <a:cs typeface="Calibri"/>
              </a:rPr>
              <a:t> HCO3</a:t>
            </a:r>
            <a:r>
              <a:rPr sz="1900" spc="5" dirty="0">
                <a:solidFill>
                  <a:srgbClr val="585858"/>
                </a:solidFill>
                <a:latin typeface="Calibri"/>
                <a:cs typeface="Calibri"/>
              </a:rPr>
              <a:t> </a:t>
            </a:r>
            <a:r>
              <a:rPr sz="1900" spc="-5" dirty="0">
                <a:solidFill>
                  <a:srgbClr val="585858"/>
                </a:solidFill>
                <a:latin typeface="Calibri"/>
                <a:cs typeface="Calibri"/>
              </a:rPr>
              <a:t>20,</a:t>
            </a:r>
            <a:r>
              <a:rPr sz="1900" spc="-10" dirty="0">
                <a:solidFill>
                  <a:srgbClr val="585858"/>
                </a:solidFill>
                <a:latin typeface="Calibri"/>
                <a:cs typeface="Calibri"/>
              </a:rPr>
              <a:t> Hgb</a:t>
            </a:r>
            <a:r>
              <a:rPr sz="1900" spc="20" dirty="0">
                <a:solidFill>
                  <a:srgbClr val="585858"/>
                </a:solidFill>
                <a:latin typeface="Calibri"/>
                <a:cs typeface="Calibri"/>
              </a:rPr>
              <a:t> </a:t>
            </a:r>
            <a:r>
              <a:rPr sz="1900" spc="-5" dirty="0">
                <a:solidFill>
                  <a:srgbClr val="585858"/>
                </a:solidFill>
                <a:latin typeface="Calibri"/>
                <a:cs typeface="Calibri"/>
              </a:rPr>
              <a:t>8.6,</a:t>
            </a:r>
            <a:r>
              <a:rPr sz="1900" spc="-10" dirty="0">
                <a:solidFill>
                  <a:srgbClr val="585858"/>
                </a:solidFill>
                <a:latin typeface="Calibri"/>
                <a:cs typeface="Calibri"/>
              </a:rPr>
              <a:t> </a:t>
            </a:r>
            <a:r>
              <a:rPr sz="1900" spc="-5" dirty="0">
                <a:solidFill>
                  <a:srgbClr val="585858"/>
                </a:solidFill>
                <a:latin typeface="Calibri"/>
                <a:cs typeface="Calibri"/>
              </a:rPr>
              <a:t>plts</a:t>
            </a:r>
            <a:r>
              <a:rPr sz="1900" dirty="0">
                <a:solidFill>
                  <a:srgbClr val="585858"/>
                </a:solidFill>
                <a:latin typeface="Calibri"/>
                <a:cs typeface="Calibri"/>
              </a:rPr>
              <a:t> </a:t>
            </a:r>
            <a:r>
              <a:rPr sz="1900" spc="-10" dirty="0">
                <a:solidFill>
                  <a:srgbClr val="585858"/>
                </a:solidFill>
                <a:latin typeface="Calibri"/>
                <a:cs typeface="Calibri"/>
              </a:rPr>
              <a:t>119</a:t>
            </a:r>
            <a:endParaRPr sz="1900">
              <a:latin typeface="Calibri"/>
              <a:cs typeface="Calibri"/>
            </a:endParaRPr>
          </a:p>
          <a:p>
            <a:pPr marL="812800" marR="710565" lvl="1" indent="-342900">
              <a:lnSpc>
                <a:spcPct val="80000"/>
              </a:lnSpc>
              <a:spcBef>
                <a:spcPts val="600"/>
              </a:spcBef>
              <a:buFont typeface="Courier New"/>
              <a:buChar char="o"/>
              <a:tabLst>
                <a:tab pos="813435" algn="l"/>
              </a:tabLst>
            </a:pPr>
            <a:r>
              <a:rPr sz="1900" spc="-5" dirty="0">
                <a:solidFill>
                  <a:srgbClr val="585858"/>
                </a:solidFill>
                <a:latin typeface="Calibri"/>
                <a:cs typeface="Calibri"/>
              </a:rPr>
              <a:t>IM</a:t>
            </a:r>
            <a:r>
              <a:rPr sz="1900" spc="-15" dirty="0">
                <a:solidFill>
                  <a:srgbClr val="585858"/>
                </a:solidFill>
                <a:latin typeface="Calibri"/>
                <a:cs typeface="Calibri"/>
              </a:rPr>
              <a:t> </a:t>
            </a:r>
            <a:r>
              <a:rPr sz="1900" spc="-10" dirty="0">
                <a:solidFill>
                  <a:srgbClr val="585858"/>
                </a:solidFill>
                <a:latin typeface="Calibri"/>
                <a:cs typeface="Calibri"/>
              </a:rPr>
              <a:t>consult:</a:t>
            </a:r>
            <a:r>
              <a:rPr sz="1900" spc="20" dirty="0">
                <a:solidFill>
                  <a:srgbClr val="585858"/>
                </a:solidFill>
                <a:latin typeface="Calibri"/>
                <a:cs typeface="Calibri"/>
              </a:rPr>
              <a:t> </a:t>
            </a:r>
            <a:r>
              <a:rPr sz="1900" spc="-10" dirty="0">
                <a:solidFill>
                  <a:srgbClr val="585858"/>
                </a:solidFill>
                <a:latin typeface="Calibri"/>
                <a:cs typeface="Calibri"/>
              </a:rPr>
              <a:t>Start</a:t>
            </a:r>
            <a:r>
              <a:rPr sz="1900" spc="5" dirty="0">
                <a:solidFill>
                  <a:srgbClr val="585858"/>
                </a:solidFill>
                <a:latin typeface="Calibri"/>
                <a:cs typeface="Calibri"/>
              </a:rPr>
              <a:t> </a:t>
            </a:r>
            <a:r>
              <a:rPr sz="1900" spc="-10" dirty="0">
                <a:solidFill>
                  <a:srgbClr val="585858"/>
                </a:solidFill>
                <a:latin typeface="Calibri"/>
                <a:cs typeface="Calibri"/>
              </a:rPr>
              <a:t>Dexamethasone</a:t>
            </a:r>
            <a:r>
              <a:rPr sz="1900" spc="30" dirty="0">
                <a:solidFill>
                  <a:srgbClr val="585858"/>
                </a:solidFill>
                <a:latin typeface="Calibri"/>
                <a:cs typeface="Calibri"/>
              </a:rPr>
              <a:t> </a:t>
            </a:r>
            <a:r>
              <a:rPr sz="1900" spc="-5" dirty="0">
                <a:solidFill>
                  <a:srgbClr val="585858"/>
                </a:solidFill>
                <a:latin typeface="Calibri"/>
                <a:cs typeface="Calibri"/>
              </a:rPr>
              <a:t>and</a:t>
            </a:r>
            <a:r>
              <a:rPr sz="1900" spc="5" dirty="0">
                <a:solidFill>
                  <a:srgbClr val="585858"/>
                </a:solidFill>
                <a:latin typeface="Calibri"/>
                <a:cs typeface="Calibri"/>
              </a:rPr>
              <a:t> </a:t>
            </a:r>
            <a:r>
              <a:rPr sz="1900" spc="-25" dirty="0">
                <a:solidFill>
                  <a:srgbClr val="585858"/>
                </a:solidFill>
                <a:latin typeface="Calibri"/>
                <a:cs typeface="Calibri"/>
              </a:rPr>
              <a:t>Remdesivir,</a:t>
            </a:r>
            <a:r>
              <a:rPr sz="1900" spc="35" dirty="0">
                <a:solidFill>
                  <a:srgbClr val="585858"/>
                </a:solidFill>
                <a:latin typeface="Calibri"/>
                <a:cs typeface="Calibri"/>
              </a:rPr>
              <a:t> </a:t>
            </a:r>
            <a:r>
              <a:rPr sz="1900" spc="-10" dirty="0">
                <a:solidFill>
                  <a:srgbClr val="585858"/>
                </a:solidFill>
                <a:latin typeface="Calibri"/>
                <a:cs typeface="Calibri"/>
              </a:rPr>
              <a:t>Lasix,</a:t>
            </a:r>
            <a:r>
              <a:rPr sz="1900" spc="25" dirty="0">
                <a:solidFill>
                  <a:srgbClr val="585858"/>
                </a:solidFill>
                <a:latin typeface="Calibri"/>
                <a:cs typeface="Calibri"/>
              </a:rPr>
              <a:t> </a:t>
            </a:r>
            <a:r>
              <a:rPr sz="1900" spc="-5" dirty="0">
                <a:solidFill>
                  <a:srgbClr val="585858"/>
                </a:solidFill>
                <a:latin typeface="Calibri"/>
                <a:cs typeface="Calibri"/>
              </a:rPr>
              <a:t>SpO2</a:t>
            </a:r>
            <a:r>
              <a:rPr sz="1900" spc="5" dirty="0">
                <a:solidFill>
                  <a:srgbClr val="585858"/>
                </a:solidFill>
                <a:latin typeface="Calibri"/>
                <a:cs typeface="Calibri"/>
              </a:rPr>
              <a:t> </a:t>
            </a:r>
            <a:r>
              <a:rPr sz="1900" spc="-10" dirty="0">
                <a:solidFill>
                  <a:srgbClr val="585858"/>
                </a:solidFill>
                <a:latin typeface="Calibri"/>
                <a:cs typeface="Calibri"/>
              </a:rPr>
              <a:t>goal</a:t>
            </a:r>
            <a:r>
              <a:rPr sz="1900" spc="15" dirty="0">
                <a:solidFill>
                  <a:srgbClr val="585858"/>
                </a:solidFill>
                <a:latin typeface="Calibri"/>
                <a:cs typeface="Calibri"/>
              </a:rPr>
              <a:t> </a:t>
            </a:r>
            <a:r>
              <a:rPr sz="1900" spc="-5" dirty="0">
                <a:solidFill>
                  <a:srgbClr val="585858"/>
                </a:solidFill>
                <a:latin typeface="Calibri"/>
                <a:cs typeface="Calibri"/>
              </a:rPr>
              <a:t>&gt;94%,</a:t>
            </a:r>
            <a:r>
              <a:rPr sz="1900" spc="10" dirty="0">
                <a:solidFill>
                  <a:srgbClr val="585858"/>
                </a:solidFill>
                <a:latin typeface="Calibri"/>
                <a:cs typeface="Calibri"/>
              </a:rPr>
              <a:t> </a:t>
            </a:r>
            <a:r>
              <a:rPr sz="1900" spc="-5" dirty="0">
                <a:solidFill>
                  <a:srgbClr val="585858"/>
                </a:solidFill>
                <a:latin typeface="Calibri"/>
                <a:cs typeface="Calibri"/>
              </a:rPr>
              <a:t>no</a:t>
            </a:r>
            <a:r>
              <a:rPr sz="1900" dirty="0">
                <a:solidFill>
                  <a:srgbClr val="585858"/>
                </a:solidFill>
                <a:latin typeface="Calibri"/>
                <a:cs typeface="Calibri"/>
              </a:rPr>
              <a:t> </a:t>
            </a:r>
            <a:r>
              <a:rPr sz="1900" spc="-10" dirty="0">
                <a:solidFill>
                  <a:srgbClr val="585858"/>
                </a:solidFill>
                <a:latin typeface="Calibri"/>
                <a:cs typeface="Calibri"/>
              </a:rPr>
              <a:t>visitor</a:t>
            </a:r>
            <a:r>
              <a:rPr sz="1900" spc="30" dirty="0">
                <a:solidFill>
                  <a:srgbClr val="585858"/>
                </a:solidFill>
                <a:latin typeface="Calibri"/>
                <a:cs typeface="Calibri"/>
              </a:rPr>
              <a:t> </a:t>
            </a:r>
            <a:r>
              <a:rPr sz="1900" spc="-20" dirty="0">
                <a:solidFill>
                  <a:srgbClr val="585858"/>
                </a:solidFill>
                <a:latin typeface="Calibri"/>
                <a:cs typeface="Calibri"/>
              </a:rPr>
              <a:t>for </a:t>
            </a:r>
            <a:r>
              <a:rPr sz="1900" spc="-415" dirty="0">
                <a:solidFill>
                  <a:srgbClr val="585858"/>
                </a:solidFill>
                <a:latin typeface="Calibri"/>
                <a:cs typeface="Calibri"/>
              </a:rPr>
              <a:t> </a:t>
            </a:r>
            <a:r>
              <a:rPr sz="1900" spc="-10" dirty="0">
                <a:solidFill>
                  <a:srgbClr val="585858"/>
                </a:solidFill>
                <a:latin typeface="Calibri"/>
                <a:cs typeface="Calibri"/>
              </a:rPr>
              <a:t>quarantine</a:t>
            </a:r>
            <a:endParaRPr sz="1900">
              <a:latin typeface="Calibri"/>
              <a:cs typeface="Calibri"/>
            </a:endParaRPr>
          </a:p>
          <a:p>
            <a:pPr marL="355600" marR="5080" indent="-343535">
              <a:lnSpc>
                <a:spcPct val="80000"/>
              </a:lnSpc>
              <a:spcBef>
                <a:spcPts val="595"/>
              </a:spcBef>
              <a:buFont typeface="Arial"/>
              <a:buChar char="•"/>
              <a:tabLst>
                <a:tab pos="354965" algn="l"/>
                <a:tab pos="355600" algn="l"/>
              </a:tabLst>
            </a:pPr>
            <a:r>
              <a:rPr sz="1900" b="1" spc="-5" dirty="0">
                <a:solidFill>
                  <a:srgbClr val="585858"/>
                </a:solidFill>
                <a:latin typeface="Calibri"/>
                <a:cs typeface="Calibri"/>
              </a:rPr>
              <a:t>HD #1</a:t>
            </a:r>
            <a:r>
              <a:rPr sz="1900" b="1" dirty="0">
                <a:solidFill>
                  <a:srgbClr val="585858"/>
                </a:solidFill>
                <a:latin typeface="Calibri"/>
                <a:cs typeface="Calibri"/>
              </a:rPr>
              <a:t> </a:t>
            </a:r>
            <a:r>
              <a:rPr sz="1900" b="1" spc="-5" dirty="0">
                <a:solidFill>
                  <a:srgbClr val="585858"/>
                </a:solidFill>
                <a:latin typeface="Calibri"/>
                <a:cs typeface="Calibri"/>
              </a:rPr>
              <a:t>–</a:t>
            </a:r>
            <a:r>
              <a:rPr sz="1900" b="1" spc="10" dirty="0">
                <a:solidFill>
                  <a:srgbClr val="585858"/>
                </a:solidFill>
                <a:latin typeface="Calibri"/>
                <a:cs typeface="Calibri"/>
              </a:rPr>
              <a:t> </a:t>
            </a:r>
            <a:r>
              <a:rPr sz="1900" b="1" spc="-5" dirty="0">
                <a:solidFill>
                  <a:srgbClr val="585858"/>
                </a:solidFill>
                <a:latin typeface="Calibri"/>
                <a:cs typeface="Calibri"/>
              </a:rPr>
              <a:t>Electrolytes</a:t>
            </a:r>
            <a:r>
              <a:rPr sz="1900" b="1" spc="10" dirty="0">
                <a:solidFill>
                  <a:srgbClr val="585858"/>
                </a:solidFill>
                <a:latin typeface="Calibri"/>
                <a:cs typeface="Calibri"/>
              </a:rPr>
              <a:t> </a:t>
            </a:r>
            <a:r>
              <a:rPr sz="1900" b="1" spc="-10" dirty="0">
                <a:solidFill>
                  <a:srgbClr val="585858"/>
                </a:solidFill>
                <a:latin typeface="Calibri"/>
                <a:cs typeface="Calibri"/>
              </a:rPr>
              <a:t>overall</a:t>
            </a:r>
            <a:r>
              <a:rPr sz="1900" b="1" spc="-15" dirty="0">
                <a:solidFill>
                  <a:srgbClr val="585858"/>
                </a:solidFill>
                <a:latin typeface="Calibri"/>
                <a:cs typeface="Calibri"/>
              </a:rPr>
              <a:t> </a:t>
            </a:r>
            <a:r>
              <a:rPr sz="1900" b="1" dirty="0">
                <a:solidFill>
                  <a:srgbClr val="585858"/>
                </a:solidFill>
                <a:latin typeface="Calibri"/>
                <a:cs typeface="Calibri"/>
              </a:rPr>
              <a:t>WNL,</a:t>
            </a:r>
            <a:r>
              <a:rPr sz="1900" b="1" spc="5" dirty="0">
                <a:solidFill>
                  <a:srgbClr val="585858"/>
                </a:solidFill>
                <a:latin typeface="Calibri"/>
                <a:cs typeface="Calibri"/>
              </a:rPr>
              <a:t> </a:t>
            </a:r>
            <a:r>
              <a:rPr sz="1900" b="1" spc="-15" dirty="0">
                <a:solidFill>
                  <a:srgbClr val="585858"/>
                </a:solidFill>
                <a:latin typeface="Calibri"/>
                <a:cs typeface="Calibri"/>
              </a:rPr>
              <a:t>tachycardia</a:t>
            </a:r>
            <a:r>
              <a:rPr sz="1900" b="1" spc="40" dirty="0">
                <a:solidFill>
                  <a:srgbClr val="585858"/>
                </a:solidFill>
                <a:latin typeface="Calibri"/>
                <a:cs typeface="Calibri"/>
              </a:rPr>
              <a:t> </a:t>
            </a:r>
            <a:r>
              <a:rPr sz="1900" b="1" spc="-5" dirty="0">
                <a:solidFill>
                  <a:srgbClr val="585858"/>
                </a:solidFill>
                <a:latin typeface="Calibri"/>
                <a:cs typeface="Calibri"/>
              </a:rPr>
              <a:t>improving,</a:t>
            </a:r>
            <a:r>
              <a:rPr sz="1900" b="1" spc="5" dirty="0">
                <a:solidFill>
                  <a:srgbClr val="585858"/>
                </a:solidFill>
                <a:latin typeface="Calibri"/>
                <a:cs typeface="Calibri"/>
              </a:rPr>
              <a:t> </a:t>
            </a:r>
            <a:r>
              <a:rPr sz="1900" b="1" spc="-5" dirty="0">
                <a:solidFill>
                  <a:srgbClr val="585858"/>
                </a:solidFill>
                <a:latin typeface="Calibri"/>
                <a:cs typeface="Calibri"/>
              </a:rPr>
              <a:t>if</a:t>
            </a:r>
            <a:r>
              <a:rPr sz="1900" b="1" spc="-10" dirty="0">
                <a:solidFill>
                  <a:srgbClr val="585858"/>
                </a:solidFill>
                <a:latin typeface="Calibri"/>
                <a:cs typeface="Calibri"/>
              </a:rPr>
              <a:t> </a:t>
            </a:r>
            <a:r>
              <a:rPr sz="1900" b="1" spc="-5" dirty="0">
                <a:solidFill>
                  <a:srgbClr val="585858"/>
                </a:solidFill>
                <a:latin typeface="Calibri"/>
                <a:cs typeface="Calibri"/>
              </a:rPr>
              <a:t>5L NC</a:t>
            </a:r>
            <a:r>
              <a:rPr sz="1900" b="1" spc="-10" dirty="0">
                <a:solidFill>
                  <a:srgbClr val="585858"/>
                </a:solidFill>
                <a:latin typeface="Calibri"/>
                <a:cs typeface="Calibri"/>
              </a:rPr>
              <a:t> consistently</a:t>
            </a:r>
            <a:r>
              <a:rPr sz="1900" b="1" spc="30" dirty="0">
                <a:solidFill>
                  <a:srgbClr val="585858"/>
                </a:solidFill>
                <a:latin typeface="Calibri"/>
                <a:cs typeface="Calibri"/>
              </a:rPr>
              <a:t> </a:t>
            </a:r>
            <a:r>
              <a:rPr sz="1900" b="1" dirty="0">
                <a:solidFill>
                  <a:srgbClr val="585858"/>
                </a:solidFill>
                <a:latin typeface="Calibri"/>
                <a:cs typeface="Calibri"/>
              </a:rPr>
              <a:t>needed,</a:t>
            </a:r>
            <a:r>
              <a:rPr sz="1900" b="1" spc="15" dirty="0">
                <a:solidFill>
                  <a:srgbClr val="585858"/>
                </a:solidFill>
                <a:latin typeface="Calibri"/>
                <a:cs typeface="Calibri"/>
              </a:rPr>
              <a:t> </a:t>
            </a:r>
            <a:r>
              <a:rPr sz="1900" b="1" spc="-5" dirty="0">
                <a:solidFill>
                  <a:srgbClr val="585858"/>
                </a:solidFill>
                <a:latin typeface="Calibri"/>
                <a:cs typeface="Calibri"/>
              </a:rPr>
              <a:t>will</a:t>
            </a:r>
            <a:r>
              <a:rPr sz="1900" b="1" spc="-15" dirty="0">
                <a:solidFill>
                  <a:srgbClr val="585858"/>
                </a:solidFill>
                <a:latin typeface="Calibri"/>
                <a:cs typeface="Calibri"/>
              </a:rPr>
              <a:t> </a:t>
            </a:r>
            <a:r>
              <a:rPr sz="1900" b="1" spc="-5" dirty="0">
                <a:solidFill>
                  <a:srgbClr val="585858"/>
                </a:solidFill>
                <a:latin typeface="Calibri"/>
                <a:cs typeface="Calibri"/>
              </a:rPr>
              <a:t>be </a:t>
            </a:r>
            <a:r>
              <a:rPr sz="1900" b="1" dirty="0">
                <a:solidFill>
                  <a:srgbClr val="585858"/>
                </a:solidFill>
                <a:latin typeface="Calibri"/>
                <a:cs typeface="Calibri"/>
              </a:rPr>
              <a:t> </a:t>
            </a:r>
            <a:r>
              <a:rPr sz="1900" b="1" spc="-15" dirty="0">
                <a:solidFill>
                  <a:srgbClr val="585858"/>
                </a:solidFill>
                <a:latin typeface="Calibri"/>
                <a:cs typeface="Calibri"/>
              </a:rPr>
              <a:t>transferred</a:t>
            </a:r>
            <a:r>
              <a:rPr sz="1900" b="1" spc="35" dirty="0">
                <a:solidFill>
                  <a:srgbClr val="585858"/>
                </a:solidFill>
                <a:latin typeface="Calibri"/>
                <a:cs typeface="Calibri"/>
              </a:rPr>
              <a:t> </a:t>
            </a:r>
            <a:r>
              <a:rPr sz="1900" b="1" spc="-15" dirty="0">
                <a:solidFill>
                  <a:srgbClr val="585858"/>
                </a:solidFill>
                <a:latin typeface="Calibri"/>
                <a:cs typeface="Calibri"/>
              </a:rPr>
              <a:t>to</a:t>
            </a:r>
            <a:r>
              <a:rPr sz="1900" b="1" spc="10" dirty="0">
                <a:solidFill>
                  <a:srgbClr val="585858"/>
                </a:solidFill>
                <a:latin typeface="Calibri"/>
                <a:cs typeface="Calibri"/>
              </a:rPr>
              <a:t> </a:t>
            </a:r>
            <a:r>
              <a:rPr sz="1900" b="1" spc="-5" dirty="0">
                <a:solidFill>
                  <a:srgbClr val="585858"/>
                </a:solidFill>
                <a:latin typeface="Calibri"/>
                <a:cs typeface="Calibri"/>
              </a:rPr>
              <a:t>an</a:t>
            </a:r>
            <a:r>
              <a:rPr sz="1900" b="1" spc="20" dirty="0">
                <a:solidFill>
                  <a:srgbClr val="585858"/>
                </a:solidFill>
                <a:latin typeface="Calibri"/>
                <a:cs typeface="Calibri"/>
              </a:rPr>
              <a:t> </a:t>
            </a:r>
            <a:r>
              <a:rPr sz="1900" b="1" spc="-5" dirty="0">
                <a:solidFill>
                  <a:srgbClr val="585858"/>
                </a:solidFill>
                <a:latin typeface="Calibri"/>
                <a:cs typeface="Calibri"/>
              </a:rPr>
              <a:t>airborne</a:t>
            </a:r>
            <a:r>
              <a:rPr sz="1900" b="1" spc="30" dirty="0">
                <a:solidFill>
                  <a:srgbClr val="585858"/>
                </a:solidFill>
                <a:latin typeface="Calibri"/>
                <a:cs typeface="Calibri"/>
              </a:rPr>
              <a:t> </a:t>
            </a:r>
            <a:r>
              <a:rPr sz="1900" b="1" spc="-5" dirty="0">
                <a:solidFill>
                  <a:srgbClr val="585858"/>
                </a:solidFill>
                <a:latin typeface="Calibri"/>
                <a:cs typeface="Calibri"/>
              </a:rPr>
              <a:t>isolation</a:t>
            </a:r>
            <a:r>
              <a:rPr sz="1900" b="1" spc="20" dirty="0">
                <a:solidFill>
                  <a:srgbClr val="585858"/>
                </a:solidFill>
                <a:latin typeface="Calibri"/>
                <a:cs typeface="Calibri"/>
              </a:rPr>
              <a:t> </a:t>
            </a:r>
            <a:r>
              <a:rPr sz="1900" b="1" spc="-10" dirty="0">
                <a:solidFill>
                  <a:srgbClr val="585858"/>
                </a:solidFill>
                <a:latin typeface="Calibri"/>
                <a:cs typeface="Calibri"/>
              </a:rPr>
              <a:t>room.</a:t>
            </a:r>
            <a:r>
              <a:rPr sz="1900" b="1" spc="30" dirty="0">
                <a:solidFill>
                  <a:srgbClr val="585858"/>
                </a:solidFill>
                <a:latin typeface="Calibri"/>
                <a:cs typeface="Calibri"/>
              </a:rPr>
              <a:t> </a:t>
            </a:r>
            <a:r>
              <a:rPr sz="1900" b="1" spc="-5" dirty="0">
                <a:solidFill>
                  <a:srgbClr val="585858"/>
                </a:solidFill>
                <a:latin typeface="Calibri"/>
                <a:cs typeface="Calibri"/>
              </a:rPr>
              <a:t>Continued</a:t>
            </a:r>
            <a:r>
              <a:rPr sz="1900" b="1" spc="20" dirty="0">
                <a:solidFill>
                  <a:srgbClr val="585858"/>
                </a:solidFill>
                <a:latin typeface="Calibri"/>
                <a:cs typeface="Calibri"/>
              </a:rPr>
              <a:t> </a:t>
            </a:r>
            <a:r>
              <a:rPr sz="1900" b="1" spc="-10" dirty="0">
                <a:solidFill>
                  <a:srgbClr val="585858"/>
                </a:solidFill>
                <a:latin typeface="Calibri"/>
                <a:cs typeface="Calibri"/>
              </a:rPr>
              <a:t>dexamethasone,</a:t>
            </a:r>
            <a:r>
              <a:rPr sz="1900" b="1" spc="25" dirty="0">
                <a:solidFill>
                  <a:srgbClr val="585858"/>
                </a:solidFill>
                <a:latin typeface="Calibri"/>
                <a:cs typeface="Calibri"/>
              </a:rPr>
              <a:t> </a:t>
            </a:r>
            <a:r>
              <a:rPr sz="1900" b="1" spc="-20" dirty="0">
                <a:solidFill>
                  <a:srgbClr val="585858"/>
                </a:solidFill>
                <a:latin typeface="Calibri"/>
                <a:cs typeface="Calibri"/>
              </a:rPr>
              <a:t>remdesivir,</a:t>
            </a:r>
            <a:r>
              <a:rPr sz="1900" b="1" spc="30" dirty="0">
                <a:solidFill>
                  <a:srgbClr val="585858"/>
                </a:solidFill>
                <a:latin typeface="Calibri"/>
                <a:cs typeface="Calibri"/>
              </a:rPr>
              <a:t> </a:t>
            </a:r>
            <a:r>
              <a:rPr sz="1900" b="1" spc="-10" dirty="0">
                <a:solidFill>
                  <a:srgbClr val="585858"/>
                </a:solidFill>
                <a:latin typeface="Calibri"/>
                <a:cs typeface="Calibri"/>
              </a:rPr>
              <a:t>albuterol</a:t>
            </a:r>
            <a:r>
              <a:rPr sz="1900" b="1" spc="25" dirty="0">
                <a:solidFill>
                  <a:srgbClr val="585858"/>
                </a:solidFill>
                <a:latin typeface="Calibri"/>
                <a:cs typeface="Calibri"/>
              </a:rPr>
              <a:t> </a:t>
            </a:r>
            <a:r>
              <a:rPr sz="1900" b="1" spc="-5" dirty="0">
                <a:solidFill>
                  <a:srgbClr val="585858"/>
                </a:solidFill>
                <a:latin typeface="Calibri"/>
                <a:cs typeface="Calibri"/>
              </a:rPr>
              <a:t>prn. </a:t>
            </a:r>
            <a:r>
              <a:rPr sz="1900" b="1" spc="-415" dirty="0">
                <a:solidFill>
                  <a:srgbClr val="585858"/>
                </a:solidFill>
                <a:latin typeface="Calibri"/>
                <a:cs typeface="Calibri"/>
              </a:rPr>
              <a:t> </a:t>
            </a:r>
            <a:r>
              <a:rPr sz="1900" b="1" spc="-25" dirty="0">
                <a:solidFill>
                  <a:srgbClr val="585858"/>
                </a:solidFill>
                <a:latin typeface="Calibri"/>
                <a:cs typeface="Calibri"/>
              </a:rPr>
              <a:t>Transferred</a:t>
            </a:r>
            <a:r>
              <a:rPr sz="1900" b="1" spc="25" dirty="0">
                <a:solidFill>
                  <a:srgbClr val="585858"/>
                </a:solidFill>
                <a:latin typeface="Calibri"/>
                <a:cs typeface="Calibri"/>
              </a:rPr>
              <a:t> </a:t>
            </a:r>
            <a:r>
              <a:rPr sz="1900" b="1" spc="-15" dirty="0">
                <a:solidFill>
                  <a:srgbClr val="585858"/>
                </a:solidFill>
                <a:latin typeface="Calibri"/>
                <a:cs typeface="Calibri"/>
              </a:rPr>
              <a:t>to</a:t>
            </a:r>
            <a:r>
              <a:rPr sz="1900" b="1" spc="5" dirty="0">
                <a:solidFill>
                  <a:srgbClr val="585858"/>
                </a:solidFill>
                <a:latin typeface="Calibri"/>
                <a:cs typeface="Calibri"/>
              </a:rPr>
              <a:t> </a:t>
            </a:r>
            <a:r>
              <a:rPr sz="1900" b="1" spc="-20" dirty="0">
                <a:solidFill>
                  <a:srgbClr val="585858"/>
                </a:solidFill>
                <a:latin typeface="Calibri"/>
                <a:cs typeface="Calibri"/>
              </a:rPr>
              <a:t>TCU</a:t>
            </a:r>
            <a:r>
              <a:rPr sz="1900" b="1" spc="-10" dirty="0">
                <a:solidFill>
                  <a:srgbClr val="585858"/>
                </a:solidFill>
                <a:latin typeface="Calibri"/>
                <a:cs typeface="Calibri"/>
              </a:rPr>
              <a:t> </a:t>
            </a:r>
            <a:r>
              <a:rPr sz="1900" b="1" spc="-15" dirty="0">
                <a:solidFill>
                  <a:srgbClr val="585858"/>
                </a:solidFill>
                <a:latin typeface="Calibri"/>
                <a:cs typeface="Calibri"/>
              </a:rPr>
              <a:t>late</a:t>
            </a:r>
            <a:r>
              <a:rPr sz="1900" b="1" dirty="0">
                <a:solidFill>
                  <a:srgbClr val="585858"/>
                </a:solidFill>
                <a:latin typeface="Calibri"/>
                <a:cs typeface="Calibri"/>
              </a:rPr>
              <a:t> </a:t>
            </a:r>
            <a:r>
              <a:rPr sz="1900" b="1" spc="-5" dirty="0">
                <a:solidFill>
                  <a:srgbClr val="585858"/>
                </a:solidFill>
                <a:latin typeface="Calibri"/>
                <a:cs typeface="Calibri"/>
              </a:rPr>
              <a:t>evening</a:t>
            </a:r>
            <a:r>
              <a:rPr sz="1900" b="1" spc="10" dirty="0">
                <a:solidFill>
                  <a:srgbClr val="585858"/>
                </a:solidFill>
                <a:latin typeface="Calibri"/>
                <a:cs typeface="Calibri"/>
              </a:rPr>
              <a:t> </a:t>
            </a:r>
            <a:r>
              <a:rPr sz="1900" b="1" spc="-10" dirty="0">
                <a:solidFill>
                  <a:srgbClr val="585858"/>
                </a:solidFill>
                <a:latin typeface="Calibri"/>
                <a:cs typeface="Calibri"/>
              </a:rPr>
              <a:t>for</a:t>
            </a:r>
            <a:r>
              <a:rPr sz="1900" b="1" dirty="0">
                <a:solidFill>
                  <a:srgbClr val="585858"/>
                </a:solidFill>
                <a:latin typeface="Calibri"/>
                <a:cs typeface="Calibri"/>
              </a:rPr>
              <a:t> </a:t>
            </a:r>
            <a:r>
              <a:rPr sz="1900" b="1" spc="-10" dirty="0">
                <a:solidFill>
                  <a:srgbClr val="585858"/>
                </a:solidFill>
                <a:latin typeface="Calibri"/>
                <a:cs typeface="Calibri"/>
              </a:rPr>
              <a:t>increasing</a:t>
            </a:r>
            <a:r>
              <a:rPr sz="1900" b="1" spc="20" dirty="0">
                <a:solidFill>
                  <a:srgbClr val="585858"/>
                </a:solidFill>
                <a:latin typeface="Calibri"/>
                <a:cs typeface="Calibri"/>
              </a:rPr>
              <a:t> </a:t>
            </a:r>
            <a:r>
              <a:rPr sz="1900" b="1" spc="-5" dirty="0">
                <a:solidFill>
                  <a:srgbClr val="585858"/>
                </a:solidFill>
                <a:latin typeface="Calibri"/>
                <a:cs typeface="Calibri"/>
              </a:rPr>
              <a:t>O2</a:t>
            </a:r>
            <a:r>
              <a:rPr sz="1900" b="1" spc="5" dirty="0">
                <a:solidFill>
                  <a:srgbClr val="585858"/>
                </a:solidFill>
                <a:latin typeface="Calibri"/>
                <a:cs typeface="Calibri"/>
              </a:rPr>
              <a:t> </a:t>
            </a:r>
            <a:r>
              <a:rPr sz="1900" b="1" spc="-10" dirty="0">
                <a:solidFill>
                  <a:srgbClr val="585858"/>
                </a:solidFill>
                <a:latin typeface="Calibri"/>
                <a:cs typeface="Calibri"/>
              </a:rPr>
              <a:t>requirements</a:t>
            </a:r>
            <a:r>
              <a:rPr sz="1900" b="1" spc="30" dirty="0">
                <a:solidFill>
                  <a:srgbClr val="585858"/>
                </a:solidFill>
                <a:latin typeface="Calibri"/>
                <a:cs typeface="Calibri"/>
              </a:rPr>
              <a:t> </a:t>
            </a:r>
            <a:r>
              <a:rPr sz="1900" b="1" spc="-5" dirty="0">
                <a:solidFill>
                  <a:srgbClr val="585858"/>
                </a:solidFill>
                <a:latin typeface="Calibri"/>
                <a:cs typeface="Calibri"/>
              </a:rPr>
              <a:t>and</a:t>
            </a:r>
            <a:r>
              <a:rPr sz="1900" b="1" spc="10" dirty="0">
                <a:solidFill>
                  <a:srgbClr val="585858"/>
                </a:solidFill>
                <a:latin typeface="Calibri"/>
                <a:cs typeface="Calibri"/>
              </a:rPr>
              <a:t> </a:t>
            </a:r>
            <a:r>
              <a:rPr sz="1900" b="1" spc="-10" dirty="0">
                <a:solidFill>
                  <a:srgbClr val="585858"/>
                </a:solidFill>
                <a:latin typeface="Calibri"/>
                <a:cs typeface="Calibri"/>
              </a:rPr>
              <a:t>worsening</a:t>
            </a:r>
            <a:r>
              <a:rPr sz="1900" b="1" spc="15" dirty="0">
                <a:solidFill>
                  <a:srgbClr val="585858"/>
                </a:solidFill>
                <a:latin typeface="Calibri"/>
                <a:cs typeface="Calibri"/>
              </a:rPr>
              <a:t> </a:t>
            </a:r>
            <a:r>
              <a:rPr sz="1900" b="1" spc="-5" dirty="0">
                <a:solidFill>
                  <a:srgbClr val="585858"/>
                </a:solidFill>
                <a:latin typeface="Calibri"/>
                <a:cs typeface="Calibri"/>
              </a:rPr>
              <a:t>clinical </a:t>
            </a:r>
            <a:r>
              <a:rPr sz="1900" b="1" dirty="0">
                <a:solidFill>
                  <a:srgbClr val="585858"/>
                </a:solidFill>
                <a:latin typeface="Calibri"/>
                <a:cs typeface="Calibri"/>
              </a:rPr>
              <a:t> </a:t>
            </a:r>
            <a:r>
              <a:rPr sz="1900" b="1" spc="-10" dirty="0">
                <a:solidFill>
                  <a:srgbClr val="585858"/>
                </a:solidFill>
                <a:latin typeface="Calibri"/>
                <a:cs typeface="Calibri"/>
              </a:rPr>
              <a:t>status/need</a:t>
            </a:r>
            <a:r>
              <a:rPr sz="1900" b="1" spc="35" dirty="0">
                <a:solidFill>
                  <a:srgbClr val="585858"/>
                </a:solidFill>
                <a:latin typeface="Calibri"/>
                <a:cs typeface="Calibri"/>
              </a:rPr>
              <a:t> </a:t>
            </a:r>
            <a:r>
              <a:rPr sz="1900" b="1" spc="-10" dirty="0">
                <a:solidFill>
                  <a:srgbClr val="585858"/>
                </a:solidFill>
                <a:latin typeface="Calibri"/>
                <a:cs typeface="Calibri"/>
              </a:rPr>
              <a:t>for</a:t>
            </a:r>
            <a:r>
              <a:rPr sz="1900" b="1" spc="-15" dirty="0">
                <a:solidFill>
                  <a:srgbClr val="585858"/>
                </a:solidFill>
                <a:latin typeface="Calibri"/>
                <a:cs typeface="Calibri"/>
              </a:rPr>
              <a:t> </a:t>
            </a:r>
            <a:r>
              <a:rPr sz="1900" b="1" spc="-5" dirty="0">
                <a:solidFill>
                  <a:srgbClr val="585858"/>
                </a:solidFill>
                <a:latin typeface="Calibri"/>
                <a:cs typeface="Calibri"/>
              </a:rPr>
              <a:t>possible</a:t>
            </a:r>
            <a:r>
              <a:rPr sz="1900" b="1" spc="20" dirty="0">
                <a:solidFill>
                  <a:srgbClr val="585858"/>
                </a:solidFill>
                <a:latin typeface="Calibri"/>
                <a:cs typeface="Calibri"/>
              </a:rPr>
              <a:t> </a:t>
            </a:r>
            <a:r>
              <a:rPr sz="1900" b="1" spc="-60" dirty="0">
                <a:solidFill>
                  <a:srgbClr val="585858"/>
                </a:solidFill>
                <a:latin typeface="Calibri"/>
                <a:cs typeface="Calibri"/>
              </a:rPr>
              <a:t>BiPAP.</a:t>
            </a:r>
            <a:endParaRPr sz="1900">
              <a:latin typeface="Calibri"/>
              <a:cs typeface="Calibri"/>
            </a:endParaRPr>
          </a:p>
          <a:p>
            <a:pPr marL="812800" lvl="1" indent="-344170">
              <a:lnSpc>
                <a:spcPct val="100000"/>
              </a:lnSpc>
              <a:spcBef>
                <a:spcPts val="204"/>
              </a:spcBef>
              <a:buFont typeface="Courier New"/>
              <a:buChar char="o"/>
              <a:tabLst>
                <a:tab pos="812800" algn="l"/>
                <a:tab pos="813435" algn="l"/>
              </a:tabLst>
            </a:pPr>
            <a:r>
              <a:rPr sz="1700" spc="-5" dirty="0">
                <a:solidFill>
                  <a:srgbClr val="585858"/>
                </a:solidFill>
                <a:latin typeface="Calibri"/>
                <a:cs typeface="Calibri"/>
              </a:rPr>
              <a:t>SpO2</a:t>
            </a:r>
            <a:r>
              <a:rPr sz="1700" spc="-35" dirty="0">
                <a:solidFill>
                  <a:srgbClr val="585858"/>
                </a:solidFill>
                <a:latin typeface="Calibri"/>
                <a:cs typeface="Calibri"/>
              </a:rPr>
              <a:t> </a:t>
            </a:r>
            <a:r>
              <a:rPr sz="1700" dirty="0">
                <a:solidFill>
                  <a:srgbClr val="585858"/>
                </a:solidFill>
                <a:latin typeface="Calibri"/>
                <a:cs typeface="Calibri"/>
              </a:rPr>
              <a:t>91-93%</a:t>
            </a:r>
            <a:r>
              <a:rPr sz="1700" spc="5" dirty="0">
                <a:solidFill>
                  <a:srgbClr val="585858"/>
                </a:solidFill>
                <a:latin typeface="Calibri"/>
                <a:cs typeface="Calibri"/>
              </a:rPr>
              <a:t> </a:t>
            </a:r>
            <a:r>
              <a:rPr sz="1700" dirty="0">
                <a:solidFill>
                  <a:srgbClr val="585858"/>
                </a:solidFill>
                <a:latin typeface="Calibri"/>
                <a:cs typeface="Calibri"/>
              </a:rPr>
              <a:t>on</a:t>
            </a:r>
            <a:r>
              <a:rPr sz="1700" spc="-10" dirty="0">
                <a:solidFill>
                  <a:srgbClr val="585858"/>
                </a:solidFill>
                <a:latin typeface="Calibri"/>
                <a:cs typeface="Calibri"/>
              </a:rPr>
              <a:t> </a:t>
            </a:r>
            <a:r>
              <a:rPr sz="1700" dirty="0">
                <a:solidFill>
                  <a:srgbClr val="585858"/>
                </a:solidFill>
                <a:latin typeface="Calibri"/>
                <a:cs typeface="Calibri"/>
              </a:rPr>
              <a:t>6L </a:t>
            </a:r>
            <a:r>
              <a:rPr sz="1700" spc="-5" dirty="0">
                <a:solidFill>
                  <a:srgbClr val="585858"/>
                </a:solidFill>
                <a:latin typeface="Calibri"/>
                <a:cs typeface="Calibri"/>
              </a:rPr>
              <a:t>NC,</a:t>
            </a:r>
            <a:r>
              <a:rPr sz="1700" spc="5" dirty="0">
                <a:solidFill>
                  <a:srgbClr val="585858"/>
                </a:solidFill>
                <a:latin typeface="Calibri"/>
                <a:cs typeface="Calibri"/>
              </a:rPr>
              <a:t> </a:t>
            </a:r>
            <a:r>
              <a:rPr sz="1700" spc="-5" dirty="0">
                <a:solidFill>
                  <a:srgbClr val="585858"/>
                </a:solidFill>
                <a:latin typeface="Calibri"/>
                <a:cs typeface="Calibri"/>
              </a:rPr>
              <a:t>RR</a:t>
            </a:r>
            <a:r>
              <a:rPr sz="1700" spc="-10" dirty="0">
                <a:solidFill>
                  <a:srgbClr val="585858"/>
                </a:solidFill>
                <a:latin typeface="Calibri"/>
                <a:cs typeface="Calibri"/>
              </a:rPr>
              <a:t> </a:t>
            </a:r>
            <a:r>
              <a:rPr sz="1700" dirty="0">
                <a:solidFill>
                  <a:srgbClr val="585858"/>
                </a:solidFill>
                <a:latin typeface="Calibri"/>
                <a:cs typeface="Calibri"/>
              </a:rPr>
              <a:t>50s,</a:t>
            </a:r>
            <a:r>
              <a:rPr sz="1700" spc="-10" dirty="0">
                <a:solidFill>
                  <a:srgbClr val="585858"/>
                </a:solidFill>
                <a:latin typeface="Calibri"/>
                <a:cs typeface="Calibri"/>
              </a:rPr>
              <a:t> </a:t>
            </a:r>
            <a:r>
              <a:rPr sz="1700" spc="-20" dirty="0">
                <a:solidFill>
                  <a:srgbClr val="585858"/>
                </a:solidFill>
                <a:latin typeface="Calibri"/>
                <a:cs typeface="Calibri"/>
              </a:rPr>
              <a:t>shallow,</a:t>
            </a:r>
            <a:r>
              <a:rPr sz="1700" spc="-45" dirty="0">
                <a:solidFill>
                  <a:srgbClr val="585858"/>
                </a:solidFill>
                <a:latin typeface="Calibri"/>
                <a:cs typeface="Calibri"/>
              </a:rPr>
              <a:t> </a:t>
            </a:r>
            <a:r>
              <a:rPr sz="1700" spc="-5" dirty="0">
                <a:solidFill>
                  <a:srgbClr val="585858"/>
                </a:solidFill>
                <a:latin typeface="Calibri"/>
                <a:cs typeface="Calibri"/>
              </a:rPr>
              <a:t>tachypneic</a:t>
            </a:r>
            <a:endParaRPr sz="1700">
              <a:latin typeface="Calibri"/>
              <a:cs typeface="Calibri"/>
            </a:endParaRPr>
          </a:p>
          <a:p>
            <a:pPr marL="812800" lvl="1" indent="-344170">
              <a:lnSpc>
                <a:spcPct val="100000"/>
              </a:lnSpc>
              <a:spcBef>
                <a:spcPts val="195"/>
              </a:spcBef>
              <a:buFont typeface="Courier New"/>
              <a:buChar char="o"/>
              <a:tabLst>
                <a:tab pos="812800" algn="l"/>
                <a:tab pos="813435" algn="l"/>
              </a:tabLst>
            </a:pPr>
            <a:r>
              <a:rPr sz="1700" dirty="0">
                <a:solidFill>
                  <a:srgbClr val="585858"/>
                </a:solidFill>
                <a:latin typeface="Calibri"/>
                <a:cs typeface="Calibri"/>
              </a:rPr>
              <a:t>VBG</a:t>
            </a:r>
            <a:r>
              <a:rPr sz="1700" spc="-20" dirty="0">
                <a:solidFill>
                  <a:srgbClr val="585858"/>
                </a:solidFill>
                <a:latin typeface="Calibri"/>
                <a:cs typeface="Calibri"/>
              </a:rPr>
              <a:t> </a:t>
            </a:r>
            <a:r>
              <a:rPr sz="1700" dirty="0">
                <a:solidFill>
                  <a:srgbClr val="585858"/>
                </a:solidFill>
                <a:latin typeface="Calibri"/>
                <a:cs typeface="Calibri"/>
              </a:rPr>
              <a:t>pH</a:t>
            </a:r>
            <a:r>
              <a:rPr sz="1700" spc="-15" dirty="0">
                <a:solidFill>
                  <a:srgbClr val="585858"/>
                </a:solidFill>
                <a:latin typeface="Calibri"/>
                <a:cs typeface="Calibri"/>
              </a:rPr>
              <a:t> </a:t>
            </a:r>
            <a:r>
              <a:rPr sz="1700" dirty="0">
                <a:solidFill>
                  <a:srgbClr val="585858"/>
                </a:solidFill>
                <a:latin typeface="Calibri"/>
                <a:cs typeface="Calibri"/>
              </a:rPr>
              <a:t>7.36,</a:t>
            </a:r>
            <a:r>
              <a:rPr sz="1700" spc="-20" dirty="0">
                <a:solidFill>
                  <a:srgbClr val="585858"/>
                </a:solidFill>
                <a:latin typeface="Calibri"/>
                <a:cs typeface="Calibri"/>
              </a:rPr>
              <a:t> </a:t>
            </a:r>
            <a:r>
              <a:rPr sz="1700" spc="-5" dirty="0">
                <a:solidFill>
                  <a:srgbClr val="585858"/>
                </a:solidFill>
                <a:latin typeface="Calibri"/>
                <a:cs typeface="Calibri"/>
              </a:rPr>
              <a:t>pCO2</a:t>
            </a:r>
            <a:r>
              <a:rPr sz="1700" spc="-30" dirty="0">
                <a:solidFill>
                  <a:srgbClr val="585858"/>
                </a:solidFill>
                <a:latin typeface="Calibri"/>
                <a:cs typeface="Calibri"/>
              </a:rPr>
              <a:t> </a:t>
            </a:r>
            <a:r>
              <a:rPr sz="1700" dirty="0">
                <a:solidFill>
                  <a:srgbClr val="585858"/>
                </a:solidFill>
                <a:latin typeface="Calibri"/>
                <a:cs typeface="Calibri"/>
              </a:rPr>
              <a:t>29,</a:t>
            </a:r>
            <a:r>
              <a:rPr sz="1700" spc="-5" dirty="0">
                <a:solidFill>
                  <a:srgbClr val="585858"/>
                </a:solidFill>
                <a:latin typeface="Calibri"/>
                <a:cs typeface="Calibri"/>
              </a:rPr>
              <a:t> HCO3</a:t>
            </a:r>
            <a:r>
              <a:rPr sz="1700" spc="-10" dirty="0">
                <a:solidFill>
                  <a:srgbClr val="585858"/>
                </a:solidFill>
                <a:latin typeface="Calibri"/>
                <a:cs typeface="Calibri"/>
              </a:rPr>
              <a:t> </a:t>
            </a:r>
            <a:r>
              <a:rPr sz="1700" dirty="0">
                <a:solidFill>
                  <a:srgbClr val="585858"/>
                </a:solidFill>
                <a:latin typeface="Calibri"/>
                <a:cs typeface="Calibri"/>
              </a:rPr>
              <a:t>16</a:t>
            </a:r>
            <a:endParaRPr sz="1700">
              <a:latin typeface="Calibri"/>
              <a:cs typeface="Calibri"/>
            </a:endParaRPr>
          </a:p>
          <a:p>
            <a:pPr marL="812800" lvl="1" indent="-344170">
              <a:lnSpc>
                <a:spcPct val="100000"/>
              </a:lnSpc>
              <a:spcBef>
                <a:spcPts val="190"/>
              </a:spcBef>
              <a:buFont typeface="Courier New"/>
              <a:buChar char="o"/>
              <a:tabLst>
                <a:tab pos="812800" algn="l"/>
                <a:tab pos="813435" algn="l"/>
              </a:tabLst>
            </a:pPr>
            <a:r>
              <a:rPr sz="1700" spc="-5" dirty="0">
                <a:solidFill>
                  <a:srgbClr val="585858"/>
                </a:solidFill>
                <a:latin typeface="Calibri"/>
                <a:cs typeface="Calibri"/>
              </a:rPr>
              <a:t>Consented</a:t>
            </a:r>
            <a:r>
              <a:rPr sz="1700" spc="-45" dirty="0">
                <a:solidFill>
                  <a:srgbClr val="585858"/>
                </a:solidFill>
                <a:latin typeface="Calibri"/>
                <a:cs typeface="Calibri"/>
              </a:rPr>
              <a:t> </a:t>
            </a:r>
            <a:r>
              <a:rPr sz="1700" spc="-15" dirty="0">
                <a:solidFill>
                  <a:srgbClr val="585858"/>
                </a:solidFill>
                <a:latin typeface="Calibri"/>
                <a:cs typeface="Calibri"/>
              </a:rPr>
              <a:t>for</a:t>
            </a:r>
            <a:r>
              <a:rPr sz="1700" spc="10" dirty="0">
                <a:solidFill>
                  <a:srgbClr val="585858"/>
                </a:solidFill>
                <a:latin typeface="Calibri"/>
                <a:cs typeface="Calibri"/>
              </a:rPr>
              <a:t> </a:t>
            </a:r>
            <a:r>
              <a:rPr sz="1700" spc="-5" dirty="0">
                <a:solidFill>
                  <a:srgbClr val="585858"/>
                </a:solidFill>
                <a:latin typeface="Calibri"/>
                <a:cs typeface="Calibri"/>
              </a:rPr>
              <a:t>emergent</a:t>
            </a:r>
            <a:r>
              <a:rPr sz="1700" spc="-20" dirty="0">
                <a:solidFill>
                  <a:srgbClr val="585858"/>
                </a:solidFill>
                <a:latin typeface="Calibri"/>
                <a:cs typeface="Calibri"/>
              </a:rPr>
              <a:t> </a:t>
            </a:r>
            <a:r>
              <a:rPr sz="1700" spc="-5" dirty="0">
                <a:solidFill>
                  <a:srgbClr val="585858"/>
                </a:solidFill>
                <a:latin typeface="Calibri"/>
                <a:cs typeface="Calibri"/>
              </a:rPr>
              <a:t>cesarean </a:t>
            </a:r>
            <a:r>
              <a:rPr sz="1700" dirty="0">
                <a:solidFill>
                  <a:srgbClr val="585858"/>
                </a:solidFill>
                <a:latin typeface="Calibri"/>
                <a:cs typeface="Calibri"/>
              </a:rPr>
              <a:t>if</a:t>
            </a:r>
            <a:r>
              <a:rPr sz="1700" spc="-30" dirty="0">
                <a:solidFill>
                  <a:srgbClr val="585858"/>
                </a:solidFill>
                <a:latin typeface="Calibri"/>
                <a:cs typeface="Calibri"/>
              </a:rPr>
              <a:t> </a:t>
            </a:r>
            <a:r>
              <a:rPr sz="1700" spc="-5" dirty="0">
                <a:solidFill>
                  <a:srgbClr val="585858"/>
                </a:solidFill>
                <a:latin typeface="Calibri"/>
                <a:cs typeface="Calibri"/>
              </a:rPr>
              <a:t>indicated by</a:t>
            </a:r>
            <a:r>
              <a:rPr sz="1700" spc="-30" dirty="0">
                <a:solidFill>
                  <a:srgbClr val="585858"/>
                </a:solidFill>
                <a:latin typeface="Calibri"/>
                <a:cs typeface="Calibri"/>
              </a:rPr>
              <a:t> </a:t>
            </a:r>
            <a:r>
              <a:rPr sz="1700" spc="-10" dirty="0">
                <a:solidFill>
                  <a:srgbClr val="585858"/>
                </a:solidFill>
                <a:latin typeface="Calibri"/>
                <a:cs typeface="Calibri"/>
              </a:rPr>
              <a:t>worsening</a:t>
            </a:r>
            <a:r>
              <a:rPr sz="1700" spc="-30" dirty="0">
                <a:solidFill>
                  <a:srgbClr val="585858"/>
                </a:solidFill>
                <a:latin typeface="Calibri"/>
                <a:cs typeface="Calibri"/>
              </a:rPr>
              <a:t> </a:t>
            </a:r>
            <a:r>
              <a:rPr sz="1700" spc="-10" dirty="0">
                <a:solidFill>
                  <a:srgbClr val="585858"/>
                </a:solidFill>
                <a:latin typeface="Calibri"/>
                <a:cs typeface="Calibri"/>
              </a:rPr>
              <a:t>respiratory</a:t>
            </a:r>
            <a:r>
              <a:rPr sz="1700" spc="-30" dirty="0">
                <a:solidFill>
                  <a:srgbClr val="585858"/>
                </a:solidFill>
                <a:latin typeface="Calibri"/>
                <a:cs typeface="Calibri"/>
              </a:rPr>
              <a:t> </a:t>
            </a:r>
            <a:r>
              <a:rPr sz="1700" spc="-5" dirty="0">
                <a:solidFill>
                  <a:srgbClr val="585858"/>
                </a:solidFill>
                <a:latin typeface="Calibri"/>
                <a:cs typeface="Calibri"/>
              </a:rPr>
              <a:t>status</a:t>
            </a:r>
            <a:endParaRPr sz="1700">
              <a:latin typeface="Calibri"/>
              <a:cs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8" cy="1159997"/>
          </a:xfrm>
          <a:prstGeom prst="rect">
            <a:avLst/>
          </a:prstGeom>
        </p:spPr>
      </p:pic>
      <p:pic>
        <p:nvPicPr>
          <p:cNvPr id="3" name="object 3"/>
          <p:cNvPicPr/>
          <p:nvPr/>
        </p:nvPicPr>
        <p:blipFill>
          <a:blip r:embed="rId3" cstate="print"/>
          <a:stretch>
            <a:fillRect/>
          </a:stretch>
        </p:blipFill>
        <p:spPr>
          <a:xfrm>
            <a:off x="9809988" y="6358128"/>
            <a:ext cx="2016251" cy="236207"/>
          </a:xfrm>
          <a:prstGeom prst="rect">
            <a:avLst/>
          </a:prstGeom>
        </p:spPr>
      </p:pic>
      <p:sp>
        <p:nvSpPr>
          <p:cNvPr id="4" name="object 4"/>
          <p:cNvSpPr txBox="1">
            <a:spLocks noGrp="1"/>
          </p:cNvSpPr>
          <p:nvPr>
            <p:ph type="title"/>
          </p:nvPr>
        </p:nvSpPr>
        <p:spPr>
          <a:xfrm>
            <a:off x="444500" y="415669"/>
            <a:ext cx="6589395" cy="635000"/>
          </a:xfrm>
          <a:prstGeom prst="rect">
            <a:avLst/>
          </a:prstGeom>
        </p:spPr>
        <p:txBody>
          <a:bodyPr vert="horz" wrap="square" lIns="0" tIns="12065" rIns="0" bIns="0" rtlCol="0">
            <a:spAutoFit/>
          </a:bodyPr>
          <a:lstStyle/>
          <a:p>
            <a:pPr marL="12700">
              <a:lnSpc>
                <a:spcPct val="100000"/>
              </a:lnSpc>
              <a:spcBef>
                <a:spcPts val="95"/>
              </a:spcBef>
            </a:pPr>
            <a:r>
              <a:rPr sz="4000" b="1" spc="-120" dirty="0">
                <a:solidFill>
                  <a:srgbClr val="001F5F"/>
                </a:solidFill>
                <a:latin typeface="Calibri"/>
                <a:cs typeface="Calibri"/>
              </a:rPr>
              <a:t>CW,</a:t>
            </a:r>
            <a:r>
              <a:rPr sz="4000" b="1" spc="-15" dirty="0">
                <a:solidFill>
                  <a:srgbClr val="001F5F"/>
                </a:solidFill>
                <a:latin typeface="Calibri"/>
                <a:cs typeface="Calibri"/>
              </a:rPr>
              <a:t> </a:t>
            </a:r>
            <a:r>
              <a:rPr sz="4000" b="1" spc="-5" dirty="0">
                <a:solidFill>
                  <a:srgbClr val="001F5F"/>
                </a:solidFill>
                <a:latin typeface="Calibri"/>
                <a:cs typeface="Calibri"/>
              </a:rPr>
              <a:t>22</a:t>
            </a:r>
            <a:r>
              <a:rPr sz="4000" b="1" spc="-10" dirty="0">
                <a:solidFill>
                  <a:srgbClr val="001F5F"/>
                </a:solidFill>
                <a:latin typeface="Calibri"/>
                <a:cs typeface="Calibri"/>
              </a:rPr>
              <a:t> </a:t>
            </a:r>
            <a:r>
              <a:rPr sz="4000" b="1" spc="-20" dirty="0">
                <a:solidFill>
                  <a:srgbClr val="001F5F"/>
                </a:solidFill>
                <a:latin typeface="Calibri"/>
                <a:cs typeface="Calibri"/>
              </a:rPr>
              <a:t>year</a:t>
            </a:r>
            <a:r>
              <a:rPr sz="4000" b="1" dirty="0">
                <a:solidFill>
                  <a:srgbClr val="001F5F"/>
                </a:solidFill>
                <a:latin typeface="Calibri"/>
                <a:cs typeface="Calibri"/>
              </a:rPr>
              <a:t> </a:t>
            </a:r>
            <a:r>
              <a:rPr sz="4000" b="1" spc="-5" dirty="0">
                <a:solidFill>
                  <a:srgbClr val="001F5F"/>
                </a:solidFill>
                <a:latin typeface="Calibri"/>
                <a:cs typeface="Calibri"/>
              </a:rPr>
              <a:t>old</a:t>
            </a:r>
            <a:r>
              <a:rPr sz="4000" b="1" spc="-10" dirty="0">
                <a:solidFill>
                  <a:srgbClr val="001F5F"/>
                </a:solidFill>
                <a:latin typeface="Calibri"/>
                <a:cs typeface="Calibri"/>
              </a:rPr>
              <a:t> </a:t>
            </a:r>
            <a:r>
              <a:rPr sz="4000" b="1" spc="-5" dirty="0">
                <a:solidFill>
                  <a:srgbClr val="001F5F"/>
                </a:solidFill>
                <a:latin typeface="Calibri"/>
                <a:cs typeface="Calibri"/>
              </a:rPr>
              <a:t>G1P0</a:t>
            </a:r>
            <a:r>
              <a:rPr sz="4000" b="1" spc="-10" dirty="0">
                <a:solidFill>
                  <a:srgbClr val="001F5F"/>
                </a:solidFill>
                <a:latin typeface="Calibri"/>
                <a:cs typeface="Calibri"/>
              </a:rPr>
              <a:t> </a:t>
            </a:r>
            <a:r>
              <a:rPr sz="4000" b="1" spc="-25" dirty="0">
                <a:solidFill>
                  <a:srgbClr val="001F5F"/>
                </a:solidFill>
                <a:latin typeface="Calibri"/>
                <a:cs typeface="Calibri"/>
              </a:rPr>
              <a:t>at</a:t>
            </a:r>
            <a:r>
              <a:rPr sz="4000" b="1" spc="-10" dirty="0">
                <a:solidFill>
                  <a:srgbClr val="001F5F"/>
                </a:solidFill>
                <a:latin typeface="Calibri"/>
                <a:cs typeface="Calibri"/>
              </a:rPr>
              <a:t> </a:t>
            </a:r>
            <a:r>
              <a:rPr sz="4000" b="1" spc="-5" dirty="0">
                <a:solidFill>
                  <a:srgbClr val="001F5F"/>
                </a:solidFill>
                <a:latin typeface="Calibri"/>
                <a:cs typeface="Calibri"/>
              </a:rPr>
              <a:t>30w4d</a:t>
            </a:r>
            <a:endParaRPr sz="4000">
              <a:latin typeface="Calibri"/>
              <a:cs typeface="Calibri"/>
            </a:endParaRPr>
          </a:p>
        </p:txBody>
      </p:sp>
      <p:sp>
        <p:nvSpPr>
          <p:cNvPr id="6" name="object 6"/>
          <p:cNvSpPr txBox="1"/>
          <p:nvPr/>
        </p:nvSpPr>
        <p:spPr>
          <a:xfrm>
            <a:off x="419097" y="6453523"/>
            <a:ext cx="217170" cy="152400"/>
          </a:xfrm>
          <a:prstGeom prst="rect">
            <a:avLst/>
          </a:prstGeom>
        </p:spPr>
        <p:txBody>
          <a:bodyPr vert="horz" wrap="square" lIns="0" tIns="0" rIns="0" bIns="0" rtlCol="0">
            <a:spAutoFit/>
          </a:bodyPr>
          <a:lstStyle/>
          <a:p>
            <a:pPr marL="38100">
              <a:lnSpc>
                <a:spcPts val="1045"/>
              </a:lnSpc>
            </a:pPr>
            <a:fld id="{81D60167-4931-47E6-BA6A-407CBD079E47}" type="slidenum">
              <a:rPr sz="1000" spc="-5" dirty="0">
                <a:solidFill>
                  <a:srgbClr val="FFFFFF"/>
                </a:solidFill>
                <a:latin typeface="Calibri"/>
                <a:cs typeface="Calibri"/>
              </a:rPr>
              <a:t>46</a:t>
            </a:fld>
            <a:endParaRPr sz="1000">
              <a:latin typeface="Calibri"/>
              <a:cs typeface="Calibri"/>
            </a:endParaRPr>
          </a:p>
        </p:txBody>
      </p:sp>
      <p:sp>
        <p:nvSpPr>
          <p:cNvPr id="5" name="object 5"/>
          <p:cNvSpPr txBox="1"/>
          <p:nvPr/>
        </p:nvSpPr>
        <p:spPr>
          <a:xfrm>
            <a:off x="444497" y="1600271"/>
            <a:ext cx="9785985" cy="4144010"/>
          </a:xfrm>
          <a:prstGeom prst="rect">
            <a:avLst/>
          </a:prstGeom>
        </p:spPr>
        <p:txBody>
          <a:bodyPr vert="horz" wrap="square" lIns="0" tIns="135890" rIns="0" bIns="0" rtlCol="0">
            <a:spAutoFit/>
          </a:bodyPr>
          <a:lstStyle/>
          <a:p>
            <a:pPr marL="354965" indent="-342900">
              <a:lnSpc>
                <a:spcPct val="100000"/>
              </a:lnSpc>
              <a:spcBef>
                <a:spcPts val="1070"/>
              </a:spcBef>
              <a:buFont typeface="Arial"/>
              <a:buChar char="•"/>
              <a:tabLst>
                <a:tab pos="354965" algn="l"/>
                <a:tab pos="355600" algn="l"/>
              </a:tabLst>
            </a:pPr>
            <a:r>
              <a:rPr sz="1900" b="1" spc="-5" dirty="0">
                <a:solidFill>
                  <a:srgbClr val="585858"/>
                </a:solidFill>
                <a:latin typeface="Calibri"/>
                <a:cs typeface="Calibri"/>
              </a:rPr>
              <a:t>HD</a:t>
            </a:r>
            <a:r>
              <a:rPr sz="1900" b="1" dirty="0">
                <a:solidFill>
                  <a:srgbClr val="585858"/>
                </a:solidFill>
                <a:latin typeface="Calibri"/>
                <a:cs typeface="Calibri"/>
              </a:rPr>
              <a:t> </a:t>
            </a:r>
            <a:r>
              <a:rPr sz="1900" b="1" spc="-5" dirty="0">
                <a:solidFill>
                  <a:srgbClr val="585858"/>
                </a:solidFill>
                <a:latin typeface="Calibri"/>
                <a:cs typeface="Calibri"/>
              </a:rPr>
              <a:t>#2</a:t>
            </a:r>
            <a:r>
              <a:rPr sz="1900" b="1" spc="5" dirty="0">
                <a:solidFill>
                  <a:srgbClr val="585858"/>
                </a:solidFill>
                <a:latin typeface="Calibri"/>
                <a:cs typeface="Calibri"/>
              </a:rPr>
              <a:t> </a:t>
            </a:r>
            <a:r>
              <a:rPr sz="1900" b="1" spc="-5" dirty="0">
                <a:solidFill>
                  <a:srgbClr val="585858"/>
                </a:solidFill>
                <a:latin typeface="Calibri"/>
                <a:cs typeface="Calibri"/>
              </a:rPr>
              <a:t>–</a:t>
            </a:r>
            <a:r>
              <a:rPr sz="1900" b="1" spc="10" dirty="0">
                <a:solidFill>
                  <a:srgbClr val="585858"/>
                </a:solidFill>
                <a:latin typeface="Calibri"/>
                <a:cs typeface="Calibri"/>
              </a:rPr>
              <a:t> </a:t>
            </a:r>
            <a:r>
              <a:rPr sz="1900" b="1" spc="-10" dirty="0">
                <a:solidFill>
                  <a:srgbClr val="585858"/>
                </a:solidFill>
                <a:latin typeface="Calibri"/>
                <a:cs typeface="Calibri"/>
              </a:rPr>
              <a:t>Increased</a:t>
            </a:r>
            <a:r>
              <a:rPr sz="1900" b="1" spc="45" dirty="0">
                <a:solidFill>
                  <a:srgbClr val="585858"/>
                </a:solidFill>
                <a:latin typeface="Calibri"/>
                <a:cs typeface="Calibri"/>
              </a:rPr>
              <a:t> </a:t>
            </a:r>
            <a:r>
              <a:rPr sz="1900" b="1" spc="-5" dirty="0">
                <a:solidFill>
                  <a:srgbClr val="585858"/>
                </a:solidFill>
                <a:latin typeface="Calibri"/>
                <a:cs typeface="Calibri"/>
              </a:rPr>
              <a:t>O2</a:t>
            </a:r>
            <a:r>
              <a:rPr sz="1900" b="1" spc="5" dirty="0">
                <a:solidFill>
                  <a:srgbClr val="585858"/>
                </a:solidFill>
                <a:latin typeface="Calibri"/>
                <a:cs typeface="Calibri"/>
              </a:rPr>
              <a:t> </a:t>
            </a:r>
            <a:r>
              <a:rPr sz="1900" b="1" spc="-10" dirty="0">
                <a:solidFill>
                  <a:srgbClr val="585858"/>
                </a:solidFill>
                <a:latin typeface="Calibri"/>
                <a:cs typeface="Calibri"/>
              </a:rPr>
              <a:t>requirement,</a:t>
            </a:r>
            <a:r>
              <a:rPr sz="1900" b="1" spc="20" dirty="0">
                <a:solidFill>
                  <a:srgbClr val="585858"/>
                </a:solidFill>
                <a:latin typeface="Calibri"/>
                <a:cs typeface="Calibri"/>
              </a:rPr>
              <a:t> </a:t>
            </a:r>
            <a:r>
              <a:rPr sz="1900" b="1" spc="-10" dirty="0">
                <a:solidFill>
                  <a:srgbClr val="585858"/>
                </a:solidFill>
                <a:latin typeface="Calibri"/>
                <a:cs typeface="Calibri"/>
              </a:rPr>
              <a:t>symptoms</a:t>
            </a:r>
            <a:r>
              <a:rPr sz="1900" b="1" spc="30" dirty="0">
                <a:solidFill>
                  <a:srgbClr val="585858"/>
                </a:solidFill>
                <a:latin typeface="Calibri"/>
                <a:cs typeface="Calibri"/>
              </a:rPr>
              <a:t> </a:t>
            </a:r>
            <a:r>
              <a:rPr sz="1900" b="1" spc="-5" dirty="0">
                <a:solidFill>
                  <a:srgbClr val="585858"/>
                </a:solidFill>
                <a:latin typeface="Calibri"/>
                <a:cs typeface="Calibri"/>
              </a:rPr>
              <a:t>improved,</a:t>
            </a:r>
            <a:r>
              <a:rPr sz="1900" b="1" spc="10" dirty="0">
                <a:solidFill>
                  <a:srgbClr val="585858"/>
                </a:solidFill>
                <a:latin typeface="Calibri"/>
                <a:cs typeface="Calibri"/>
              </a:rPr>
              <a:t> </a:t>
            </a:r>
            <a:r>
              <a:rPr sz="1900" b="1" spc="-5" dirty="0">
                <a:solidFill>
                  <a:srgbClr val="585858"/>
                </a:solidFill>
                <a:latin typeface="Calibri"/>
                <a:cs typeface="Calibri"/>
              </a:rPr>
              <a:t>remained</a:t>
            </a:r>
            <a:r>
              <a:rPr sz="1900" b="1" spc="20" dirty="0">
                <a:solidFill>
                  <a:srgbClr val="585858"/>
                </a:solidFill>
                <a:latin typeface="Calibri"/>
                <a:cs typeface="Calibri"/>
              </a:rPr>
              <a:t> </a:t>
            </a:r>
            <a:r>
              <a:rPr sz="1900" b="1" spc="-5" dirty="0">
                <a:solidFill>
                  <a:srgbClr val="585858"/>
                </a:solidFill>
                <a:latin typeface="Calibri"/>
                <a:cs typeface="Calibri"/>
              </a:rPr>
              <a:t>dyspneic</a:t>
            </a:r>
            <a:r>
              <a:rPr sz="1900" b="1" spc="30" dirty="0">
                <a:solidFill>
                  <a:srgbClr val="585858"/>
                </a:solidFill>
                <a:latin typeface="Calibri"/>
                <a:cs typeface="Calibri"/>
              </a:rPr>
              <a:t> </a:t>
            </a:r>
            <a:r>
              <a:rPr sz="1900" b="1" spc="-5" dirty="0">
                <a:solidFill>
                  <a:srgbClr val="585858"/>
                </a:solidFill>
                <a:latin typeface="Calibri"/>
                <a:cs typeface="Calibri"/>
              </a:rPr>
              <a:t>with </a:t>
            </a:r>
            <a:r>
              <a:rPr sz="1900" b="1" spc="-10" dirty="0">
                <a:solidFill>
                  <a:srgbClr val="585858"/>
                </a:solidFill>
                <a:latin typeface="Calibri"/>
                <a:cs typeface="Calibri"/>
              </a:rPr>
              <a:t>exertion</a:t>
            </a:r>
            <a:endParaRPr sz="1900">
              <a:latin typeface="Calibri"/>
              <a:cs typeface="Calibri"/>
            </a:endParaRPr>
          </a:p>
          <a:p>
            <a:pPr marL="812800" lvl="1" indent="-343535">
              <a:lnSpc>
                <a:spcPct val="100000"/>
              </a:lnSpc>
              <a:spcBef>
                <a:spcPts val="975"/>
              </a:spcBef>
              <a:buFont typeface="Courier New"/>
              <a:buChar char="o"/>
              <a:tabLst>
                <a:tab pos="813435" algn="l"/>
              </a:tabLst>
            </a:pPr>
            <a:r>
              <a:rPr sz="1900" spc="-10" dirty="0">
                <a:solidFill>
                  <a:srgbClr val="585858"/>
                </a:solidFill>
                <a:latin typeface="Calibri"/>
                <a:cs typeface="Calibri"/>
              </a:rPr>
              <a:t>Increased </a:t>
            </a:r>
            <a:r>
              <a:rPr sz="1900" spc="-15" dirty="0">
                <a:solidFill>
                  <a:srgbClr val="585858"/>
                </a:solidFill>
                <a:latin typeface="Calibri"/>
                <a:cs typeface="Calibri"/>
              </a:rPr>
              <a:t>to</a:t>
            </a:r>
            <a:r>
              <a:rPr sz="1900" spc="20" dirty="0">
                <a:solidFill>
                  <a:srgbClr val="585858"/>
                </a:solidFill>
                <a:latin typeface="Calibri"/>
                <a:cs typeface="Calibri"/>
              </a:rPr>
              <a:t> </a:t>
            </a:r>
            <a:r>
              <a:rPr sz="1900" spc="-10" dirty="0">
                <a:solidFill>
                  <a:srgbClr val="585858"/>
                </a:solidFill>
                <a:latin typeface="Calibri"/>
                <a:cs typeface="Calibri"/>
              </a:rPr>
              <a:t>12L</a:t>
            </a:r>
            <a:r>
              <a:rPr sz="1900" dirty="0">
                <a:solidFill>
                  <a:srgbClr val="585858"/>
                </a:solidFill>
                <a:latin typeface="Calibri"/>
                <a:cs typeface="Calibri"/>
              </a:rPr>
              <a:t> </a:t>
            </a:r>
            <a:r>
              <a:rPr sz="1900" spc="-10" dirty="0">
                <a:solidFill>
                  <a:srgbClr val="585858"/>
                </a:solidFill>
                <a:latin typeface="Calibri"/>
                <a:cs typeface="Calibri"/>
              </a:rPr>
              <a:t>O2/min</a:t>
            </a:r>
            <a:r>
              <a:rPr sz="1900" spc="20" dirty="0">
                <a:solidFill>
                  <a:srgbClr val="585858"/>
                </a:solidFill>
                <a:latin typeface="Calibri"/>
                <a:cs typeface="Calibri"/>
              </a:rPr>
              <a:t> </a:t>
            </a:r>
            <a:r>
              <a:rPr sz="1900" spc="-5" dirty="0">
                <a:solidFill>
                  <a:srgbClr val="585858"/>
                </a:solidFill>
                <a:latin typeface="Calibri"/>
                <a:cs typeface="Calibri"/>
              </a:rPr>
              <a:t>via</a:t>
            </a:r>
            <a:r>
              <a:rPr sz="1900" spc="20" dirty="0">
                <a:solidFill>
                  <a:srgbClr val="585858"/>
                </a:solidFill>
                <a:latin typeface="Calibri"/>
                <a:cs typeface="Calibri"/>
              </a:rPr>
              <a:t> </a:t>
            </a:r>
            <a:r>
              <a:rPr sz="1900" spc="-15" dirty="0">
                <a:solidFill>
                  <a:srgbClr val="585858"/>
                </a:solidFill>
                <a:latin typeface="Calibri"/>
                <a:cs typeface="Calibri"/>
              </a:rPr>
              <a:t>venti</a:t>
            </a:r>
            <a:r>
              <a:rPr sz="1900" spc="20" dirty="0">
                <a:solidFill>
                  <a:srgbClr val="585858"/>
                </a:solidFill>
                <a:latin typeface="Calibri"/>
                <a:cs typeface="Calibri"/>
              </a:rPr>
              <a:t> </a:t>
            </a:r>
            <a:r>
              <a:rPr sz="1900" spc="-5" dirty="0">
                <a:solidFill>
                  <a:srgbClr val="585858"/>
                </a:solidFill>
                <a:latin typeface="Calibri"/>
                <a:cs typeface="Calibri"/>
              </a:rPr>
              <a:t>mask</a:t>
            </a:r>
            <a:r>
              <a:rPr sz="1900" dirty="0">
                <a:solidFill>
                  <a:srgbClr val="585858"/>
                </a:solidFill>
                <a:latin typeface="Calibri"/>
                <a:cs typeface="Calibri"/>
              </a:rPr>
              <a:t> </a:t>
            </a:r>
            <a:r>
              <a:rPr sz="1900" spc="-15" dirty="0">
                <a:solidFill>
                  <a:srgbClr val="585858"/>
                </a:solidFill>
                <a:latin typeface="Calibri"/>
                <a:cs typeface="Calibri"/>
              </a:rPr>
              <a:t>overnight,</a:t>
            </a:r>
            <a:r>
              <a:rPr sz="1900" spc="45" dirty="0">
                <a:solidFill>
                  <a:srgbClr val="585858"/>
                </a:solidFill>
                <a:latin typeface="Calibri"/>
                <a:cs typeface="Calibri"/>
              </a:rPr>
              <a:t> </a:t>
            </a:r>
            <a:r>
              <a:rPr sz="1900" spc="-5" dirty="0">
                <a:solidFill>
                  <a:srgbClr val="585858"/>
                </a:solidFill>
                <a:latin typeface="Calibri"/>
                <a:cs typeface="Calibri"/>
              </a:rPr>
              <a:t>SpO2</a:t>
            </a:r>
            <a:r>
              <a:rPr sz="1900" spc="10" dirty="0">
                <a:solidFill>
                  <a:srgbClr val="585858"/>
                </a:solidFill>
                <a:latin typeface="Calibri"/>
                <a:cs typeface="Calibri"/>
              </a:rPr>
              <a:t> </a:t>
            </a:r>
            <a:r>
              <a:rPr sz="1900" spc="-10" dirty="0">
                <a:solidFill>
                  <a:srgbClr val="585858"/>
                </a:solidFill>
                <a:latin typeface="Calibri"/>
                <a:cs typeface="Calibri"/>
              </a:rPr>
              <a:t>97%</a:t>
            </a:r>
            <a:endParaRPr sz="1900">
              <a:latin typeface="Calibri"/>
              <a:cs typeface="Calibri"/>
            </a:endParaRPr>
          </a:p>
          <a:p>
            <a:pPr marL="469900">
              <a:lnSpc>
                <a:spcPct val="100000"/>
              </a:lnSpc>
              <a:spcBef>
                <a:spcPts val="370"/>
              </a:spcBef>
            </a:pPr>
            <a:r>
              <a:rPr sz="1900" spc="-5" dirty="0">
                <a:solidFill>
                  <a:srgbClr val="585858"/>
                </a:solidFill>
                <a:latin typeface="Courier New"/>
                <a:cs typeface="Courier New"/>
              </a:rPr>
              <a:t>o</a:t>
            </a:r>
            <a:r>
              <a:rPr sz="1900" spc="405" dirty="0">
                <a:solidFill>
                  <a:srgbClr val="585858"/>
                </a:solidFill>
                <a:latin typeface="Courier New"/>
                <a:cs typeface="Courier New"/>
              </a:rPr>
              <a:t> </a:t>
            </a:r>
            <a:r>
              <a:rPr sz="1900" spc="-10" dirty="0">
                <a:solidFill>
                  <a:srgbClr val="585858"/>
                </a:solidFill>
                <a:latin typeface="Calibri"/>
                <a:cs typeface="Calibri"/>
              </a:rPr>
              <a:t>Hgb</a:t>
            </a:r>
            <a:r>
              <a:rPr sz="1900" spc="25" dirty="0">
                <a:solidFill>
                  <a:srgbClr val="585858"/>
                </a:solidFill>
                <a:latin typeface="Calibri"/>
                <a:cs typeface="Calibri"/>
              </a:rPr>
              <a:t> </a:t>
            </a:r>
            <a:r>
              <a:rPr sz="1900" spc="-5" dirty="0">
                <a:solidFill>
                  <a:srgbClr val="585858"/>
                </a:solidFill>
                <a:latin typeface="Calibri"/>
                <a:cs typeface="Calibri"/>
              </a:rPr>
              <a:t>8.6&gt;8.4,</a:t>
            </a:r>
            <a:r>
              <a:rPr sz="1900" spc="-10" dirty="0">
                <a:solidFill>
                  <a:srgbClr val="585858"/>
                </a:solidFill>
                <a:latin typeface="Calibri"/>
                <a:cs typeface="Calibri"/>
              </a:rPr>
              <a:t> </a:t>
            </a:r>
            <a:r>
              <a:rPr sz="1900" spc="-5" dirty="0">
                <a:solidFill>
                  <a:srgbClr val="585858"/>
                </a:solidFill>
                <a:latin typeface="Calibri"/>
                <a:cs typeface="Calibri"/>
              </a:rPr>
              <a:t>WBC 2.5&gt;3.1, plt </a:t>
            </a:r>
            <a:r>
              <a:rPr sz="1900" spc="-10" dirty="0">
                <a:solidFill>
                  <a:srgbClr val="585858"/>
                </a:solidFill>
                <a:latin typeface="Calibri"/>
                <a:cs typeface="Calibri"/>
              </a:rPr>
              <a:t>129&gt;144</a:t>
            </a:r>
            <a:endParaRPr sz="1900">
              <a:latin typeface="Calibri"/>
              <a:cs typeface="Calibri"/>
            </a:endParaRPr>
          </a:p>
          <a:p>
            <a:pPr marL="812800" lvl="1" indent="-343535">
              <a:lnSpc>
                <a:spcPct val="100000"/>
              </a:lnSpc>
              <a:spcBef>
                <a:spcPts val="375"/>
              </a:spcBef>
              <a:buFont typeface="Courier New"/>
              <a:buChar char="o"/>
              <a:tabLst>
                <a:tab pos="813435" algn="l"/>
              </a:tabLst>
            </a:pPr>
            <a:r>
              <a:rPr sz="1900" spc="-10" dirty="0">
                <a:solidFill>
                  <a:srgbClr val="585858"/>
                </a:solidFill>
                <a:latin typeface="Calibri"/>
                <a:cs typeface="Calibri"/>
              </a:rPr>
              <a:t>Continued</a:t>
            </a:r>
            <a:r>
              <a:rPr sz="1900" spc="5" dirty="0">
                <a:solidFill>
                  <a:srgbClr val="585858"/>
                </a:solidFill>
                <a:latin typeface="Calibri"/>
                <a:cs typeface="Calibri"/>
              </a:rPr>
              <a:t> </a:t>
            </a:r>
            <a:r>
              <a:rPr sz="1900" spc="-10" dirty="0">
                <a:solidFill>
                  <a:srgbClr val="585858"/>
                </a:solidFill>
                <a:latin typeface="Calibri"/>
                <a:cs typeface="Calibri"/>
              </a:rPr>
              <a:t>diuresis</a:t>
            </a:r>
            <a:endParaRPr sz="1900">
              <a:latin typeface="Calibri"/>
              <a:cs typeface="Calibri"/>
            </a:endParaRPr>
          </a:p>
          <a:p>
            <a:pPr marL="354965" indent="-342900">
              <a:lnSpc>
                <a:spcPct val="100000"/>
              </a:lnSpc>
              <a:spcBef>
                <a:spcPts val="370"/>
              </a:spcBef>
              <a:buFont typeface="Arial"/>
              <a:buChar char="•"/>
              <a:tabLst>
                <a:tab pos="354965" algn="l"/>
                <a:tab pos="355600" algn="l"/>
              </a:tabLst>
            </a:pPr>
            <a:r>
              <a:rPr sz="1900" b="1" spc="-5" dirty="0">
                <a:solidFill>
                  <a:srgbClr val="585858"/>
                </a:solidFill>
                <a:latin typeface="Calibri"/>
                <a:cs typeface="Calibri"/>
              </a:rPr>
              <a:t>HD #3</a:t>
            </a:r>
            <a:r>
              <a:rPr sz="1900" b="1" dirty="0">
                <a:solidFill>
                  <a:srgbClr val="585858"/>
                </a:solidFill>
                <a:latin typeface="Calibri"/>
                <a:cs typeface="Calibri"/>
              </a:rPr>
              <a:t> </a:t>
            </a:r>
            <a:r>
              <a:rPr sz="1900" b="1" spc="-5" dirty="0">
                <a:solidFill>
                  <a:srgbClr val="585858"/>
                </a:solidFill>
                <a:latin typeface="Calibri"/>
                <a:cs typeface="Calibri"/>
              </a:rPr>
              <a:t>–</a:t>
            </a:r>
            <a:r>
              <a:rPr sz="1900" b="1" spc="5" dirty="0">
                <a:solidFill>
                  <a:srgbClr val="585858"/>
                </a:solidFill>
                <a:latin typeface="Calibri"/>
                <a:cs typeface="Calibri"/>
              </a:rPr>
              <a:t> </a:t>
            </a:r>
            <a:r>
              <a:rPr sz="1900" b="1" spc="-10" dirty="0">
                <a:solidFill>
                  <a:srgbClr val="585858"/>
                </a:solidFill>
                <a:latin typeface="Calibri"/>
                <a:cs typeface="Calibri"/>
              </a:rPr>
              <a:t>Reported</a:t>
            </a:r>
            <a:r>
              <a:rPr sz="1900" b="1" spc="25" dirty="0">
                <a:solidFill>
                  <a:srgbClr val="585858"/>
                </a:solidFill>
                <a:latin typeface="Calibri"/>
                <a:cs typeface="Calibri"/>
              </a:rPr>
              <a:t> </a:t>
            </a:r>
            <a:r>
              <a:rPr sz="1900" b="1" spc="-5" dirty="0">
                <a:solidFill>
                  <a:srgbClr val="585858"/>
                </a:solidFill>
                <a:latin typeface="Calibri"/>
                <a:cs typeface="Calibri"/>
              </a:rPr>
              <a:t>SOB</a:t>
            </a:r>
            <a:r>
              <a:rPr sz="1900" b="1" spc="-10" dirty="0">
                <a:solidFill>
                  <a:srgbClr val="585858"/>
                </a:solidFill>
                <a:latin typeface="Calibri"/>
                <a:cs typeface="Calibri"/>
              </a:rPr>
              <a:t> </a:t>
            </a:r>
            <a:r>
              <a:rPr sz="1900" b="1" spc="-5" dirty="0">
                <a:solidFill>
                  <a:srgbClr val="585858"/>
                </a:solidFill>
                <a:latin typeface="Calibri"/>
                <a:cs typeface="Calibri"/>
              </a:rPr>
              <a:t>is</a:t>
            </a:r>
            <a:r>
              <a:rPr sz="1900" b="1" spc="-10" dirty="0">
                <a:solidFill>
                  <a:srgbClr val="585858"/>
                </a:solidFill>
                <a:latin typeface="Calibri"/>
                <a:cs typeface="Calibri"/>
              </a:rPr>
              <a:t> </a:t>
            </a:r>
            <a:r>
              <a:rPr sz="1900" b="1" spc="-5" dirty="0">
                <a:solidFill>
                  <a:srgbClr val="585858"/>
                </a:solidFill>
                <a:latin typeface="Calibri"/>
                <a:cs typeface="Calibri"/>
              </a:rPr>
              <a:t>improved,</a:t>
            </a:r>
            <a:r>
              <a:rPr sz="1900" b="1" spc="5" dirty="0">
                <a:solidFill>
                  <a:srgbClr val="585858"/>
                </a:solidFill>
                <a:latin typeface="Calibri"/>
                <a:cs typeface="Calibri"/>
              </a:rPr>
              <a:t> </a:t>
            </a:r>
            <a:r>
              <a:rPr sz="1900" b="1" spc="-5" dirty="0">
                <a:solidFill>
                  <a:srgbClr val="585858"/>
                </a:solidFill>
                <a:latin typeface="Calibri"/>
                <a:cs typeface="Calibri"/>
              </a:rPr>
              <a:t>continued</a:t>
            </a:r>
            <a:r>
              <a:rPr sz="1900" b="1" spc="25" dirty="0">
                <a:solidFill>
                  <a:srgbClr val="585858"/>
                </a:solidFill>
                <a:latin typeface="Calibri"/>
                <a:cs typeface="Calibri"/>
              </a:rPr>
              <a:t> </a:t>
            </a:r>
            <a:r>
              <a:rPr sz="1900" b="1" spc="-10" dirty="0">
                <a:solidFill>
                  <a:srgbClr val="585858"/>
                </a:solidFill>
                <a:latin typeface="Calibri"/>
                <a:cs typeface="Calibri"/>
              </a:rPr>
              <a:t>chest</a:t>
            </a:r>
            <a:r>
              <a:rPr sz="1900" b="1" spc="30" dirty="0">
                <a:solidFill>
                  <a:srgbClr val="585858"/>
                </a:solidFill>
                <a:latin typeface="Calibri"/>
                <a:cs typeface="Calibri"/>
              </a:rPr>
              <a:t> </a:t>
            </a:r>
            <a:r>
              <a:rPr sz="1900" b="1" spc="-5" dirty="0">
                <a:solidFill>
                  <a:srgbClr val="585858"/>
                </a:solidFill>
                <a:latin typeface="Calibri"/>
                <a:cs typeface="Calibri"/>
              </a:rPr>
              <a:t>pain</a:t>
            </a:r>
            <a:r>
              <a:rPr sz="1900" b="1" spc="5" dirty="0">
                <a:solidFill>
                  <a:srgbClr val="585858"/>
                </a:solidFill>
                <a:latin typeface="Calibri"/>
                <a:cs typeface="Calibri"/>
              </a:rPr>
              <a:t> </a:t>
            </a:r>
            <a:r>
              <a:rPr sz="1900" b="1" spc="-5" dirty="0">
                <a:solidFill>
                  <a:srgbClr val="585858"/>
                </a:solidFill>
                <a:latin typeface="Calibri"/>
                <a:cs typeface="Calibri"/>
              </a:rPr>
              <a:t>and</a:t>
            </a:r>
            <a:r>
              <a:rPr sz="1900" b="1" spc="5" dirty="0">
                <a:solidFill>
                  <a:srgbClr val="585858"/>
                </a:solidFill>
                <a:latin typeface="Calibri"/>
                <a:cs typeface="Calibri"/>
              </a:rPr>
              <a:t> </a:t>
            </a:r>
            <a:r>
              <a:rPr sz="1900" b="1" spc="-5" dirty="0">
                <a:solidFill>
                  <a:srgbClr val="585858"/>
                </a:solidFill>
                <a:latin typeface="Calibri"/>
                <a:cs typeface="Calibri"/>
              </a:rPr>
              <a:t>cough,</a:t>
            </a:r>
            <a:r>
              <a:rPr sz="1900" b="1" spc="15" dirty="0">
                <a:solidFill>
                  <a:srgbClr val="585858"/>
                </a:solidFill>
                <a:latin typeface="Calibri"/>
                <a:cs typeface="Calibri"/>
              </a:rPr>
              <a:t> </a:t>
            </a:r>
            <a:r>
              <a:rPr sz="1900" b="1" spc="-5" dirty="0">
                <a:solidFill>
                  <a:srgbClr val="585858"/>
                </a:solidFill>
                <a:latin typeface="Calibri"/>
                <a:cs typeface="Calibri"/>
              </a:rPr>
              <a:t>dyspnea</a:t>
            </a:r>
            <a:r>
              <a:rPr sz="1900" b="1" spc="25" dirty="0">
                <a:solidFill>
                  <a:srgbClr val="585858"/>
                </a:solidFill>
                <a:latin typeface="Calibri"/>
                <a:cs typeface="Calibri"/>
              </a:rPr>
              <a:t> </a:t>
            </a:r>
            <a:r>
              <a:rPr sz="1900" b="1" spc="-5" dirty="0">
                <a:solidFill>
                  <a:srgbClr val="585858"/>
                </a:solidFill>
                <a:latin typeface="Calibri"/>
                <a:cs typeface="Calibri"/>
              </a:rPr>
              <a:t>on</a:t>
            </a:r>
            <a:r>
              <a:rPr sz="1900" b="1" spc="5" dirty="0">
                <a:solidFill>
                  <a:srgbClr val="585858"/>
                </a:solidFill>
                <a:latin typeface="Calibri"/>
                <a:cs typeface="Calibri"/>
              </a:rPr>
              <a:t> </a:t>
            </a:r>
            <a:r>
              <a:rPr sz="1900" b="1" spc="-10" dirty="0">
                <a:solidFill>
                  <a:srgbClr val="585858"/>
                </a:solidFill>
                <a:latin typeface="Calibri"/>
                <a:cs typeface="Calibri"/>
              </a:rPr>
              <a:t>exertion</a:t>
            </a:r>
            <a:endParaRPr sz="1900">
              <a:latin typeface="Calibri"/>
              <a:cs typeface="Calibri"/>
            </a:endParaRPr>
          </a:p>
          <a:p>
            <a:pPr marL="812800" lvl="1" indent="-343535">
              <a:lnSpc>
                <a:spcPct val="100000"/>
              </a:lnSpc>
              <a:spcBef>
                <a:spcPts val="969"/>
              </a:spcBef>
              <a:buFont typeface="Courier New"/>
              <a:buChar char="o"/>
              <a:tabLst>
                <a:tab pos="813435" algn="l"/>
              </a:tabLst>
            </a:pPr>
            <a:r>
              <a:rPr sz="1900" spc="-10" dirty="0">
                <a:solidFill>
                  <a:srgbClr val="585858"/>
                </a:solidFill>
                <a:latin typeface="Calibri"/>
                <a:cs typeface="Calibri"/>
              </a:rPr>
              <a:t>15L</a:t>
            </a:r>
            <a:r>
              <a:rPr sz="1900" spc="-5" dirty="0">
                <a:solidFill>
                  <a:srgbClr val="585858"/>
                </a:solidFill>
                <a:latin typeface="Calibri"/>
                <a:cs typeface="Calibri"/>
              </a:rPr>
              <a:t> O2</a:t>
            </a:r>
            <a:r>
              <a:rPr sz="1900" dirty="0">
                <a:solidFill>
                  <a:srgbClr val="585858"/>
                </a:solidFill>
                <a:latin typeface="Calibri"/>
                <a:cs typeface="Calibri"/>
              </a:rPr>
              <a:t> </a:t>
            </a:r>
            <a:r>
              <a:rPr sz="1900" spc="-5" dirty="0">
                <a:solidFill>
                  <a:srgbClr val="585858"/>
                </a:solidFill>
                <a:latin typeface="Calibri"/>
                <a:cs typeface="Calibri"/>
              </a:rPr>
              <a:t>via</a:t>
            </a:r>
            <a:r>
              <a:rPr sz="1900" spc="15" dirty="0">
                <a:solidFill>
                  <a:srgbClr val="585858"/>
                </a:solidFill>
                <a:latin typeface="Calibri"/>
                <a:cs typeface="Calibri"/>
              </a:rPr>
              <a:t> </a:t>
            </a:r>
            <a:r>
              <a:rPr sz="1900" spc="-25" dirty="0">
                <a:solidFill>
                  <a:srgbClr val="585858"/>
                </a:solidFill>
                <a:latin typeface="Calibri"/>
                <a:cs typeface="Calibri"/>
              </a:rPr>
              <a:t>Venti</a:t>
            </a:r>
            <a:r>
              <a:rPr sz="1900" dirty="0">
                <a:solidFill>
                  <a:srgbClr val="585858"/>
                </a:solidFill>
                <a:latin typeface="Calibri"/>
                <a:cs typeface="Calibri"/>
              </a:rPr>
              <a:t> </a:t>
            </a:r>
            <a:r>
              <a:rPr sz="1900" spc="-5" dirty="0">
                <a:solidFill>
                  <a:srgbClr val="585858"/>
                </a:solidFill>
                <a:latin typeface="Calibri"/>
                <a:cs typeface="Calibri"/>
              </a:rPr>
              <a:t>mask,</a:t>
            </a:r>
            <a:r>
              <a:rPr sz="1900" spc="-15" dirty="0">
                <a:solidFill>
                  <a:srgbClr val="585858"/>
                </a:solidFill>
                <a:latin typeface="Calibri"/>
                <a:cs typeface="Calibri"/>
              </a:rPr>
              <a:t> </a:t>
            </a:r>
            <a:r>
              <a:rPr sz="1900" spc="-10" dirty="0">
                <a:solidFill>
                  <a:srgbClr val="585858"/>
                </a:solidFill>
                <a:latin typeface="Calibri"/>
                <a:cs typeface="Calibri"/>
              </a:rPr>
              <a:t>maintaining</a:t>
            </a:r>
            <a:r>
              <a:rPr sz="1900" spc="30" dirty="0">
                <a:solidFill>
                  <a:srgbClr val="585858"/>
                </a:solidFill>
                <a:latin typeface="Calibri"/>
                <a:cs typeface="Calibri"/>
              </a:rPr>
              <a:t> </a:t>
            </a:r>
            <a:r>
              <a:rPr sz="1900" spc="-5" dirty="0">
                <a:solidFill>
                  <a:srgbClr val="585858"/>
                </a:solidFill>
                <a:latin typeface="Calibri"/>
                <a:cs typeface="Calibri"/>
              </a:rPr>
              <a:t>SpO2</a:t>
            </a:r>
            <a:r>
              <a:rPr sz="1900" dirty="0">
                <a:solidFill>
                  <a:srgbClr val="585858"/>
                </a:solidFill>
                <a:latin typeface="Calibri"/>
                <a:cs typeface="Calibri"/>
              </a:rPr>
              <a:t> </a:t>
            </a:r>
            <a:r>
              <a:rPr sz="1900" spc="-5" dirty="0">
                <a:solidFill>
                  <a:srgbClr val="585858"/>
                </a:solidFill>
                <a:latin typeface="Calibri"/>
                <a:cs typeface="Calibri"/>
              </a:rPr>
              <a:t>91-98%,</a:t>
            </a:r>
            <a:r>
              <a:rPr sz="1900" spc="20" dirty="0">
                <a:solidFill>
                  <a:srgbClr val="585858"/>
                </a:solidFill>
                <a:latin typeface="Calibri"/>
                <a:cs typeface="Calibri"/>
              </a:rPr>
              <a:t> </a:t>
            </a:r>
            <a:r>
              <a:rPr sz="1900" spc="-10" dirty="0">
                <a:solidFill>
                  <a:srgbClr val="585858"/>
                </a:solidFill>
                <a:latin typeface="Calibri"/>
                <a:cs typeface="Calibri"/>
              </a:rPr>
              <a:t>HR</a:t>
            </a:r>
            <a:r>
              <a:rPr sz="1900" spc="15" dirty="0">
                <a:solidFill>
                  <a:srgbClr val="585858"/>
                </a:solidFill>
                <a:latin typeface="Calibri"/>
                <a:cs typeface="Calibri"/>
              </a:rPr>
              <a:t> </a:t>
            </a:r>
            <a:r>
              <a:rPr sz="1900" spc="-10" dirty="0">
                <a:solidFill>
                  <a:srgbClr val="585858"/>
                </a:solidFill>
                <a:latin typeface="Calibri"/>
                <a:cs typeface="Calibri"/>
              </a:rPr>
              <a:t>100-120</a:t>
            </a:r>
            <a:endParaRPr sz="1900">
              <a:latin typeface="Calibri"/>
              <a:cs typeface="Calibri"/>
            </a:endParaRPr>
          </a:p>
          <a:p>
            <a:pPr marL="812800" lvl="1" indent="-343535">
              <a:lnSpc>
                <a:spcPct val="100000"/>
              </a:lnSpc>
              <a:spcBef>
                <a:spcPts val="375"/>
              </a:spcBef>
              <a:buFont typeface="Courier New"/>
              <a:buChar char="o"/>
              <a:tabLst>
                <a:tab pos="813435" algn="l"/>
              </a:tabLst>
            </a:pPr>
            <a:r>
              <a:rPr sz="1900" spc="-10" dirty="0">
                <a:solidFill>
                  <a:srgbClr val="585858"/>
                </a:solidFill>
                <a:latin typeface="Calibri"/>
                <a:cs typeface="Calibri"/>
              </a:rPr>
              <a:t>Mid-Morning:</a:t>
            </a:r>
            <a:r>
              <a:rPr sz="1900" spc="50" dirty="0">
                <a:solidFill>
                  <a:srgbClr val="585858"/>
                </a:solidFill>
                <a:latin typeface="Calibri"/>
                <a:cs typeface="Calibri"/>
              </a:rPr>
              <a:t> </a:t>
            </a:r>
            <a:r>
              <a:rPr sz="1900" spc="-15" dirty="0">
                <a:solidFill>
                  <a:srgbClr val="585858"/>
                </a:solidFill>
                <a:latin typeface="Calibri"/>
                <a:cs typeface="Calibri"/>
              </a:rPr>
              <a:t>Reported</a:t>
            </a:r>
            <a:r>
              <a:rPr sz="1900" spc="30" dirty="0">
                <a:solidFill>
                  <a:srgbClr val="585858"/>
                </a:solidFill>
                <a:latin typeface="Calibri"/>
                <a:cs typeface="Calibri"/>
              </a:rPr>
              <a:t> </a:t>
            </a:r>
            <a:r>
              <a:rPr sz="1900" spc="-10" dirty="0">
                <a:solidFill>
                  <a:srgbClr val="585858"/>
                </a:solidFill>
                <a:latin typeface="Calibri"/>
                <a:cs typeface="Calibri"/>
              </a:rPr>
              <a:t>increased</a:t>
            </a:r>
            <a:r>
              <a:rPr sz="1900" spc="20" dirty="0">
                <a:solidFill>
                  <a:srgbClr val="585858"/>
                </a:solidFill>
                <a:latin typeface="Calibri"/>
                <a:cs typeface="Calibri"/>
              </a:rPr>
              <a:t> </a:t>
            </a:r>
            <a:r>
              <a:rPr sz="1900" spc="-15" dirty="0">
                <a:solidFill>
                  <a:srgbClr val="585858"/>
                </a:solidFill>
                <a:latin typeface="Calibri"/>
                <a:cs typeface="Calibri"/>
              </a:rPr>
              <a:t>WOB,</a:t>
            </a:r>
            <a:r>
              <a:rPr sz="1900" dirty="0">
                <a:solidFill>
                  <a:srgbClr val="585858"/>
                </a:solidFill>
                <a:latin typeface="Calibri"/>
                <a:cs typeface="Calibri"/>
              </a:rPr>
              <a:t> </a:t>
            </a:r>
            <a:r>
              <a:rPr sz="1900" spc="-15" dirty="0">
                <a:solidFill>
                  <a:srgbClr val="585858"/>
                </a:solidFill>
                <a:latin typeface="Calibri"/>
                <a:cs typeface="Calibri"/>
              </a:rPr>
              <a:t>tachycardic,</a:t>
            </a:r>
            <a:r>
              <a:rPr sz="1900" dirty="0">
                <a:solidFill>
                  <a:srgbClr val="585858"/>
                </a:solidFill>
                <a:latin typeface="Calibri"/>
                <a:cs typeface="Calibri"/>
              </a:rPr>
              <a:t> </a:t>
            </a:r>
            <a:r>
              <a:rPr sz="1900" spc="-10" dirty="0">
                <a:solidFill>
                  <a:srgbClr val="585858"/>
                </a:solidFill>
                <a:latin typeface="Calibri"/>
                <a:cs typeface="Calibri"/>
              </a:rPr>
              <a:t>tachypneic</a:t>
            </a:r>
            <a:r>
              <a:rPr sz="1900" spc="35" dirty="0">
                <a:solidFill>
                  <a:srgbClr val="585858"/>
                </a:solidFill>
                <a:latin typeface="Calibri"/>
                <a:cs typeface="Calibri"/>
              </a:rPr>
              <a:t> </a:t>
            </a:r>
            <a:r>
              <a:rPr sz="1900" spc="-5" dirty="0">
                <a:solidFill>
                  <a:srgbClr val="585858"/>
                </a:solidFill>
                <a:latin typeface="Calibri"/>
                <a:cs typeface="Calibri"/>
              </a:rPr>
              <a:t>–</a:t>
            </a:r>
            <a:r>
              <a:rPr sz="1900" dirty="0">
                <a:solidFill>
                  <a:srgbClr val="585858"/>
                </a:solidFill>
                <a:latin typeface="Calibri"/>
                <a:cs typeface="Calibri"/>
              </a:rPr>
              <a:t> </a:t>
            </a:r>
            <a:r>
              <a:rPr sz="1900" spc="-5" dirty="0">
                <a:solidFill>
                  <a:srgbClr val="585858"/>
                </a:solidFill>
                <a:latin typeface="Calibri"/>
                <a:cs typeface="Calibri"/>
              </a:rPr>
              <a:t>RR</a:t>
            </a:r>
            <a:r>
              <a:rPr sz="1900" spc="20" dirty="0">
                <a:solidFill>
                  <a:srgbClr val="585858"/>
                </a:solidFill>
                <a:latin typeface="Calibri"/>
                <a:cs typeface="Calibri"/>
              </a:rPr>
              <a:t> </a:t>
            </a:r>
            <a:r>
              <a:rPr sz="1900" spc="-5" dirty="0">
                <a:solidFill>
                  <a:srgbClr val="585858"/>
                </a:solidFill>
                <a:latin typeface="Calibri"/>
                <a:cs typeface="Calibri"/>
              </a:rPr>
              <a:t>30s,</a:t>
            </a:r>
            <a:r>
              <a:rPr sz="1900" spc="-10" dirty="0">
                <a:solidFill>
                  <a:srgbClr val="585858"/>
                </a:solidFill>
                <a:latin typeface="Calibri"/>
                <a:cs typeface="Calibri"/>
              </a:rPr>
              <a:t> </a:t>
            </a:r>
            <a:r>
              <a:rPr sz="1900" spc="-5" dirty="0">
                <a:solidFill>
                  <a:srgbClr val="585858"/>
                </a:solidFill>
                <a:latin typeface="Calibri"/>
                <a:cs typeface="Calibri"/>
              </a:rPr>
              <a:t>O2</a:t>
            </a:r>
            <a:r>
              <a:rPr sz="1900" spc="10" dirty="0">
                <a:solidFill>
                  <a:srgbClr val="585858"/>
                </a:solidFill>
                <a:latin typeface="Calibri"/>
                <a:cs typeface="Calibri"/>
              </a:rPr>
              <a:t> </a:t>
            </a:r>
            <a:r>
              <a:rPr sz="1900" spc="-5" dirty="0">
                <a:solidFill>
                  <a:srgbClr val="585858"/>
                </a:solidFill>
                <a:latin typeface="Calibri"/>
                <a:cs typeface="Calibri"/>
              </a:rPr>
              <a:t>sats</a:t>
            </a:r>
            <a:r>
              <a:rPr sz="1900" spc="-15" dirty="0">
                <a:solidFill>
                  <a:srgbClr val="585858"/>
                </a:solidFill>
                <a:latin typeface="Calibri"/>
                <a:cs typeface="Calibri"/>
              </a:rPr>
              <a:t> </a:t>
            </a:r>
            <a:r>
              <a:rPr sz="1900" spc="-5" dirty="0">
                <a:solidFill>
                  <a:srgbClr val="585858"/>
                </a:solidFill>
                <a:latin typeface="Calibri"/>
                <a:cs typeface="Calibri"/>
              </a:rPr>
              <a:t>&gt;95%</a:t>
            </a:r>
            <a:endParaRPr sz="1900">
              <a:latin typeface="Calibri"/>
              <a:cs typeface="Calibri"/>
            </a:endParaRPr>
          </a:p>
          <a:p>
            <a:pPr marL="812800" marR="74295" lvl="1" indent="-342900">
              <a:lnSpc>
                <a:spcPts val="2050"/>
              </a:lnSpc>
              <a:spcBef>
                <a:spcPts val="630"/>
              </a:spcBef>
              <a:buFont typeface="Courier New"/>
              <a:buChar char="o"/>
              <a:tabLst>
                <a:tab pos="813435" algn="l"/>
              </a:tabLst>
            </a:pPr>
            <a:r>
              <a:rPr sz="1900" spc="-5" dirty="0">
                <a:solidFill>
                  <a:srgbClr val="585858"/>
                </a:solidFill>
                <a:latin typeface="Calibri"/>
                <a:cs typeface="Calibri"/>
              </a:rPr>
              <a:t>Noon:</a:t>
            </a:r>
            <a:r>
              <a:rPr sz="1900" spc="10" dirty="0">
                <a:solidFill>
                  <a:srgbClr val="585858"/>
                </a:solidFill>
                <a:latin typeface="Calibri"/>
                <a:cs typeface="Calibri"/>
              </a:rPr>
              <a:t> </a:t>
            </a:r>
            <a:r>
              <a:rPr sz="1900" spc="-5" dirty="0">
                <a:solidFill>
                  <a:srgbClr val="585858"/>
                </a:solidFill>
                <a:latin typeface="Calibri"/>
                <a:cs typeface="Calibri"/>
              </a:rPr>
              <a:t>Visible</a:t>
            </a:r>
            <a:r>
              <a:rPr sz="1900" spc="20" dirty="0">
                <a:solidFill>
                  <a:srgbClr val="585858"/>
                </a:solidFill>
                <a:latin typeface="Calibri"/>
                <a:cs typeface="Calibri"/>
              </a:rPr>
              <a:t> </a:t>
            </a:r>
            <a:r>
              <a:rPr sz="1900" spc="-10" dirty="0">
                <a:solidFill>
                  <a:srgbClr val="585858"/>
                </a:solidFill>
                <a:latin typeface="Calibri"/>
                <a:cs typeface="Calibri"/>
              </a:rPr>
              <a:t>distress,</a:t>
            </a:r>
            <a:r>
              <a:rPr sz="1900" spc="-20" dirty="0">
                <a:solidFill>
                  <a:srgbClr val="585858"/>
                </a:solidFill>
                <a:latin typeface="Calibri"/>
                <a:cs typeface="Calibri"/>
              </a:rPr>
              <a:t> </a:t>
            </a:r>
            <a:r>
              <a:rPr sz="1900" spc="-15" dirty="0">
                <a:solidFill>
                  <a:srgbClr val="585858"/>
                </a:solidFill>
                <a:latin typeface="Calibri"/>
                <a:cs typeface="Calibri"/>
              </a:rPr>
              <a:t>tachycardic,</a:t>
            </a:r>
            <a:r>
              <a:rPr sz="1900" dirty="0">
                <a:solidFill>
                  <a:srgbClr val="585858"/>
                </a:solidFill>
                <a:latin typeface="Calibri"/>
                <a:cs typeface="Calibri"/>
              </a:rPr>
              <a:t> </a:t>
            </a:r>
            <a:r>
              <a:rPr sz="1900" spc="-10" dirty="0">
                <a:solidFill>
                  <a:srgbClr val="585858"/>
                </a:solidFill>
                <a:latin typeface="Calibri"/>
                <a:cs typeface="Calibri"/>
              </a:rPr>
              <a:t>increased</a:t>
            </a:r>
            <a:r>
              <a:rPr sz="1900" spc="15" dirty="0">
                <a:solidFill>
                  <a:srgbClr val="585858"/>
                </a:solidFill>
                <a:latin typeface="Calibri"/>
                <a:cs typeface="Calibri"/>
              </a:rPr>
              <a:t> </a:t>
            </a:r>
            <a:r>
              <a:rPr sz="1900" spc="-5" dirty="0">
                <a:solidFill>
                  <a:srgbClr val="585858"/>
                </a:solidFill>
                <a:latin typeface="Calibri"/>
                <a:cs typeface="Calibri"/>
              </a:rPr>
              <a:t>RR, O2</a:t>
            </a:r>
            <a:r>
              <a:rPr sz="1900" spc="10" dirty="0">
                <a:solidFill>
                  <a:srgbClr val="585858"/>
                </a:solidFill>
                <a:latin typeface="Calibri"/>
                <a:cs typeface="Calibri"/>
              </a:rPr>
              <a:t> </a:t>
            </a:r>
            <a:r>
              <a:rPr sz="1900" spc="-5" dirty="0">
                <a:solidFill>
                  <a:srgbClr val="585858"/>
                </a:solidFill>
                <a:latin typeface="Calibri"/>
                <a:cs typeface="Calibri"/>
              </a:rPr>
              <a:t>sats</a:t>
            </a:r>
            <a:r>
              <a:rPr sz="1900" spc="-20" dirty="0">
                <a:solidFill>
                  <a:srgbClr val="585858"/>
                </a:solidFill>
                <a:latin typeface="Calibri"/>
                <a:cs typeface="Calibri"/>
              </a:rPr>
              <a:t> </a:t>
            </a:r>
            <a:r>
              <a:rPr sz="1900" spc="-5" dirty="0">
                <a:solidFill>
                  <a:srgbClr val="585858"/>
                </a:solidFill>
                <a:latin typeface="Calibri"/>
                <a:cs typeface="Calibri"/>
              </a:rPr>
              <a:t>88%,</a:t>
            </a:r>
            <a:r>
              <a:rPr sz="1900" spc="10" dirty="0">
                <a:solidFill>
                  <a:srgbClr val="585858"/>
                </a:solidFill>
                <a:latin typeface="Calibri"/>
                <a:cs typeface="Calibri"/>
              </a:rPr>
              <a:t> </a:t>
            </a:r>
            <a:r>
              <a:rPr sz="1900" spc="-10" dirty="0">
                <a:solidFill>
                  <a:srgbClr val="585858"/>
                </a:solidFill>
                <a:latin typeface="Calibri"/>
                <a:cs typeface="Calibri"/>
              </a:rPr>
              <a:t>switched</a:t>
            </a:r>
            <a:r>
              <a:rPr sz="1900" spc="15" dirty="0">
                <a:solidFill>
                  <a:srgbClr val="585858"/>
                </a:solidFill>
                <a:latin typeface="Calibri"/>
                <a:cs typeface="Calibri"/>
              </a:rPr>
              <a:t> </a:t>
            </a:r>
            <a:r>
              <a:rPr sz="1900" spc="-15" dirty="0">
                <a:solidFill>
                  <a:srgbClr val="585858"/>
                </a:solidFill>
                <a:latin typeface="Calibri"/>
                <a:cs typeface="Calibri"/>
              </a:rPr>
              <a:t>to</a:t>
            </a:r>
            <a:r>
              <a:rPr sz="1900" dirty="0">
                <a:solidFill>
                  <a:srgbClr val="585858"/>
                </a:solidFill>
                <a:latin typeface="Calibri"/>
                <a:cs typeface="Calibri"/>
              </a:rPr>
              <a:t> </a:t>
            </a:r>
            <a:r>
              <a:rPr sz="1900" spc="-25" dirty="0">
                <a:solidFill>
                  <a:srgbClr val="585858"/>
                </a:solidFill>
                <a:latin typeface="Calibri"/>
                <a:cs typeface="Calibri"/>
              </a:rPr>
              <a:t>AirVo</a:t>
            </a:r>
            <a:r>
              <a:rPr sz="1900" spc="15" dirty="0">
                <a:solidFill>
                  <a:srgbClr val="585858"/>
                </a:solidFill>
                <a:latin typeface="Calibri"/>
                <a:cs typeface="Calibri"/>
              </a:rPr>
              <a:t> </a:t>
            </a:r>
            <a:r>
              <a:rPr sz="1900" spc="-5" dirty="0">
                <a:solidFill>
                  <a:srgbClr val="585858"/>
                </a:solidFill>
                <a:latin typeface="Calibri"/>
                <a:cs typeface="Calibri"/>
              </a:rPr>
              <a:t>NC</a:t>
            </a:r>
            <a:r>
              <a:rPr sz="1900" dirty="0">
                <a:solidFill>
                  <a:srgbClr val="585858"/>
                </a:solidFill>
                <a:latin typeface="Calibri"/>
                <a:cs typeface="Calibri"/>
              </a:rPr>
              <a:t> </a:t>
            </a:r>
            <a:r>
              <a:rPr sz="1900" spc="-5" dirty="0">
                <a:solidFill>
                  <a:srgbClr val="585858"/>
                </a:solidFill>
                <a:latin typeface="Calibri"/>
                <a:cs typeface="Calibri"/>
              </a:rPr>
              <a:t>per</a:t>
            </a:r>
            <a:r>
              <a:rPr sz="1900" spc="5" dirty="0">
                <a:solidFill>
                  <a:srgbClr val="585858"/>
                </a:solidFill>
                <a:latin typeface="Calibri"/>
                <a:cs typeface="Calibri"/>
              </a:rPr>
              <a:t> </a:t>
            </a:r>
            <a:r>
              <a:rPr sz="1900" spc="-75" dirty="0">
                <a:solidFill>
                  <a:srgbClr val="585858"/>
                </a:solidFill>
                <a:latin typeface="Calibri"/>
                <a:cs typeface="Calibri"/>
              </a:rPr>
              <a:t>RT, </a:t>
            </a:r>
            <a:r>
              <a:rPr sz="1900" spc="-415" dirty="0">
                <a:solidFill>
                  <a:srgbClr val="585858"/>
                </a:solidFill>
                <a:latin typeface="Calibri"/>
                <a:cs typeface="Calibri"/>
              </a:rPr>
              <a:t> </a:t>
            </a:r>
            <a:r>
              <a:rPr sz="1900" spc="-5" dirty="0">
                <a:solidFill>
                  <a:srgbClr val="585858"/>
                </a:solidFill>
                <a:latin typeface="Calibri"/>
                <a:cs typeface="Calibri"/>
              </a:rPr>
              <a:t>O2 sats</a:t>
            </a:r>
            <a:r>
              <a:rPr sz="1900" spc="-20" dirty="0">
                <a:solidFill>
                  <a:srgbClr val="585858"/>
                </a:solidFill>
                <a:latin typeface="Calibri"/>
                <a:cs typeface="Calibri"/>
              </a:rPr>
              <a:t> improved</a:t>
            </a:r>
            <a:r>
              <a:rPr sz="1900" spc="35" dirty="0">
                <a:solidFill>
                  <a:srgbClr val="585858"/>
                </a:solidFill>
                <a:latin typeface="Calibri"/>
                <a:cs typeface="Calibri"/>
              </a:rPr>
              <a:t> </a:t>
            </a:r>
            <a:r>
              <a:rPr sz="1900" spc="-15" dirty="0">
                <a:solidFill>
                  <a:srgbClr val="585858"/>
                </a:solidFill>
                <a:latin typeface="Calibri"/>
                <a:cs typeface="Calibri"/>
              </a:rPr>
              <a:t>to</a:t>
            </a:r>
            <a:r>
              <a:rPr sz="1900" spc="10" dirty="0">
                <a:solidFill>
                  <a:srgbClr val="585858"/>
                </a:solidFill>
                <a:latin typeface="Calibri"/>
                <a:cs typeface="Calibri"/>
              </a:rPr>
              <a:t> </a:t>
            </a:r>
            <a:r>
              <a:rPr sz="1900" spc="-10" dirty="0">
                <a:solidFill>
                  <a:srgbClr val="585858"/>
                </a:solidFill>
                <a:latin typeface="Calibri"/>
                <a:cs typeface="Calibri"/>
              </a:rPr>
              <a:t>96%</a:t>
            </a:r>
            <a:endParaRPr sz="1900">
              <a:latin typeface="Calibri"/>
              <a:cs typeface="Calibri"/>
            </a:endParaRPr>
          </a:p>
          <a:p>
            <a:pPr marL="812800" marR="5080" lvl="1" indent="-342900">
              <a:lnSpc>
                <a:spcPts val="2050"/>
              </a:lnSpc>
              <a:spcBef>
                <a:spcPts val="605"/>
              </a:spcBef>
              <a:buFont typeface="Courier New"/>
              <a:buChar char="o"/>
              <a:tabLst>
                <a:tab pos="813435" algn="l"/>
              </a:tabLst>
            </a:pPr>
            <a:r>
              <a:rPr sz="1900" spc="-15" dirty="0">
                <a:solidFill>
                  <a:srgbClr val="585858"/>
                </a:solidFill>
                <a:latin typeface="Calibri"/>
                <a:cs typeface="Calibri"/>
              </a:rPr>
              <a:t>Evening:</a:t>
            </a:r>
            <a:r>
              <a:rPr sz="1900" spc="50" dirty="0">
                <a:solidFill>
                  <a:srgbClr val="585858"/>
                </a:solidFill>
                <a:latin typeface="Calibri"/>
                <a:cs typeface="Calibri"/>
              </a:rPr>
              <a:t> </a:t>
            </a:r>
            <a:r>
              <a:rPr sz="1900" spc="-10" dirty="0">
                <a:solidFill>
                  <a:srgbClr val="585858"/>
                </a:solidFill>
                <a:latin typeface="Calibri"/>
                <a:cs typeface="Calibri"/>
              </a:rPr>
              <a:t>Uncomfortable-appearing,</a:t>
            </a:r>
            <a:r>
              <a:rPr sz="1900" spc="55" dirty="0">
                <a:solidFill>
                  <a:srgbClr val="585858"/>
                </a:solidFill>
                <a:latin typeface="Calibri"/>
                <a:cs typeface="Calibri"/>
              </a:rPr>
              <a:t> </a:t>
            </a:r>
            <a:r>
              <a:rPr sz="1900" spc="-15" dirty="0">
                <a:solidFill>
                  <a:srgbClr val="585858"/>
                </a:solidFill>
                <a:latin typeface="Calibri"/>
                <a:cs typeface="Calibri"/>
              </a:rPr>
              <a:t>tachycardic,</a:t>
            </a:r>
            <a:r>
              <a:rPr sz="1900" spc="5" dirty="0">
                <a:solidFill>
                  <a:srgbClr val="585858"/>
                </a:solidFill>
                <a:latin typeface="Calibri"/>
                <a:cs typeface="Calibri"/>
              </a:rPr>
              <a:t> </a:t>
            </a:r>
            <a:r>
              <a:rPr sz="1900" spc="-10" dirty="0">
                <a:solidFill>
                  <a:srgbClr val="585858"/>
                </a:solidFill>
                <a:latin typeface="Calibri"/>
                <a:cs typeface="Calibri"/>
              </a:rPr>
              <a:t>tachypneic,</a:t>
            </a:r>
            <a:r>
              <a:rPr sz="1900" spc="30" dirty="0">
                <a:solidFill>
                  <a:srgbClr val="585858"/>
                </a:solidFill>
                <a:latin typeface="Calibri"/>
                <a:cs typeface="Calibri"/>
              </a:rPr>
              <a:t> </a:t>
            </a:r>
            <a:r>
              <a:rPr sz="1900" spc="-5" dirty="0">
                <a:solidFill>
                  <a:srgbClr val="585858"/>
                </a:solidFill>
                <a:latin typeface="Calibri"/>
                <a:cs typeface="Calibri"/>
              </a:rPr>
              <a:t>on</a:t>
            </a:r>
            <a:r>
              <a:rPr sz="1900" spc="5" dirty="0">
                <a:solidFill>
                  <a:srgbClr val="585858"/>
                </a:solidFill>
                <a:latin typeface="Calibri"/>
                <a:cs typeface="Calibri"/>
              </a:rPr>
              <a:t> </a:t>
            </a:r>
            <a:r>
              <a:rPr sz="1900" spc="-10" dirty="0">
                <a:solidFill>
                  <a:srgbClr val="585858"/>
                </a:solidFill>
                <a:latin typeface="Calibri"/>
                <a:cs typeface="Calibri"/>
              </a:rPr>
              <a:t>35L</a:t>
            </a:r>
            <a:r>
              <a:rPr sz="1900" spc="5" dirty="0">
                <a:solidFill>
                  <a:srgbClr val="585858"/>
                </a:solidFill>
                <a:latin typeface="Calibri"/>
                <a:cs typeface="Calibri"/>
              </a:rPr>
              <a:t> </a:t>
            </a:r>
            <a:r>
              <a:rPr sz="1900" spc="-25" dirty="0">
                <a:solidFill>
                  <a:srgbClr val="585858"/>
                </a:solidFill>
                <a:latin typeface="Calibri"/>
                <a:cs typeface="Calibri"/>
              </a:rPr>
              <a:t>AirVo,</a:t>
            </a:r>
            <a:r>
              <a:rPr sz="1900" spc="30" dirty="0">
                <a:solidFill>
                  <a:srgbClr val="585858"/>
                </a:solidFill>
                <a:latin typeface="Calibri"/>
                <a:cs typeface="Calibri"/>
              </a:rPr>
              <a:t> </a:t>
            </a:r>
            <a:r>
              <a:rPr sz="1900" spc="-5" dirty="0">
                <a:solidFill>
                  <a:srgbClr val="585858"/>
                </a:solidFill>
                <a:latin typeface="Calibri"/>
                <a:cs typeface="Calibri"/>
              </a:rPr>
              <a:t>O2</a:t>
            </a:r>
            <a:r>
              <a:rPr sz="1900" spc="5" dirty="0">
                <a:solidFill>
                  <a:srgbClr val="585858"/>
                </a:solidFill>
                <a:latin typeface="Calibri"/>
                <a:cs typeface="Calibri"/>
              </a:rPr>
              <a:t> </a:t>
            </a:r>
            <a:r>
              <a:rPr sz="1900" spc="-5" dirty="0">
                <a:solidFill>
                  <a:srgbClr val="585858"/>
                </a:solidFill>
                <a:latin typeface="Calibri"/>
                <a:cs typeface="Calibri"/>
              </a:rPr>
              <a:t>sats</a:t>
            </a:r>
            <a:r>
              <a:rPr sz="1900" spc="-10" dirty="0">
                <a:solidFill>
                  <a:srgbClr val="585858"/>
                </a:solidFill>
                <a:latin typeface="Calibri"/>
                <a:cs typeface="Calibri"/>
              </a:rPr>
              <a:t> 95%</a:t>
            </a:r>
            <a:r>
              <a:rPr sz="1900" spc="10" dirty="0">
                <a:solidFill>
                  <a:srgbClr val="585858"/>
                </a:solidFill>
                <a:latin typeface="Calibri"/>
                <a:cs typeface="Calibri"/>
              </a:rPr>
              <a:t> </a:t>
            </a:r>
            <a:r>
              <a:rPr sz="1900" spc="-5" dirty="0">
                <a:solidFill>
                  <a:srgbClr val="585858"/>
                </a:solidFill>
                <a:latin typeface="Calibri"/>
                <a:cs typeface="Calibri"/>
              </a:rPr>
              <a:t>with </a:t>
            </a:r>
            <a:r>
              <a:rPr sz="1900" spc="-415" dirty="0">
                <a:solidFill>
                  <a:srgbClr val="585858"/>
                </a:solidFill>
                <a:latin typeface="Calibri"/>
                <a:cs typeface="Calibri"/>
              </a:rPr>
              <a:t> </a:t>
            </a:r>
            <a:r>
              <a:rPr sz="1900" spc="-5" dirty="0">
                <a:solidFill>
                  <a:srgbClr val="585858"/>
                </a:solidFill>
                <a:latin typeface="Calibri"/>
                <a:cs typeface="Calibri"/>
              </a:rPr>
              <a:t>desats</a:t>
            </a:r>
            <a:r>
              <a:rPr sz="1900" spc="-15" dirty="0">
                <a:solidFill>
                  <a:srgbClr val="585858"/>
                </a:solidFill>
                <a:latin typeface="Calibri"/>
                <a:cs typeface="Calibri"/>
              </a:rPr>
              <a:t> </a:t>
            </a:r>
            <a:r>
              <a:rPr sz="1900" spc="-10" dirty="0">
                <a:solidFill>
                  <a:srgbClr val="585858"/>
                </a:solidFill>
                <a:latin typeface="Calibri"/>
                <a:cs typeface="Calibri"/>
              </a:rPr>
              <a:t>85-89%</a:t>
            </a:r>
            <a:r>
              <a:rPr sz="1900" spc="10" dirty="0">
                <a:solidFill>
                  <a:srgbClr val="585858"/>
                </a:solidFill>
                <a:latin typeface="Calibri"/>
                <a:cs typeface="Calibri"/>
              </a:rPr>
              <a:t> </a:t>
            </a:r>
            <a:r>
              <a:rPr sz="1900" spc="-5" dirty="0">
                <a:solidFill>
                  <a:srgbClr val="585858"/>
                </a:solidFill>
                <a:latin typeface="Calibri"/>
                <a:cs typeface="Calibri"/>
              </a:rPr>
              <a:t>with</a:t>
            </a:r>
            <a:r>
              <a:rPr sz="1900" spc="10" dirty="0">
                <a:solidFill>
                  <a:srgbClr val="585858"/>
                </a:solidFill>
                <a:latin typeface="Calibri"/>
                <a:cs typeface="Calibri"/>
              </a:rPr>
              <a:t> </a:t>
            </a:r>
            <a:r>
              <a:rPr sz="1900" spc="-10" dirty="0">
                <a:solidFill>
                  <a:srgbClr val="585858"/>
                </a:solidFill>
                <a:latin typeface="Calibri"/>
                <a:cs typeface="Calibri"/>
              </a:rPr>
              <a:t>coughing</a:t>
            </a:r>
            <a:r>
              <a:rPr sz="1900" spc="30" dirty="0">
                <a:solidFill>
                  <a:srgbClr val="585858"/>
                </a:solidFill>
                <a:latin typeface="Calibri"/>
                <a:cs typeface="Calibri"/>
              </a:rPr>
              <a:t> </a:t>
            </a:r>
            <a:r>
              <a:rPr sz="1900" spc="-5" dirty="0">
                <a:solidFill>
                  <a:srgbClr val="585858"/>
                </a:solidFill>
                <a:latin typeface="Calibri"/>
                <a:cs typeface="Calibri"/>
              </a:rPr>
              <a:t>or</a:t>
            </a:r>
            <a:r>
              <a:rPr sz="1900" dirty="0">
                <a:solidFill>
                  <a:srgbClr val="585858"/>
                </a:solidFill>
                <a:latin typeface="Calibri"/>
                <a:cs typeface="Calibri"/>
              </a:rPr>
              <a:t> </a:t>
            </a:r>
            <a:r>
              <a:rPr sz="1900" spc="-15" dirty="0">
                <a:solidFill>
                  <a:srgbClr val="585858"/>
                </a:solidFill>
                <a:latin typeface="Calibri"/>
                <a:cs typeface="Calibri"/>
              </a:rPr>
              <a:t>movement</a:t>
            </a:r>
            <a:endParaRPr sz="1900">
              <a:latin typeface="Calibri"/>
              <a:cs typeface="Calibri"/>
            </a:endParaRPr>
          </a:p>
          <a:p>
            <a:pPr marL="813435" lvl="1" indent="-343535">
              <a:lnSpc>
                <a:spcPct val="100000"/>
              </a:lnSpc>
              <a:spcBef>
                <a:spcPts val="345"/>
              </a:spcBef>
              <a:buFont typeface="Courier New"/>
              <a:buChar char="o"/>
              <a:tabLst>
                <a:tab pos="814069" algn="l"/>
              </a:tabLst>
            </a:pPr>
            <a:r>
              <a:rPr sz="1900" b="1" spc="-25" dirty="0">
                <a:solidFill>
                  <a:srgbClr val="585858"/>
                </a:solidFill>
                <a:latin typeface="Calibri"/>
                <a:cs typeface="Calibri"/>
              </a:rPr>
              <a:t>Transferred</a:t>
            </a:r>
            <a:r>
              <a:rPr sz="1900" b="1" spc="25" dirty="0">
                <a:solidFill>
                  <a:srgbClr val="585858"/>
                </a:solidFill>
                <a:latin typeface="Calibri"/>
                <a:cs typeface="Calibri"/>
              </a:rPr>
              <a:t> </a:t>
            </a:r>
            <a:r>
              <a:rPr sz="1900" b="1" spc="-15" dirty="0">
                <a:solidFill>
                  <a:srgbClr val="585858"/>
                </a:solidFill>
                <a:latin typeface="Calibri"/>
                <a:cs typeface="Calibri"/>
              </a:rPr>
              <a:t>to</a:t>
            </a:r>
            <a:r>
              <a:rPr sz="1900" b="1" dirty="0">
                <a:solidFill>
                  <a:srgbClr val="585858"/>
                </a:solidFill>
                <a:latin typeface="Calibri"/>
                <a:cs typeface="Calibri"/>
              </a:rPr>
              <a:t> </a:t>
            </a:r>
            <a:r>
              <a:rPr sz="1900" b="1" spc="-5" dirty="0">
                <a:solidFill>
                  <a:srgbClr val="585858"/>
                </a:solidFill>
                <a:latin typeface="Calibri"/>
                <a:cs typeface="Calibri"/>
              </a:rPr>
              <a:t>ICU</a:t>
            </a:r>
            <a:r>
              <a:rPr sz="1900" b="1" dirty="0">
                <a:solidFill>
                  <a:srgbClr val="585858"/>
                </a:solidFill>
                <a:latin typeface="Calibri"/>
                <a:cs typeface="Calibri"/>
              </a:rPr>
              <a:t> </a:t>
            </a:r>
            <a:r>
              <a:rPr sz="1900" b="1" spc="-10" dirty="0">
                <a:solidFill>
                  <a:srgbClr val="585858"/>
                </a:solidFill>
                <a:latin typeface="Calibri"/>
                <a:cs typeface="Calibri"/>
              </a:rPr>
              <a:t>for</a:t>
            </a:r>
            <a:r>
              <a:rPr sz="1900" b="1" spc="-15" dirty="0">
                <a:solidFill>
                  <a:srgbClr val="585858"/>
                </a:solidFill>
                <a:latin typeface="Calibri"/>
                <a:cs typeface="Calibri"/>
              </a:rPr>
              <a:t> </a:t>
            </a:r>
            <a:r>
              <a:rPr sz="1900" b="1" spc="-5" dirty="0">
                <a:solidFill>
                  <a:srgbClr val="585858"/>
                </a:solidFill>
                <a:latin typeface="Calibri"/>
                <a:cs typeface="Calibri"/>
              </a:rPr>
              <a:t>intubation</a:t>
            </a:r>
            <a:r>
              <a:rPr sz="1900" b="1" spc="15" dirty="0">
                <a:solidFill>
                  <a:srgbClr val="585858"/>
                </a:solidFill>
                <a:latin typeface="Calibri"/>
                <a:cs typeface="Calibri"/>
              </a:rPr>
              <a:t> </a:t>
            </a:r>
            <a:r>
              <a:rPr sz="1900" b="1" spc="-5" dirty="0">
                <a:solidFill>
                  <a:srgbClr val="585858"/>
                </a:solidFill>
                <a:latin typeface="Calibri"/>
                <a:cs typeface="Calibri"/>
              </a:rPr>
              <a:t>and</a:t>
            </a:r>
            <a:r>
              <a:rPr sz="1900" b="1" spc="5" dirty="0">
                <a:solidFill>
                  <a:srgbClr val="585858"/>
                </a:solidFill>
                <a:latin typeface="Calibri"/>
                <a:cs typeface="Calibri"/>
              </a:rPr>
              <a:t> </a:t>
            </a:r>
            <a:r>
              <a:rPr sz="1900" b="1" spc="-5" dirty="0">
                <a:solidFill>
                  <a:srgbClr val="585858"/>
                </a:solidFill>
                <a:latin typeface="Calibri"/>
                <a:cs typeface="Calibri"/>
              </a:rPr>
              <a:t>immediate</a:t>
            </a:r>
            <a:r>
              <a:rPr sz="1900" b="1" spc="5" dirty="0">
                <a:solidFill>
                  <a:srgbClr val="585858"/>
                </a:solidFill>
                <a:latin typeface="Calibri"/>
                <a:cs typeface="Calibri"/>
              </a:rPr>
              <a:t> </a:t>
            </a:r>
            <a:r>
              <a:rPr sz="1900" b="1" spc="-10" dirty="0">
                <a:solidFill>
                  <a:srgbClr val="585858"/>
                </a:solidFill>
                <a:latin typeface="Calibri"/>
                <a:cs typeface="Calibri"/>
              </a:rPr>
              <a:t>cesarean</a:t>
            </a:r>
            <a:r>
              <a:rPr sz="1900" b="1" spc="25" dirty="0">
                <a:solidFill>
                  <a:srgbClr val="585858"/>
                </a:solidFill>
                <a:latin typeface="Calibri"/>
                <a:cs typeface="Calibri"/>
              </a:rPr>
              <a:t> </a:t>
            </a:r>
            <a:r>
              <a:rPr sz="1900" b="1" spc="-5" dirty="0">
                <a:solidFill>
                  <a:srgbClr val="585858"/>
                </a:solidFill>
                <a:latin typeface="Calibri"/>
                <a:cs typeface="Calibri"/>
              </a:rPr>
              <a:t>section</a:t>
            </a:r>
            <a:endParaRPr sz="1900">
              <a:latin typeface="Calibri"/>
              <a:cs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8" cy="1159997"/>
          </a:xfrm>
          <a:prstGeom prst="rect">
            <a:avLst/>
          </a:prstGeom>
        </p:spPr>
      </p:pic>
      <p:pic>
        <p:nvPicPr>
          <p:cNvPr id="3" name="object 3"/>
          <p:cNvPicPr/>
          <p:nvPr/>
        </p:nvPicPr>
        <p:blipFill>
          <a:blip r:embed="rId3" cstate="print"/>
          <a:stretch>
            <a:fillRect/>
          </a:stretch>
        </p:blipFill>
        <p:spPr>
          <a:xfrm>
            <a:off x="9809988" y="6358128"/>
            <a:ext cx="2016251" cy="236207"/>
          </a:xfrm>
          <a:prstGeom prst="rect">
            <a:avLst/>
          </a:prstGeom>
        </p:spPr>
      </p:pic>
      <p:sp>
        <p:nvSpPr>
          <p:cNvPr id="4" name="object 4"/>
          <p:cNvSpPr txBox="1">
            <a:spLocks noGrp="1"/>
          </p:cNvSpPr>
          <p:nvPr>
            <p:ph type="title"/>
          </p:nvPr>
        </p:nvSpPr>
        <p:spPr>
          <a:xfrm>
            <a:off x="444500" y="415669"/>
            <a:ext cx="6589395" cy="635000"/>
          </a:xfrm>
          <a:prstGeom prst="rect">
            <a:avLst/>
          </a:prstGeom>
        </p:spPr>
        <p:txBody>
          <a:bodyPr vert="horz" wrap="square" lIns="0" tIns="12065" rIns="0" bIns="0" rtlCol="0">
            <a:spAutoFit/>
          </a:bodyPr>
          <a:lstStyle/>
          <a:p>
            <a:pPr marL="12700">
              <a:lnSpc>
                <a:spcPct val="100000"/>
              </a:lnSpc>
              <a:spcBef>
                <a:spcPts val="95"/>
              </a:spcBef>
            </a:pPr>
            <a:r>
              <a:rPr sz="4000" b="1" spc="-120" dirty="0">
                <a:solidFill>
                  <a:srgbClr val="001F5F"/>
                </a:solidFill>
                <a:latin typeface="Calibri"/>
                <a:cs typeface="Calibri"/>
              </a:rPr>
              <a:t>CW,</a:t>
            </a:r>
            <a:r>
              <a:rPr sz="4000" b="1" spc="-15" dirty="0">
                <a:solidFill>
                  <a:srgbClr val="001F5F"/>
                </a:solidFill>
                <a:latin typeface="Calibri"/>
                <a:cs typeface="Calibri"/>
              </a:rPr>
              <a:t> </a:t>
            </a:r>
            <a:r>
              <a:rPr sz="4000" b="1" spc="-5" dirty="0">
                <a:solidFill>
                  <a:srgbClr val="001F5F"/>
                </a:solidFill>
                <a:latin typeface="Calibri"/>
                <a:cs typeface="Calibri"/>
              </a:rPr>
              <a:t>22</a:t>
            </a:r>
            <a:r>
              <a:rPr sz="4000" b="1" spc="-10" dirty="0">
                <a:solidFill>
                  <a:srgbClr val="001F5F"/>
                </a:solidFill>
                <a:latin typeface="Calibri"/>
                <a:cs typeface="Calibri"/>
              </a:rPr>
              <a:t> </a:t>
            </a:r>
            <a:r>
              <a:rPr sz="4000" b="1" spc="-20" dirty="0">
                <a:solidFill>
                  <a:srgbClr val="001F5F"/>
                </a:solidFill>
                <a:latin typeface="Calibri"/>
                <a:cs typeface="Calibri"/>
              </a:rPr>
              <a:t>year</a:t>
            </a:r>
            <a:r>
              <a:rPr sz="4000" b="1" dirty="0">
                <a:solidFill>
                  <a:srgbClr val="001F5F"/>
                </a:solidFill>
                <a:latin typeface="Calibri"/>
                <a:cs typeface="Calibri"/>
              </a:rPr>
              <a:t> </a:t>
            </a:r>
            <a:r>
              <a:rPr sz="4000" b="1" spc="-5" dirty="0">
                <a:solidFill>
                  <a:srgbClr val="001F5F"/>
                </a:solidFill>
                <a:latin typeface="Calibri"/>
                <a:cs typeface="Calibri"/>
              </a:rPr>
              <a:t>old</a:t>
            </a:r>
            <a:r>
              <a:rPr sz="4000" b="1" spc="-10" dirty="0">
                <a:solidFill>
                  <a:srgbClr val="001F5F"/>
                </a:solidFill>
                <a:latin typeface="Calibri"/>
                <a:cs typeface="Calibri"/>
              </a:rPr>
              <a:t> </a:t>
            </a:r>
            <a:r>
              <a:rPr sz="4000" b="1" spc="-5" dirty="0">
                <a:solidFill>
                  <a:srgbClr val="001F5F"/>
                </a:solidFill>
                <a:latin typeface="Calibri"/>
                <a:cs typeface="Calibri"/>
              </a:rPr>
              <a:t>G1P0</a:t>
            </a:r>
            <a:r>
              <a:rPr sz="4000" b="1" spc="-10" dirty="0">
                <a:solidFill>
                  <a:srgbClr val="001F5F"/>
                </a:solidFill>
                <a:latin typeface="Calibri"/>
                <a:cs typeface="Calibri"/>
              </a:rPr>
              <a:t> </a:t>
            </a:r>
            <a:r>
              <a:rPr sz="4000" b="1" spc="-25" dirty="0">
                <a:solidFill>
                  <a:srgbClr val="001F5F"/>
                </a:solidFill>
                <a:latin typeface="Calibri"/>
                <a:cs typeface="Calibri"/>
              </a:rPr>
              <a:t>at</a:t>
            </a:r>
            <a:r>
              <a:rPr sz="4000" b="1" spc="-10" dirty="0">
                <a:solidFill>
                  <a:srgbClr val="001F5F"/>
                </a:solidFill>
                <a:latin typeface="Calibri"/>
                <a:cs typeface="Calibri"/>
              </a:rPr>
              <a:t> </a:t>
            </a:r>
            <a:r>
              <a:rPr sz="4000" b="1" spc="-5" dirty="0">
                <a:solidFill>
                  <a:srgbClr val="001F5F"/>
                </a:solidFill>
                <a:latin typeface="Calibri"/>
                <a:cs typeface="Calibri"/>
              </a:rPr>
              <a:t>30w4d</a:t>
            </a:r>
            <a:endParaRPr sz="4000">
              <a:latin typeface="Calibri"/>
              <a:cs typeface="Calibri"/>
            </a:endParaRPr>
          </a:p>
        </p:txBody>
      </p:sp>
      <p:sp>
        <p:nvSpPr>
          <p:cNvPr id="6" name="object 6"/>
          <p:cNvSpPr txBox="1"/>
          <p:nvPr/>
        </p:nvSpPr>
        <p:spPr>
          <a:xfrm>
            <a:off x="419097" y="6453523"/>
            <a:ext cx="217170" cy="152400"/>
          </a:xfrm>
          <a:prstGeom prst="rect">
            <a:avLst/>
          </a:prstGeom>
        </p:spPr>
        <p:txBody>
          <a:bodyPr vert="horz" wrap="square" lIns="0" tIns="0" rIns="0" bIns="0" rtlCol="0">
            <a:spAutoFit/>
          </a:bodyPr>
          <a:lstStyle/>
          <a:p>
            <a:pPr marL="38100">
              <a:lnSpc>
                <a:spcPts val="1045"/>
              </a:lnSpc>
            </a:pPr>
            <a:fld id="{81D60167-4931-47E6-BA6A-407CBD079E47}" type="slidenum">
              <a:rPr sz="1000" spc="-5" dirty="0">
                <a:solidFill>
                  <a:srgbClr val="FFFFFF"/>
                </a:solidFill>
                <a:latin typeface="Calibri"/>
                <a:cs typeface="Calibri"/>
              </a:rPr>
              <a:t>47</a:t>
            </a:fld>
            <a:endParaRPr sz="1000">
              <a:latin typeface="Calibri"/>
              <a:cs typeface="Calibri"/>
            </a:endParaRPr>
          </a:p>
        </p:txBody>
      </p:sp>
      <p:sp>
        <p:nvSpPr>
          <p:cNvPr id="5" name="object 5"/>
          <p:cNvSpPr txBox="1"/>
          <p:nvPr/>
        </p:nvSpPr>
        <p:spPr>
          <a:xfrm>
            <a:off x="444066" y="1600024"/>
            <a:ext cx="9819640" cy="3759835"/>
          </a:xfrm>
          <a:prstGeom prst="rect">
            <a:avLst/>
          </a:prstGeom>
        </p:spPr>
        <p:txBody>
          <a:bodyPr vert="horz" wrap="square" lIns="0" tIns="164465" rIns="0" bIns="0" rtlCol="0">
            <a:spAutoFit/>
          </a:bodyPr>
          <a:lstStyle/>
          <a:p>
            <a:pPr marL="355600" indent="-343535">
              <a:lnSpc>
                <a:spcPct val="100000"/>
              </a:lnSpc>
              <a:spcBef>
                <a:spcPts val="1295"/>
              </a:spcBef>
              <a:buFont typeface="Arial"/>
              <a:buChar char="•"/>
              <a:tabLst>
                <a:tab pos="355600" algn="l"/>
                <a:tab pos="356235" algn="l"/>
              </a:tabLst>
            </a:pPr>
            <a:r>
              <a:rPr sz="2000" b="1" dirty="0">
                <a:solidFill>
                  <a:srgbClr val="585858"/>
                </a:solidFill>
                <a:latin typeface="Calibri"/>
                <a:cs typeface="Calibri"/>
              </a:rPr>
              <a:t>2042</a:t>
            </a:r>
            <a:r>
              <a:rPr sz="2000" b="1" spc="-30" dirty="0">
                <a:solidFill>
                  <a:srgbClr val="585858"/>
                </a:solidFill>
                <a:latin typeface="Calibri"/>
                <a:cs typeface="Calibri"/>
              </a:rPr>
              <a:t> </a:t>
            </a:r>
            <a:r>
              <a:rPr sz="2000" b="1" dirty="0">
                <a:solidFill>
                  <a:srgbClr val="585858"/>
                </a:solidFill>
                <a:latin typeface="Calibri"/>
                <a:cs typeface="Calibri"/>
              </a:rPr>
              <a:t>– </a:t>
            </a:r>
            <a:r>
              <a:rPr sz="2000" b="1" spc="-15" dirty="0">
                <a:solidFill>
                  <a:srgbClr val="585858"/>
                </a:solidFill>
                <a:latin typeface="Calibri"/>
                <a:cs typeface="Calibri"/>
              </a:rPr>
              <a:t>transferred</a:t>
            </a:r>
            <a:r>
              <a:rPr sz="2000" b="1" spc="5" dirty="0">
                <a:solidFill>
                  <a:srgbClr val="585858"/>
                </a:solidFill>
                <a:latin typeface="Calibri"/>
                <a:cs typeface="Calibri"/>
              </a:rPr>
              <a:t> </a:t>
            </a:r>
            <a:r>
              <a:rPr sz="2000" b="1" spc="-15" dirty="0">
                <a:solidFill>
                  <a:srgbClr val="585858"/>
                </a:solidFill>
                <a:latin typeface="Calibri"/>
                <a:cs typeface="Calibri"/>
              </a:rPr>
              <a:t>to</a:t>
            </a:r>
            <a:r>
              <a:rPr sz="2000" b="1" spc="-5" dirty="0">
                <a:solidFill>
                  <a:srgbClr val="585858"/>
                </a:solidFill>
                <a:latin typeface="Calibri"/>
                <a:cs typeface="Calibri"/>
              </a:rPr>
              <a:t> </a:t>
            </a:r>
            <a:r>
              <a:rPr sz="2000" b="1" spc="-10" dirty="0">
                <a:solidFill>
                  <a:srgbClr val="585858"/>
                </a:solidFill>
                <a:latin typeface="Calibri"/>
                <a:cs typeface="Calibri"/>
              </a:rPr>
              <a:t>ICU,</a:t>
            </a:r>
            <a:r>
              <a:rPr sz="2000" b="1" spc="-5" dirty="0">
                <a:solidFill>
                  <a:srgbClr val="585858"/>
                </a:solidFill>
                <a:latin typeface="Calibri"/>
                <a:cs typeface="Calibri"/>
              </a:rPr>
              <a:t> </a:t>
            </a:r>
            <a:r>
              <a:rPr sz="2000" b="1" dirty="0">
                <a:solidFill>
                  <a:srgbClr val="585858"/>
                </a:solidFill>
                <a:latin typeface="Calibri"/>
                <a:cs typeface="Calibri"/>
              </a:rPr>
              <a:t>2056</a:t>
            </a:r>
            <a:r>
              <a:rPr sz="2000" b="1" spc="-35" dirty="0">
                <a:solidFill>
                  <a:srgbClr val="585858"/>
                </a:solidFill>
                <a:latin typeface="Calibri"/>
                <a:cs typeface="Calibri"/>
              </a:rPr>
              <a:t> </a:t>
            </a:r>
            <a:r>
              <a:rPr sz="2000" b="1" dirty="0">
                <a:solidFill>
                  <a:srgbClr val="585858"/>
                </a:solidFill>
                <a:latin typeface="Calibri"/>
                <a:cs typeface="Calibri"/>
              </a:rPr>
              <a:t>–</a:t>
            </a:r>
            <a:r>
              <a:rPr sz="2000" b="1" spc="-10" dirty="0">
                <a:solidFill>
                  <a:srgbClr val="585858"/>
                </a:solidFill>
                <a:latin typeface="Calibri"/>
                <a:cs typeface="Calibri"/>
              </a:rPr>
              <a:t> </a:t>
            </a:r>
            <a:r>
              <a:rPr sz="2000" b="1" spc="-5" dirty="0">
                <a:solidFill>
                  <a:srgbClr val="585858"/>
                </a:solidFill>
                <a:latin typeface="Calibri"/>
                <a:cs typeface="Calibri"/>
              </a:rPr>
              <a:t>intubation,</a:t>
            </a:r>
            <a:r>
              <a:rPr sz="2000" b="1" spc="-35" dirty="0">
                <a:solidFill>
                  <a:srgbClr val="585858"/>
                </a:solidFill>
                <a:latin typeface="Calibri"/>
                <a:cs typeface="Calibri"/>
              </a:rPr>
              <a:t> </a:t>
            </a:r>
            <a:r>
              <a:rPr sz="2000" b="1" dirty="0">
                <a:solidFill>
                  <a:srgbClr val="585858"/>
                </a:solidFill>
                <a:latin typeface="Calibri"/>
                <a:cs typeface="Calibri"/>
              </a:rPr>
              <a:t>2057</a:t>
            </a:r>
            <a:r>
              <a:rPr sz="2000" b="1" spc="-30" dirty="0">
                <a:solidFill>
                  <a:srgbClr val="585858"/>
                </a:solidFill>
                <a:latin typeface="Calibri"/>
                <a:cs typeface="Calibri"/>
              </a:rPr>
              <a:t> </a:t>
            </a:r>
            <a:r>
              <a:rPr sz="2000" b="1" dirty="0">
                <a:solidFill>
                  <a:srgbClr val="585858"/>
                </a:solidFill>
                <a:latin typeface="Calibri"/>
                <a:cs typeface="Calibri"/>
              </a:rPr>
              <a:t>–</a:t>
            </a:r>
            <a:r>
              <a:rPr sz="2000" b="1" spc="-15" dirty="0">
                <a:solidFill>
                  <a:srgbClr val="585858"/>
                </a:solidFill>
                <a:latin typeface="Calibri"/>
                <a:cs typeface="Calibri"/>
              </a:rPr>
              <a:t> </a:t>
            </a:r>
            <a:r>
              <a:rPr sz="2000" b="1" spc="-5" dirty="0">
                <a:solidFill>
                  <a:srgbClr val="585858"/>
                </a:solidFill>
                <a:latin typeface="Calibri"/>
                <a:cs typeface="Calibri"/>
              </a:rPr>
              <a:t>delivery</a:t>
            </a:r>
            <a:endParaRPr sz="2000">
              <a:latin typeface="Calibri"/>
              <a:cs typeface="Calibri"/>
            </a:endParaRPr>
          </a:p>
          <a:p>
            <a:pPr marL="812800" lvl="1" indent="-342900">
              <a:lnSpc>
                <a:spcPct val="100000"/>
              </a:lnSpc>
              <a:spcBef>
                <a:spcPts val="1200"/>
              </a:spcBef>
              <a:buFont typeface="Courier New"/>
              <a:buChar char="o"/>
              <a:tabLst>
                <a:tab pos="813435" algn="l"/>
              </a:tabLst>
            </a:pPr>
            <a:r>
              <a:rPr sz="2000" spc="-5" dirty="0">
                <a:solidFill>
                  <a:srgbClr val="585858"/>
                </a:solidFill>
                <a:latin typeface="Calibri"/>
                <a:cs typeface="Calibri"/>
              </a:rPr>
              <a:t>Female</a:t>
            </a:r>
            <a:r>
              <a:rPr sz="2000" spc="10" dirty="0">
                <a:solidFill>
                  <a:srgbClr val="585858"/>
                </a:solidFill>
                <a:latin typeface="Calibri"/>
                <a:cs typeface="Calibri"/>
              </a:rPr>
              <a:t> </a:t>
            </a:r>
            <a:r>
              <a:rPr sz="2000" spc="-10" dirty="0">
                <a:solidFill>
                  <a:srgbClr val="585858"/>
                </a:solidFill>
                <a:latin typeface="Calibri"/>
                <a:cs typeface="Calibri"/>
              </a:rPr>
              <a:t>infant,</a:t>
            </a:r>
            <a:r>
              <a:rPr sz="2000" dirty="0">
                <a:solidFill>
                  <a:srgbClr val="585858"/>
                </a:solidFill>
                <a:latin typeface="Calibri"/>
                <a:cs typeface="Calibri"/>
              </a:rPr>
              <a:t> </a:t>
            </a:r>
            <a:r>
              <a:rPr sz="2000" spc="5" dirty="0">
                <a:solidFill>
                  <a:srgbClr val="585858"/>
                </a:solidFill>
                <a:latin typeface="Calibri"/>
                <a:cs typeface="Calibri"/>
              </a:rPr>
              <a:t>1780g,</a:t>
            </a:r>
            <a:r>
              <a:rPr sz="2000" spc="-40" dirty="0">
                <a:solidFill>
                  <a:srgbClr val="585858"/>
                </a:solidFill>
                <a:latin typeface="Calibri"/>
                <a:cs typeface="Calibri"/>
              </a:rPr>
              <a:t> </a:t>
            </a:r>
            <a:r>
              <a:rPr sz="2000" spc="-15" dirty="0">
                <a:solidFill>
                  <a:srgbClr val="585858"/>
                </a:solidFill>
                <a:latin typeface="Calibri"/>
                <a:cs typeface="Calibri"/>
              </a:rPr>
              <a:t>apgars</a:t>
            </a:r>
            <a:r>
              <a:rPr sz="2000" dirty="0">
                <a:solidFill>
                  <a:srgbClr val="585858"/>
                </a:solidFill>
                <a:latin typeface="Calibri"/>
                <a:cs typeface="Calibri"/>
              </a:rPr>
              <a:t> 7/8,</a:t>
            </a:r>
            <a:r>
              <a:rPr sz="2000" spc="-30" dirty="0">
                <a:solidFill>
                  <a:srgbClr val="585858"/>
                </a:solidFill>
                <a:latin typeface="Calibri"/>
                <a:cs typeface="Calibri"/>
              </a:rPr>
              <a:t> </a:t>
            </a:r>
            <a:r>
              <a:rPr sz="2000" spc="-15" dirty="0">
                <a:solidFill>
                  <a:srgbClr val="585858"/>
                </a:solidFill>
                <a:latin typeface="Calibri"/>
                <a:cs typeface="Calibri"/>
              </a:rPr>
              <a:t>transferred</a:t>
            </a:r>
            <a:r>
              <a:rPr sz="2000" spc="20" dirty="0">
                <a:solidFill>
                  <a:srgbClr val="585858"/>
                </a:solidFill>
                <a:latin typeface="Calibri"/>
                <a:cs typeface="Calibri"/>
              </a:rPr>
              <a:t> </a:t>
            </a:r>
            <a:r>
              <a:rPr sz="2000" spc="-15" dirty="0">
                <a:solidFill>
                  <a:srgbClr val="585858"/>
                </a:solidFill>
                <a:latin typeface="Calibri"/>
                <a:cs typeface="Calibri"/>
              </a:rPr>
              <a:t>to</a:t>
            </a:r>
            <a:r>
              <a:rPr sz="2000" spc="5" dirty="0">
                <a:solidFill>
                  <a:srgbClr val="585858"/>
                </a:solidFill>
                <a:latin typeface="Calibri"/>
                <a:cs typeface="Calibri"/>
              </a:rPr>
              <a:t> </a:t>
            </a:r>
            <a:r>
              <a:rPr sz="2000" spc="-5" dirty="0">
                <a:solidFill>
                  <a:srgbClr val="585858"/>
                </a:solidFill>
                <a:latin typeface="Calibri"/>
                <a:cs typeface="Calibri"/>
              </a:rPr>
              <a:t>NICU</a:t>
            </a:r>
            <a:r>
              <a:rPr sz="2000" spc="-20" dirty="0">
                <a:solidFill>
                  <a:srgbClr val="585858"/>
                </a:solidFill>
                <a:latin typeface="Calibri"/>
                <a:cs typeface="Calibri"/>
              </a:rPr>
              <a:t> </a:t>
            </a:r>
            <a:r>
              <a:rPr sz="2000" spc="-5" dirty="0">
                <a:solidFill>
                  <a:srgbClr val="585858"/>
                </a:solidFill>
                <a:latin typeface="Calibri"/>
                <a:cs typeface="Calibri"/>
              </a:rPr>
              <a:t>in</a:t>
            </a:r>
            <a:r>
              <a:rPr sz="2000" spc="10" dirty="0">
                <a:solidFill>
                  <a:srgbClr val="585858"/>
                </a:solidFill>
                <a:latin typeface="Calibri"/>
                <a:cs typeface="Calibri"/>
              </a:rPr>
              <a:t> </a:t>
            </a:r>
            <a:r>
              <a:rPr sz="2000" spc="-10" dirty="0">
                <a:solidFill>
                  <a:srgbClr val="585858"/>
                </a:solidFill>
                <a:latin typeface="Calibri"/>
                <a:cs typeface="Calibri"/>
              </a:rPr>
              <a:t>stable</a:t>
            </a:r>
            <a:r>
              <a:rPr sz="2000" spc="15" dirty="0">
                <a:solidFill>
                  <a:srgbClr val="585858"/>
                </a:solidFill>
                <a:latin typeface="Calibri"/>
                <a:cs typeface="Calibri"/>
              </a:rPr>
              <a:t> </a:t>
            </a:r>
            <a:r>
              <a:rPr sz="2000" spc="-5" dirty="0">
                <a:solidFill>
                  <a:srgbClr val="585858"/>
                </a:solidFill>
                <a:latin typeface="Calibri"/>
                <a:cs typeface="Calibri"/>
              </a:rPr>
              <a:t>condition</a:t>
            </a:r>
            <a:r>
              <a:rPr sz="2000" spc="-30" dirty="0">
                <a:solidFill>
                  <a:srgbClr val="585858"/>
                </a:solidFill>
                <a:latin typeface="Calibri"/>
                <a:cs typeface="Calibri"/>
              </a:rPr>
              <a:t> </a:t>
            </a:r>
            <a:r>
              <a:rPr sz="2000" spc="-5" dirty="0">
                <a:solidFill>
                  <a:srgbClr val="585858"/>
                </a:solidFill>
                <a:latin typeface="Calibri"/>
                <a:cs typeface="Calibri"/>
              </a:rPr>
              <a:t>on </a:t>
            </a:r>
            <a:r>
              <a:rPr sz="2000" spc="-30" dirty="0">
                <a:solidFill>
                  <a:srgbClr val="585858"/>
                </a:solidFill>
                <a:latin typeface="Calibri"/>
                <a:cs typeface="Calibri"/>
              </a:rPr>
              <a:t>bCPAP</a:t>
            </a:r>
            <a:endParaRPr sz="2000">
              <a:latin typeface="Calibri"/>
              <a:cs typeface="Calibri"/>
            </a:endParaRPr>
          </a:p>
          <a:p>
            <a:pPr marL="812800" lvl="1" indent="-343535">
              <a:lnSpc>
                <a:spcPct val="100000"/>
              </a:lnSpc>
              <a:spcBef>
                <a:spcPts val="600"/>
              </a:spcBef>
              <a:buFont typeface="Courier New"/>
              <a:buChar char="o"/>
              <a:tabLst>
                <a:tab pos="813435" algn="l"/>
              </a:tabLst>
            </a:pPr>
            <a:r>
              <a:rPr sz="2000" spc="-5" dirty="0">
                <a:solidFill>
                  <a:srgbClr val="585858"/>
                </a:solidFill>
                <a:latin typeface="Calibri"/>
                <a:cs typeface="Calibri"/>
              </a:rPr>
              <a:t>Arterial</a:t>
            </a:r>
            <a:r>
              <a:rPr sz="2000" spc="15" dirty="0">
                <a:solidFill>
                  <a:srgbClr val="585858"/>
                </a:solidFill>
                <a:latin typeface="Calibri"/>
                <a:cs typeface="Calibri"/>
              </a:rPr>
              <a:t> </a:t>
            </a:r>
            <a:r>
              <a:rPr sz="2000" spc="-10" dirty="0">
                <a:solidFill>
                  <a:srgbClr val="585858"/>
                </a:solidFill>
                <a:latin typeface="Calibri"/>
                <a:cs typeface="Calibri"/>
              </a:rPr>
              <a:t>Cord</a:t>
            </a:r>
            <a:r>
              <a:rPr sz="2000" spc="-25" dirty="0">
                <a:solidFill>
                  <a:srgbClr val="585858"/>
                </a:solidFill>
                <a:latin typeface="Calibri"/>
                <a:cs typeface="Calibri"/>
              </a:rPr>
              <a:t> </a:t>
            </a:r>
            <a:r>
              <a:rPr sz="2000" spc="-5" dirty="0">
                <a:solidFill>
                  <a:srgbClr val="585858"/>
                </a:solidFill>
                <a:latin typeface="Calibri"/>
                <a:cs typeface="Calibri"/>
              </a:rPr>
              <a:t>Gas:</a:t>
            </a:r>
            <a:r>
              <a:rPr sz="2000" spc="15" dirty="0">
                <a:solidFill>
                  <a:srgbClr val="585858"/>
                </a:solidFill>
                <a:latin typeface="Calibri"/>
                <a:cs typeface="Calibri"/>
              </a:rPr>
              <a:t> </a:t>
            </a:r>
            <a:r>
              <a:rPr sz="2000" dirty="0">
                <a:solidFill>
                  <a:srgbClr val="585858"/>
                </a:solidFill>
                <a:latin typeface="Calibri"/>
                <a:cs typeface="Calibri"/>
              </a:rPr>
              <a:t>pH</a:t>
            </a:r>
            <a:r>
              <a:rPr sz="2000" spc="-15" dirty="0">
                <a:solidFill>
                  <a:srgbClr val="585858"/>
                </a:solidFill>
                <a:latin typeface="Calibri"/>
                <a:cs typeface="Calibri"/>
              </a:rPr>
              <a:t> </a:t>
            </a:r>
            <a:r>
              <a:rPr sz="2000" dirty="0">
                <a:solidFill>
                  <a:srgbClr val="585858"/>
                </a:solidFill>
                <a:latin typeface="Calibri"/>
                <a:cs typeface="Calibri"/>
              </a:rPr>
              <a:t>7.30,</a:t>
            </a:r>
            <a:r>
              <a:rPr sz="2000" spc="-30" dirty="0">
                <a:solidFill>
                  <a:srgbClr val="585858"/>
                </a:solidFill>
                <a:latin typeface="Calibri"/>
                <a:cs typeface="Calibri"/>
              </a:rPr>
              <a:t> </a:t>
            </a:r>
            <a:r>
              <a:rPr sz="2000" dirty="0">
                <a:solidFill>
                  <a:srgbClr val="585858"/>
                </a:solidFill>
                <a:latin typeface="Calibri"/>
                <a:cs typeface="Calibri"/>
              </a:rPr>
              <a:t>Base</a:t>
            </a:r>
            <a:r>
              <a:rPr sz="2000" spc="-5" dirty="0">
                <a:solidFill>
                  <a:srgbClr val="585858"/>
                </a:solidFill>
                <a:latin typeface="Calibri"/>
                <a:cs typeface="Calibri"/>
              </a:rPr>
              <a:t> </a:t>
            </a:r>
            <a:r>
              <a:rPr sz="2000" spc="-20" dirty="0">
                <a:solidFill>
                  <a:srgbClr val="585858"/>
                </a:solidFill>
                <a:latin typeface="Calibri"/>
                <a:cs typeface="Calibri"/>
              </a:rPr>
              <a:t>excess</a:t>
            </a:r>
            <a:r>
              <a:rPr sz="2000" spc="15" dirty="0">
                <a:solidFill>
                  <a:srgbClr val="585858"/>
                </a:solidFill>
                <a:latin typeface="Calibri"/>
                <a:cs typeface="Calibri"/>
              </a:rPr>
              <a:t> </a:t>
            </a:r>
            <a:r>
              <a:rPr sz="2000" spc="-5" dirty="0">
                <a:solidFill>
                  <a:srgbClr val="585858"/>
                </a:solidFill>
                <a:latin typeface="Calibri"/>
                <a:cs typeface="Calibri"/>
              </a:rPr>
              <a:t>-2.9</a:t>
            </a:r>
            <a:endParaRPr sz="2000">
              <a:latin typeface="Calibri"/>
              <a:cs typeface="Calibri"/>
            </a:endParaRPr>
          </a:p>
          <a:p>
            <a:pPr marL="812800" lvl="1" indent="-343535">
              <a:lnSpc>
                <a:spcPct val="100000"/>
              </a:lnSpc>
              <a:spcBef>
                <a:spcPts val="600"/>
              </a:spcBef>
              <a:buFont typeface="Courier New"/>
              <a:buChar char="o"/>
              <a:tabLst>
                <a:tab pos="813435" algn="l"/>
              </a:tabLst>
            </a:pPr>
            <a:r>
              <a:rPr sz="2000" spc="-20" dirty="0">
                <a:solidFill>
                  <a:srgbClr val="585858"/>
                </a:solidFill>
                <a:latin typeface="Calibri"/>
                <a:cs typeface="Calibri"/>
              </a:rPr>
              <a:t>Venous</a:t>
            </a:r>
            <a:r>
              <a:rPr sz="2000" spc="-25" dirty="0">
                <a:solidFill>
                  <a:srgbClr val="585858"/>
                </a:solidFill>
                <a:latin typeface="Calibri"/>
                <a:cs typeface="Calibri"/>
              </a:rPr>
              <a:t> </a:t>
            </a:r>
            <a:r>
              <a:rPr sz="2000" spc="-10" dirty="0">
                <a:solidFill>
                  <a:srgbClr val="585858"/>
                </a:solidFill>
                <a:latin typeface="Calibri"/>
                <a:cs typeface="Calibri"/>
              </a:rPr>
              <a:t>Cord </a:t>
            </a:r>
            <a:r>
              <a:rPr sz="2000" spc="-5" dirty="0">
                <a:solidFill>
                  <a:srgbClr val="585858"/>
                </a:solidFill>
                <a:latin typeface="Calibri"/>
                <a:cs typeface="Calibri"/>
              </a:rPr>
              <a:t>Gas:</a:t>
            </a:r>
            <a:r>
              <a:rPr sz="2000" spc="5" dirty="0">
                <a:solidFill>
                  <a:srgbClr val="585858"/>
                </a:solidFill>
                <a:latin typeface="Calibri"/>
                <a:cs typeface="Calibri"/>
              </a:rPr>
              <a:t> </a:t>
            </a:r>
            <a:r>
              <a:rPr sz="2000" dirty="0">
                <a:solidFill>
                  <a:srgbClr val="585858"/>
                </a:solidFill>
                <a:latin typeface="Calibri"/>
                <a:cs typeface="Calibri"/>
              </a:rPr>
              <a:t>pH</a:t>
            </a:r>
            <a:r>
              <a:rPr sz="2000" spc="-10" dirty="0">
                <a:solidFill>
                  <a:srgbClr val="585858"/>
                </a:solidFill>
                <a:latin typeface="Calibri"/>
                <a:cs typeface="Calibri"/>
              </a:rPr>
              <a:t> </a:t>
            </a:r>
            <a:r>
              <a:rPr sz="2000" dirty="0">
                <a:solidFill>
                  <a:srgbClr val="585858"/>
                </a:solidFill>
                <a:latin typeface="Calibri"/>
                <a:cs typeface="Calibri"/>
              </a:rPr>
              <a:t>7.31,</a:t>
            </a:r>
            <a:r>
              <a:rPr sz="2000" spc="-30" dirty="0">
                <a:solidFill>
                  <a:srgbClr val="585858"/>
                </a:solidFill>
                <a:latin typeface="Calibri"/>
                <a:cs typeface="Calibri"/>
              </a:rPr>
              <a:t> </a:t>
            </a:r>
            <a:r>
              <a:rPr sz="2000" dirty="0">
                <a:solidFill>
                  <a:srgbClr val="585858"/>
                </a:solidFill>
                <a:latin typeface="Calibri"/>
                <a:cs typeface="Calibri"/>
              </a:rPr>
              <a:t>Base </a:t>
            </a:r>
            <a:r>
              <a:rPr sz="2000" spc="-20" dirty="0">
                <a:solidFill>
                  <a:srgbClr val="585858"/>
                </a:solidFill>
                <a:latin typeface="Calibri"/>
                <a:cs typeface="Calibri"/>
              </a:rPr>
              <a:t>excess</a:t>
            </a:r>
            <a:r>
              <a:rPr sz="2000" spc="25" dirty="0">
                <a:solidFill>
                  <a:srgbClr val="585858"/>
                </a:solidFill>
                <a:latin typeface="Calibri"/>
                <a:cs typeface="Calibri"/>
              </a:rPr>
              <a:t> </a:t>
            </a:r>
            <a:r>
              <a:rPr sz="2000" spc="-5" dirty="0">
                <a:solidFill>
                  <a:srgbClr val="585858"/>
                </a:solidFill>
                <a:latin typeface="Calibri"/>
                <a:cs typeface="Calibri"/>
              </a:rPr>
              <a:t>-2.5</a:t>
            </a:r>
            <a:endParaRPr sz="2000">
              <a:latin typeface="Calibri"/>
              <a:cs typeface="Calibri"/>
            </a:endParaRPr>
          </a:p>
          <a:p>
            <a:pPr marL="354965" marR="5080" indent="-342900">
              <a:lnSpc>
                <a:spcPct val="100000"/>
              </a:lnSpc>
              <a:spcBef>
                <a:spcPts val="600"/>
              </a:spcBef>
              <a:buFont typeface="Arial"/>
              <a:buChar char="•"/>
              <a:tabLst>
                <a:tab pos="354965" algn="l"/>
                <a:tab pos="355600" algn="l"/>
              </a:tabLst>
            </a:pPr>
            <a:r>
              <a:rPr sz="2000" b="1" spc="-10" dirty="0">
                <a:solidFill>
                  <a:srgbClr val="585858"/>
                </a:solidFill>
                <a:latin typeface="Calibri"/>
                <a:cs typeface="Calibri"/>
              </a:rPr>
              <a:t>Extubated </a:t>
            </a:r>
            <a:r>
              <a:rPr sz="2000" b="1" dirty="0">
                <a:solidFill>
                  <a:srgbClr val="585858"/>
                </a:solidFill>
                <a:latin typeface="Calibri"/>
                <a:cs typeface="Calibri"/>
              </a:rPr>
              <a:t>on PPD#1, </a:t>
            </a:r>
            <a:r>
              <a:rPr sz="2000" b="1" spc="-15" dirty="0">
                <a:solidFill>
                  <a:srgbClr val="585858"/>
                </a:solidFill>
                <a:latin typeface="Calibri"/>
                <a:cs typeface="Calibri"/>
              </a:rPr>
              <a:t>transferred </a:t>
            </a:r>
            <a:r>
              <a:rPr sz="2000" b="1" dirty="0">
                <a:solidFill>
                  <a:srgbClr val="585858"/>
                </a:solidFill>
                <a:latin typeface="Calibri"/>
                <a:cs typeface="Calibri"/>
              </a:rPr>
              <a:t>up </a:t>
            </a:r>
            <a:r>
              <a:rPr sz="2000" b="1" spc="-15" dirty="0">
                <a:solidFill>
                  <a:srgbClr val="585858"/>
                </a:solidFill>
                <a:latin typeface="Calibri"/>
                <a:cs typeface="Calibri"/>
              </a:rPr>
              <a:t>to </a:t>
            </a:r>
            <a:r>
              <a:rPr sz="2000" b="1" dirty="0">
                <a:solidFill>
                  <a:srgbClr val="585858"/>
                </a:solidFill>
                <a:latin typeface="Calibri"/>
                <a:cs typeface="Calibri"/>
              </a:rPr>
              <a:t>floor on </a:t>
            </a:r>
            <a:r>
              <a:rPr sz="2000" b="1" spc="-5" dirty="0">
                <a:solidFill>
                  <a:srgbClr val="585858"/>
                </a:solidFill>
                <a:latin typeface="Calibri"/>
                <a:cs typeface="Calibri"/>
              </a:rPr>
              <a:t>nasal cannula, </a:t>
            </a:r>
            <a:r>
              <a:rPr sz="2000" b="1" dirty="0">
                <a:solidFill>
                  <a:srgbClr val="585858"/>
                </a:solidFill>
                <a:latin typeface="Calibri"/>
                <a:cs typeface="Calibri"/>
              </a:rPr>
              <a:t>no O2 </a:t>
            </a:r>
            <a:r>
              <a:rPr sz="2000" b="1" spc="-10" dirty="0">
                <a:solidFill>
                  <a:srgbClr val="585858"/>
                </a:solidFill>
                <a:latin typeface="Calibri"/>
                <a:cs typeface="Calibri"/>
              </a:rPr>
              <a:t>requirement </a:t>
            </a:r>
            <a:r>
              <a:rPr sz="2000" b="1" spc="-5" dirty="0">
                <a:solidFill>
                  <a:srgbClr val="585858"/>
                </a:solidFill>
                <a:latin typeface="Calibri"/>
                <a:cs typeface="Calibri"/>
              </a:rPr>
              <a:t>by </a:t>
            </a:r>
            <a:r>
              <a:rPr sz="2000" b="1" dirty="0">
                <a:solidFill>
                  <a:srgbClr val="585858"/>
                </a:solidFill>
                <a:latin typeface="Calibri"/>
                <a:cs typeface="Calibri"/>
              </a:rPr>
              <a:t> PPD#5,</a:t>
            </a:r>
            <a:r>
              <a:rPr sz="2000" b="1" spc="-20" dirty="0">
                <a:solidFill>
                  <a:srgbClr val="585858"/>
                </a:solidFill>
                <a:latin typeface="Calibri"/>
                <a:cs typeface="Calibri"/>
              </a:rPr>
              <a:t> </a:t>
            </a:r>
            <a:r>
              <a:rPr sz="2000" b="1" spc="-10" dirty="0">
                <a:solidFill>
                  <a:srgbClr val="585858"/>
                </a:solidFill>
                <a:latin typeface="Calibri"/>
                <a:cs typeface="Calibri"/>
              </a:rPr>
              <a:t>received</a:t>
            </a:r>
            <a:r>
              <a:rPr sz="2000" b="1" spc="25" dirty="0">
                <a:solidFill>
                  <a:srgbClr val="585858"/>
                </a:solidFill>
                <a:latin typeface="Calibri"/>
                <a:cs typeface="Calibri"/>
              </a:rPr>
              <a:t> </a:t>
            </a:r>
            <a:r>
              <a:rPr sz="2000" b="1" spc="-10" dirty="0">
                <a:solidFill>
                  <a:srgbClr val="585858"/>
                </a:solidFill>
                <a:latin typeface="Calibri"/>
                <a:cs typeface="Calibri"/>
              </a:rPr>
              <a:t>dexamethasone</a:t>
            </a:r>
            <a:r>
              <a:rPr sz="2000" b="1" spc="-5" dirty="0">
                <a:solidFill>
                  <a:srgbClr val="585858"/>
                </a:solidFill>
                <a:latin typeface="Calibri"/>
                <a:cs typeface="Calibri"/>
              </a:rPr>
              <a:t> </a:t>
            </a:r>
            <a:r>
              <a:rPr sz="2000" b="1" dirty="0">
                <a:solidFill>
                  <a:srgbClr val="585858"/>
                </a:solidFill>
                <a:latin typeface="Calibri"/>
                <a:cs typeface="Calibri"/>
              </a:rPr>
              <a:t>6mg</a:t>
            </a:r>
            <a:r>
              <a:rPr sz="2000" b="1" spc="-15" dirty="0">
                <a:solidFill>
                  <a:srgbClr val="585858"/>
                </a:solidFill>
                <a:latin typeface="Calibri"/>
                <a:cs typeface="Calibri"/>
              </a:rPr>
              <a:t> </a:t>
            </a:r>
            <a:r>
              <a:rPr sz="2000" b="1" spc="5" dirty="0">
                <a:solidFill>
                  <a:srgbClr val="585858"/>
                </a:solidFill>
                <a:latin typeface="Calibri"/>
                <a:cs typeface="Calibri"/>
              </a:rPr>
              <a:t>QD</a:t>
            </a:r>
            <a:r>
              <a:rPr sz="2000" b="1" spc="-10" dirty="0">
                <a:solidFill>
                  <a:srgbClr val="585858"/>
                </a:solidFill>
                <a:latin typeface="Calibri"/>
                <a:cs typeface="Calibri"/>
              </a:rPr>
              <a:t> </a:t>
            </a:r>
            <a:r>
              <a:rPr sz="2000" b="1" spc="-15" dirty="0">
                <a:solidFill>
                  <a:srgbClr val="585858"/>
                </a:solidFill>
                <a:latin typeface="Calibri"/>
                <a:cs typeface="Calibri"/>
              </a:rPr>
              <a:t>for</a:t>
            </a:r>
            <a:r>
              <a:rPr sz="2000" b="1" spc="5" dirty="0">
                <a:solidFill>
                  <a:srgbClr val="585858"/>
                </a:solidFill>
                <a:latin typeface="Calibri"/>
                <a:cs typeface="Calibri"/>
              </a:rPr>
              <a:t> </a:t>
            </a:r>
            <a:r>
              <a:rPr sz="2000" b="1" spc="-15" dirty="0">
                <a:solidFill>
                  <a:srgbClr val="585858"/>
                </a:solidFill>
                <a:latin typeface="Calibri"/>
                <a:cs typeface="Calibri"/>
              </a:rPr>
              <a:t>total</a:t>
            </a:r>
            <a:r>
              <a:rPr sz="2000" b="1" dirty="0">
                <a:solidFill>
                  <a:srgbClr val="585858"/>
                </a:solidFill>
                <a:latin typeface="Calibri"/>
                <a:cs typeface="Calibri"/>
              </a:rPr>
              <a:t> of 10</a:t>
            </a:r>
            <a:r>
              <a:rPr sz="2000" b="1" spc="-15" dirty="0">
                <a:solidFill>
                  <a:srgbClr val="585858"/>
                </a:solidFill>
                <a:latin typeface="Calibri"/>
                <a:cs typeface="Calibri"/>
              </a:rPr>
              <a:t> days</a:t>
            </a:r>
            <a:r>
              <a:rPr sz="2000" b="1" spc="5" dirty="0">
                <a:solidFill>
                  <a:srgbClr val="585858"/>
                </a:solidFill>
                <a:latin typeface="Calibri"/>
                <a:cs typeface="Calibri"/>
              </a:rPr>
              <a:t> </a:t>
            </a:r>
            <a:r>
              <a:rPr sz="2000" b="1" spc="-5" dirty="0">
                <a:solidFill>
                  <a:srgbClr val="585858"/>
                </a:solidFill>
                <a:latin typeface="Calibri"/>
                <a:cs typeface="Calibri"/>
              </a:rPr>
              <a:t>and</a:t>
            </a:r>
            <a:r>
              <a:rPr sz="2000" b="1" dirty="0">
                <a:solidFill>
                  <a:srgbClr val="585858"/>
                </a:solidFill>
                <a:latin typeface="Calibri"/>
                <a:cs typeface="Calibri"/>
              </a:rPr>
              <a:t> </a:t>
            </a:r>
            <a:r>
              <a:rPr sz="2000" b="1" spc="-5" dirty="0">
                <a:solidFill>
                  <a:srgbClr val="585858"/>
                </a:solidFill>
                <a:latin typeface="Calibri"/>
                <a:cs typeface="Calibri"/>
              </a:rPr>
              <a:t>Remdesivir</a:t>
            </a:r>
            <a:r>
              <a:rPr sz="2000" b="1" spc="-20" dirty="0">
                <a:solidFill>
                  <a:srgbClr val="585858"/>
                </a:solidFill>
                <a:latin typeface="Calibri"/>
                <a:cs typeface="Calibri"/>
              </a:rPr>
              <a:t> </a:t>
            </a:r>
            <a:r>
              <a:rPr sz="2000" b="1" spc="-15" dirty="0">
                <a:solidFill>
                  <a:srgbClr val="585858"/>
                </a:solidFill>
                <a:latin typeface="Calibri"/>
                <a:cs typeface="Calibri"/>
              </a:rPr>
              <a:t>for</a:t>
            </a:r>
            <a:r>
              <a:rPr sz="2000" b="1" spc="5" dirty="0">
                <a:solidFill>
                  <a:srgbClr val="585858"/>
                </a:solidFill>
                <a:latin typeface="Calibri"/>
                <a:cs typeface="Calibri"/>
              </a:rPr>
              <a:t> </a:t>
            </a:r>
            <a:r>
              <a:rPr sz="2000" b="1" spc="-15" dirty="0">
                <a:solidFill>
                  <a:srgbClr val="585858"/>
                </a:solidFill>
                <a:latin typeface="Calibri"/>
                <a:cs typeface="Calibri"/>
              </a:rPr>
              <a:t>total</a:t>
            </a:r>
            <a:r>
              <a:rPr sz="2000" b="1" dirty="0">
                <a:solidFill>
                  <a:srgbClr val="585858"/>
                </a:solidFill>
                <a:latin typeface="Calibri"/>
                <a:cs typeface="Calibri"/>
              </a:rPr>
              <a:t> of 5 </a:t>
            </a:r>
            <a:r>
              <a:rPr sz="2000" b="1" spc="-434" dirty="0">
                <a:solidFill>
                  <a:srgbClr val="585858"/>
                </a:solidFill>
                <a:latin typeface="Calibri"/>
                <a:cs typeface="Calibri"/>
              </a:rPr>
              <a:t> </a:t>
            </a:r>
            <a:r>
              <a:rPr sz="2000" b="1" spc="-15" dirty="0">
                <a:solidFill>
                  <a:srgbClr val="585858"/>
                </a:solidFill>
                <a:latin typeface="Calibri"/>
                <a:cs typeface="Calibri"/>
              </a:rPr>
              <a:t>days.</a:t>
            </a:r>
            <a:endParaRPr sz="2000">
              <a:latin typeface="Calibri"/>
              <a:cs typeface="Calibri"/>
            </a:endParaRPr>
          </a:p>
          <a:p>
            <a:pPr marL="354965" marR="281940" indent="-342900">
              <a:lnSpc>
                <a:spcPct val="100000"/>
              </a:lnSpc>
              <a:spcBef>
                <a:spcPts val="1200"/>
              </a:spcBef>
              <a:buFont typeface="Arial"/>
              <a:buChar char="•"/>
              <a:tabLst>
                <a:tab pos="354965" algn="l"/>
                <a:tab pos="355600" algn="l"/>
              </a:tabLst>
            </a:pPr>
            <a:r>
              <a:rPr sz="2000" b="1" dirty="0">
                <a:solidFill>
                  <a:srgbClr val="585858"/>
                </a:solidFill>
                <a:latin typeface="Calibri"/>
                <a:cs typeface="Calibri"/>
              </a:rPr>
              <a:t>PPD#8 </a:t>
            </a:r>
            <a:r>
              <a:rPr sz="2000" b="1" spc="-10" dirty="0">
                <a:solidFill>
                  <a:srgbClr val="585858"/>
                </a:solidFill>
                <a:latin typeface="Calibri"/>
                <a:cs typeface="Calibri"/>
              </a:rPr>
              <a:t>staples removed from </a:t>
            </a:r>
            <a:r>
              <a:rPr sz="2000" b="1" spc="-5" dirty="0">
                <a:solidFill>
                  <a:srgbClr val="585858"/>
                </a:solidFill>
                <a:latin typeface="Calibri"/>
                <a:cs typeface="Calibri"/>
              </a:rPr>
              <a:t>incision, superficial </a:t>
            </a:r>
            <a:r>
              <a:rPr sz="2000" b="1" dirty="0">
                <a:solidFill>
                  <a:srgbClr val="585858"/>
                </a:solidFill>
                <a:latin typeface="Calibri"/>
                <a:cs typeface="Calibri"/>
              </a:rPr>
              <a:t>wound </a:t>
            </a:r>
            <a:r>
              <a:rPr sz="2000" b="1" spc="-10" dirty="0">
                <a:solidFill>
                  <a:srgbClr val="585858"/>
                </a:solidFill>
                <a:latin typeface="Calibri"/>
                <a:cs typeface="Calibri"/>
              </a:rPr>
              <a:t>separation </a:t>
            </a:r>
            <a:r>
              <a:rPr sz="2000" b="1" dirty="0">
                <a:solidFill>
                  <a:srgbClr val="585858"/>
                </a:solidFill>
                <a:latin typeface="Calibri"/>
                <a:cs typeface="Calibri"/>
              </a:rPr>
              <a:t>due </a:t>
            </a:r>
            <a:r>
              <a:rPr sz="2000" b="1" spc="-15" dirty="0">
                <a:solidFill>
                  <a:srgbClr val="585858"/>
                </a:solidFill>
                <a:latin typeface="Calibri"/>
                <a:cs typeface="Calibri"/>
              </a:rPr>
              <a:t>to </a:t>
            </a:r>
            <a:r>
              <a:rPr sz="2000" b="1" spc="-5" dirty="0">
                <a:solidFill>
                  <a:srgbClr val="585858"/>
                </a:solidFill>
                <a:latin typeface="Calibri"/>
                <a:cs typeface="Calibri"/>
              </a:rPr>
              <a:t>small </a:t>
            </a:r>
            <a:r>
              <a:rPr sz="2000" b="1" dirty="0">
                <a:solidFill>
                  <a:srgbClr val="585858"/>
                </a:solidFill>
                <a:latin typeface="Calibri"/>
                <a:cs typeface="Calibri"/>
              </a:rPr>
              <a:t> </a:t>
            </a:r>
            <a:r>
              <a:rPr sz="2000" b="1" spc="-10" dirty="0">
                <a:solidFill>
                  <a:srgbClr val="585858"/>
                </a:solidFill>
                <a:latin typeface="Calibri"/>
                <a:cs typeface="Calibri"/>
              </a:rPr>
              <a:t>hematoma,</a:t>
            </a:r>
            <a:r>
              <a:rPr sz="2000" b="1" spc="-15" dirty="0">
                <a:solidFill>
                  <a:srgbClr val="585858"/>
                </a:solidFill>
                <a:latin typeface="Calibri"/>
                <a:cs typeface="Calibri"/>
              </a:rPr>
              <a:t> </a:t>
            </a:r>
            <a:r>
              <a:rPr sz="2000" b="1" spc="-5" dirty="0">
                <a:solidFill>
                  <a:srgbClr val="585858"/>
                </a:solidFill>
                <a:latin typeface="Calibri"/>
                <a:cs typeface="Calibri"/>
              </a:rPr>
              <a:t>set</a:t>
            </a:r>
            <a:r>
              <a:rPr sz="2000" b="1" dirty="0">
                <a:solidFill>
                  <a:srgbClr val="585858"/>
                </a:solidFill>
                <a:latin typeface="Calibri"/>
                <a:cs typeface="Calibri"/>
              </a:rPr>
              <a:t> up</a:t>
            </a:r>
            <a:r>
              <a:rPr sz="2000" b="1" spc="10" dirty="0">
                <a:solidFill>
                  <a:srgbClr val="585858"/>
                </a:solidFill>
                <a:latin typeface="Calibri"/>
                <a:cs typeface="Calibri"/>
              </a:rPr>
              <a:t> </a:t>
            </a:r>
            <a:r>
              <a:rPr sz="2000" b="1" spc="-15" dirty="0">
                <a:solidFill>
                  <a:srgbClr val="585858"/>
                </a:solidFill>
                <a:latin typeface="Calibri"/>
                <a:cs typeface="Calibri"/>
              </a:rPr>
              <a:t>for</a:t>
            </a:r>
            <a:r>
              <a:rPr sz="2000" b="1" spc="5" dirty="0">
                <a:solidFill>
                  <a:srgbClr val="585858"/>
                </a:solidFill>
                <a:latin typeface="Calibri"/>
                <a:cs typeface="Calibri"/>
              </a:rPr>
              <a:t> </a:t>
            </a:r>
            <a:r>
              <a:rPr sz="2000" b="1" dirty="0">
                <a:solidFill>
                  <a:srgbClr val="585858"/>
                </a:solidFill>
                <a:latin typeface="Calibri"/>
                <a:cs typeface="Calibri"/>
              </a:rPr>
              <a:t>home</a:t>
            </a:r>
            <a:r>
              <a:rPr sz="2000" b="1" spc="-10" dirty="0">
                <a:solidFill>
                  <a:srgbClr val="585858"/>
                </a:solidFill>
                <a:latin typeface="Calibri"/>
                <a:cs typeface="Calibri"/>
              </a:rPr>
              <a:t> </a:t>
            </a:r>
            <a:r>
              <a:rPr sz="2000" b="1" spc="-5" dirty="0">
                <a:solidFill>
                  <a:srgbClr val="585858"/>
                </a:solidFill>
                <a:latin typeface="Calibri"/>
                <a:cs typeface="Calibri"/>
              </a:rPr>
              <a:t>health dressing</a:t>
            </a:r>
            <a:r>
              <a:rPr sz="2000" b="1" spc="5" dirty="0">
                <a:solidFill>
                  <a:srgbClr val="585858"/>
                </a:solidFill>
                <a:latin typeface="Calibri"/>
                <a:cs typeface="Calibri"/>
              </a:rPr>
              <a:t> </a:t>
            </a:r>
            <a:r>
              <a:rPr sz="2000" b="1" spc="-5" dirty="0">
                <a:solidFill>
                  <a:srgbClr val="585858"/>
                </a:solidFill>
                <a:latin typeface="Calibri"/>
                <a:cs typeface="Calibri"/>
              </a:rPr>
              <a:t>changes,</a:t>
            </a:r>
            <a:r>
              <a:rPr sz="2000" b="1" dirty="0">
                <a:solidFill>
                  <a:srgbClr val="585858"/>
                </a:solidFill>
                <a:latin typeface="Calibri"/>
                <a:cs typeface="Calibri"/>
              </a:rPr>
              <a:t> </a:t>
            </a:r>
            <a:r>
              <a:rPr sz="2000" b="1" spc="-5" dirty="0">
                <a:solidFill>
                  <a:srgbClr val="585858"/>
                </a:solidFill>
                <a:latin typeface="Calibri"/>
                <a:cs typeface="Calibri"/>
              </a:rPr>
              <a:t>incision</a:t>
            </a:r>
            <a:r>
              <a:rPr sz="2000" b="1" spc="-15" dirty="0">
                <a:solidFill>
                  <a:srgbClr val="585858"/>
                </a:solidFill>
                <a:latin typeface="Calibri"/>
                <a:cs typeface="Calibri"/>
              </a:rPr>
              <a:t> </a:t>
            </a:r>
            <a:r>
              <a:rPr sz="2000" b="1" spc="-10" dirty="0">
                <a:solidFill>
                  <a:srgbClr val="585858"/>
                </a:solidFill>
                <a:latin typeface="Calibri"/>
                <a:cs typeface="Calibri"/>
              </a:rPr>
              <a:t>followed</a:t>
            </a:r>
            <a:r>
              <a:rPr sz="2000" b="1" spc="-20" dirty="0">
                <a:solidFill>
                  <a:srgbClr val="585858"/>
                </a:solidFill>
                <a:latin typeface="Calibri"/>
                <a:cs typeface="Calibri"/>
              </a:rPr>
              <a:t> </a:t>
            </a:r>
            <a:r>
              <a:rPr sz="2000" b="1" dirty="0">
                <a:solidFill>
                  <a:srgbClr val="585858"/>
                </a:solidFill>
                <a:latin typeface="Calibri"/>
                <a:cs typeface="Calibri"/>
              </a:rPr>
              <a:t>in</a:t>
            </a:r>
            <a:r>
              <a:rPr sz="2000" b="1" spc="5" dirty="0">
                <a:solidFill>
                  <a:srgbClr val="585858"/>
                </a:solidFill>
                <a:latin typeface="Calibri"/>
                <a:cs typeface="Calibri"/>
              </a:rPr>
              <a:t> </a:t>
            </a:r>
            <a:r>
              <a:rPr sz="2000" b="1" spc="-5" dirty="0">
                <a:solidFill>
                  <a:srgbClr val="585858"/>
                </a:solidFill>
                <a:latin typeface="Calibri"/>
                <a:cs typeface="Calibri"/>
              </a:rPr>
              <a:t>clinic without </a:t>
            </a:r>
            <a:r>
              <a:rPr sz="2000" b="1" spc="-440" dirty="0">
                <a:solidFill>
                  <a:srgbClr val="585858"/>
                </a:solidFill>
                <a:latin typeface="Calibri"/>
                <a:cs typeface="Calibri"/>
              </a:rPr>
              <a:t> </a:t>
            </a:r>
            <a:r>
              <a:rPr sz="2000" b="1" spc="-5" dirty="0">
                <a:solidFill>
                  <a:srgbClr val="585858"/>
                </a:solidFill>
                <a:latin typeface="Calibri"/>
                <a:cs typeface="Calibri"/>
              </a:rPr>
              <a:t>evidence </a:t>
            </a:r>
            <a:r>
              <a:rPr sz="2000" b="1" dirty="0">
                <a:solidFill>
                  <a:srgbClr val="585858"/>
                </a:solidFill>
                <a:latin typeface="Calibri"/>
                <a:cs typeface="Calibri"/>
              </a:rPr>
              <a:t>of</a:t>
            </a:r>
            <a:r>
              <a:rPr sz="2000" b="1" spc="-10" dirty="0">
                <a:solidFill>
                  <a:srgbClr val="585858"/>
                </a:solidFill>
                <a:latin typeface="Calibri"/>
                <a:cs typeface="Calibri"/>
              </a:rPr>
              <a:t> </a:t>
            </a:r>
            <a:r>
              <a:rPr sz="2000" b="1" spc="-5" dirty="0">
                <a:solidFill>
                  <a:srgbClr val="585858"/>
                </a:solidFill>
                <a:latin typeface="Calibri"/>
                <a:cs typeface="Calibri"/>
              </a:rPr>
              <a:t>infection</a:t>
            </a:r>
            <a:endParaRPr sz="2000">
              <a:latin typeface="Calibri"/>
              <a:cs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000999" y="0"/>
            <a:ext cx="4191000" cy="6858000"/>
            <a:chOff x="8000999" y="0"/>
            <a:chExt cx="4191000" cy="6858000"/>
          </a:xfrm>
        </p:grpSpPr>
        <p:pic>
          <p:nvPicPr>
            <p:cNvPr id="3" name="object 3"/>
            <p:cNvPicPr/>
            <p:nvPr/>
          </p:nvPicPr>
          <p:blipFill>
            <a:blip r:embed="rId2" cstate="print"/>
            <a:stretch>
              <a:fillRect/>
            </a:stretch>
          </p:blipFill>
          <p:spPr>
            <a:xfrm>
              <a:off x="8000999" y="0"/>
              <a:ext cx="4190999" cy="6857999"/>
            </a:xfrm>
            <a:prstGeom prst="rect">
              <a:avLst/>
            </a:prstGeom>
          </p:spPr>
        </p:pic>
        <p:pic>
          <p:nvPicPr>
            <p:cNvPr id="4" name="object 4"/>
            <p:cNvPicPr/>
            <p:nvPr/>
          </p:nvPicPr>
          <p:blipFill>
            <a:blip r:embed="rId3" cstate="print"/>
            <a:stretch>
              <a:fillRect/>
            </a:stretch>
          </p:blipFill>
          <p:spPr>
            <a:xfrm>
              <a:off x="9724644" y="6358128"/>
              <a:ext cx="2016251" cy="236207"/>
            </a:xfrm>
            <a:prstGeom prst="rect">
              <a:avLst/>
            </a:prstGeom>
          </p:spPr>
        </p:pic>
      </p:grpSp>
      <p:sp>
        <p:nvSpPr>
          <p:cNvPr id="5" name="object 5"/>
          <p:cNvSpPr txBox="1"/>
          <p:nvPr/>
        </p:nvSpPr>
        <p:spPr>
          <a:xfrm>
            <a:off x="444498" y="1707954"/>
            <a:ext cx="7456170" cy="4048760"/>
          </a:xfrm>
          <a:prstGeom prst="rect">
            <a:avLst/>
          </a:prstGeom>
        </p:spPr>
        <p:txBody>
          <a:bodyPr vert="horz" wrap="square" lIns="0" tIns="12700" rIns="0" bIns="0" rtlCol="0">
            <a:spAutoFit/>
          </a:bodyPr>
          <a:lstStyle/>
          <a:p>
            <a:pPr marL="12700" marR="254000" algn="just">
              <a:lnSpc>
                <a:spcPct val="100000"/>
              </a:lnSpc>
              <a:spcBef>
                <a:spcPts val="100"/>
              </a:spcBef>
            </a:pPr>
            <a:r>
              <a:rPr sz="2400" b="1" spc="-15" dirty="0">
                <a:solidFill>
                  <a:srgbClr val="001F5F"/>
                </a:solidFill>
                <a:latin typeface="Calibri"/>
                <a:cs typeface="Calibri"/>
              </a:rPr>
              <a:t>Excellent </a:t>
            </a:r>
            <a:r>
              <a:rPr sz="2400" b="1" spc="-5" dirty="0">
                <a:solidFill>
                  <a:srgbClr val="001F5F"/>
                </a:solidFill>
                <a:latin typeface="Calibri"/>
                <a:cs typeface="Calibri"/>
              </a:rPr>
              <a:t>communication, </a:t>
            </a:r>
            <a:r>
              <a:rPr sz="2400" b="1" spc="-15" dirty="0">
                <a:solidFill>
                  <a:srgbClr val="001F5F"/>
                </a:solidFill>
                <a:latin typeface="Calibri"/>
                <a:cs typeface="Calibri"/>
              </a:rPr>
              <a:t>preparation, </a:t>
            </a:r>
            <a:r>
              <a:rPr sz="2400" b="1" spc="-5" dirty="0">
                <a:solidFill>
                  <a:srgbClr val="001F5F"/>
                </a:solidFill>
                <a:latin typeface="Calibri"/>
                <a:cs typeface="Calibri"/>
              </a:rPr>
              <a:t>and </a:t>
            </a:r>
            <a:r>
              <a:rPr sz="2400" b="1" spc="-10" dirty="0">
                <a:solidFill>
                  <a:srgbClr val="001F5F"/>
                </a:solidFill>
                <a:latin typeface="Calibri"/>
                <a:cs typeface="Calibri"/>
              </a:rPr>
              <a:t>collaboration </a:t>
            </a:r>
            <a:r>
              <a:rPr sz="2400" b="1" spc="-530" dirty="0">
                <a:solidFill>
                  <a:srgbClr val="001F5F"/>
                </a:solidFill>
                <a:latin typeface="Calibri"/>
                <a:cs typeface="Calibri"/>
              </a:rPr>
              <a:t> </a:t>
            </a:r>
            <a:r>
              <a:rPr sz="2400" b="1" spc="-10" dirty="0">
                <a:solidFill>
                  <a:srgbClr val="001F5F"/>
                </a:solidFill>
                <a:latin typeface="Calibri"/>
                <a:cs typeface="Calibri"/>
              </a:rPr>
              <a:t>between </a:t>
            </a:r>
            <a:r>
              <a:rPr sz="2400" b="1" dirty="0">
                <a:solidFill>
                  <a:srgbClr val="001F5F"/>
                </a:solidFill>
                <a:latin typeface="Calibri"/>
                <a:cs typeface="Calibri"/>
              </a:rPr>
              <a:t>Labor &amp; </a:t>
            </a:r>
            <a:r>
              <a:rPr sz="2400" b="1" spc="-20" dirty="0">
                <a:solidFill>
                  <a:srgbClr val="001F5F"/>
                </a:solidFill>
                <a:latin typeface="Calibri"/>
                <a:cs typeface="Calibri"/>
              </a:rPr>
              <a:t>Delivery, </a:t>
            </a:r>
            <a:r>
              <a:rPr sz="2400" b="1" spc="-15" dirty="0">
                <a:solidFill>
                  <a:srgbClr val="001F5F"/>
                </a:solidFill>
                <a:latin typeface="Calibri"/>
                <a:cs typeface="Calibri"/>
              </a:rPr>
              <a:t>Maternal-Fetal </a:t>
            </a:r>
            <a:r>
              <a:rPr sz="2400" b="1" spc="-5" dirty="0">
                <a:solidFill>
                  <a:srgbClr val="001F5F"/>
                </a:solidFill>
                <a:latin typeface="Calibri"/>
                <a:cs typeface="Calibri"/>
              </a:rPr>
              <a:t>Medicine and </a:t>
            </a:r>
            <a:r>
              <a:rPr sz="2400" b="1" dirty="0">
                <a:solidFill>
                  <a:srgbClr val="001F5F"/>
                </a:solidFill>
                <a:latin typeface="Calibri"/>
                <a:cs typeface="Calibri"/>
              </a:rPr>
              <a:t> </a:t>
            </a:r>
            <a:r>
              <a:rPr sz="2400" b="1" spc="-10" dirty="0">
                <a:solidFill>
                  <a:srgbClr val="001F5F"/>
                </a:solidFill>
                <a:latin typeface="Calibri"/>
                <a:cs typeface="Calibri"/>
              </a:rPr>
              <a:t>Internal</a:t>
            </a:r>
            <a:r>
              <a:rPr sz="2400" b="1" dirty="0">
                <a:solidFill>
                  <a:srgbClr val="001F5F"/>
                </a:solidFill>
                <a:latin typeface="Calibri"/>
                <a:cs typeface="Calibri"/>
              </a:rPr>
              <a:t> </a:t>
            </a:r>
            <a:r>
              <a:rPr sz="2400" b="1" spc="-5" dirty="0">
                <a:solidFill>
                  <a:srgbClr val="001F5F"/>
                </a:solidFill>
                <a:latin typeface="Calibri"/>
                <a:cs typeface="Calibri"/>
              </a:rPr>
              <a:t>Medicine</a:t>
            </a:r>
            <a:r>
              <a:rPr sz="2400" b="1" spc="-15" dirty="0">
                <a:solidFill>
                  <a:srgbClr val="001F5F"/>
                </a:solidFill>
                <a:latin typeface="Calibri"/>
                <a:cs typeface="Calibri"/>
              </a:rPr>
              <a:t> </a:t>
            </a:r>
            <a:r>
              <a:rPr sz="2400" b="1" spc="-10" dirty="0">
                <a:solidFill>
                  <a:srgbClr val="001F5F"/>
                </a:solidFill>
                <a:latin typeface="Calibri"/>
                <a:cs typeface="Calibri"/>
              </a:rPr>
              <a:t>physician </a:t>
            </a:r>
            <a:r>
              <a:rPr sz="2400" b="1" spc="-5" dirty="0">
                <a:solidFill>
                  <a:srgbClr val="001F5F"/>
                </a:solidFill>
                <a:latin typeface="Calibri"/>
                <a:cs typeface="Calibri"/>
              </a:rPr>
              <a:t>teams.</a:t>
            </a:r>
            <a:endParaRPr sz="2400">
              <a:latin typeface="Calibri"/>
              <a:cs typeface="Calibri"/>
            </a:endParaRPr>
          </a:p>
          <a:p>
            <a:pPr>
              <a:lnSpc>
                <a:spcPct val="100000"/>
              </a:lnSpc>
              <a:spcBef>
                <a:spcPts val="10"/>
              </a:spcBef>
            </a:pPr>
            <a:endParaRPr sz="2350">
              <a:latin typeface="Calibri"/>
              <a:cs typeface="Calibri"/>
            </a:endParaRPr>
          </a:p>
          <a:p>
            <a:pPr marL="12700" marR="290195">
              <a:lnSpc>
                <a:spcPct val="100000"/>
              </a:lnSpc>
            </a:pPr>
            <a:r>
              <a:rPr sz="2400" b="1" spc="-5" dirty="0">
                <a:solidFill>
                  <a:srgbClr val="001F5F"/>
                </a:solidFill>
                <a:latin typeface="Calibri"/>
                <a:cs typeface="Calibri"/>
              </a:rPr>
              <a:t>Communication</a:t>
            </a:r>
            <a:r>
              <a:rPr sz="2400" b="1" spc="-35" dirty="0">
                <a:solidFill>
                  <a:srgbClr val="001F5F"/>
                </a:solidFill>
                <a:latin typeface="Calibri"/>
                <a:cs typeface="Calibri"/>
              </a:rPr>
              <a:t> </a:t>
            </a:r>
            <a:r>
              <a:rPr sz="2400" b="1" spc="-5" dirty="0">
                <a:solidFill>
                  <a:srgbClr val="001F5F"/>
                </a:solidFill>
                <a:latin typeface="Calibri"/>
                <a:cs typeface="Calibri"/>
              </a:rPr>
              <a:t>opportunity</a:t>
            </a:r>
            <a:r>
              <a:rPr sz="2400" b="1" spc="10" dirty="0">
                <a:solidFill>
                  <a:srgbClr val="001F5F"/>
                </a:solidFill>
                <a:latin typeface="Calibri"/>
                <a:cs typeface="Calibri"/>
              </a:rPr>
              <a:t> </a:t>
            </a:r>
            <a:r>
              <a:rPr sz="2400" b="1" spc="-10" dirty="0">
                <a:solidFill>
                  <a:srgbClr val="001F5F"/>
                </a:solidFill>
                <a:latin typeface="Calibri"/>
                <a:cs typeface="Calibri"/>
              </a:rPr>
              <a:t>identified</a:t>
            </a:r>
            <a:r>
              <a:rPr sz="2400" b="1" spc="15" dirty="0">
                <a:solidFill>
                  <a:srgbClr val="001F5F"/>
                </a:solidFill>
                <a:latin typeface="Calibri"/>
                <a:cs typeface="Calibri"/>
              </a:rPr>
              <a:t> </a:t>
            </a:r>
            <a:r>
              <a:rPr sz="2400" b="1" spc="-5" dirty="0">
                <a:solidFill>
                  <a:srgbClr val="001F5F"/>
                </a:solidFill>
                <a:latin typeface="Calibri"/>
                <a:cs typeface="Calibri"/>
              </a:rPr>
              <a:t>with</a:t>
            </a:r>
            <a:r>
              <a:rPr sz="2400" b="1" spc="5" dirty="0">
                <a:solidFill>
                  <a:srgbClr val="001F5F"/>
                </a:solidFill>
                <a:latin typeface="Calibri"/>
                <a:cs typeface="Calibri"/>
              </a:rPr>
              <a:t> </a:t>
            </a:r>
            <a:r>
              <a:rPr sz="2400" b="1" spc="-5" dirty="0">
                <a:solidFill>
                  <a:srgbClr val="001F5F"/>
                </a:solidFill>
                <a:latin typeface="Calibri"/>
                <a:cs typeface="Calibri"/>
              </a:rPr>
              <a:t>the</a:t>
            </a:r>
            <a:r>
              <a:rPr sz="2400" b="1" spc="15" dirty="0">
                <a:solidFill>
                  <a:srgbClr val="001F5F"/>
                </a:solidFill>
                <a:latin typeface="Calibri"/>
                <a:cs typeface="Calibri"/>
              </a:rPr>
              <a:t> </a:t>
            </a:r>
            <a:r>
              <a:rPr sz="2400" b="1" dirty="0">
                <a:solidFill>
                  <a:srgbClr val="001F5F"/>
                </a:solidFill>
                <a:latin typeface="Calibri"/>
                <a:cs typeface="Calibri"/>
              </a:rPr>
              <a:t>ICU/ </a:t>
            </a:r>
            <a:r>
              <a:rPr sz="2400" b="1" spc="5" dirty="0">
                <a:solidFill>
                  <a:srgbClr val="001F5F"/>
                </a:solidFill>
                <a:latin typeface="Calibri"/>
                <a:cs typeface="Calibri"/>
              </a:rPr>
              <a:t> </a:t>
            </a:r>
            <a:r>
              <a:rPr sz="2400" b="1" spc="-5" dirty="0">
                <a:solidFill>
                  <a:srgbClr val="001F5F"/>
                </a:solidFill>
                <a:latin typeface="Calibri"/>
                <a:cs typeface="Calibri"/>
              </a:rPr>
              <a:t>Critical </a:t>
            </a:r>
            <a:r>
              <a:rPr sz="2400" b="1" spc="-10" dirty="0">
                <a:solidFill>
                  <a:srgbClr val="001F5F"/>
                </a:solidFill>
                <a:latin typeface="Calibri"/>
                <a:cs typeface="Calibri"/>
              </a:rPr>
              <a:t>Care</a:t>
            </a:r>
            <a:r>
              <a:rPr sz="2400" b="1" spc="-15" dirty="0">
                <a:solidFill>
                  <a:srgbClr val="001F5F"/>
                </a:solidFill>
                <a:latin typeface="Calibri"/>
                <a:cs typeface="Calibri"/>
              </a:rPr>
              <a:t> </a:t>
            </a:r>
            <a:r>
              <a:rPr sz="2400" b="1" spc="-10" dirty="0">
                <a:solidFill>
                  <a:srgbClr val="001F5F"/>
                </a:solidFill>
                <a:latin typeface="Calibri"/>
                <a:cs typeface="Calibri"/>
              </a:rPr>
              <a:t>team</a:t>
            </a:r>
            <a:r>
              <a:rPr sz="2400" b="1" dirty="0">
                <a:solidFill>
                  <a:srgbClr val="001F5F"/>
                </a:solidFill>
                <a:latin typeface="Calibri"/>
                <a:cs typeface="Calibri"/>
              </a:rPr>
              <a:t> </a:t>
            </a:r>
            <a:r>
              <a:rPr sz="2400" b="1" spc="-15" dirty="0">
                <a:solidFill>
                  <a:srgbClr val="001F5F"/>
                </a:solidFill>
                <a:latin typeface="Calibri"/>
                <a:cs typeface="Calibri"/>
              </a:rPr>
              <a:t>at</a:t>
            </a:r>
            <a:r>
              <a:rPr sz="2400" b="1" spc="5" dirty="0">
                <a:solidFill>
                  <a:srgbClr val="001F5F"/>
                </a:solidFill>
                <a:latin typeface="Calibri"/>
                <a:cs typeface="Calibri"/>
              </a:rPr>
              <a:t> </a:t>
            </a:r>
            <a:r>
              <a:rPr sz="2400" b="1" spc="-5" dirty="0">
                <a:solidFill>
                  <a:srgbClr val="001F5F"/>
                </a:solidFill>
                <a:latin typeface="Calibri"/>
                <a:cs typeface="Calibri"/>
              </a:rPr>
              <a:t>the</a:t>
            </a:r>
            <a:r>
              <a:rPr sz="2400" b="1" spc="10" dirty="0">
                <a:solidFill>
                  <a:srgbClr val="001F5F"/>
                </a:solidFill>
                <a:latin typeface="Calibri"/>
                <a:cs typeface="Calibri"/>
              </a:rPr>
              <a:t> </a:t>
            </a:r>
            <a:r>
              <a:rPr sz="2400" b="1" spc="-5" dirty="0">
                <a:solidFill>
                  <a:srgbClr val="001F5F"/>
                </a:solidFill>
                <a:latin typeface="Calibri"/>
                <a:cs typeface="Calibri"/>
              </a:rPr>
              <a:t>time</a:t>
            </a:r>
            <a:r>
              <a:rPr sz="2400" b="1" dirty="0">
                <a:solidFill>
                  <a:srgbClr val="001F5F"/>
                </a:solidFill>
                <a:latin typeface="Calibri"/>
                <a:cs typeface="Calibri"/>
              </a:rPr>
              <a:t> of</a:t>
            </a:r>
            <a:r>
              <a:rPr sz="2400" b="1" spc="-20" dirty="0">
                <a:solidFill>
                  <a:srgbClr val="001F5F"/>
                </a:solidFill>
                <a:latin typeface="Calibri"/>
                <a:cs typeface="Calibri"/>
              </a:rPr>
              <a:t> </a:t>
            </a:r>
            <a:r>
              <a:rPr sz="2400" b="1" spc="-5" dirty="0">
                <a:solidFill>
                  <a:srgbClr val="001F5F"/>
                </a:solidFill>
                <a:latin typeface="Calibri"/>
                <a:cs typeface="Calibri"/>
              </a:rPr>
              <a:t>the</a:t>
            </a:r>
            <a:r>
              <a:rPr sz="2400" b="1" spc="15" dirty="0">
                <a:solidFill>
                  <a:srgbClr val="001F5F"/>
                </a:solidFill>
                <a:latin typeface="Calibri"/>
                <a:cs typeface="Calibri"/>
              </a:rPr>
              <a:t> </a:t>
            </a:r>
            <a:r>
              <a:rPr sz="2400" b="1" spc="-20" dirty="0">
                <a:solidFill>
                  <a:srgbClr val="001F5F"/>
                </a:solidFill>
                <a:latin typeface="Calibri"/>
                <a:cs typeface="Calibri"/>
              </a:rPr>
              <a:t>patient’s</a:t>
            </a:r>
            <a:r>
              <a:rPr sz="2400" b="1" spc="35" dirty="0">
                <a:solidFill>
                  <a:srgbClr val="001F5F"/>
                </a:solidFill>
                <a:latin typeface="Calibri"/>
                <a:cs typeface="Calibri"/>
              </a:rPr>
              <a:t> </a:t>
            </a:r>
            <a:r>
              <a:rPr sz="2400" b="1" spc="-10" dirty="0">
                <a:solidFill>
                  <a:srgbClr val="001F5F"/>
                </a:solidFill>
                <a:latin typeface="Calibri"/>
                <a:cs typeface="Calibri"/>
              </a:rPr>
              <a:t>upgrade</a:t>
            </a:r>
            <a:r>
              <a:rPr sz="2400" b="1" dirty="0">
                <a:solidFill>
                  <a:srgbClr val="001F5F"/>
                </a:solidFill>
                <a:latin typeface="Calibri"/>
                <a:cs typeface="Calibri"/>
              </a:rPr>
              <a:t> </a:t>
            </a:r>
            <a:r>
              <a:rPr sz="2400" b="1" spc="-15" dirty="0">
                <a:solidFill>
                  <a:srgbClr val="001F5F"/>
                </a:solidFill>
                <a:latin typeface="Calibri"/>
                <a:cs typeface="Calibri"/>
              </a:rPr>
              <a:t>to </a:t>
            </a:r>
            <a:r>
              <a:rPr sz="2400" b="1" spc="-530" dirty="0">
                <a:solidFill>
                  <a:srgbClr val="001F5F"/>
                </a:solidFill>
                <a:latin typeface="Calibri"/>
                <a:cs typeface="Calibri"/>
              </a:rPr>
              <a:t> </a:t>
            </a:r>
            <a:r>
              <a:rPr sz="2400" b="1" spc="-5" dirty="0">
                <a:solidFill>
                  <a:srgbClr val="001F5F"/>
                </a:solidFill>
                <a:latin typeface="Calibri"/>
                <a:cs typeface="Calibri"/>
              </a:rPr>
              <a:t>critical</a:t>
            </a:r>
            <a:r>
              <a:rPr sz="2400" b="1" spc="-25" dirty="0">
                <a:solidFill>
                  <a:srgbClr val="001F5F"/>
                </a:solidFill>
                <a:latin typeface="Calibri"/>
                <a:cs typeface="Calibri"/>
              </a:rPr>
              <a:t> </a:t>
            </a:r>
            <a:r>
              <a:rPr sz="2400" b="1" spc="-5" dirty="0">
                <a:solidFill>
                  <a:srgbClr val="001F5F"/>
                </a:solidFill>
                <a:latin typeface="Calibri"/>
                <a:cs typeface="Calibri"/>
              </a:rPr>
              <a:t>condition.</a:t>
            </a:r>
            <a:endParaRPr sz="2400">
              <a:latin typeface="Calibri"/>
              <a:cs typeface="Calibri"/>
            </a:endParaRPr>
          </a:p>
          <a:p>
            <a:pPr>
              <a:lnSpc>
                <a:spcPct val="100000"/>
              </a:lnSpc>
              <a:spcBef>
                <a:spcPts val="10"/>
              </a:spcBef>
            </a:pPr>
            <a:endParaRPr sz="2350">
              <a:latin typeface="Calibri"/>
              <a:cs typeface="Calibri"/>
            </a:endParaRPr>
          </a:p>
          <a:p>
            <a:pPr marL="12700" marR="5080">
              <a:lnSpc>
                <a:spcPct val="100000"/>
              </a:lnSpc>
            </a:pPr>
            <a:r>
              <a:rPr sz="2400" b="1" spc="-5" dirty="0">
                <a:solidFill>
                  <a:srgbClr val="001F5F"/>
                </a:solidFill>
                <a:latin typeface="Calibri"/>
                <a:cs typeface="Calibri"/>
              </a:rPr>
              <a:t>Processes</a:t>
            </a:r>
            <a:r>
              <a:rPr sz="2400" b="1" spc="-15" dirty="0">
                <a:solidFill>
                  <a:srgbClr val="001F5F"/>
                </a:solidFill>
                <a:latin typeface="Calibri"/>
                <a:cs typeface="Calibri"/>
              </a:rPr>
              <a:t> have</a:t>
            </a:r>
            <a:r>
              <a:rPr sz="2400" b="1" dirty="0">
                <a:solidFill>
                  <a:srgbClr val="001F5F"/>
                </a:solidFill>
                <a:latin typeface="Calibri"/>
                <a:cs typeface="Calibri"/>
              </a:rPr>
              <a:t> </a:t>
            </a:r>
            <a:r>
              <a:rPr sz="2400" b="1" spc="-5" dirty="0">
                <a:solidFill>
                  <a:srgbClr val="001F5F"/>
                </a:solidFill>
                <a:latin typeface="Calibri"/>
                <a:cs typeface="Calibri"/>
              </a:rPr>
              <a:t>since</a:t>
            </a:r>
            <a:r>
              <a:rPr sz="2400" b="1" dirty="0">
                <a:solidFill>
                  <a:srgbClr val="001F5F"/>
                </a:solidFill>
                <a:latin typeface="Calibri"/>
                <a:cs typeface="Calibri"/>
              </a:rPr>
              <a:t> </a:t>
            </a:r>
            <a:r>
              <a:rPr sz="2400" b="1" spc="-10" dirty="0">
                <a:solidFill>
                  <a:srgbClr val="001F5F"/>
                </a:solidFill>
                <a:latin typeface="Calibri"/>
                <a:cs typeface="Calibri"/>
              </a:rPr>
              <a:t>changed, </a:t>
            </a:r>
            <a:r>
              <a:rPr sz="2400" b="1" spc="-5" dirty="0">
                <a:solidFill>
                  <a:srgbClr val="001F5F"/>
                </a:solidFill>
                <a:latin typeface="Calibri"/>
                <a:cs typeface="Calibri"/>
              </a:rPr>
              <a:t>Critical </a:t>
            </a:r>
            <a:r>
              <a:rPr sz="2400" b="1" spc="-10" dirty="0">
                <a:solidFill>
                  <a:srgbClr val="001F5F"/>
                </a:solidFill>
                <a:latin typeface="Calibri"/>
                <a:cs typeface="Calibri"/>
              </a:rPr>
              <a:t>Care</a:t>
            </a:r>
            <a:r>
              <a:rPr sz="2400" b="1" dirty="0">
                <a:solidFill>
                  <a:srgbClr val="001F5F"/>
                </a:solidFill>
                <a:latin typeface="Calibri"/>
                <a:cs typeface="Calibri"/>
              </a:rPr>
              <a:t> </a:t>
            </a:r>
            <a:r>
              <a:rPr sz="2400" b="1" spc="-10" dirty="0">
                <a:solidFill>
                  <a:srgbClr val="001F5F"/>
                </a:solidFill>
                <a:latin typeface="Calibri"/>
                <a:cs typeface="Calibri"/>
              </a:rPr>
              <a:t>team</a:t>
            </a:r>
            <a:r>
              <a:rPr sz="2400" b="1" spc="-15" dirty="0">
                <a:solidFill>
                  <a:srgbClr val="001F5F"/>
                </a:solidFill>
                <a:latin typeface="Calibri"/>
                <a:cs typeface="Calibri"/>
              </a:rPr>
              <a:t> </a:t>
            </a:r>
            <a:r>
              <a:rPr sz="2400" b="1" spc="-5" dirty="0">
                <a:solidFill>
                  <a:srgbClr val="001F5F"/>
                </a:solidFill>
                <a:latin typeface="Calibri"/>
                <a:cs typeface="Calibri"/>
              </a:rPr>
              <a:t>is </a:t>
            </a:r>
            <a:r>
              <a:rPr sz="2400" b="1" dirty="0">
                <a:solidFill>
                  <a:srgbClr val="001F5F"/>
                </a:solidFill>
                <a:latin typeface="Calibri"/>
                <a:cs typeface="Calibri"/>
              </a:rPr>
              <a:t> </a:t>
            </a:r>
            <a:r>
              <a:rPr sz="2400" b="1" spc="-5" dirty="0">
                <a:solidFill>
                  <a:srgbClr val="001F5F"/>
                </a:solidFill>
                <a:latin typeface="Calibri"/>
                <a:cs typeface="Calibri"/>
              </a:rPr>
              <a:t>included</a:t>
            </a:r>
            <a:r>
              <a:rPr sz="2400" b="1" spc="-10" dirty="0">
                <a:solidFill>
                  <a:srgbClr val="001F5F"/>
                </a:solidFill>
                <a:latin typeface="Calibri"/>
                <a:cs typeface="Calibri"/>
              </a:rPr>
              <a:t> </a:t>
            </a:r>
            <a:r>
              <a:rPr sz="2400" b="1" spc="-5" dirty="0">
                <a:solidFill>
                  <a:srgbClr val="001F5F"/>
                </a:solidFill>
                <a:latin typeface="Calibri"/>
                <a:cs typeface="Calibri"/>
              </a:rPr>
              <a:t>in </a:t>
            </a:r>
            <a:r>
              <a:rPr sz="2400" b="1" spc="-10" dirty="0">
                <a:solidFill>
                  <a:srgbClr val="001F5F"/>
                </a:solidFill>
                <a:latin typeface="Calibri"/>
                <a:cs typeface="Calibri"/>
              </a:rPr>
              <a:t>consultation</a:t>
            </a:r>
            <a:r>
              <a:rPr sz="2400" b="1" spc="5" dirty="0">
                <a:solidFill>
                  <a:srgbClr val="001F5F"/>
                </a:solidFill>
                <a:latin typeface="Calibri"/>
                <a:cs typeface="Calibri"/>
              </a:rPr>
              <a:t> </a:t>
            </a:r>
            <a:r>
              <a:rPr sz="2400" b="1" spc="-5" dirty="0">
                <a:solidFill>
                  <a:srgbClr val="001F5F"/>
                </a:solidFill>
                <a:latin typeface="Calibri"/>
                <a:cs typeface="Calibri"/>
              </a:rPr>
              <a:t>earlier</a:t>
            </a:r>
            <a:r>
              <a:rPr sz="2400" b="1" spc="-15" dirty="0">
                <a:solidFill>
                  <a:srgbClr val="001F5F"/>
                </a:solidFill>
                <a:latin typeface="Calibri"/>
                <a:cs typeface="Calibri"/>
              </a:rPr>
              <a:t> </a:t>
            </a:r>
            <a:r>
              <a:rPr sz="2400" b="1" spc="-5" dirty="0">
                <a:solidFill>
                  <a:srgbClr val="001F5F"/>
                </a:solidFill>
                <a:latin typeface="Calibri"/>
                <a:cs typeface="Calibri"/>
              </a:rPr>
              <a:t>in</a:t>
            </a:r>
            <a:r>
              <a:rPr sz="2400" b="1" spc="-10" dirty="0">
                <a:solidFill>
                  <a:srgbClr val="001F5F"/>
                </a:solidFill>
                <a:latin typeface="Calibri"/>
                <a:cs typeface="Calibri"/>
              </a:rPr>
              <a:t> pregnant</a:t>
            </a:r>
            <a:r>
              <a:rPr sz="2400" b="1" spc="10" dirty="0">
                <a:solidFill>
                  <a:srgbClr val="001F5F"/>
                </a:solidFill>
                <a:latin typeface="Calibri"/>
                <a:cs typeface="Calibri"/>
              </a:rPr>
              <a:t> </a:t>
            </a:r>
            <a:r>
              <a:rPr sz="2400" b="1" spc="-15" dirty="0">
                <a:solidFill>
                  <a:srgbClr val="001F5F"/>
                </a:solidFill>
                <a:latin typeface="Calibri"/>
                <a:cs typeface="Calibri"/>
              </a:rPr>
              <a:t>COVID</a:t>
            </a:r>
            <a:r>
              <a:rPr sz="2400" b="1" spc="10" dirty="0">
                <a:solidFill>
                  <a:srgbClr val="001F5F"/>
                </a:solidFill>
                <a:latin typeface="Calibri"/>
                <a:cs typeface="Calibri"/>
              </a:rPr>
              <a:t> </a:t>
            </a:r>
            <a:r>
              <a:rPr sz="2400" b="1" spc="-10" dirty="0">
                <a:solidFill>
                  <a:srgbClr val="001F5F"/>
                </a:solidFill>
                <a:latin typeface="Calibri"/>
                <a:cs typeface="Calibri"/>
              </a:rPr>
              <a:t>patients </a:t>
            </a:r>
            <a:r>
              <a:rPr sz="2400" b="1" spc="-525" dirty="0">
                <a:solidFill>
                  <a:srgbClr val="001F5F"/>
                </a:solidFill>
                <a:latin typeface="Calibri"/>
                <a:cs typeface="Calibri"/>
              </a:rPr>
              <a:t> </a:t>
            </a:r>
            <a:r>
              <a:rPr sz="2400" b="1" spc="-5" dirty="0">
                <a:solidFill>
                  <a:srgbClr val="001F5F"/>
                </a:solidFill>
                <a:latin typeface="Calibri"/>
                <a:cs typeface="Calibri"/>
              </a:rPr>
              <a:t>in</a:t>
            </a:r>
            <a:r>
              <a:rPr sz="2400" b="1" spc="-15" dirty="0">
                <a:solidFill>
                  <a:srgbClr val="001F5F"/>
                </a:solidFill>
                <a:latin typeface="Calibri"/>
                <a:cs typeface="Calibri"/>
              </a:rPr>
              <a:t> respiratory </a:t>
            </a:r>
            <a:r>
              <a:rPr sz="2400" b="1" spc="-10" dirty="0">
                <a:solidFill>
                  <a:srgbClr val="001F5F"/>
                </a:solidFill>
                <a:latin typeface="Calibri"/>
                <a:cs typeface="Calibri"/>
              </a:rPr>
              <a:t>distress.</a:t>
            </a:r>
            <a:endParaRPr sz="2400">
              <a:latin typeface="Calibri"/>
              <a:cs typeface="Calibri"/>
            </a:endParaRPr>
          </a:p>
        </p:txBody>
      </p:sp>
      <p:sp>
        <p:nvSpPr>
          <p:cNvPr id="7" name="object 7"/>
          <p:cNvSpPr txBox="1"/>
          <p:nvPr/>
        </p:nvSpPr>
        <p:spPr>
          <a:xfrm>
            <a:off x="419097" y="6453523"/>
            <a:ext cx="217170" cy="152400"/>
          </a:xfrm>
          <a:prstGeom prst="rect">
            <a:avLst/>
          </a:prstGeom>
        </p:spPr>
        <p:txBody>
          <a:bodyPr vert="horz" wrap="square" lIns="0" tIns="0" rIns="0" bIns="0" rtlCol="0">
            <a:spAutoFit/>
          </a:bodyPr>
          <a:lstStyle/>
          <a:p>
            <a:pPr marL="38100">
              <a:lnSpc>
                <a:spcPts val="1045"/>
              </a:lnSpc>
            </a:pPr>
            <a:fld id="{81D60167-4931-47E6-BA6A-407CBD079E47}" type="slidenum">
              <a:rPr sz="1000" spc="-5" dirty="0">
                <a:solidFill>
                  <a:srgbClr val="FFFFFF"/>
                </a:solidFill>
                <a:latin typeface="Calibri"/>
                <a:cs typeface="Calibri"/>
              </a:rPr>
              <a:t>48</a:t>
            </a:fld>
            <a:endParaRPr sz="1000">
              <a:latin typeface="Calibri"/>
              <a:cs typeface="Calibri"/>
            </a:endParaRPr>
          </a:p>
        </p:txBody>
      </p:sp>
      <p:sp>
        <p:nvSpPr>
          <p:cNvPr id="6" name="object 6"/>
          <p:cNvSpPr txBox="1">
            <a:spLocks noGrp="1"/>
          </p:cNvSpPr>
          <p:nvPr>
            <p:ph type="title"/>
          </p:nvPr>
        </p:nvSpPr>
        <p:spPr>
          <a:xfrm>
            <a:off x="444497" y="713531"/>
            <a:ext cx="3467100"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Calibri"/>
                <a:cs typeface="Calibri"/>
              </a:rPr>
              <a:t>Lessons</a:t>
            </a:r>
            <a:r>
              <a:rPr sz="4000" b="1" spc="-65" dirty="0">
                <a:solidFill>
                  <a:srgbClr val="001F5F"/>
                </a:solidFill>
                <a:latin typeface="Calibri"/>
                <a:cs typeface="Calibri"/>
              </a:rPr>
              <a:t> </a:t>
            </a:r>
            <a:r>
              <a:rPr sz="4000" b="1" spc="-5" dirty="0">
                <a:solidFill>
                  <a:srgbClr val="001F5F"/>
                </a:solidFill>
                <a:latin typeface="Calibri"/>
                <a:cs typeface="Calibri"/>
              </a:rPr>
              <a:t>Learned</a:t>
            </a:r>
            <a:endParaRPr sz="4000">
              <a:latin typeface="Calibri"/>
              <a:cs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7999"/>
            </a:xfrm>
            <a:prstGeom prst="rect">
              <a:avLst/>
            </a:prstGeom>
          </p:spPr>
        </p:pic>
        <p:pic>
          <p:nvPicPr>
            <p:cNvPr id="4" name="object 4"/>
            <p:cNvPicPr/>
            <p:nvPr/>
          </p:nvPicPr>
          <p:blipFill>
            <a:blip r:embed="rId3" cstate="print"/>
            <a:stretch>
              <a:fillRect/>
            </a:stretch>
          </p:blipFill>
          <p:spPr>
            <a:xfrm>
              <a:off x="9809988" y="6358128"/>
              <a:ext cx="2016251" cy="236207"/>
            </a:xfrm>
            <a:prstGeom prst="rect">
              <a:avLst/>
            </a:prstGeom>
          </p:spPr>
        </p:pic>
        <p:pic>
          <p:nvPicPr>
            <p:cNvPr id="5" name="object 5"/>
            <p:cNvPicPr/>
            <p:nvPr/>
          </p:nvPicPr>
          <p:blipFill>
            <a:blip r:embed="rId4" cstate="print"/>
            <a:stretch>
              <a:fillRect/>
            </a:stretch>
          </p:blipFill>
          <p:spPr>
            <a:xfrm>
              <a:off x="1719072" y="2918460"/>
              <a:ext cx="4760975" cy="3116579"/>
            </a:xfrm>
            <a:prstGeom prst="rect">
              <a:avLst/>
            </a:prstGeom>
          </p:spPr>
        </p:pic>
      </p:grpSp>
      <p:sp>
        <p:nvSpPr>
          <p:cNvPr id="6" name="object 6"/>
          <p:cNvSpPr txBox="1">
            <a:spLocks noGrp="1"/>
          </p:cNvSpPr>
          <p:nvPr>
            <p:ph type="title"/>
          </p:nvPr>
        </p:nvSpPr>
        <p:spPr>
          <a:xfrm>
            <a:off x="1797176" y="2000326"/>
            <a:ext cx="2635250" cy="756920"/>
          </a:xfrm>
          <a:prstGeom prst="rect">
            <a:avLst/>
          </a:prstGeom>
        </p:spPr>
        <p:txBody>
          <a:bodyPr vert="horz" wrap="square" lIns="0" tIns="12700" rIns="0" bIns="0" rtlCol="0">
            <a:spAutoFit/>
          </a:bodyPr>
          <a:lstStyle/>
          <a:p>
            <a:pPr marL="12700">
              <a:lnSpc>
                <a:spcPct val="100000"/>
              </a:lnSpc>
              <a:spcBef>
                <a:spcPts val="100"/>
              </a:spcBef>
            </a:pPr>
            <a:r>
              <a:rPr sz="4800" b="1" spc="-5" dirty="0">
                <a:solidFill>
                  <a:srgbClr val="FFFFFF"/>
                </a:solidFill>
                <a:latin typeface="Calibri"/>
                <a:cs typeface="Calibri"/>
              </a:rPr>
              <a:t>Thank</a:t>
            </a:r>
            <a:r>
              <a:rPr sz="4800" b="1" spc="-100" dirty="0">
                <a:solidFill>
                  <a:srgbClr val="FFFFFF"/>
                </a:solidFill>
                <a:latin typeface="Calibri"/>
                <a:cs typeface="Calibri"/>
              </a:rPr>
              <a:t> </a:t>
            </a:r>
            <a:r>
              <a:rPr sz="4800" b="1" spc="-130" dirty="0">
                <a:solidFill>
                  <a:srgbClr val="FFFFFF"/>
                </a:solidFill>
                <a:latin typeface="Calibri"/>
                <a:cs typeface="Calibri"/>
              </a:rPr>
              <a:t>You</a:t>
            </a:r>
            <a:endParaRPr sz="4800">
              <a:latin typeface="Calibri"/>
              <a:cs typeface="Calibri"/>
            </a:endParaRPr>
          </a:p>
        </p:txBody>
      </p:sp>
      <p:sp>
        <p:nvSpPr>
          <p:cNvPr id="7" name="object 7"/>
          <p:cNvSpPr txBox="1"/>
          <p:nvPr/>
        </p:nvSpPr>
        <p:spPr>
          <a:xfrm>
            <a:off x="419097" y="6453523"/>
            <a:ext cx="217170" cy="152400"/>
          </a:xfrm>
          <a:prstGeom prst="rect">
            <a:avLst/>
          </a:prstGeom>
        </p:spPr>
        <p:txBody>
          <a:bodyPr vert="horz" wrap="square" lIns="0" tIns="0" rIns="0" bIns="0" rtlCol="0">
            <a:spAutoFit/>
          </a:bodyPr>
          <a:lstStyle/>
          <a:p>
            <a:pPr marL="38100">
              <a:lnSpc>
                <a:spcPts val="1045"/>
              </a:lnSpc>
            </a:pPr>
            <a:fld id="{81D60167-4931-47E6-BA6A-407CBD079E47}" type="slidenum">
              <a:rPr sz="1000" spc="-5" dirty="0">
                <a:solidFill>
                  <a:srgbClr val="FFFFFF"/>
                </a:solidFill>
                <a:latin typeface="Calibri"/>
                <a:cs typeface="Calibri"/>
              </a:rPr>
              <a:t>49</a:t>
            </a:fld>
            <a:endParaRPr sz="10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688848" y="665987"/>
            <a:ext cx="2139950" cy="635635"/>
          </a:xfrm>
          <a:prstGeom prst="rect">
            <a:avLst/>
          </a:prstGeom>
          <a:noFill/>
        </p:spPr>
        <p:txBody>
          <a:bodyPr vert="horz" wrap="square" lIns="0" tIns="0" rIns="0" bIns="0" rtlCol="0">
            <a:spAutoFit/>
          </a:bodyPr>
          <a:lstStyle/>
          <a:p>
            <a:pPr marL="11430">
              <a:lnSpc>
                <a:spcPts val="4785"/>
              </a:lnSpc>
            </a:pPr>
            <a:r>
              <a:rPr sz="4000" b="1" spc="-150" dirty="0">
                <a:solidFill>
                  <a:srgbClr val="F58466"/>
                </a:solidFill>
                <a:latin typeface="Arial"/>
                <a:cs typeface="Arial"/>
              </a:rPr>
              <a:t>Overview</a:t>
            </a:r>
            <a:endParaRPr sz="4000" dirty="0">
              <a:latin typeface="Arial"/>
              <a:cs typeface="Arial"/>
            </a:endParaRPr>
          </a:p>
        </p:txBody>
      </p:sp>
      <p:sp>
        <p:nvSpPr>
          <p:cNvPr id="10" name="object 10"/>
          <p:cNvSpPr txBox="1"/>
          <p:nvPr/>
        </p:nvSpPr>
        <p:spPr>
          <a:xfrm>
            <a:off x="11365992" y="6437227"/>
            <a:ext cx="173990" cy="196215"/>
          </a:xfrm>
          <a:prstGeom prst="rect">
            <a:avLst/>
          </a:prstGeom>
        </p:spPr>
        <p:txBody>
          <a:bodyPr vert="horz" wrap="square" lIns="0" tIns="0" rIns="0" bIns="0" rtlCol="0">
            <a:spAutoFit/>
          </a:bodyPr>
          <a:lstStyle/>
          <a:p>
            <a:pPr marL="38100">
              <a:lnSpc>
                <a:spcPts val="1425"/>
              </a:lnSpc>
            </a:pPr>
            <a:fld id="{81D60167-4931-47E6-BA6A-407CBD079E47}" type="slidenum">
              <a:rPr sz="1200" spc="-5" dirty="0">
                <a:solidFill>
                  <a:srgbClr val="ADB3B8"/>
                </a:solidFill>
                <a:latin typeface="Arial"/>
                <a:cs typeface="Arial"/>
              </a:rPr>
              <a:t>5</a:t>
            </a:fld>
            <a:endParaRPr sz="1200">
              <a:latin typeface="Arial"/>
              <a:cs typeface="Arial"/>
            </a:endParaRPr>
          </a:p>
        </p:txBody>
      </p:sp>
      <p:sp>
        <p:nvSpPr>
          <p:cNvPr id="9" name="object 9"/>
          <p:cNvSpPr txBox="1"/>
          <p:nvPr/>
        </p:nvSpPr>
        <p:spPr>
          <a:xfrm>
            <a:off x="621220" y="1403853"/>
            <a:ext cx="10588625" cy="5153462"/>
          </a:xfrm>
          <a:prstGeom prst="rect">
            <a:avLst/>
          </a:prstGeom>
        </p:spPr>
        <p:txBody>
          <a:bodyPr vert="horz" wrap="square" lIns="0" tIns="127000" rIns="0" bIns="0" rtlCol="0">
            <a:spAutoFit/>
          </a:bodyPr>
          <a:lstStyle/>
          <a:p>
            <a:pPr marL="253365" indent="-229235">
              <a:lnSpc>
                <a:spcPct val="100000"/>
              </a:lnSpc>
              <a:spcBef>
                <a:spcPts val="1000"/>
              </a:spcBef>
              <a:buClr>
                <a:srgbClr val="F58466"/>
              </a:buClr>
              <a:buFont typeface="Arial"/>
              <a:buChar char="•"/>
              <a:tabLst>
                <a:tab pos="252729" algn="l"/>
                <a:tab pos="254000" algn="l"/>
              </a:tabLst>
            </a:pPr>
            <a:r>
              <a:rPr sz="1800" b="1" spc="-5" dirty="0">
                <a:latin typeface="Arial"/>
                <a:cs typeface="Arial"/>
              </a:rPr>
              <a:t>Introduction</a:t>
            </a:r>
            <a:endParaRPr sz="1800" dirty="0">
              <a:latin typeface="Arial"/>
              <a:cs typeface="Arial"/>
            </a:endParaRPr>
          </a:p>
          <a:p>
            <a:pPr marL="253365" indent="-229235">
              <a:lnSpc>
                <a:spcPct val="100000"/>
              </a:lnSpc>
              <a:spcBef>
                <a:spcPts val="900"/>
              </a:spcBef>
              <a:buClr>
                <a:srgbClr val="F58466"/>
              </a:buClr>
              <a:buFont typeface="Arial"/>
              <a:buChar char="•"/>
              <a:tabLst>
                <a:tab pos="252729" algn="l"/>
                <a:tab pos="254000" algn="l"/>
              </a:tabLst>
            </a:pPr>
            <a:r>
              <a:rPr sz="1800" b="1" spc="-15" dirty="0">
                <a:latin typeface="Arial"/>
                <a:cs typeface="Arial"/>
              </a:rPr>
              <a:t>Overview</a:t>
            </a:r>
            <a:r>
              <a:rPr sz="1800" b="1" spc="40" dirty="0">
                <a:latin typeface="Arial"/>
                <a:cs typeface="Arial"/>
              </a:rPr>
              <a:t> </a:t>
            </a:r>
            <a:r>
              <a:rPr sz="1800" b="1" dirty="0">
                <a:latin typeface="Arial"/>
                <a:cs typeface="Arial"/>
              </a:rPr>
              <a:t>of</a:t>
            </a:r>
            <a:r>
              <a:rPr sz="1800" b="1" spc="-20" dirty="0">
                <a:latin typeface="Arial"/>
                <a:cs typeface="Arial"/>
              </a:rPr>
              <a:t> </a:t>
            </a:r>
            <a:r>
              <a:rPr sz="1800" b="1" spc="-5" dirty="0">
                <a:latin typeface="Arial"/>
                <a:cs typeface="Arial"/>
              </a:rPr>
              <a:t>updated</a:t>
            </a:r>
            <a:r>
              <a:rPr sz="1800" b="1" spc="-55" dirty="0">
                <a:latin typeface="Arial"/>
                <a:cs typeface="Arial"/>
              </a:rPr>
              <a:t> </a:t>
            </a:r>
            <a:r>
              <a:rPr sz="1800" b="1" spc="-5" dirty="0">
                <a:latin typeface="Arial"/>
                <a:cs typeface="Arial"/>
              </a:rPr>
              <a:t>data</a:t>
            </a:r>
            <a:r>
              <a:rPr sz="1800" b="1" spc="-25" dirty="0">
                <a:latin typeface="Arial"/>
                <a:cs typeface="Arial"/>
              </a:rPr>
              <a:t> </a:t>
            </a:r>
            <a:r>
              <a:rPr sz="1800" b="1" spc="-5" dirty="0">
                <a:latin typeface="Arial"/>
                <a:cs typeface="Arial"/>
              </a:rPr>
              <a:t>and</a:t>
            </a:r>
            <a:r>
              <a:rPr sz="1800" b="1" spc="-20" dirty="0">
                <a:latin typeface="Arial"/>
                <a:cs typeface="Arial"/>
              </a:rPr>
              <a:t> </a:t>
            </a:r>
            <a:r>
              <a:rPr sz="1800" b="1" spc="-10" dirty="0" smtClean="0">
                <a:latin typeface="Arial"/>
                <a:cs typeface="Arial"/>
              </a:rPr>
              <a:t>recommendations</a:t>
            </a:r>
            <a:endParaRPr lang="en-US" b="1" spc="-10" dirty="0">
              <a:latin typeface="Arial"/>
              <a:cs typeface="Arial"/>
            </a:endParaRPr>
          </a:p>
          <a:p>
            <a:pPr marL="253365" indent="-229235">
              <a:lnSpc>
                <a:spcPct val="100000"/>
              </a:lnSpc>
              <a:spcBef>
                <a:spcPts val="805"/>
              </a:spcBef>
              <a:buClr>
                <a:srgbClr val="F58466"/>
              </a:buClr>
              <a:buFont typeface="Arial"/>
              <a:buChar char="•"/>
              <a:tabLst>
                <a:tab pos="252729" algn="l"/>
                <a:tab pos="254000" algn="l"/>
              </a:tabLst>
            </a:pPr>
            <a:r>
              <a:rPr sz="1800" b="1" spc="-5" dirty="0" smtClean="0">
                <a:latin typeface="Arial"/>
                <a:cs typeface="Arial"/>
              </a:rPr>
              <a:t>Discussion</a:t>
            </a:r>
            <a:r>
              <a:rPr sz="1800" b="1" spc="-40" dirty="0" smtClean="0">
                <a:latin typeface="Arial"/>
                <a:cs typeface="Arial"/>
              </a:rPr>
              <a:t> </a:t>
            </a:r>
            <a:r>
              <a:rPr sz="1800" b="1" dirty="0">
                <a:latin typeface="Arial"/>
                <a:cs typeface="Arial"/>
              </a:rPr>
              <a:t>of</a:t>
            </a:r>
            <a:r>
              <a:rPr sz="1800" b="1" spc="-30" dirty="0">
                <a:latin typeface="Arial"/>
                <a:cs typeface="Arial"/>
              </a:rPr>
              <a:t> </a:t>
            </a:r>
            <a:r>
              <a:rPr sz="1800" b="1" dirty="0">
                <a:latin typeface="Arial"/>
                <a:cs typeface="Arial"/>
              </a:rPr>
              <a:t>OB</a:t>
            </a:r>
            <a:r>
              <a:rPr sz="1800" b="1" spc="-25" dirty="0">
                <a:latin typeface="Arial"/>
                <a:cs typeface="Arial"/>
              </a:rPr>
              <a:t> </a:t>
            </a:r>
            <a:r>
              <a:rPr sz="1800" b="1" spc="-5" dirty="0">
                <a:latin typeface="Arial"/>
                <a:cs typeface="Arial"/>
              </a:rPr>
              <a:t>Unit</a:t>
            </a:r>
            <a:r>
              <a:rPr sz="1800" b="1" spc="-45" dirty="0">
                <a:latin typeface="Arial"/>
                <a:cs typeface="Arial"/>
              </a:rPr>
              <a:t> </a:t>
            </a:r>
            <a:r>
              <a:rPr sz="1800" b="1" spc="-5" dirty="0">
                <a:latin typeface="Arial"/>
                <a:cs typeface="Arial"/>
              </a:rPr>
              <a:t>Strategies</a:t>
            </a:r>
            <a:endParaRPr sz="1800" dirty="0">
              <a:latin typeface="Arial"/>
              <a:cs typeface="Arial"/>
            </a:endParaRPr>
          </a:p>
          <a:p>
            <a:pPr marL="710565" marR="115570" lvl="1" indent="-229235">
              <a:lnSpc>
                <a:spcPct val="109400"/>
              </a:lnSpc>
              <a:spcBef>
                <a:spcPts val="434"/>
              </a:spcBef>
              <a:buClr>
                <a:srgbClr val="F58466"/>
              </a:buClr>
              <a:buFont typeface="Arial"/>
              <a:buChar char="•"/>
              <a:tabLst>
                <a:tab pos="710565" algn="l"/>
                <a:tab pos="711200" algn="l"/>
              </a:tabLst>
            </a:pPr>
            <a:r>
              <a:rPr sz="1600" b="1" spc="-5" dirty="0">
                <a:latin typeface="Arial"/>
                <a:cs typeface="Arial"/>
              </a:rPr>
              <a:t>Emily</a:t>
            </a:r>
            <a:r>
              <a:rPr sz="1600" b="1" spc="30" dirty="0">
                <a:latin typeface="Arial"/>
                <a:cs typeface="Arial"/>
              </a:rPr>
              <a:t> </a:t>
            </a:r>
            <a:r>
              <a:rPr sz="1600" b="1" spc="-10" dirty="0">
                <a:latin typeface="Arial"/>
                <a:cs typeface="Arial"/>
              </a:rPr>
              <a:t>Zantow,</a:t>
            </a:r>
            <a:r>
              <a:rPr sz="1600" b="1" spc="-5" dirty="0">
                <a:latin typeface="Arial"/>
                <a:cs typeface="Arial"/>
              </a:rPr>
              <a:t> MD,</a:t>
            </a:r>
            <a:r>
              <a:rPr sz="1600" b="1" spc="30" dirty="0">
                <a:latin typeface="Arial"/>
                <a:cs typeface="Arial"/>
              </a:rPr>
              <a:t> </a:t>
            </a:r>
            <a:r>
              <a:rPr sz="1600" spc="-5" dirty="0">
                <a:latin typeface="Arial"/>
                <a:cs typeface="Arial"/>
              </a:rPr>
              <a:t>–</a:t>
            </a:r>
            <a:r>
              <a:rPr sz="1600" spc="10" dirty="0">
                <a:latin typeface="Arial"/>
                <a:cs typeface="Arial"/>
              </a:rPr>
              <a:t> </a:t>
            </a:r>
            <a:r>
              <a:rPr sz="1600" spc="-5" dirty="0">
                <a:latin typeface="Arial"/>
                <a:cs typeface="Arial"/>
              </a:rPr>
              <a:t>Maternal-Fetal</a:t>
            </a:r>
            <a:r>
              <a:rPr sz="1600" spc="35" dirty="0">
                <a:latin typeface="Arial"/>
                <a:cs typeface="Arial"/>
              </a:rPr>
              <a:t> </a:t>
            </a:r>
            <a:r>
              <a:rPr sz="1600" spc="-5" dirty="0">
                <a:latin typeface="Arial"/>
                <a:cs typeface="Arial"/>
              </a:rPr>
              <a:t>Medicine </a:t>
            </a:r>
            <a:r>
              <a:rPr sz="1600" spc="-20" dirty="0">
                <a:latin typeface="Arial"/>
                <a:cs typeface="Arial"/>
              </a:rPr>
              <a:t>Fellow,</a:t>
            </a:r>
            <a:r>
              <a:rPr sz="1600" spc="5" dirty="0">
                <a:latin typeface="Arial"/>
                <a:cs typeface="Arial"/>
              </a:rPr>
              <a:t> </a:t>
            </a:r>
            <a:r>
              <a:rPr sz="1600" spc="-5" dirty="0">
                <a:latin typeface="Arial"/>
                <a:cs typeface="Arial"/>
              </a:rPr>
              <a:t>Department</a:t>
            </a:r>
            <a:r>
              <a:rPr sz="1600" spc="30" dirty="0">
                <a:latin typeface="Arial"/>
                <a:cs typeface="Arial"/>
              </a:rPr>
              <a:t> </a:t>
            </a:r>
            <a:r>
              <a:rPr sz="1600" spc="-5" dirty="0">
                <a:latin typeface="Arial"/>
                <a:cs typeface="Arial"/>
              </a:rPr>
              <a:t>of</a:t>
            </a:r>
            <a:r>
              <a:rPr sz="1600" spc="25" dirty="0">
                <a:latin typeface="Arial"/>
                <a:cs typeface="Arial"/>
              </a:rPr>
              <a:t> </a:t>
            </a:r>
            <a:r>
              <a:rPr sz="1600" spc="-5" dirty="0">
                <a:latin typeface="Arial"/>
                <a:cs typeface="Arial"/>
              </a:rPr>
              <a:t>Obstetrics</a:t>
            </a:r>
            <a:r>
              <a:rPr sz="1600" spc="35" dirty="0">
                <a:latin typeface="Arial"/>
                <a:cs typeface="Arial"/>
              </a:rPr>
              <a:t> </a:t>
            </a:r>
            <a:r>
              <a:rPr sz="1600" spc="-5" dirty="0">
                <a:latin typeface="Arial"/>
                <a:cs typeface="Arial"/>
              </a:rPr>
              <a:t>&amp;</a:t>
            </a:r>
            <a:r>
              <a:rPr sz="1600" spc="10" dirty="0">
                <a:latin typeface="Arial"/>
                <a:cs typeface="Arial"/>
              </a:rPr>
              <a:t> </a:t>
            </a:r>
            <a:r>
              <a:rPr sz="1600" spc="-5" dirty="0">
                <a:latin typeface="Arial"/>
                <a:cs typeface="Arial"/>
              </a:rPr>
              <a:t>Gynecology</a:t>
            </a:r>
            <a:r>
              <a:rPr sz="1600" spc="40" dirty="0">
                <a:latin typeface="Arial"/>
                <a:cs typeface="Arial"/>
              </a:rPr>
              <a:t> </a:t>
            </a:r>
            <a:r>
              <a:rPr sz="1600" spc="-5" dirty="0">
                <a:latin typeface="Arial"/>
                <a:cs typeface="Arial"/>
              </a:rPr>
              <a:t>–</a:t>
            </a:r>
            <a:r>
              <a:rPr sz="1600" spc="20" dirty="0">
                <a:latin typeface="Arial"/>
                <a:cs typeface="Arial"/>
              </a:rPr>
              <a:t> </a:t>
            </a:r>
            <a:r>
              <a:rPr sz="1600" spc="-5" dirty="0">
                <a:latin typeface="Arial"/>
                <a:cs typeface="Arial"/>
              </a:rPr>
              <a:t>Saint Louis </a:t>
            </a:r>
            <a:r>
              <a:rPr sz="1600" spc="-430" dirty="0">
                <a:latin typeface="Arial"/>
                <a:cs typeface="Arial"/>
              </a:rPr>
              <a:t> </a:t>
            </a:r>
            <a:r>
              <a:rPr sz="1600" spc="-5" dirty="0">
                <a:latin typeface="Arial"/>
                <a:cs typeface="Arial"/>
              </a:rPr>
              <a:t>University</a:t>
            </a:r>
            <a:r>
              <a:rPr sz="1600" spc="-10" dirty="0">
                <a:latin typeface="Arial"/>
                <a:cs typeface="Arial"/>
              </a:rPr>
              <a:t> </a:t>
            </a:r>
            <a:r>
              <a:rPr sz="1600" spc="-5" dirty="0">
                <a:latin typeface="Arial"/>
                <a:cs typeface="Arial"/>
              </a:rPr>
              <a:t>School</a:t>
            </a:r>
            <a:r>
              <a:rPr sz="1600" spc="-10" dirty="0">
                <a:latin typeface="Arial"/>
                <a:cs typeface="Arial"/>
              </a:rPr>
              <a:t> </a:t>
            </a:r>
            <a:r>
              <a:rPr sz="1600" spc="-5" dirty="0">
                <a:latin typeface="Arial"/>
                <a:cs typeface="Arial"/>
              </a:rPr>
              <a:t>of</a:t>
            </a:r>
            <a:r>
              <a:rPr sz="1600" spc="15" dirty="0">
                <a:latin typeface="Arial"/>
                <a:cs typeface="Arial"/>
              </a:rPr>
              <a:t> </a:t>
            </a:r>
            <a:r>
              <a:rPr sz="1600" spc="-5" dirty="0">
                <a:latin typeface="Arial"/>
                <a:cs typeface="Arial"/>
              </a:rPr>
              <a:t>Medicine,</a:t>
            </a:r>
            <a:r>
              <a:rPr sz="1600" spc="-15" dirty="0">
                <a:latin typeface="Arial"/>
                <a:cs typeface="Arial"/>
              </a:rPr>
              <a:t> </a:t>
            </a:r>
            <a:r>
              <a:rPr sz="1600" spc="-5" dirty="0">
                <a:latin typeface="Arial"/>
                <a:cs typeface="Arial"/>
              </a:rPr>
              <a:t>SSM</a:t>
            </a:r>
            <a:r>
              <a:rPr sz="1600" dirty="0">
                <a:latin typeface="Arial"/>
                <a:cs typeface="Arial"/>
              </a:rPr>
              <a:t> </a:t>
            </a:r>
            <a:r>
              <a:rPr sz="1600" spc="-5" dirty="0">
                <a:latin typeface="Arial"/>
                <a:cs typeface="Arial"/>
              </a:rPr>
              <a:t>Health</a:t>
            </a:r>
            <a:r>
              <a:rPr sz="1600" dirty="0">
                <a:latin typeface="Arial"/>
                <a:cs typeface="Arial"/>
              </a:rPr>
              <a:t> </a:t>
            </a:r>
            <a:r>
              <a:rPr sz="1600" spc="-5" dirty="0">
                <a:latin typeface="Arial"/>
                <a:cs typeface="Arial"/>
              </a:rPr>
              <a:t>St.</a:t>
            </a:r>
            <a:r>
              <a:rPr sz="1600" spc="10" dirty="0">
                <a:latin typeface="Arial"/>
                <a:cs typeface="Arial"/>
              </a:rPr>
              <a:t> </a:t>
            </a:r>
            <a:r>
              <a:rPr sz="1600" spc="-10" dirty="0">
                <a:latin typeface="Arial"/>
                <a:cs typeface="Arial"/>
              </a:rPr>
              <a:t>Mary’s</a:t>
            </a:r>
            <a:r>
              <a:rPr sz="1600" spc="30" dirty="0">
                <a:latin typeface="Arial"/>
                <a:cs typeface="Arial"/>
              </a:rPr>
              <a:t> </a:t>
            </a:r>
            <a:r>
              <a:rPr sz="1600" spc="-5" dirty="0">
                <a:latin typeface="Arial"/>
                <a:cs typeface="Arial"/>
              </a:rPr>
              <a:t>Hospital</a:t>
            </a:r>
            <a:r>
              <a:rPr sz="1600" spc="-10" dirty="0">
                <a:latin typeface="Arial"/>
                <a:cs typeface="Arial"/>
              </a:rPr>
              <a:t> </a:t>
            </a:r>
            <a:r>
              <a:rPr sz="1600" spc="-5" dirty="0">
                <a:latin typeface="Arial"/>
                <a:cs typeface="Arial"/>
              </a:rPr>
              <a:t>–</a:t>
            </a:r>
            <a:r>
              <a:rPr sz="1600" spc="10" dirty="0">
                <a:latin typeface="Arial"/>
                <a:cs typeface="Arial"/>
              </a:rPr>
              <a:t> </a:t>
            </a:r>
            <a:r>
              <a:rPr sz="1600" spc="-5" dirty="0">
                <a:latin typeface="Arial"/>
                <a:cs typeface="Arial"/>
              </a:rPr>
              <a:t>St.</a:t>
            </a:r>
            <a:r>
              <a:rPr sz="1600" spc="15" dirty="0">
                <a:latin typeface="Arial"/>
                <a:cs typeface="Arial"/>
              </a:rPr>
              <a:t> </a:t>
            </a:r>
            <a:r>
              <a:rPr sz="1600" spc="-5" dirty="0">
                <a:latin typeface="Arial"/>
                <a:cs typeface="Arial"/>
              </a:rPr>
              <a:t>Louis</a:t>
            </a:r>
            <a:endParaRPr sz="1600" dirty="0">
              <a:latin typeface="Arial"/>
              <a:cs typeface="Arial"/>
            </a:endParaRPr>
          </a:p>
          <a:p>
            <a:pPr marL="710565" marR="60325" lvl="1" indent="-228600">
              <a:lnSpc>
                <a:spcPts val="2100"/>
              </a:lnSpc>
              <a:spcBef>
                <a:spcPts val="819"/>
              </a:spcBef>
              <a:buClr>
                <a:srgbClr val="F58466"/>
              </a:buClr>
              <a:buFont typeface="Arial"/>
              <a:buChar char="•"/>
              <a:tabLst>
                <a:tab pos="709930" algn="l"/>
                <a:tab pos="711200" algn="l"/>
              </a:tabLst>
            </a:pPr>
            <a:r>
              <a:rPr sz="1800" b="1" spc="-10" dirty="0">
                <a:latin typeface="Arial"/>
                <a:cs typeface="Arial"/>
              </a:rPr>
              <a:t>Rebecca </a:t>
            </a:r>
            <a:r>
              <a:rPr sz="1800" b="1" spc="-5" dirty="0">
                <a:latin typeface="Arial"/>
                <a:cs typeface="Arial"/>
              </a:rPr>
              <a:t>Williams- </a:t>
            </a:r>
            <a:r>
              <a:rPr sz="1800" spc="-10" dirty="0">
                <a:latin typeface="Arial"/>
                <a:cs typeface="Arial"/>
              </a:rPr>
              <a:t>Maternal </a:t>
            </a:r>
            <a:r>
              <a:rPr sz="1800" spc="-5" dirty="0">
                <a:latin typeface="Arial"/>
                <a:cs typeface="Arial"/>
              </a:rPr>
              <a:t>Outreach </a:t>
            </a:r>
            <a:r>
              <a:rPr sz="1800" spc="-20" dirty="0">
                <a:latin typeface="Arial"/>
                <a:cs typeface="Arial"/>
              </a:rPr>
              <a:t>Educator, </a:t>
            </a:r>
            <a:r>
              <a:rPr sz="1800" spc="-10" dirty="0">
                <a:latin typeface="Arial"/>
                <a:cs typeface="Arial"/>
              </a:rPr>
              <a:t>Saint Louis </a:t>
            </a:r>
            <a:r>
              <a:rPr sz="1800" spc="-5" dirty="0">
                <a:latin typeface="Arial"/>
                <a:cs typeface="Arial"/>
              </a:rPr>
              <a:t>University </a:t>
            </a:r>
            <a:r>
              <a:rPr sz="1800" spc="-10" dirty="0">
                <a:latin typeface="Arial"/>
                <a:cs typeface="Arial"/>
              </a:rPr>
              <a:t>School </a:t>
            </a:r>
            <a:r>
              <a:rPr sz="1800" spc="-5" dirty="0">
                <a:latin typeface="Arial"/>
                <a:cs typeface="Arial"/>
              </a:rPr>
              <a:t>of </a:t>
            </a:r>
            <a:r>
              <a:rPr sz="1800" spc="-10" dirty="0">
                <a:latin typeface="Arial"/>
                <a:cs typeface="Arial"/>
              </a:rPr>
              <a:t>Medicine, </a:t>
            </a:r>
            <a:r>
              <a:rPr sz="1800" spc="-5" dirty="0">
                <a:latin typeface="Arial"/>
                <a:cs typeface="Arial"/>
              </a:rPr>
              <a:t>SSM </a:t>
            </a:r>
            <a:r>
              <a:rPr sz="1800" spc="-490" dirty="0">
                <a:latin typeface="Arial"/>
                <a:cs typeface="Arial"/>
              </a:rPr>
              <a:t> </a:t>
            </a:r>
            <a:r>
              <a:rPr sz="1800" spc="-10" dirty="0">
                <a:latin typeface="Arial"/>
                <a:cs typeface="Arial"/>
              </a:rPr>
              <a:t>Health</a:t>
            </a:r>
            <a:r>
              <a:rPr sz="1800" spc="-30" dirty="0">
                <a:latin typeface="Arial"/>
                <a:cs typeface="Arial"/>
              </a:rPr>
              <a:t> </a:t>
            </a:r>
            <a:r>
              <a:rPr sz="1800" spc="-5" dirty="0">
                <a:latin typeface="Arial"/>
                <a:cs typeface="Arial"/>
              </a:rPr>
              <a:t>St.</a:t>
            </a:r>
            <a:r>
              <a:rPr sz="1800" spc="-30" dirty="0">
                <a:latin typeface="Arial"/>
                <a:cs typeface="Arial"/>
              </a:rPr>
              <a:t> </a:t>
            </a:r>
            <a:r>
              <a:rPr sz="1800" spc="-15" dirty="0">
                <a:latin typeface="Arial"/>
                <a:cs typeface="Arial"/>
              </a:rPr>
              <a:t>Mary’s</a:t>
            </a:r>
            <a:r>
              <a:rPr sz="1800" dirty="0">
                <a:latin typeface="Arial"/>
                <a:cs typeface="Arial"/>
              </a:rPr>
              <a:t> </a:t>
            </a:r>
            <a:r>
              <a:rPr sz="1800" spc="-10" dirty="0">
                <a:latin typeface="Arial"/>
                <a:cs typeface="Arial"/>
              </a:rPr>
              <a:t>Hospital</a:t>
            </a:r>
            <a:r>
              <a:rPr sz="1800" spc="-20" dirty="0">
                <a:latin typeface="Arial"/>
                <a:cs typeface="Arial"/>
              </a:rPr>
              <a:t> </a:t>
            </a:r>
            <a:r>
              <a:rPr sz="1800" spc="-5" dirty="0">
                <a:latin typeface="Arial"/>
                <a:cs typeface="Arial"/>
              </a:rPr>
              <a:t>–</a:t>
            </a:r>
            <a:r>
              <a:rPr sz="1800" spc="-15" dirty="0">
                <a:latin typeface="Arial"/>
                <a:cs typeface="Arial"/>
              </a:rPr>
              <a:t> </a:t>
            </a:r>
            <a:r>
              <a:rPr sz="1800" spc="-5" dirty="0">
                <a:latin typeface="Arial"/>
                <a:cs typeface="Arial"/>
              </a:rPr>
              <a:t>St.</a:t>
            </a:r>
            <a:r>
              <a:rPr sz="1800" spc="-30" dirty="0">
                <a:latin typeface="Arial"/>
                <a:cs typeface="Arial"/>
              </a:rPr>
              <a:t> </a:t>
            </a:r>
            <a:r>
              <a:rPr sz="1800" spc="-10" dirty="0">
                <a:latin typeface="Arial"/>
                <a:cs typeface="Arial"/>
              </a:rPr>
              <a:t>Louis</a:t>
            </a:r>
            <a:endParaRPr sz="1800" dirty="0">
              <a:latin typeface="Arial"/>
              <a:cs typeface="Arial"/>
            </a:endParaRPr>
          </a:p>
          <a:p>
            <a:pPr marL="710565" lvl="1" indent="-229235">
              <a:lnSpc>
                <a:spcPct val="100000"/>
              </a:lnSpc>
              <a:spcBef>
                <a:spcPts val="480"/>
              </a:spcBef>
              <a:buClr>
                <a:srgbClr val="F58466"/>
              </a:buClr>
              <a:buFont typeface="Arial"/>
              <a:buChar char="•"/>
              <a:tabLst>
                <a:tab pos="710565" algn="l"/>
                <a:tab pos="711200" algn="l"/>
              </a:tabLst>
            </a:pPr>
            <a:r>
              <a:rPr sz="1800" b="1" spc="-15" dirty="0">
                <a:latin typeface="Arial"/>
                <a:cs typeface="Arial"/>
              </a:rPr>
              <a:t>Ashish</a:t>
            </a:r>
            <a:r>
              <a:rPr sz="1800" b="1" spc="65" dirty="0">
                <a:latin typeface="Arial"/>
                <a:cs typeface="Arial"/>
              </a:rPr>
              <a:t> </a:t>
            </a:r>
            <a:r>
              <a:rPr sz="1800" b="1" spc="-20" dirty="0">
                <a:latin typeface="Arial"/>
                <a:cs typeface="Arial"/>
              </a:rPr>
              <a:t>Premkumar,</a:t>
            </a:r>
            <a:r>
              <a:rPr sz="1800" b="1" spc="30" dirty="0">
                <a:latin typeface="Arial"/>
                <a:cs typeface="Arial"/>
              </a:rPr>
              <a:t> </a:t>
            </a:r>
            <a:r>
              <a:rPr sz="1800" b="1" spc="-5" dirty="0">
                <a:latin typeface="Arial"/>
                <a:cs typeface="Arial"/>
              </a:rPr>
              <a:t>MD</a:t>
            </a:r>
            <a:r>
              <a:rPr sz="1800" b="1" spc="5" dirty="0">
                <a:latin typeface="Arial"/>
                <a:cs typeface="Arial"/>
              </a:rPr>
              <a:t> </a:t>
            </a:r>
            <a:r>
              <a:rPr sz="1800" spc="-5" dirty="0">
                <a:latin typeface="Arial"/>
                <a:cs typeface="Arial"/>
              </a:rPr>
              <a:t>–</a:t>
            </a:r>
            <a:r>
              <a:rPr sz="1800" spc="5" dirty="0">
                <a:latin typeface="Arial"/>
                <a:cs typeface="Arial"/>
              </a:rPr>
              <a:t> </a:t>
            </a:r>
            <a:r>
              <a:rPr sz="1800" spc="-5" dirty="0">
                <a:latin typeface="Arial"/>
                <a:cs typeface="Arial"/>
              </a:rPr>
              <a:t>Maternal-Fetal</a:t>
            </a:r>
            <a:r>
              <a:rPr sz="1800" spc="25" dirty="0">
                <a:latin typeface="Arial"/>
                <a:cs typeface="Arial"/>
              </a:rPr>
              <a:t> </a:t>
            </a:r>
            <a:r>
              <a:rPr sz="1800" spc="-10" dirty="0">
                <a:latin typeface="Arial"/>
                <a:cs typeface="Arial"/>
              </a:rPr>
              <a:t>Medicine,</a:t>
            </a:r>
            <a:r>
              <a:rPr sz="1800" spc="30" dirty="0">
                <a:latin typeface="Arial"/>
                <a:cs typeface="Arial"/>
              </a:rPr>
              <a:t> </a:t>
            </a:r>
            <a:r>
              <a:rPr sz="1800" spc="-10" dirty="0">
                <a:latin typeface="Arial"/>
                <a:cs typeface="Arial"/>
              </a:rPr>
              <a:t>John</a:t>
            </a:r>
            <a:r>
              <a:rPr sz="1800" spc="20" dirty="0">
                <a:latin typeface="Arial"/>
                <a:cs typeface="Arial"/>
              </a:rPr>
              <a:t> </a:t>
            </a:r>
            <a:r>
              <a:rPr sz="1800" spc="-5" dirty="0">
                <a:latin typeface="Arial"/>
                <a:cs typeface="Arial"/>
              </a:rPr>
              <a:t>H.</a:t>
            </a:r>
            <a:r>
              <a:rPr sz="1800" spc="15" dirty="0">
                <a:latin typeface="Arial"/>
                <a:cs typeface="Arial"/>
              </a:rPr>
              <a:t> </a:t>
            </a:r>
            <a:r>
              <a:rPr sz="1800" spc="-20" dirty="0">
                <a:latin typeface="Arial"/>
                <a:cs typeface="Arial"/>
              </a:rPr>
              <a:t>Stroger,</a:t>
            </a:r>
            <a:r>
              <a:rPr sz="1800" spc="5" dirty="0">
                <a:latin typeface="Arial"/>
                <a:cs typeface="Arial"/>
              </a:rPr>
              <a:t> </a:t>
            </a:r>
            <a:r>
              <a:rPr sz="1800" spc="-35" dirty="0">
                <a:latin typeface="Arial"/>
                <a:cs typeface="Arial"/>
              </a:rPr>
              <a:t>Jr.</a:t>
            </a:r>
            <a:r>
              <a:rPr sz="1800" spc="10" dirty="0">
                <a:latin typeface="Arial"/>
                <a:cs typeface="Arial"/>
              </a:rPr>
              <a:t> </a:t>
            </a:r>
            <a:r>
              <a:rPr sz="1800" spc="-10" dirty="0">
                <a:latin typeface="Arial"/>
                <a:cs typeface="Arial"/>
              </a:rPr>
              <a:t>Hospital</a:t>
            </a:r>
            <a:r>
              <a:rPr sz="1800" spc="30" dirty="0">
                <a:latin typeface="Arial"/>
                <a:cs typeface="Arial"/>
              </a:rPr>
              <a:t> </a:t>
            </a:r>
            <a:r>
              <a:rPr sz="1800" spc="-5" dirty="0">
                <a:latin typeface="Arial"/>
                <a:cs typeface="Arial"/>
              </a:rPr>
              <a:t>of</a:t>
            </a:r>
            <a:r>
              <a:rPr sz="1800" spc="5" dirty="0">
                <a:latin typeface="Arial"/>
                <a:cs typeface="Arial"/>
              </a:rPr>
              <a:t> </a:t>
            </a:r>
            <a:r>
              <a:rPr sz="1800" spc="-10" dirty="0">
                <a:latin typeface="Arial"/>
                <a:cs typeface="Arial"/>
              </a:rPr>
              <a:t>Cook</a:t>
            </a:r>
            <a:r>
              <a:rPr sz="1800" spc="25" dirty="0">
                <a:latin typeface="Arial"/>
                <a:cs typeface="Arial"/>
              </a:rPr>
              <a:t> </a:t>
            </a:r>
            <a:r>
              <a:rPr sz="1800" spc="-10" dirty="0">
                <a:latin typeface="Arial"/>
                <a:cs typeface="Arial"/>
              </a:rPr>
              <a:t>County</a:t>
            </a:r>
            <a:endParaRPr sz="1800" dirty="0">
              <a:latin typeface="Arial"/>
              <a:cs typeface="Arial"/>
            </a:endParaRPr>
          </a:p>
          <a:p>
            <a:pPr marL="241300" indent="-228600">
              <a:lnSpc>
                <a:spcPct val="100000"/>
              </a:lnSpc>
              <a:spcBef>
                <a:spcPts val="540"/>
              </a:spcBef>
              <a:buClr>
                <a:srgbClr val="F58466"/>
              </a:buClr>
              <a:buFont typeface="Arial"/>
              <a:buChar char="•"/>
              <a:tabLst>
                <a:tab pos="240665" algn="l"/>
                <a:tab pos="241300" algn="l"/>
              </a:tabLst>
            </a:pPr>
            <a:r>
              <a:rPr sz="1800" b="1" spc="-5" dirty="0">
                <a:latin typeface="Arial"/>
                <a:cs typeface="Arial"/>
              </a:rPr>
              <a:t>Discussion</a:t>
            </a:r>
            <a:r>
              <a:rPr sz="1800" b="1" spc="-60" dirty="0">
                <a:latin typeface="Arial"/>
                <a:cs typeface="Arial"/>
              </a:rPr>
              <a:t> </a:t>
            </a:r>
            <a:r>
              <a:rPr sz="1800" b="1" dirty="0">
                <a:latin typeface="Arial"/>
                <a:cs typeface="Arial"/>
              </a:rPr>
              <a:t>of</a:t>
            </a:r>
            <a:r>
              <a:rPr sz="1800" b="1" spc="-25" dirty="0">
                <a:latin typeface="Arial"/>
                <a:cs typeface="Arial"/>
              </a:rPr>
              <a:t> </a:t>
            </a:r>
            <a:r>
              <a:rPr sz="1800" b="1" spc="-5" dirty="0">
                <a:latin typeface="Arial"/>
                <a:cs typeface="Arial"/>
              </a:rPr>
              <a:t>NEO</a:t>
            </a:r>
            <a:r>
              <a:rPr sz="1800" b="1" spc="-25" dirty="0">
                <a:latin typeface="Arial"/>
                <a:cs typeface="Arial"/>
              </a:rPr>
              <a:t> </a:t>
            </a:r>
            <a:r>
              <a:rPr sz="1800" b="1" spc="-5" dirty="0">
                <a:latin typeface="Arial"/>
                <a:cs typeface="Arial"/>
              </a:rPr>
              <a:t>Unit</a:t>
            </a:r>
            <a:r>
              <a:rPr sz="1800" b="1" spc="-40" dirty="0">
                <a:latin typeface="Arial"/>
                <a:cs typeface="Arial"/>
              </a:rPr>
              <a:t> </a:t>
            </a:r>
            <a:r>
              <a:rPr sz="1800" b="1" spc="-10" dirty="0">
                <a:latin typeface="Arial"/>
                <a:cs typeface="Arial"/>
              </a:rPr>
              <a:t>Strategies</a:t>
            </a:r>
            <a:endParaRPr sz="1800" dirty="0">
              <a:latin typeface="Arial"/>
              <a:cs typeface="Arial"/>
            </a:endParaRPr>
          </a:p>
          <a:p>
            <a:pPr marL="824865" marR="417830" lvl="1" indent="-228600">
              <a:lnSpc>
                <a:spcPts val="2100"/>
              </a:lnSpc>
              <a:spcBef>
                <a:spcPts val="660"/>
              </a:spcBef>
              <a:buClr>
                <a:srgbClr val="F58466"/>
              </a:buClr>
              <a:buFont typeface="Arial"/>
              <a:buChar char="•"/>
              <a:tabLst>
                <a:tab pos="824230" algn="l"/>
                <a:tab pos="825500" algn="l"/>
              </a:tabLst>
            </a:pPr>
            <a:r>
              <a:rPr sz="1800" b="1" spc="-5" dirty="0">
                <a:latin typeface="Arial"/>
                <a:cs typeface="Arial"/>
              </a:rPr>
              <a:t>Justin Josephsen, MD – </a:t>
            </a:r>
            <a:r>
              <a:rPr sz="1800" spc="-10" dirty="0">
                <a:latin typeface="Arial"/>
                <a:cs typeface="Arial"/>
              </a:rPr>
              <a:t>Medical </a:t>
            </a:r>
            <a:r>
              <a:rPr sz="1800" spc="-15" dirty="0">
                <a:latin typeface="Arial"/>
                <a:cs typeface="Arial"/>
              </a:rPr>
              <a:t>Director, </a:t>
            </a:r>
            <a:r>
              <a:rPr sz="1800" spc="-5" dirty="0">
                <a:latin typeface="Arial"/>
                <a:cs typeface="Arial"/>
              </a:rPr>
              <a:t>St. </a:t>
            </a:r>
            <a:r>
              <a:rPr sz="1800" spc="-15" dirty="0">
                <a:latin typeface="Arial"/>
                <a:cs typeface="Arial"/>
              </a:rPr>
              <a:t>Mary’s </a:t>
            </a:r>
            <a:r>
              <a:rPr sz="1800" spc="-10" dirty="0">
                <a:latin typeface="Arial"/>
                <a:cs typeface="Arial"/>
              </a:rPr>
              <a:t>Hospital </a:t>
            </a:r>
            <a:r>
              <a:rPr sz="1800" spc="-5" dirty="0">
                <a:latin typeface="Arial"/>
                <a:cs typeface="Arial"/>
              </a:rPr>
              <a:t>NICU, </a:t>
            </a:r>
            <a:r>
              <a:rPr sz="1800" spc="-10" dirty="0">
                <a:latin typeface="Arial"/>
                <a:cs typeface="Arial"/>
              </a:rPr>
              <a:t>Neonatologist Cardinal </a:t>
            </a:r>
            <a:r>
              <a:rPr sz="1800" spc="-490" dirty="0">
                <a:latin typeface="Arial"/>
                <a:cs typeface="Arial"/>
              </a:rPr>
              <a:t> </a:t>
            </a:r>
            <a:r>
              <a:rPr sz="1800" spc="-10" dirty="0">
                <a:latin typeface="Arial"/>
                <a:cs typeface="Arial"/>
              </a:rPr>
              <a:t>Glennon</a:t>
            </a:r>
            <a:r>
              <a:rPr sz="1800" spc="-35" dirty="0">
                <a:latin typeface="Arial"/>
                <a:cs typeface="Arial"/>
              </a:rPr>
              <a:t> </a:t>
            </a:r>
            <a:r>
              <a:rPr sz="1800" spc="-10" dirty="0">
                <a:latin typeface="Arial"/>
                <a:cs typeface="Arial"/>
              </a:rPr>
              <a:t>Children’s</a:t>
            </a:r>
            <a:r>
              <a:rPr sz="1800" spc="-20" dirty="0">
                <a:latin typeface="Arial"/>
                <a:cs typeface="Arial"/>
              </a:rPr>
              <a:t> </a:t>
            </a:r>
            <a:r>
              <a:rPr sz="1800" spc="-10" dirty="0">
                <a:latin typeface="Arial"/>
                <a:cs typeface="Arial"/>
              </a:rPr>
              <a:t>Hospital,</a:t>
            </a:r>
            <a:r>
              <a:rPr sz="1800" spc="-30" dirty="0">
                <a:latin typeface="Arial"/>
                <a:cs typeface="Arial"/>
              </a:rPr>
              <a:t> </a:t>
            </a:r>
            <a:r>
              <a:rPr sz="1800" spc="-5" dirty="0">
                <a:latin typeface="Arial"/>
                <a:cs typeface="Arial"/>
              </a:rPr>
              <a:t>St.</a:t>
            </a:r>
            <a:r>
              <a:rPr sz="1800" spc="-30" dirty="0">
                <a:latin typeface="Arial"/>
                <a:cs typeface="Arial"/>
              </a:rPr>
              <a:t> </a:t>
            </a:r>
            <a:r>
              <a:rPr sz="1800" spc="-10" dirty="0">
                <a:latin typeface="Arial"/>
                <a:cs typeface="Arial"/>
              </a:rPr>
              <a:t>Louis</a:t>
            </a:r>
            <a:endParaRPr sz="1800" dirty="0">
              <a:latin typeface="Arial"/>
              <a:cs typeface="Arial"/>
            </a:endParaRPr>
          </a:p>
          <a:p>
            <a:pPr marL="824865" lvl="1" indent="-229235">
              <a:spcBef>
                <a:spcPts val="135"/>
              </a:spcBef>
              <a:buClr>
                <a:srgbClr val="F58466"/>
              </a:buClr>
              <a:buFont typeface="Arial"/>
              <a:buChar char="•"/>
              <a:tabLst>
                <a:tab pos="824230" algn="l"/>
                <a:tab pos="825500" algn="l"/>
                <a:tab pos="3394075" algn="l"/>
              </a:tabLst>
            </a:pPr>
            <a:r>
              <a:rPr sz="1800" b="1" spc="-5" dirty="0">
                <a:latin typeface="Arial"/>
                <a:cs typeface="Arial"/>
              </a:rPr>
              <a:t>Leslie</a:t>
            </a:r>
            <a:r>
              <a:rPr sz="1800" b="1" spc="-35" dirty="0">
                <a:latin typeface="Arial"/>
                <a:cs typeface="Arial"/>
              </a:rPr>
              <a:t> </a:t>
            </a:r>
            <a:r>
              <a:rPr sz="1800" b="1" spc="-5" dirty="0">
                <a:latin typeface="Arial"/>
                <a:cs typeface="Arial"/>
              </a:rPr>
              <a:t>Caldarelli,</a:t>
            </a:r>
            <a:r>
              <a:rPr sz="1800" b="1" spc="-45" dirty="0">
                <a:latin typeface="Arial"/>
                <a:cs typeface="Arial"/>
              </a:rPr>
              <a:t> </a:t>
            </a:r>
            <a:r>
              <a:rPr sz="1800" b="1" spc="-5" dirty="0">
                <a:latin typeface="Arial"/>
                <a:cs typeface="Arial"/>
              </a:rPr>
              <a:t>MD –	</a:t>
            </a:r>
            <a:r>
              <a:rPr sz="1800" spc="-5" dirty="0">
                <a:latin typeface="Arial"/>
                <a:cs typeface="Arial"/>
              </a:rPr>
              <a:t>NICU</a:t>
            </a:r>
            <a:r>
              <a:rPr sz="1800" spc="-25" dirty="0">
                <a:latin typeface="Arial"/>
                <a:cs typeface="Arial"/>
              </a:rPr>
              <a:t> </a:t>
            </a:r>
            <a:r>
              <a:rPr sz="1800" spc="-15" dirty="0">
                <a:latin typeface="Arial"/>
                <a:cs typeface="Arial"/>
              </a:rPr>
              <a:t>Director,</a:t>
            </a:r>
            <a:r>
              <a:rPr sz="1800" spc="-45" dirty="0">
                <a:latin typeface="Arial"/>
                <a:cs typeface="Arial"/>
              </a:rPr>
              <a:t> </a:t>
            </a:r>
            <a:r>
              <a:rPr sz="1800" spc="-5" dirty="0">
                <a:latin typeface="Arial"/>
                <a:cs typeface="Arial"/>
              </a:rPr>
              <a:t>Prentice</a:t>
            </a:r>
            <a:r>
              <a:rPr sz="1800" spc="-45" dirty="0">
                <a:latin typeface="Arial"/>
                <a:cs typeface="Arial"/>
              </a:rPr>
              <a:t> </a:t>
            </a:r>
            <a:r>
              <a:rPr sz="1800" spc="-10" dirty="0">
                <a:latin typeface="Arial"/>
                <a:cs typeface="Arial"/>
              </a:rPr>
              <a:t>Women's</a:t>
            </a:r>
            <a:r>
              <a:rPr sz="1800" spc="-45" dirty="0">
                <a:latin typeface="Arial"/>
                <a:cs typeface="Arial"/>
              </a:rPr>
              <a:t> </a:t>
            </a:r>
            <a:r>
              <a:rPr sz="1800" spc="-10" dirty="0">
                <a:latin typeface="Arial"/>
                <a:cs typeface="Arial"/>
              </a:rPr>
              <a:t>Hospital,</a:t>
            </a:r>
            <a:r>
              <a:rPr sz="1800" spc="-25" dirty="0">
                <a:latin typeface="Arial"/>
                <a:cs typeface="Arial"/>
              </a:rPr>
              <a:t> </a:t>
            </a:r>
            <a:r>
              <a:rPr sz="1800" spc="-10" dirty="0" smtClean="0">
                <a:latin typeface="Arial"/>
                <a:cs typeface="Arial"/>
              </a:rPr>
              <a:t>Chicago</a:t>
            </a:r>
            <a:endParaRPr lang="en-US" sz="1800" spc="-10" dirty="0" smtClean="0">
              <a:latin typeface="Arial"/>
              <a:cs typeface="Arial"/>
            </a:endParaRPr>
          </a:p>
          <a:p>
            <a:pPr marL="595630" lvl="1">
              <a:spcBef>
                <a:spcPts val="135"/>
              </a:spcBef>
              <a:buClr>
                <a:srgbClr val="F58466"/>
              </a:buClr>
              <a:tabLst>
                <a:tab pos="824230" algn="l"/>
                <a:tab pos="825500" algn="l"/>
                <a:tab pos="3394075" algn="l"/>
              </a:tabLst>
            </a:pPr>
            <a:endParaRPr lang="en-US" sz="1800" spc="-10" dirty="0" smtClean="0">
              <a:latin typeface="Arial"/>
              <a:cs typeface="Arial"/>
            </a:endParaRPr>
          </a:p>
          <a:p>
            <a:pPr marL="367665" indent="-229235">
              <a:spcBef>
                <a:spcPts val="135"/>
              </a:spcBef>
              <a:buClr>
                <a:srgbClr val="F58466"/>
              </a:buClr>
              <a:buFont typeface="Arial"/>
              <a:buChar char="•"/>
              <a:tabLst>
                <a:tab pos="824230" algn="l"/>
                <a:tab pos="825500" algn="l"/>
                <a:tab pos="3394075" algn="l"/>
              </a:tabLst>
            </a:pPr>
            <a:r>
              <a:rPr lang="en-US" b="1" spc="-10" dirty="0" smtClean="0">
                <a:latin typeface="Arial"/>
                <a:cs typeface="Arial"/>
              </a:rPr>
              <a:t>IDPH updates – </a:t>
            </a:r>
            <a:r>
              <a:rPr lang="en-US" b="1" dirty="0" smtClean="0"/>
              <a:t>Amanda C. Bennett, PhD, MPH</a:t>
            </a:r>
            <a:r>
              <a:rPr lang="en-US" dirty="0" smtClean="0"/>
              <a:t> - CDC Field Assignee in Maternal and Child Health Epidemiology, Illinois Department of Public Health, Office of Women's Health and Family Services</a:t>
            </a:r>
            <a:r>
              <a:rPr lang="en-US" b="1" spc="-10" dirty="0" smtClean="0">
                <a:latin typeface="Arial"/>
                <a:cs typeface="Arial"/>
              </a:rPr>
              <a:t> </a:t>
            </a:r>
            <a:endParaRPr lang="en-US" dirty="0">
              <a:latin typeface="Arial"/>
              <a:cs typeface="Arial"/>
            </a:endParaRPr>
          </a:p>
          <a:p>
            <a:pPr marL="824865" lvl="1" indent="-229235">
              <a:lnSpc>
                <a:spcPct val="100000"/>
              </a:lnSpc>
              <a:spcBef>
                <a:spcPts val="135"/>
              </a:spcBef>
              <a:buClr>
                <a:srgbClr val="F58466"/>
              </a:buClr>
              <a:buFont typeface="Arial"/>
              <a:buChar char="•"/>
              <a:tabLst>
                <a:tab pos="824230" algn="l"/>
                <a:tab pos="825500" algn="l"/>
                <a:tab pos="3394075" algn="l"/>
              </a:tabLst>
            </a:pPr>
            <a:endParaRPr sz="1800" dirty="0">
              <a:latin typeface="Arial"/>
              <a:cs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687831" y="689070"/>
            <a:ext cx="4313555" cy="574040"/>
          </a:xfrm>
          <a:prstGeom prst="rect">
            <a:avLst/>
          </a:prstGeom>
        </p:spPr>
        <p:txBody>
          <a:bodyPr vert="horz" wrap="square" lIns="0" tIns="12700" rIns="0" bIns="0" rtlCol="0">
            <a:spAutoFit/>
          </a:bodyPr>
          <a:lstStyle/>
          <a:p>
            <a:pPr marL="12700">
              <a:lnSpc>
                <a:spcPct val="100000"/>
              </a:lnSpc>
              <a:spcBef>
                <a:spcPts val="100"/>
              </a:spcBef>
            </a:pPr>
            <a:r>
              <a:rPr sz="3600" b="1" spc="-105" dirty="0">
                <a:solidFill>
                  <a:srgbClr val="F58466"/>
                </a:solidFill>
                <a:latin typeface="Arial"/>
                <a:cs typeface="Arial"/>
              </a:rPr>
              <a:t>O</a:t>
            </a:r>
            <a:r>
              <a:rPr sz="3600" b="1" dirty="0">
                <a:solidFill>
                  <a:srgbClr val="F58466"/>
                </a:solidFill>
                <a:latin typeface="Arial"/>
                <a:cs typeface="Arial"/>
              </a:rPr>
              <a:t>B</a:t>
            </a:r>
            <a:r>
              <a:rPr sz="3600" b="1" spc="-135" dirty="0">
                <a:solidFill>
                  <a:srgbClr val="F58466"/>
                </a:solidFill>
                <a:latin typeface="Arial"/>
                <a:cs typeface="Arial"/>
              </a:rPr>
              <a:t> </a:t>
            </a:r>
            <a:r>
              <a:rPr sz="3600" b="1" spc="-185" dirty="0">
                <a:solidFill>
                  <a:srgbClr val="F58466"/>
                </a:solidFill>
                <a:latin typeface="Arial"/>
                <a:cs typeface="Arial"/>
              </a:rPr>
              <a:t>Di</a:t>
            </a:r>
            <a:r>
              <a:rPr sz="3600" b="1" spc="-180" dirty="0">
                <a:solidFill>
                  <a:srgbClr val="F58466"/>
                </a:solidFill>
                <a:latin typeface="Arial"/>
                <a:cs typeface="Arial"/>
              </a:rPr>
              <a:t>s</a:t>
            </a:r>
            <a:r>
              <a:rPr sz="3600" b="1" spc="-185" dirty="0">
                <a:solidFill>
                  <a:srgbClr val="F58466"/>
                </a:solidFill>
                <a:latin typeface="Arial"/>
                <a:cs typeface="Arial"/>
              </a:rPr>
              <a:t>cu</a:t>
            </a:r>
            <a:r>
              <a:rPr sz="3600" b="1" spc="-180" dirty="0">
                <a:solidFill>
                  <a:srgbClr val="F58466"/>
                </a:solidFill>
                <a:latin typeface="Arial"/>
                <a:cs typeface="Arial"/>
              </a:rPr>
              <a:t>s</a:t>
            </a:r>
            <a:r>
              <a:rPr sz="3600" b="1" spc="-195" dirty="0">
                <a:solidFill>
                  <a:srgbClr val="F58466"/>
                </a:solidFill>
                <a:latin typeface="Arial"/>
                <a:cs typeface="Arial"/>
              </a:rPr>
              <a:t>s</a:t>
            </a:r>
            <a:r>
              <a:rPr sz="3600" b="1" spc="-185" dirty="0">
                <a:solidFill>
                  <a:srgbClr val="F58466"/>
                </a:solidFill>
                <a:latin typeface="Arial"/>
                <a:cs typeface="Arial"/>
              </a:rPr>
              <a:t>io</a:t>
            </a:r>
            <a:r>
              <a:rPr sz="3600" b="1" dirty="0">
                <a:solidFill>
                  <a:srgbClr val="F58466"/>
                </a:solidFill>
                <a:latin typeface="Arial"/>
                <a:cs typeface="Arial"/>
              </a:rPr>
              <a:t>n</a:t>
            </a:r>
            <a:r>
              <a:rPr sz="3600" b="1" spc="-250" dirty="0">
                <a:solidFill>
                  <a:srgbClr val="F58466"/>
                </a:solidFill>
                <a:latin typeface="Arial"/>
                <a:cs typeface="Arial"/>
              </a:rPr>
              <a:t> </a:t>
            </a:r>
            <a:r>
              <a:rPr sz="3600" b="1" spc="-95" dirty="0">
                <a:solidFill>
                  <a:srgbClr val="F58466"/>
                </a:solidFill>
                <a:latin typeface="Arial"/>
                <a:cs typeface="Arial"/>
              </a:rPr>
              <a:t>P</a:t>
            </a:r>
            <a:r>
              <a:rPr sz="3600" b="1" spc="-90" dirty="0">
                <a:solidFill>
                  <a:srgbClr val="F58466"/>
                </a:solidFill>
                <a:latin typeface="Arial"/>
                <a:cs typeface="Arial"/>
              </a:rPr>
              <a:t>an</a:t>
            </a:r>
            <a:r>
              <a:rPr sz="3600" b="1" spc="-85" dirty="0">
                <a:solidFill>
                  <a:srgbClr val="F58466"/>
                </a:solidFill>
                <a:latin typeface="Arial"/>
                <a:cs typeface="Arial"/>
              </a:rPr>
              <a:t>e</a:t>
            </a:r>
            <a:r>
              <a:rPr sz="3600" b="1" dirty="0">
                <a:solidFill>
                  <a:srgbClr val="F58466"/>
                </a:solidFill>
                <a:latin typeface="Arial"/>
                <a:cs typeface="Arial"/>
              </a:rPr>
              <a:t>l</a:t>
            </a:r>
            <a:endParaRPr sz="3600">
              <a:latin typeface="Arial"/>
              <a:cs typeface="Arial"/>
            </a:endParaRPr>
          </a:p>
        </p:txBody>
      </p:sp>
      <p:sp>
        <p:nvSpPr>
          <p:cNvPr id="9" name="object 9"/>
          <p:cNvSpPr txBox="1"/>
          <p:nvPr/>
        </p:nvSpPr>
        <p:spPr>
          <a:xfrm>
            <a:off x="713231" y="2111028"/>
            <a:ext cx="10676255" cy="2537460"/>
          </a:xfrm>
          <a:prstGeom prst="rect">
            <a:avLst/>
          </a:prstGeom>
        </p:spPr>
        <p:txBody>
          <a:bodyPr vert="horz" wrap="square" lIns="0" tIns="59690" rIns="0" bIns="0" rtlCol="0">
            <a:spAutoFit/>
          </a:bodyPr>
          <a:lstStyle/>
          <a:p>
            <a:pPr marL="241300" indent="-228600">
              <a:lnSpc>
                <a:spcPct val="100000"/>
              </a:lnSpc>
              <a:spcBef>
                <a:spcPts val="470"/>
              </a:spcBef>
              <a:buClr>
                <a:srgbClr val="F58466"/>
              </a:buClr>
              <a:buFont typeface="Arial"/>
              <a:buChar char="•"/>
              <a:tabLst>
                <a:tab pos="241300" algn="l"/>
              </a:tabLst>
            </a:pPr>
            <a:r>
              <a:rPr sz="2400" b="1" spc="-5" dirty="0">
                <a:latin typeface="Arial"/>
                <a:cs typeface="Arial"/>
              </a:rPr>
              <a:t>Discussion</a:t>
            </a:r>
            <a:r>
              <a:rPr sz="2400" b="1" spc="-50" dirty="0">
                <a:latin typeface="Arial"/>
                <a:cs typeface="Arial"/>
              </a:rPr>
              <a:t> </a:t>
            </a:r>
            <a:r>
              <a:rPr sz="2400" b="1" spc="-5" dirty="0">
                <a:latin typeface="Arial"/>
                <a:cs typeface="Arial"/>
              </a:rPr>
              <a:t>of</a:t>
            </a:r>
            <a:r>
              <a:rPr sz="2400" b="1" spc="-40" dirty="0">
                <a:latin typeface="Arial"/>
                <a:cs typeface="Arial"/>
              </a:rPr>
              <a:t> </a:t>
            </a:r>
            <a:r>
              <a:rPr sz="2400" b="1" dirty="0">
                <a:latin typeface="Arial"/>
                <a:cs typeface="Arial"/>
              </a:rPr>
              <a:t>OB</a:t>
            </a:r>
            <a:r>
              <a:rPr sz="2400" b="1" spc="-25" dirty="0">
                <a:latin typeface="Arial"/>
                <a:cs typeface="Arial"/>
              </a:rPr>
              <a:t> </a:t>
            </a:r>
            <a:r>
              <a:rPr sz="2400" b="1" spc="-5" dirty="0">
                <a:latin typeface="Arial"/>
                <a:cs typeface="Arial"/>
              </a:rPr>
              <a:t>Unit</a:t>
            </a:r>
            <a:r>
              <a:rPr sz="2400" b="1" spc="-40" dirty="0">
                <a:latin typeface="Arial"/>
                <a:cs typeface="Arial"/>
              </a:rPr>
              <a:t> </a:t>
            </a:r>
            <a:r>
              <a:rPr sz="2400" b="1" spc="-5" dirty="0">
                <a:latin typeface="Arial"/>
                <a:cs typeface="Arial"/>
              </a:rPr>
              <a:t>Strategies</a:t>
            </a:r>
            <a:endParaRPr sz="2400">
              <a:latin typeface="Arial"/>
              <a:cs typeface="Arial"/>
            </a:endParaRPr>
          </a:p>
          <a:p>
            <a:pPr marL="697865" marR="5080" lvl="1" indent="-228600">
              <a:lnSpc>
                <a:spcPts val="2100"/>
              </a:lnSpc>
              <a:spcBef>
                <a:spcPts val="640"/>
              </a:spcBef>
              <a:buClr>
                <a:srgbClr val="F58466"/>
              </a:buClr>
              <a:buFont typeface="Arial"/>
              <a:buChar char="•"/>
              <a:tabLst>
                <a:tab pos="697865" algn="l"/>
                <a:tab pos="698500" algn="l"/>
              </a:tabLst>
            </a:pPr>
            <a:r>
              <a:rPr sz="2000" b="1" spc="-5" dirty="0">
                <a:latin typeface="Arial"/>
                <a:cs typeface="Arial"/>
              </a:rPr>
              <a:t>Emily </a:t>
            </a:r>
            <a:r>
              <a:rPr sz="2000" b="1" dirty="0">
                <a:latin typeface="Arial"/>
                <a:cs typeface="Arial"/>
              </a:rPr>
              <a:t>Zantow, MD, </a:t>
            </a:r>
            <a:r>
              <a:rPr sz="2000" dirty="0">
                <a:latin typeface="Arial"/>
                <a:cs typeface="Arial"/>
              </a:rPr>
              <a:t>– </a:t>
            </a:r>
            <a:r>
              <a:rPr sz="2000" spc="-5" dirty="0">
                <a:latin typeface="Arial"/>
                <a:cs typeface="Arial"/>
              </a:rPr>
              <a:t>Maternal-Fetal </a:t>
            </a:r>
            <a:r>
              <a:rPr sz="2000" dirty="0">
                <a:latin typeface="Arial"/>
                <a:cs typeface="Arial"/>
              </a:rPr>
              <a:t>Medicine Fellow, Department of </a:t>
            </a:r>
            <a:r>
              <a:rPr sz="2000" spc="-5" dirty="0">
                <a:latin typeface="Arial"/>
                <a:cs typeface="Arial"/>
              </a:rPr>
              <a:t>Obstetrics </a:t>
            </a:r>
            <a:r>
              <a:rPr sz="2000" dirty="0">
                <a:latin typeface="Arial"/>
                <a:cs typeface="Arial"/>
              </a:rPr>
              <a:t>&amp; </a:t>
            </a:r>
            <a:r>
              <a:rPr sz="2000" spc="5" dirty="0">
                <a:latin typeface="Arial"/>
                <a:cs typeface="Arial"/>
              </a:rPr>
              <a:t> </a:t>
            </a:r>
            <a:r>
              <a:rPr sz="2000" dirty="0">
                <a:latin typeface="Arial"/>
                <a:cs typeface="Arial"/>
              </a:rPr>
              <a:t>Gynecology</a:t>
            </a:r>
            <a:r>
              <a:rPr sz="2000" spc="-35" dirty="0">
                <a:latin typeface="Arial"/>
                <a:cs typeface="Arial"/>
              </a:rPr>
              <a:t> </a:t>
            </a:r>
            <a:r>
              <a:rPr sz="2000" dirty="0">
                <a:latin typeface="Arial"/>
                <a:cs typeface="Arial"/>
              </a:rPr>
              <a:t>– </a:t>
            </a:r>
            <a:r>
              <a:rPr sz="2000" spc="-5" dirty="0">
                <a:latin typeface="Arial"/>
                <a:cs typeface="Arial"/>
              </a:rPr>
              <a:t>Saint </a:t>
            </a:r>
            <a:r>
              <a:rPr sz="2000" dirty="0">
                <a:latin typeface="Arial"/>
                <a:cs typeface="Arial"/>
              </a:rPr>
              <a:t>Louis</a:t>
            </a:r>
            <a:r>
              <a:rPr sz="2000" spc="-20" dirty="0">
                <a:latin typeface="Arial"/>
                <a:cs typeface="Arial"/>
              </a:rPr>
              <a:t> </a:t>
            </a:r>
            <a:r>
              <a:rPr sz="2000" spc="-5" dirty="0">
                <a:latin typeface="Arial"/>
                <a:cs typeface="Arial"/>
              </a:rPr>
              <a:t>University </a:t>
            </a:r>
            <a:r>
              <a:rPr sz="2000" dirty="0">
                <a:latin typeface="Arial"/>
                <a:cs typeface="Arial"/>
              </a:rPr>
              <a:t>School</a:t>
            </a:r>
            <a:r>
              <a:rPr sz="2000" spc="-15" dirty="0">
                <a:latin typeface="Arial"/>
                <a:cs typeface="Arial"/>
              </a:rPr>
              <a:t> </a:t>
            </a:r>
            <a:r>
              <a:rPr sz="2000" dirty="0">
                <a:latin typeface="Arial"/>
                <a:cs typeface="Arial"/>
              </a:rPr>
              <a:t>of</a:t>
            </a:r>
            <a:r>
              <a:rPr sz="2000" spc="-20" dirty="0">
                <a:latin typeface="Arial"/>
                <a:cs typeface="Arial"/>
              </a:rPr>
              <a:t> </a:t>
            </a:r>
            <a:r>
              <a:rPr sz="2000" dirty="0">
                <a:latin typeface="Arial"/>
                <a:cs typeface="Arial"/>
              </a:rPr>
              <a:t>Medicine,</a:t>
            </a:r>
            <a:r>
              <a:rPr sz="2000" spc="-25" dirty="0">
                <a:latin typeface="Arial"/>
                <a:cs typeface="Arial"/>
              </a:rPr>
              <a:t> </a:t>
            </a:r>
            <a:r>
              <a:rPr sz="2000" spc="-5" dirty="0">
                <a:latin typeface="Arial"/>
                <a:cs typeface="Arial"/>
              </a:rPr>
              <a:t>SSM</a:t>
            </a:r>
            <a:r>
              <a:rPr sz="2000" dirty="0">
                <a:latin typeface="Arial"/>
                <a:cs typeface="Arial"/>
              </a:rPr>
              <a:t> Health</a:t>
            </a:r>
            <a:r>
              <a:rPr sz="2000" spc="-10" dirty="0">
                <a:latin typeface="Arial"/>
                <a:cs typeface="Arial"/>
              </a:rPr>
              <a:t> </a:t>
            </a:r>
            <a:r>
              <a:rPr sz="2000" spc="-5" dirty="0">
                <a:latin typeface="Arial"/>
                <a:cs typeface="Arial"/>
              </a:rPr>
              <a:t>St. Mary’s</a:t>
            </a:r>
            <a:r>
              <a:rPr sz="2000" spc="-20" dirty="0">
                <a:latin typeface="Arial"/>
                <a:cs typeface="Arial"/>
              </a:rPr>
              <a:t> </a:t>
            </a:r>
            <a:r>
              <a:rPr sz="2000" dirty="0">
                <a:latin typeface="Arial"/>
                <a:cs typeface="Arial"/>
              </a:rPr>
              <a:t>Hospital</a:t>
            </a:r>
            <a:endParaRPr sz="2000">
              <a:latin typeface="Arial"/>
              <a:cs typeface="Arial"/>
            </a:endParaRPr>
          </a:p>
          <a:p>
            <a:pPr marL="697865">
              <a:lnSpc>
                <a:spcPts val="1995"/>
              </a:lnSpc>
            </a:pPr>
            <a:r>
              <a:rPr sz="2000" dirty="0">
                <a:latin typeface="Arial"/>
                <a:cs typeface="Arial"/>
              </a:rPr>
              <a:t>–</a:t>
            </a:r>
            <a:r>
              <a:rPr sz="2000" spc="-35" dirty="0">
                <a:latin typeface="Arial"/>
                <a:cs typeface="Arial"/>
              </a:rPr>
              <a:t> </a:t>
            </a:r>
            <a:r>
              <a:rPr sz="2000" spc="-5" dirty="0">
                <a:latin typeface="Arial"/>
                <a:cs typeface="Arial"/>
              </a:rPr>
              <a:t>St.</a:t>
            </a:r>
            <a:r>
              <a:rPr sz="2000" spc="-55" dirty="0">
                <a:latin typeface="Arial"/>
                <a:cs typeface="Arial"/>
              </a:rPr>
              <a:t> </a:t>
            </a:r>
            <a:r>
              <a:rPr sz="2000" dirty="0">
                <a:latin typeface="Arial"/>
                <a:cs typeface="Arial"/>
              </a:rPr>
              <a:t>Louis</a:t>
            </a:r>
            <a:endParaRPr sz="2000">
              <a:latin typeface="Arial"/>
              <a:cs typeface="Arial"/>
            </a:endParaRPr>
          </a:p>
          <a:p>
            <a:pPr marL="698500" marR="316230" lvl="1" indent="-228600">
              <a:lnSpc>
                <a:spcPct val="72900"/>
              </a:lnSpc>
              <a:spcBef>
                <a:spcPts val="690"/>
              </a:spcBef>
              <a:buClr>
                <a:srgbClr val="F58466"/>
              </a:buClr>
              <a:buFont typeface="Arial"/>
              <a:buChar char="•"/>
              <a:tabLst>
                <a:tab pos="698500" algn="l"/>
              </a:tabLst>
            </a:pPr>
            <a:r>
              <a:rPr sz="2400" b="1" spc="-5" dirty="0">
                <a:latin typeface="Arial"/>
                <a:cs typeface="Arial"/>
              </a:rPr>
              <a:t>Rebecca</a:t>
            </a:r>
            <a:r>
              <a:rPr sz="2400" b="1" spc="-15" dirty="0">
                <a:latin typeface="Arial"/>
                <a:cs typeface="Arial"/>
              </a:rPr>
              <a:t> </a:t>
            </a:r>
            <a:r>
              <a:rPr sz="2400" b="1" spc="-5" dirty="0">
                <a:latin typeface="Arial"/>
                <a:cs typeface="Arial"/>
              </a:rPr>
              <a:t>Williams-</a:t>
            </a:r>
            <a:r>
              <a:rPr sz="2400" b="1" spc="-50" dirty="0">
                <a:latin typeface="Arial"/>
                <a:cs typeface="Arial"/>
              </a:rPr>
              <a:t> </a:t>
            </a:r>
            <a:r>
              <a:rPr sz="2400" spc="-5" dirty="0">
                <a:latin typeface="Arial"/>
                <a:cs typeface="Arial"/>
              </a:rPr>
              <a:t>Maternal</a:t>
            </a:r>
            <a:r>
              <a:rPr sz="2400" spc="-40" dirty="0">
                <a:latin typeface="Arial"/>
                <a:cs typeface="Arial"/>
              </a:rPr>
              <a:t> </a:t>
            </a:r>
            <a:r>
              <a:rPr sz="2400" spc="-5" dirty="0">
                <a:latin typeface="Arial"/>
                <a:cs typeface="Arial"/>
              </a:rPr>
              <a:t>Outreach</a:t>
            </a:r>
            <a:r>
              <a:rPr sz="2400" spc="-50" dirty="0">
                <a:latin typeface="Arial"/>
                <a:cs typeface="Arial"/>
              </a:rPr>
              <a:t> </a:t>
            </a:r>
            <a:r>
              <a:rPr sz="2400" spc="-5" dirty="0">
                <a:latin typeface="Arial"/>
                <a:cs typeface="Arial"/>
              </a:rPr>
              <a:t>Educator,</a:t>
            </a:r>
            <a:r>
              <a:rPr sz="2400" spc="-55" dirty="0">
                <a:latin typeface="Arial"/>
                <a:cs typeface="Arial"/>
              </a:rPr>
              <a:t> </a:t>
            </a:r>
            <a:r>
              <a:rPr sz="2400" spc="-5" dirty="0">
                <a:latin typeface="Arial"/>
                <a:cs typeface="Arial"/>
              </a:rPr>
              <a:t>Saint</a:t>
            </a:r>
            <a:r>
              <a:rPr sz="2400" spc="-15" dirty="0">
                <a:latin typeface="Arial"/>
                <a:cs typeface="Arial"/>
              </a:rPr>
              <a:t> </a:t>
            </a:r>
            <a:r>
              <a:rPr sz="2400" spc="-5" dirty="0">
                <a:latin typeface="Arial"/>
                <a:cs typeface="Arial"/>
              </a:rPr>
              <a:t>Louis</a:t>
            </a:r>
            <a:r>
              <a:rPr sz="2400" spc="-10" dirty="0">
                <a:latin typeface="Arial"/>
                <a:cs typeface="Arial"/>
              </a:rPr>
              <a:t> </a:t>
            </a:r>
            <a:r>
              <a:rPr sz="2400" spc="-5" dirty="0">
                <a:latin typeface="Arial"/>
                <a:cs typeface="Arial"/>
              </a:rPr>
              <a:t>University </a:t>
            </a:r>
            <a:r>
              <a:rPr sz="2400" spc="-650" dirty="0">
                <a:latin typeface="Arial"/>
                <a:cs typeface="Arial"/>
              </a:rPr>
              <a:t> </a:t>
            </a:r>
            <a:r>
              <a:rPr sz="2400" spc="-5" dirty="0">
                <a:latin typeface="Arial"/>
                <a:cs typeface="Arial"/>
              </a:rPr>
              <a:t>School</a:t>
            </a:r>
            <a:r>
              <a:rPr sz="2400" spc="-15" dirty="0">
                <a:latin typeface="Arial"/>
                <a:cs typeface="Arial"/>
              </a:rPr>
              <a:t> </a:t>
            </a:r>
            <a:r>
              <a:rPr sz="2400" spc="-5" dirty="0">
                <a:latin typeface="Arial"/>
                <a:cs typeface="Arial"/>
              </a:rPr>
              <a:t>of</a:t>
            </a:r>
            <a:r>
              <a:rPr sz="2400" spc="-30" dirty="0">
                <a:latin typeface="Arial"/>
                <a:cs typeface="Arial"/>
              </a:rPr>
              <a:t> </a:t>
            </a:r>
            <a:r>
              <a:rPr sz="2400" spc="-5" dirty="0">
                <a:latin typeface="Arial"/>
                <a:cs typeface="Arial"/>
              </a:rPr>
              <a:t>Medicine,</a:t>
            </a:r>
            <a:r>
              <a:rPr sz="2400" spc="-15" dirty="0">
                <a:latin typeface="Arial"/>
                <a:cs typeface="Arial"/>
              </a:rPr>
              <a:t> </a:t>
            </a:r>
            <a:r>
              <a:rPr sz="2400" spc="-5" dirty="0">
                <a:latin typeface="Arial"/>
                <a:cs typeface="Arial"/>
              </a:rPr>
              <a:t>SSM</a:t>
            </a:r>
            <a:r>
              <a:rPr sz="2400" spc="-15" dirty="0">
                <a:latin typeface="Arial"/>
                <a:cs typeface="Arial"/>
              </a:rPr>
              <a:t> </a:t>
            </a:r>
            <a:r>
              <a:rPr sz="2400" spc="-5" dirty="0">
                <a:latin typeface="Arial"/>
                <a:cs typeface="Arial"/>
              </a:rPr>
              <a:t>Health</a:t>
            </a:r>
            <a:r>
              <a:rPr sz="2400" spc="-25" dirty="0">
                <a:latin typeface="Arial"/>
                <a:cs typeface="Arial"/>
              </a:rPr>
              <a:t> </a:t>
            </a:r>
            <a:r>
              <a:rPr sz="2400" spc="-5" dirty="0">
                <a:latin typeface="Arial"/>
                <a:cs typeface="Arial"/>
              </a:rPr>
              <a:t>St.</a:t>
            </a:r>
            <a:r>
              <a:rPr sz="2400" spc="-40" dirty="0">
                <a:latin typeface="Arial"/>
                <a:cs typeface="Arial"/>
              </a:rPr>
              <a:t> </a:t>
            </a:r>
            <a:r>
              <a:rPr sz="2400" spc="-5" dirty="0">
                <a:latin typeface="Arial"/>
                <a:cs typeface="Arial"/>
              </a:rPr>
              <a:t>Mary’s</a:t>
            </a:r>
            <a:r>
              <a:rPr sz="2400" spc="-35" dirty="0">
                <a:latin typeface="Arial"/>
                <a:cs typeface="Arial"/>
              </a:rPr>
              <a:t> </a:t>
            </a:r>
            <a:r>
              <a:rPr sz="2400" spc="-5" dirty="0">
                <a:latin typeface="Arial"/>
                <a:cs typeface="Arial"/>
              </a:rPr>
              <a:t>Hospital</a:t>
            </a:r>
            <a:r>
              <a:rPr sz="2400" spc="-15" dirty="0">
                <a:latin typeface="Arial"/>
                <a:cs typeface="Arial"/>
              </a:rPr>
              <a:t> </a:t>
            </a:r>
            <a:r>
              <a:rPr sz="2400" spc="-5" dirty="0">
                <a:latin typeface="Arial"/>
                <a:cs typeface="Arial"/>
              </a:rPr>
              <a:t>–</a:t>
            </a:r>
            <a:r>
              <a:rPr sz="2400" spc="-10" dirty="0">
                <a:latin typeface="Arial"/>
                <a:cs typeface="Arial"/>
              </a:rPr>
              <a:t> </a:t>
            </a:r>
            <a:r>
              <a:rPr sz="2400" spc="-5" dirty="0">
                <a:latin typeface="Arial"/>
                <a:cs typeface="Arial"/>
              </a:rPr>
              <a:t>St.</a:t>
            </a:r>
            <a:r>
              <a:rPr sz="2400" spc="-40" dirty="0">
                <a:latin typeface="Arial"/>
                <a:cs typeface="Arial"/>
              </a:rPr>
              <a:t> </a:t>
            </a:r>
            <a:r>
              <a:rPr sz="2400" spc="-5" dirty="0">
                <a:latin typeface="Arial"/>
                <a:cs typeface="Arial"/>
              </a:rPr>
              <a:t>Louis</a:t>
            </a:r>
            <a:endParaRPr sz="2400">
              <a:latin typeface="Arial"/>
              <a:cs typeface="Arial"/>
            </a:endParaRPr>
          </a:p>
          <a:p>
            <a:pPr marL="697865" marR="123189" lvl="1" indent="-228600">
              <a:lnSpc>
                <a:spcPct val="72900"/>
              </a:lnSpc>
              <a:spcBef>
                <a:spcPts val="605"/>
              </a:spcBef>
              <a:buClr>
                <a:srgbClr val="F58466"/>
              </a:buClr>
              <a:buFont typeface="Arial"/>
              <a:buChar char="•"/>
              <a:tabLst>
                <a:tab pos="698500" algn="l"/>
              </a:tabLst>
            </a:pPr>
            <a:r>
              <a:rPr sz="2400" b="1" spc="-5" dirty="0">
                <a:latin typeface="Arial"/>
                <a:cs typeface="Arial"/>
              </a:rPr>
              <a:t>Ashish</a:t>
            </a:r>
            <a:r>
              <a:rPr sz="2400" b="1" dirty="0">
                <a:latin typeface="Arial"/>
                <a:cs typeface="Arial"/>
              </a:rPr>
              <a:t> </a:t>
            </a:r>
            <a:r>
              <a:rPr sz="2400" b="1" spc="-5" dirty="0">
                <a:latin typeface="Arial"/>
                <a:cs typeface="Arial"/>
              </a:rPr>
              <a:t>Premkumar,</a:t>
            </a:r>
            <a:r>
              <a:rPr sz="2400" b="1" spc="10" dirty="0">
                <a:latin typeface="Arial"/>
                <a:cs typeface="Arial"/>
              </a:rPr>
              <a:t> </a:t>
            </a:r>
            <a:r>
              <a:rPr sz="2400" b="1" spc="-5" dirty="0">
                <a:latin typeface="Arial"/>
                <a:cs typeface="Arial"/>
              </a:rPr>
              <a:t>MD</a:t>
            </a:r>
            <a:r>
              <a:rPr sz="2400" b="1" spc="5" dirty="0">
                <a:latin typeface="Arial"/>
                <a:cs typeface="Arial"/>
              </a:rPr>
              <a:t> </a:t>
            </a:r>
            <a:r>
              <a:rPr sz="2400" spc="-5" dirty="0">
                <a:latin typeface="Arial"/>
                <a:cs typeface="Arial"/>
              </a:rPr>
              <a:t>–</a:t>
            </a:r>
            <a:r>
              <a:rPr sz="2400" dirty="0">
                <a:latin typeface="Arial"/>
                <a:cs typeface="Arial"/>
              </a:rPr>
              <a:t> </a:t>
            </a:r>
            <a:r>
              <a:rPr sz="2400" spc="-5" dirty="0">
                <a:latin typeface="Arial"/>
                <a:cs typeface="Arial"/>
              </a:rPr>
              <a:t>Maternal-Fetal</a:t>
            </a:r>
            <a:r>
              <a:rPr sz="2400" spc="15" dirty="0">
                <a:latin typeface="Arial"/>
                <a:cs typeface="Arial"/>
              </a:rPr>
              <a:t> </a:t>
            </a:r>
            <a:r>
              <a:rPr sz="2400" spc="-5" dirty="0">
                <a:latin typeface="Arial"/>
                <a:cs typeface="Arial"/>
              </a:rPr>
              <a:t>Medicine,</a:t>
            </a:r>
            <a:r>
              <a:rPr sz="2400" spc="20" dirty="0">
                <a:latin typeface="Arial"/>
                <a:cs typeface="Arial"/>
              </a:rPr>
              <a:t> </a:t>
            </a:r>
            <a:r>
              <a:rPr sz="2400" spc="-5" dirty="0">
                <a:latin typeface="Arial"/>
                <a:cs typeface="Arial"/>
              </a:rPr>
              <a:t>John</a:t>
            </a:r>
            <a:r>
              <a:rPr sz="2400" spc="15" dirty="0">
                <a:latin typeface="Arial"/>
                <a:cs typeface="Arial"/>
              </a:rPr>
              <a:t> </a:t>
            </a:r>
            <a:r>
              <a:rPr sz="2400" spc="-5" dirty="0">
                <a:latin typeface="Arial"/>
                <a:cs typeface="Arial"/>
              </a:rPr>
              <a:t>H. Stroger,</a:t>
            </a:r>
            <a:r>
              <a:rPr sz="2400" dirty="0">
                <a:latin typeface="Arial"/>
                <a:cs typeface="Arial"/>
              </a:rPr>
              <a:t> Jr. </a:t>
            </a:r>
            <a:r>
              <a:rPr sz="2400" spc="-650" dirty="0">
                <a:latin typeface="Arial"/>
                <a:cs typeface="Arial"/>
              </a:rPr>
              <a:t> </a:t>
            </a:r>
            <a:r>
              <a:rPr sz="2400" spc="-5" dirty="0">
                <a:latin typeface="Arial"/>
                <a:cs typeface="Arial"/>
              </a:rPr>
              <a:t>Hospital</a:t>
            </a:r>
            <a:r>
              <a:rPr sz="2400" spc="15" dirty="0">
                <a:latin typeface="Arial"/>
                <a:cs typeface="Arial"/>
              </a:rPr>
              <a:t> </a:t>
            </a:r>
            <a:r>
              <a:rPr sz="2400" spc="-5" dirty="0">
                <a:latin typeface="Arial"/>
                <a:cs typeface="Arial"/>
              </a:rPr>
              <a:t>of Cook</a:t>
            </a:r>
            <a:r>
              <a:rPr sz="2400" spc="15" dirty="0">
                <a:latin typeface="Arial"/>
                <a:cs typeface="Arial"/>
              </a:rPr>
              <a:t> </a:t>
            </a:r>
            <a:r>
              <a:rPr sz="2400" spc="-5" dirty="0">
                <a:latin typeface="Arial"/>
                <a:cs typeface="Arial"/>
              </a:rPr>
              <a:t>County</a:t>
            </a:r>
            <a:endParaRPr sz="2400">
              <a:latin typeface="Arial"/>
              <a:cs typeface="Arial"/>
            </a:endParaRPr>
          </a:p>
        </p:txBody>
      </p:sp>
    </p:spTree>
    <p:extLst>
      <p:ext uri="{BB962C8B-B14F-4D97-AF65-F5344CB8AC3E}">
        <p14:creationId xmlns:p14="http://schemas.microsoft.com/office/powerpoint/2010/main" val="3412811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687831" y="651859"/>
            <a:ext cx="6084570" cy="635000"/>
          </a:xfrm>
          <a:prstGeom prst="rect">
            <a:avLst/>
          </a:prstGeom>
        </p:spPr>
        <p:txBody>
          <a:bodyPr vert="horz" wrap="square" lIns="0" tIns="12065" rIns="0" bIns="0" rtlCol="0">
            <a:spAutoFit/>
          </a:bodyPr>
          <a:lstStyle/>
          <a:p>
            <a:pPr marL="12700">
              <a:lnSpc>
                <a:spcPct val="100000"/>
              </a:lnSpc>
              <a:spcBef>
                <a:spcPts val="95"/>
              </a:spcBef>
            </a:pPr>
            <a:r>
              <a:rPr sz="4000" b="1" spc="-120" dirty="0">
                <a:solidFill>
                  <a:srgbClr val="F58466"/>
                </a:solidFill>
                <a:latin typeface="Arial"/>
                <a:cs typeface="Arial"/>
              </a:rPr>
              <a:t>Neona</a:t>
            </a:r>
            <a:r>
              <a:rPr sz="4000" b="1" spc="-114" dirty="0">
                <a:solidFill>
                  <a:srgbClr val="F58466"/>
                </a:solidFill>
                <a:latin typeface="Arial"/>
                <a:cs typeface="Arial"/>
              </a:rPr>
              <a:t>ta</a:t>
            </a:r>
            <a:r>
              <a:rPr sz="4000" b="1" spc="-5" dirty="0">
                <a:solidFill>
                  <a:srgbClr val="F58466"/>
                </a:solidFill>
                <a:latin typeface="Arial"/>
                <a:cs typeface="Arial"/>
              </a:rPr>
              <a:t>l</a:t>
            </a:r>
            <a:r>
              <a:rPr sz="4000" b="1" spc="-150" dirty="0">
                <a:solidFill>
                  <a:srgbClr val="F58466"/>
                </a:solidFill>
                <a:latin typeface="Arial"/>
                <a:cs typeface="Arial"/>
              </a:rPr>
              <a:t> </a:t>
            </a:r>
            <a:r>
              <a:rPr sz="4000" b="1" spc="-215" dirty="0">
                <a:solidFill>
                  <a:srgbClr val="F58466"/>
                </a:solidFill>
                <a:latin typeface="Arial"/>
                <a:cs typeface="Arial"/>
              </a:rPr>
              <a:t>D</a:t>
            </a:r>
            <a:r>
              <a:rPr sz="4000" b="1" spc="-204" dirty="0">
                <a:solidFill>
                  <a:srgbClr val="F58466"/>
                </a:solidFill>
                <a:latin typeface="Arial"/>
                <a:cs typeface="Arial"/>
              </a:rPr>
              <a:t>i</a:t>
            </a:r>
            <a:r>
              <a:rPr sz="4000" b="1" spc="-215" dirty="0">
                <a:solidFill>
                  <a:srgbClr val="F58466"/>
                </a:solidFill>
                <a:latin typeface="Arial"/>
                <a:cs typeface="Arial"/>
              </a:rPr>
              <a:t>scuss</a:t>
            </a:r>
            <a:r>
              <a:rPr sz="4000" b="1" spc="-204" dirty="0">
                <a:solidFill>
                  <a:srgbClr val="F58466"/>
                </a:solidFill>
                <a:latin typeface="Arial"/>
                <a:cs typeface="Arial"/>
              </a:rPr>
              <a:t>i</a:t>
            </a:r>
            <a:r>
              <a:rPr sz="4000" b="1" spc="-215" dirty="0">
                <a:solidFill>
                  <a:srgbClr val="F58466"/>
                </a:solidFill>
                <a:latin typeface="Arial"/>
                <a:cs typeface="Arial"/>
              </a:rPr>
              <a:t>o</a:t>
            </a:r>
            <a:r>
              <a:rPr sz="4000" b="1" spc="-5" dirty="0">
                <a:solidFill>
                  <a:srgbClr val="F58466"/>
                </a:solidFill>
                <a:latin typeface="Arial"/>
                <a:cs typeface="Arial"/>
              </a:rPr>
              <a:t>n</a:t>
            </a:r>
            <a:r>
              <a:rPr sz="4000" b="1" spc="-204" dirty="0">
                <a:solidFill>
                  <a:srgbClr val="F58466"/>
                </a:solidFill>
                <a:latin typeface="Arial"/>
                <a:cs typeface="Arial"/>
              </a:rPr>
              <a:t> </a:t>
            </a:r>
            <a:r>
              <a:rPr sz="4000" b="1" spc="-105" dirty="0">
                <a:solidFill>
                  <a:srgbClr val="F58466"/>
                </a:solidFill>
                <a:latin typeface="Arial"/>
                <a:cs typeface="Arial"/>
              </a:rPr>
              <a:t>Pa</a:t>
            </a:r>
            <a:r>
              <a:rPr sz="4000" b="1" spc="-110" dirty="0">
                <a:solidFill>
                  <a:srgbClr val="F58466"/>
                </a:solidFill>
                <a:latin typeface="Arial"/>
                <a:cs typeface="Arial"/>
              </a:rPr>
              <a:t>n</a:t>
            </a:r>
            <a:r>
              <a:rPr sz="4000" b="1" spc="-105" dirty="0">
                <a:solidFill>
                  <a:srgbClr val="F58466"/>
                </a:solidFill>
                <a:latin typeface="Arial"/>
                <a:cs typeface="Arial"/>
              </a:rPr>
              <a:t>e</a:t>
            </a:r>
            <a:r>
              <a:rPr sz="4000" b="1" spc="-5" dirty="0">
                <a:solidFill>
                  <a:srgbClr val="F58466"/>
                </a:solidFill>
                <a:latin typeface="Arial"/>
                <a:cs typeface="Arial"/>
              </a:rPr>
              <a:t>l</a:t>
            </a:r>
            <a:endParaRPr sz="40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5" dirty="0"/>
              <a:t>51</a:t>
            </a:fld>
            <a:endParaRPr spc="-5" dirty="0"/>
          </a:p>
        </p:txBody>
      </p:sp>
      <p:sp>
        <p:nvSpPr>
          <p:cNvPr id="9" name="object 9"/>
          <p:cNvSpPr txBox="1">
            <a:spLocks noGrp="1"/>
          </p:cNvSpPr>
          <p:nvPr>
            <p:ph type="body" idx="1"/>
          </p:nvPr>
        </p:nvSpPr>
        <p:spPr>
          <a:prstGeom prst="rect">
            <a:avLst/>
          </a:prstGeom>
        </p:spPr>
        <p:txBody>
          <a:bodyPr vert="horz" wrap="square" lIns="0" tIns="111760" rIns="0" bIns="0" rtlCol="0">
            <a:spAutoFit/>
          </a:bodyPr>
          <a:lstStyle/>
          <a:p>
            <a:pPr marL="1056005" marR="5080" indent="-228600">
              <a:lnSpc>
                <a:spcPct val="72900"/>
              </a:lnSpc>
              <a:spcBef>
                <a:spcPts val="880"/>
              </a:spcBef>
              <a:buClr>
                <a:srgbClr val="F58466"/>
              </a:buClr>
              <a:buFont typeface="Arial"/>
              <a:buChar char="•"/>
              <a:tabLst>
                <a:tab pos="1056005" algn="l"/>
                <a:tab pos="4298950" algn="l"/>
              </a:tabLst>
            </a:pPr>
            <a:r>
              <a:rPr b="1" spc="-5" dirty="0">
                <a:latin typeface="Arial"/>
                <a:cs typeface="Arial"/>
              </a:rPr>
              <a:t>Justin</a:t>
            </a:r>
            <a:r>
              <a:rPr b="1" spc="-50" dirty="0">
                <a:latin typeface="Arial"/>
                <a:cs typeface="Arial"/>
              </a:rPr>
              <a:t> </a:t>
            </a:r>
            <a:r>
              <a:rPr b="1" spc="-5" dirty="0">
                <a:latin typeface="Arial"/>
                <a:cs typeface="Arial"/>
              </a:rPr>
              <a:t>Josephsen,</a:t>
            </a:r>
            <a:r>
              <a:rPr b="1" spc="-45" dirty="0">
                <a:latin typeface="Arial"/>
                <a:cs typeface="Arial"/>
              </a:rPr>
              <a:t> </a:t>
            </a:r>
            <a:r>
              <a:rPr b="1" spc="-5" dirty="0">
                <a:latin typeface="Arial"/>
                <a:cs typeface="Arial"/>
              </a:rPr>
              <a:t>MD</a:t>
            </a:r>
            <a:r>
              <a:rPr b="1" spc="-10" dirty="0">
                <a:latin typeface="Arial"/>
                <a:cs typeface="Arial"/>
              </a:rPr>
              <a:t> </a:t>
            </a:r>
            <a:r>
              <a:rPr b="1" spc="-5" dirty="0">
                <a:latin typeface="Arial"/>
                <a:cs typeface="Arial"/>
              </a:rPr>
              <a:t>– </a:t>
            </a:r>
            <a:r>
              <a:rPr spc="-5" dirty="0"/>
              <a:t>Medical</a:t>
            </a:r>
            <a:r>
              <a:rPr spc="-25" dirty="0"/>
              <a:t> </a:t>
            </a:r>
            <a:r>
              <a:rPr spc="-20" dirty="0"/>
              <a:t>Director,</a:t>
            </a:r>
            <a:r>
              <a:rPr spc="-45" dirty="0"/>
              <a:t> </a:t>
            </a:r>
            <a:r>
              <a:rPr spc="-5" dirty="0"/>
              <a:t>St.</a:t>
            </a:r>
            <a:r>
              <a:rPr spc="-25" dirty="0"/>
              <a:t> </a:t>
            </a:r>
            <a:r>
              <a:rPr spc="-15" dirty="0"/>
              <a:t>Mary’s</a:t>
            </a:r>
            <a:r>
              <a:rPr spc="-30" dirty="0"/>
              <a:t> </a:t>
            </a:r>
            <a:r>
              <a:rPr spc="-5" dirty="0"/>
              <a:t>Hospital</a:t>
            </a:r>
            <a:r>
              <a:rPr spc="-25" dirty="0"/>
              <a:t> </a:t>
            </a:r>
            <a:r>
              <a:rPr spc="-5" dirty="0"/>
              <a:t>NICU, </a:t>
            </a:r>
            <a:r>
              <a:rPr spc="-650" dirty="0"/>
              <a:t> </a:t>
            </a:r>
            <a:r>
              <a:rPr spc="-5" dirty="0"/>
              <a:t>Neonatologist</a:t>
            </a:r>
            <a:r>
              <a:rPr spc="-25" dirty="0"/>
              <a:t> </a:t>
            </a:r>
            <a:r>
              <a:rPr spc="-5" dirty="0"/>
              <a:t>Cardinal	Glennon</a:t>
            </a:r>
            <a:r>
              <a:rPr spc="-30" dirty="0"/>
              <a:t> </a:t>
            </a:r>
            <a:r>
              <a:rPr spc="-10" dirty="0"/>
              <a:t>Children’s</a:t>
            </a:r>
            <a:r>
              <a:rPr spc="-15" dirty="0"/>
              <a:t> </a:t>
            </a:r>
            <a:r>
              <a:rPr spc="-5" dirty="0"/>
              <a:t>Hospital,</a:t>
            </a:r>
            <a:r>
              <a:rPr spc="-15" dirty="0"/>
              <a:t> </a:t>
            </a:r>
            <a:r>
              <a:rPr spc="-5" dirty="0"/>
              <a:t>St.</a:t>
            </a:r>
            <a:r>
              <a:rPr spc="-45" dirty="0"/>
              <a:t> </a:t>
            </a:r>
            <a:r>
              <a:rPr spc="-5" dirty="0"/>
              <a:t>Louis</a:t>
            </a:r>
          </a:p>
          <a:p>
            <a:pPr marL="814705">
              <a:lnSpc>
                <a:spcPct val="100000"/>
              </a:lnSpc>
              <a:spcBef>
                <a:spcPts val="5"/>
              </a:spcBef>
              <a:buClr>
                <a:srgbClr val="F58466"/>
              </a:buClr>
              <a:buFont typeface="Arial"/>
              <a:buChar char="•"/>
            </a:pPr>
            <a:endParaRPr sz="2500"/>
          </a:p>
          <a:p>
            <a:pPr marL="1055370" marR="1071880" indent="-228600">
              <a:lnSpc>
                <a:spcPct val="100000"/>
              </a:lnSpc>
              <a:buClr>
                <a:srgbClr val="F58466"/>
              </a:buClr>
              <a:buFont typeface="Arial"/>
              <a:buChar char="•"/>
              <a:tabLst>
                <a:tab pos="1056005" algn="l"/>
                <a:tab pos="4815205" algn="l"/>
              </a:tabLst>
            </a:pPr>
            <a:r>
              <a:rPr b="1" spc="-5" dirty="0">
                <a:latin typeface="Arial"/>
                <a:cs typeface="Arial"/>
              </a:rPr>
              <a:t>Leslie</a:t>
            </a:r>
            <a:r>
              <a:rPr b="1" spc="-45" dirty="0">
                <a:latin typeface="Arial"/>
                <a:cs typeface="Arial"/>
              </a:rPr>
              <a:t> </a:t>
            </a:r>
            <a:r>
              <a:rPr b="1" spc="-5" dirty="0">
                <a:latin typeface="Arial"/>
                <a:cs typeface="Arial"/>
              </a:rPr>
              <a:t>Caldarelli,</a:t>
            </a:r>
            <a:r>
              <a:rPr b="1" spc="-55" dirty="0">
                <a:latin typeface="Arial"/>
                <a:cs typeface="Arial"/>
              </a:rPr>
              <a:t> </a:t>
            </a:r>
            <a:r>
              <a:rPr b="1" spc="-5" dirty="0">
                <a:latin typeface="Arial"/>
                <a:cs typeface="Arial"/>
              </a:rPr>
              <a:t>MD –	</a:t>
            </a:r>
            <a:r>
              <a:rPr spc="-5" dirty="0"/>
              <a:t>NICU</a:t>
            </a:r>
            <a:r>
              <a:rPr spc="-25" dirty="0"/>
              <a:t> </a:t>
            </a:r>
            <a:r>
              <a:rPr spc="-20" dirty="0"/>
              <a:t>Director,</a:t>
            </a:r>
            <a:r>
              <a:rPr spc="-55" dirty="0"/>
              <a:t> </a:t>
            </a:r>
            <a:r>
              <a:rPr spc="-5" dirty="0"/>
              <a:t>Prentice</a:t>
            </a:r>
            <a:r>
              <a:rPr spc="-40" dirty="0"/>
              <a:t> </a:t>
            </a:r>
            <a:r>
              <a:rPr spc="-15" dirty="0"/>
              <a:t>Women's </a:t>
            </a:r>
            <a:r>
              <a:rPr spc="-650" dirty="0"/>
              <a:t> </a:t>
            </a:r>
            <a:r>
              <a:rPr spc="-5" dirty="0"/>
              <a:t>Hospital,</a:t>
            </a:r>
            <a:r>
              <a:rPr spc="-35" dirty="0"/>
              <a:t> </a:t>
            </a:r>
            <a:r>
              <a:rPr spc="-5" dirty="0"/>
              <a:t>Chicago</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6654800" cy="553998"/>
          </a:xfrm>
        </p:spPr>
        <p:txBody>
          <a:bodyPr/>
          <a:lstStyle/>
          <a:p>
            <a:r>
              <a:rPr lang="en-US" sz="3600" dirty="0" smtClean="0"/>
              <a:t>IDPH update</a:t>
            </a:r>
            <a:endParaRPr lang="en-US" sz="3600" dirty="0"/>
          </a:p>
        </p:txBody>
      </p:sp>
      <p:sp>
        <p:nvSpPr>
          <p:cNvPr id="3" name="Text Placeholder 2"/>
          <p:cNvSpPr>
            <a:spLocks noGrp="1"/>
          </p:cNvSpPr>
          <p:nvPr>
            <p:ph type="body" idx="1"/>
          </p:nvPr>
        </p:nvSpPr>
        <p:spPr>
          <a:xfrm>
            <a:off x="914400" y="3124200"/>
            <a:ext cx="10388694" cy="1107996"/>
          </a:xfrm>
        </p:spPr>
        <p:txBody>
          <a:bodyPr/>
          <a:lstStyle/>
          <a:p>
            <a:r>
              <a:rPr lang="en-US" b="1" dirty="0"/>
              <a:t>Amanda C. Bennett, PhD, MPH</a:t>
            </a:r>
            <a:r>
              <a:rPr lang="en-US" dirty="0"/>
              <a:t> </a:t>
            </a:r>
          </a:p>
          <a:p>
            <a:r>
              <a:rPr lang="en-US" dirty="0" smtClean="0"/>
              <a:t>CDC </a:t>
            </a:r>
            <a:r>
              <a:rPr lang="en-US" dirty="0"/>
              <a:t>Field Assignee in Maternal and Child Health Epidemiology, Illinois Department of Public Health, Office of Women's Health and Family Services</a:t>
            </a:r>
          </a:p>
        </p:txBody>
      </p:sp>
    </p:spTree>
    <p:extLst>
      <p:ext uri="{BB962C8B-B14F-4D97-AF65-F5344CB8AC3E}">
        <p14:creationId xmlns:p14="http://schemas.microsoft.com/office/powerpoint/2010/main" val="20850748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3B474-9A0E-47F4-A402-260D32915905}"/>
              </a:ext>
            </a:extLst>
          </p:cNvPr>
          <p:cNvSpPr>
            <a:spLocks noGrp="1"/>
          </p:cNvSpPr>
          <p:nvPr>
            <p:ph type="title"/>
          </p:nvPr>
        </p:nvSpPr>
        <p:spPr/>
        <p:txBody>
          <a:bodyPr/>
          <a:lstStyle/>
          <a:p>
            <a:r>
              <a:rPr lang="en-US" dirty="0"/>
              <a:t>Impact of COVID-19 Pandemic </a:t>
            </a:r>
            <a:br>
              <a:rPr lang="en-US" dirty="0"/>
            </a:br>
            <a:r>
              <a:rPr lang="en-US" dirty="0"/>
              <a:t>on Maternal and Infant Health</a:t>
            </a:r>
          </a:p>
        </p:txBody>
      </p:sp>
      <p:sp>
        <p:nvSpPr>
          <p:cNvPr id="3" name="Content Placeholder 2">
            <a:extLst>
              <a:ext uri="{FF2B5EF4-FFF2-40B4-BE49-F238E27FC236}">
                <a16:creationId xmlns:a16="http://schemas.microsoft.com/office/drawing/2014/main" id="{02C62ADB-7FAB-4D95-B4C1-C5C7CBCE9DB7}"/>
              </a:ext>
            </a:extLst>
          </p:cNvPr>
          <p:cNvSpPr>
            <a:spLocks noGrp="1"/>
          </p:cNvSpPr>
          <p:nvPr>
            <p:ph idx="1"/>
          </p:nvPr>
        </p:nvSpPr>
        <p:spPr>
          <a:xfrm>
            <a:off x="6281569" y="1600200"/>
            <a:ext cx="4114800" cy="4525963"/>
          </a:xfrm>
        </p:spPr>
        <p:txBody>
          <a:bodyPr>
            <a:normAutofit/>
          </a:bodyPr>
          <a:lstStyle/>
          <a:p>
            <a:r>
              <a:rPr lang="en-US" dirty="0"/>
              <a:t>Significant changes during pandemic:</a:t>
            </a:r>
          </a:p>
          <a:p>
            <a:pPr lvl="1"/>
            <a:r>
              <a:rPr lang="en-US" dirty="0"/>
              <a:t>Planned home births </a:t>
            </a:r>
          </a:p>
          <a:p>
            <a:pPr lvl="1"/>
            <a:r>
              <a:rPr lang="en-US" dirty="0"/>
              <a:t>Adequate prenatal care utilization</a:t>
            </a:r>
          </a:p>
          <a:p>
            <a:pPr marL="0" indent="0">
              <a:buNone/>
            </a:pPr>
            <a:endParaRPr lang="en-US" dirty="0"/>
          </a:p>
        </p:txBody>
      </p:sp>
      <p:sp>
        <p:nvSpPr>
          <p:cNvPr id="4" name="Content Placeholder 3">
            <a:extLst>
              <a:ext uri="{FF2B5EF4-FFF2-40B4-BE49-F238E27FC236}">
                <a16:creationId xmlns:a16="http://schemas.microsoft.com/office/drawing/2014/main" id="{A79E8642-CE0F-4BEE-A680-C9C021122BAA}"/>
              </a:ext>
            </a:extLst>
          </p:cNvPr>
          <p:cNvSpPr>
            <a:spLocks noGrp="1"/>
          </p:cNvSpPr>
          <p:nvPr>
            <p:ph sz="half" idx="4294967295"/>
          </p:nvPr>
        </p:nvSpPr>
        <p:spPr>
          <a:xfrm>
            <a:off x="1828800" y="1600201"/>
            <a:ext cx="4267200" cy="4525963"/>
          </a:xfrm>
        </p:spPr>
        <p:txBody>
          <a:bodyPr>
            <a:normAutofit/>
          </a:bodyPr>
          <a:lstStyle/>
          <a:p>
            <a:r>
              <a:rPr lang="en-US" dirty="0"/>
              <a:t>No significant changes during pandemic:</a:t>
            </a:r>
          </a:p>
          <a:p>
            <a:pPr lvl="1"/>
            <a:r>
              <a:rPr lang="en-US" dirty="0"/>
              <a:t>Preterm birth</a:t>
            </a:r>
          </a:p>
          <a:p>
            <a:pPr lvl="1"/>
            <a:r>
              <a:rPr lang="en-US" dirty="0"/>
              <a:t>Breastfeeding</a:t>
            </a:r>
          </a:p>
          <a:p>
            <a:pPr lvl="1"/>
            <a:r>
              <a:rPr lang="en-US" dirty="0"/>
              <a:t>Risk-appropriate care</a:t>
            </a:r>
          </a:p>
          <a:p>
            <a:pPr lvl="1"/>
            <a:r>
              <a:rPr lang="en-US" dirty="0"/>
              <a:t>NICU admission</a:t>
            </a:r>
          </a:p>
          <a:p>
            <a:pPr lvl="1"/>
            <a:r>
              <a:rPr lang="en-US" dirty="0"/>
              <a:t>Maternal hospital transport</a:t>
            </a:r>
          </a:p>
          <a:p>
            <a:pPr lvl="1"/>
            <a:r>
              <a:rPr lang="en-US" dirty="0"/>
              <a:t>Neonatal hospital transport</a:t>
            </a:r>
          </a:p>
          <a:p>
            <a:pPr lvl="1"/>
            <a:r>
              <a:rPr lang="en-US" dirty="0"/>
              <a:t>Low risk cesarean rate</a:t>
            </a:r>
          </a:p>
          <a:p>
            <a:pPr lvl="1"/>
            <a:r>
              <a:rPr lang="en-US" dirty="0"/>
              <a:t>No prenatal care</a:t>
            </a:r>
          </a:p>
          <a:p>
            <a:endParaRPr lang="en-US" dirty="0"/>
          </a:p>
        </p:txBody>
      </p:sp>
      <p:sp>
        <p:nvSpPr>
          <p:cNvPr id="6" name="Content Placeholder 2">
            <a:extLst>
              <a:ext uri="{FF2B5EF4-FFF2-40B4-BE49-F238E27FC236}">
                <a16:creationId xmlns:a16="http://schemas.microsoft.com/office/drawing/2014/main" id="{096493E8-8976-4CB7-BF71-380B4C5F4E5D}"/>
              </a:ext>
            </a:extLst>
          </p:cNvPr>
          <p:cNvSpPr txBox="1">
            <a:spLocks/>
          </p:cNvSpPr>
          <p:nvPr/>
        </p:nvSpPr>
        <p:spPr>
          <a:xfrm>
            <a:off x="6489550" y="4694238"/>
            <a:ext cx="4114800" cy="2163763"/>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800" i="1" dirty="0">
                <a:solidFill>
                  <a:prstClr val="black"/>
                </a:solidFill>
                <a:latin typeface="Calibri"/>
              </a:rPr>
              <a:t>* All indicators examined using birth certificate data, which is still provisional for 2020-2021</a:t>
            </a:r>
          </a:p>
        </p:txBody>
      </p:sp>
    </p:spTree>
    <p:extLst>
      <p:ext uri="{BB962C8B-B14F-4D97-AF65-F5344CB8AC3E}">
        <p14:creationId xmlns:p14="http://schemas.microsoft.com/office/powerpoint/2010/main" val="16554974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804D76FB-0320-48B5-9281-71A812DEAB42}"/>
              </a:ext>
            </a:extLst>
          </p:cNvPr>
          <p:cNvGraphicFramePr>
            <a:graphicFrameLocks/>
          </p:cNvGraphicFramePr>
          <p:nvPr>
            <p:extLst/>
          </p:nvPr>
        </p:nvGraphicFramePr>
        <p:xfrm>
          <a:off x="1755292" y="1600200"/>
          <a:ext cx="5029200" cy="498316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A0D9C9A3-9755-4069-950D-7ACB068E9942}"/>
              </a:ext>
            </a:extLst>
          </p:cNvPr>
          <p:cNvSpPr>
            <a:spLocks noGrp="1"/>
          </p:cNvSpPr>
          <p:nvPr>
            <p:ph type="title"/>
          </p:nvPr>
        </p:nvSpPr>
        <p:spPr/>
        <p:txBody>
          <a:bodyPr/>
          <a:lstStyle/>
          <a:p>
            <a:r>
              <a:rPr lang="en-US" dirty="0"/>
              <a:t>Home Births </a:t>
            </a:r>
            <a:br>
              <a:rPr lang="en-US" dirty="0"/>
            </a:br>
            <a:r>
              <a:rPr lang="en-US" dirty="0"/>
              <a:t>During COVID-19 Pandemic</a:t>
            </a:r>
          </a:p>
        </p:txBody>
      </p:sp>
      <p:sp>
        <p:nvSpPr>
          <p:cNvPr id="5" name="Content Placeholder 2">
            <a:extLst>
              <a:ext uri="{FF2B5EF4-FFF2-40B4-BE49-F238E27FC236}">
                <a16:creationId xmlns:a16="http://schemas.microsoft.com/office/drawing/2014/main" id="{42BBE0AE-D3A8-4C6E-8A3C-E754F6E0E37E}"/>
              </a:ext>
            </a:extLst>
          </p:cNvPr>
          <p:cNvSpPr txBox="1">
            <a:spLocks/>
          </p:cNvSpPr>
          <p:nvPr/>
        </p:nvSpPr>
        <p:spPr>
          <a:xfrm>
            <a:off x="7022050" y="1600200"/>
            <a:ext cx="3538369" cy="4525963"/>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solidFill>
                  <a:prstClr val="black"/>
                </a:solidFill>
                <a:latin typeface="Calibri"/>
              </a:rPr>
              <a:t>Increase in planned home births starting April 2020</a:t>
            </a:r>
          </a:p>
          <a:p>
            <a:pPr lvl="1"/>
            <a:r>
              <a:rPr lang="en-US" dirty="0">
                <a:solidFill>
                  <a:prstClr val="black"/>
                </a:solidFill>
                <a:latin typeface="Calibri"/>
              </a:rPr>
              <a:t>In absolute numbers, about 15 “extra” planned home births per month in state</a:t>
            </a:r>
          </a:p>
          <a:p>
            <a:r>
              <a:rPr lang="en-US" dirty="0">
                <a:solidFill>
                  <a:prstClr val="black"/>
                </a:solidFill>
                <a:latin typeface="Calibri"/>
              </a:rPr>
              <a:t>No change in </a:t>
            </a:r>
            <a:r>
              <a:rPr lang="en-US" u="sng" dirty="0">
                <a:solidFill>
                  <a:prstClr val="black"/>
                </a:solidFill>
                <a:latin typeface="Calibri"/>
              </a:rPr>
              <a:t>unplanned</a:t>
            </a:r>
            <a:r>
              <a:rPr lang="en-US" dirty="0">
                <a:solidFill>
                  <a:prstClr val="black"/>
                </a:solidFill>
                <a:latin typeface="Calibri"/>
              </a:rPr>
              <a:t> home births</a:t>
            </a:r>
          </a:p>
          <a:p>
            <a:r>
              <a:rPr lang="en-US" dirty="0">
                <a:solidFill>
                  <a:prstClr val="black"/>
                </a:solidFill>
                <a:latin typeface="Calibri"/>
              </a:rPr>
              <a:t>Overall home birth rate still very low in Illinois</a:t>
            </a:r>
          </a:p>
          <a:p>
            <a:endParaRPr lang="en-US" dirty="0">
              <a:solidFill>
                <a:prstClr val="black"/>
              </a:solidFill>
              <a:latin typeface="Calibri"/>
            </a:endParaRPr>
          </a:p>
        </p:txBody>
      </p:sp>
    </p:spTree>
    <p:extLst>
      <p:ext uri="{BB962C8B-B14F-4D97-AF65-F5344CB8AC3E}">
        <p14:creationId xmlns:p14="http://schemas.microsoft.com/office/powerpoint/2010/main" val="13069756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9C9A3-9755-4069-950D-7ACB068E9942}"/>
              </a:ext>
            </a:extLst>
          </p:cNvPr>
          <p:cNvSpPr>
            <a:spLocks noGrp="1"/>
          </p:cNvSpPr>
          <p:nvPr>
            <p:ph type="title"/>
          </p:nvPr>
        </p:nvSpPr>
        <p:spPr/>
        <p:txBody>
          <a:bodyPr/>
          <a:lstStyle/>
          <a:p>
            <a:r>
              <a:rPr lang="en-US" dirty="0"/>
              <a:t>Prenatal Care Utilization </a:t>
            </a:r>
            <a:br>
              <a:rPr lang="en-US" dirty="0"/>
            </a:br>
            <a:r>
              <a:rPr lang="en-US" dirty="0"/>
              <a:t>During COVID-19 Pandemic</a:t>
            </a:r>
          </a:p>
        </p:txBody>
      </p:sp>
      <p:sp>
        <p:nvSpPr>
          <p:cNvPr id="5" name="Content Placeholder 2">
            <a:extLst>
              <a:ext uri="{FF2B5EF4-FFF2-40B4-BE49-F238E27FC236}">
                <a16:creationId xmlns:a16="http://schemas.microsoft.com/office/drawing/2014/main" id="{42BBE0AE-D3A8-4C6E-8A3C-E754F6E0E37E}"/>
              </a:ext>
            </a:extLst>
          </p:cNvPr>
          <p:cNvSpPr txBox="1">
            <a:spLocks/>
          </p:cNvSpPr>
          <p:nvPr/>
        </p:nvSpPr>
        <p:spPr>
          <a:xfrm>
            <a:off x="7022050" y="1600200"/>
            <a:ext cx="3538369" cy="4525963"/>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solidFill>
                  <a:prstClr val="black"/>
                </a:solidFill>
                <a:latin typeface="Calibri"/>
              </a:rPr>
              <a:t>Significantly decrease in adequate prenatal care July 2020 – Jan 2021</a:t>
            </a:r>
          </a:p>
          <a:p>
            <a:r>
              <a:rPr lang="en-US" dirty="0">
                <a:solidFill>
                  <a:prstClr val="black"/>
                </a:solidFill>
                <a:latin typeface="Calibri"/>
              </a:rPr>
              <a:t>PNC rates returned to baseline in more recent months</a:t>
            </a:r>
          </a:p>
          <a:p>
            <a:r>
              <a:rPr lang="en-US" dirty="0">
                <a:solidFill>
                  <a:prstClr val="black"/>
                </a:solidFill>
                <a:latin typeface="Calibri"/>
              </a:rPr>
              <a:t>Mostly due to decrease in number of visits</a:t>
            </a:r>
          </a:p>
          <a:p>
            <a:pPr lvl="1"/>
            <a:r>
              <a:rPr lang="en-US" dirty="0">
                <a:solidFill>
                  <a:prstClr val="black"/>
                </a:solidFill>
                <a:latin typeface="Calibri"/>
              </a:rPr>
              <a:t>Not as many women receiving “adequate-plus” care</a:t>
            </a:r>
          </a:p>
          <a:p>
            <a:endParaRPr lang="en-US" dirty="0">
              <a:solidFill>
                <a:prstClr val="black"/>
              </a:solidFill>
              <a:latin typeface="Calibri"/>
            </a:endParaRPr>
          </a:p>
        </p:txBody>
      </p:sp>
      <p:graphicFrame>
        <p:nvGraphicFramePr>
          <p:cNvPr id="6" name="Chart 5">
            <a:extLst>
              <a:ext uri="{FF2B5EF4-FFF2-40B4-BE49-F238E27FC236}">
                <a16:creationId xmlns:a16="http://schemas.microsoft.com/office/drawing/2014/main" id="{F2C1D621-6501-4A79-8804-7843EE4C3567}"/>
              </a:ext>
            </a:extLst>
          </p:cNvPr>
          <p:cNvGraphicFramePr>
            <a:graphicFrameLocks/>
          </p:cNvGraphicFramePr>
          <p:nvPr>
            <p:extLst/>
          </p:nvPr>
        </p:nvGraphicFramePr>
        <p:xfrm>
          <a:off x="1905000" y="1600199"/>
          <a:ext cx="4724400" cy="487680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4B351C7E-8F86-4634-9A45-B115AC318585}"/>
              </a:ext>
            </a:extLst>
          </p:cNvPr>
          <p:cNvSpPr txBox="1"/>
          <p:nvPr/>
        </p:nvSpPr>
        <p:spPr>
          <a:xfrm>
            <a:off x="1752600" y="6505671"/>
            <a:ext cx="5791200" cy="307777"/>
          </a:xfrm>
          <a:prstGeom prst="rect">
            <a:avLst/>
          </a:prstGeom>
          <a:noFill/>
        </p:spPr>
        <p:txBody>
          <a:bodyPr wrap="square" rtlCol="0">
            <a:spAutoFit/>
          </a:bodyPr>
          <a:lstStyle/>
          <a:p>
            <a:r>
              <a:rPr lang="en-US" sz="1400" b="1" i="1" dirty="0">
                <a:solidFill>
                  <a:prstClr val="black"/>
                </a:solidFill>
                <a:latin typeface="Calibri"/>
              </a:rPr>
              <a:t>* </a:t>
            </a:r>
            <a:r>
              <a:rPr lang="en-US" sz="1400" b="1" i="1" dirty="0" err="1">
                <a:solidFill>
                  <a:prstClr val="black"/>
                </a:solidFill>
                <a:latin typeface="Calibri"/>
              </a:rPr>
              <a:t>Kotelchuck</a:t>
            </a:r>
            <a:r>
              <a:rPr lang="en-US" sz="1400" b="1" i="1" dirty="0">
                <a:solidFill>
                  <a:prstClr val="black"/>
                </a:solidFill>
                <a:latin typeface="Calibri"/>
              </a:rPr>
              <a:t> Adequacy of Prenatal Care Utilization Index</a:t>
            </a:r>
          </a:p>
        </p:txBody>
      </p:sp>
    </p:spTree>
    <p:extLst>
      <p:ext uri="{BB962C8B-B14F-4D97-AF65-F5344CB8AC3E}">
        <p14:creationId xmlns:p14="http://schemas.microsoft.com/office/powerpoint/2010/main" val="13448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687831" y="651859"/>
            <a:ext cx="2470785" cy="635000"/>
          </a:xfrm>
          <a:prstGeom prst="rect">
            <a:avLst/>
          </a:prstGeom>
        </p:spPr>
        <p:txBody>
          <a:bodyPr vert="horz" wrap="square" lIns="0" tIns="12065" rIns="0" bIns="0" rtlCol="0">
            <a:spAutoFit/>
          </a:bodyPr>
          <a:lstStyle/>
          <a:p>
            <a:pPr marL="12700">
              <a:lnSpc>
                <a:spcPct val="100000"/>
              </a:lnSpc>
              <a:spcBef>
                <a:spcPts val="95"/>
              </a:spcBef>
            </a:pPr>
            <a:r>
              <a:rPr sz="4000" b="1" spc="-145" dirty="0">
                <a:solidFill>
                  <a:srgbClr val="F58466"/>
                </a:solidFill>
                <a:latin typeface="Arial"/>
                <a:cs typeface="Arial"/>
              </a:rPr>
              <a:t>Th</a:t>
            </a:r>
            <a:r>
              <a:rPr sz="4000" b="1" spc="-140" dirty="0">
                <a:solidFill>
                  <a:srgbClr val="F58466"/>
                </a:solidFill>
                <a:latin typeface="Arial"/>
                <a:cs typeface="Arial"/>
              </a:rPr>
              <a:t>a</a:t>
            </a:r>
            <a:r>
              <a:rPr sz="4000" b="1" spc="-145" dirty="0">
                <a:solidFill>
                  <a:srgbClr val="F58466"/>
                </a:solidFill>
                <a:latin typeface="Arial"/>
                <a:cs typeface="Arial"/>
              </a:rPr>
              <a:t>n</a:t>
            </a:r>
            <a:r>
              <a:rPr sz="4000" b="1" spc="-5" dirty="0">
                <a:solidFill>
                  <a:srgbClr val="F58466"/>
                </a:solidFill>
                <a:latin typeface="Arial"/>
                <a:cs typeface="Arial"/>
              </a:rPr>
              <a:t>k</a:t>
            </a:r>
            <a:r>
              <a:rPr sz="4000" b="1" spc="-240" dirty="0">
                <a:solidFill>
                  <a:srgbClr val="F58466"/>
                </a:solidFill>
                <a:latin typeface="Arial"/>
                <a:cs typeface="Arial"/>
              </a:rPr>
              <a:t> </a:t>
            </a:r>
            <a:r>
              <a:rPr sz="4000" b="1" spc="-155" dirty="0">
                <a:solidFill>
                  <a:srgbClr val="F58466"/>
                </a:solidFill>
                <a:latin typeface="Arial"/>
                <a:cs typeface="Arial"/>
              </a:rPr>
              <a:t>You</a:t>
            </a:r>
            <a:endParaRPr sz="40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5" dirty="0"/>
              <a:t>56</a:t>
            </a:fld>
            <a:endParaRPr spc="-5" dirty="0"/>
          </a:p>
        </p:txBody>
      </p:sp>
      <p:sp>
        <p:nvSpPr>
          <p:cNvPr id="9" name="object 9"/>
          <p:cNvSpPr txBox="1"/>
          <p:nvPr/>
        </p:nvSpPr>
        <p:spPr>
          <a:xfrm>
            <a:off x="687831" y="1792732"/>
            <a:ext cx="10646410" cy="3987800"/>
          </a:xfrm>
          <a:prstGeom prst="rect">
            <a:avLst/>
          </a:prstGeom>
        </p:spPr>
        <p:txBody>
          <a:bodyPr vert="horz" wrap="square" lIns="0" tIns="63500" rIns="0" bIns="0" rtlCol="0">
            <a:spAutoFit/>
          </a:bodyPr>
          <a:lstStyle/>
          <a:p>
            <a:pPr marL="241300" marR="5080" indent="-228600">
              <a:lnSpc>
                <a:spcPct val="88800"/>
              </a:lnSpc>
              <a:spcBef>
                <a:spcPts val="500"/>
              </a:spcBef>
              <a:buClr>
                <a:srgbClr val="F5668F"/>
              </a:buClr>
              <a:buChar char="•"/>
              <a:tabLst>
                <a:tab pos="241300" algn="l"/>
              </a:tabLst>
            </a:pPr>
            <a:r>
              <a:rPr sz="3000" spc="-40" dirty="0">
                <a:solidFill>
                  <a:srgbClr val="444A53"/>
                </a:solidFill>
                <a:latin typeface="Arial"/>
                <a:cs typeface="Arial"/>
              </a:rPr>
              <a:t>We</a:t>
            </a:r>
            <a:r>
              <a:rPr sz="3000" spc="-30" dirty="0">
                <a:solidFill>
                  <a:srgbClr val="444A53"/>
                </a:solidFill>
                <a:latin typeface="Arial"/>
                <a:cs typeface="Arial"/>
              </a:rPr>
              <a:t> </a:t>
            </a:r>
            <a:r>
              <a:rPr sz="3000" spc="-5" dirty="0">
                <a:solidFill>
                  <a:srgbClr val="444A53"/>
                </a:solidFill>
                <a:latin typeface="Arial"/>
                <a:cs typeface="Arial"/>
              </a:rPr>
              <a:t>continue</a:t>
            </a:r>
            <a:r>
              <a:rPr sz="3000" spc="-30" dirty="0">
                <a:solidFill>
                  <a:srgbClr val="444A53"/>
                </a:solidFill>
                <a:latin typeface="Arial"/>
                <a:cs typeface="Arial"/>
              </a:rPr>
              <a:t> </a:t>
            </a:r>
            <a:r>
              <a:rPr sz="3000" spc="-5" dirty="0">
                <a:solidFill>
                  <a:srgbClr val="444A53"/>
                </a:solidFill>
                <a:latin typeface="Arial"/>
                <a:cs typeface="Arial"/>
              </a:rPr>
              <a:t>to</a:t>
            </a:r>
            <a:r>
              <a:rPr sz="3000" spc="-20" dirty="0">
                <a:solidFill>
                  <a:srgbClr val="444A53"/>
                </a:solidFill>
                <a:latin typeface="Arial"/>
                <a:cs typeface="Arial"/>
              </a:rPr>
              <a:t> </a:t>
            </a:r>
            <a:r>
              <a:rPr sz="3000" dirty="0">
                <a:solidFill>
                  <a:srgbClr val="444A53"/>
                </a:solidFill>
                <a:latin typeface="Arial"/>
                <a:cs typeface="Arial"/>
              </a:rPr>
              <a:t>give</a:t>
            </a:r>
            <a:r>
              <a:rPr sz="3000" spc="-30" dirty="0">
                <a:solidFill>
                  <a:srgbClr val="444A53"/>
                </a:solidFill>
                <a:latin typeface="Arial"/>
                <a:cs typeface="Arial"/>
              </a:rPr>
              <a:t> </a:t>
            </a:r>
            <a:r>
              <a:rPr sz="3000" spc="-5" dirty="0">
                <a:solidFill>
                  <a:srgbClr val="444A53"/>
                </a:solidFill>
                <a:latin typeface="Arial"/>
                <a:cs typeface="Arial"/>
              </a:rPr>
              <a:t>thanks</a:t>
            </a:r>
            <a:r>
              <a:rPr sz="3000" spc="-40" dirty="0">
                <a:solidFill>
                  <a:srgbClr val="444A53"/>
                </a:solidFill>
                <a:latin typeface="Arial"/>
                <a:cs typeface="Arial"/>
              </a:rPr>
              <a:t> </a:t>
            </a:r>
            <a:r>
              <a:rPr sz="3000" spc="-5" dirty="0">
                <a:solidFill>
                  <a:srgbClr val="444A53"/>
                </a:solidFill>
                <a:latin typeface="Arial"/>
                <a:cs typeface="Arial"/>
              </a:rPr>
              <a:t>to</a:t>
            </a:r>
            <a:r>
              <a:rPr sz="3000" spc="5" dirty="0">
                <a:solidFill>
                  <a:srgbClr val="444A53"/>
                </a:solidFill>
                <a:latin typeface="Arial"/>
                <a:cs typeface="Arial"/>
              </a:rPr>
              <a:t> </a:t>
            </a:r>
            <a:r>
              <a:rPr sz="3000" spc="-5" dirty="0">
                <a:solidFill>
                  <a:srgbClr val="444A53"/>
                </a:solidFill>
                <a:latin typeface="Arial"/>
                <a:cs typeface="Arial"/>
              </a:rPr>
              <a:t>the</a:t>
            </a:r>
            <a:r>
              <a:rPr sz="3000" spc="-10" dirty="0">
                <a:solidFill>
                  <a:srgbClr val="444A53"/>
                </a:solidFill>
                <a:latin typeface="Arial"/>
                <a:cs typeface="Arial"/>
              </a:rPr>
              <a:t> </a:t>
            </a:r>
            <a:r>
              <a:rPr sz="3000" spc="-5" dirty="0">
                <a:solidFill>
                  <a:srgbClr val="444A53"/>
                </a:solidFill>
                <a:latin typeface="Arial"/>
                <a:cs typeface="Arial"/>
              </a:rPr>
              <a:t>nurses,</a:t>
            </a:r>
            <a:r>
              <a:rPr sz="3000" spc="-40" dirty="0">
                <a:solidFill>
                  <a:srgbClr val="444A53"/>
                </a:solidFill>
                <a:latin typeface="Arial"/>
                <a:cs typeface="Arial"/>
              </a:rPr>
              <a:t> </a:t>
            </a:r>
            <a:r>
              <a:rPr sz="3000" spc="-5" dirty="0">
                <a:solidFill>
                  <a:srgbClr val="444A53"/>
                </a:solidFill>
                <a:latin typeface="Arial"/>
                <a:cs typeface="Arial"/>
              </a:rPr>
              <a:t>doctors,</a:t>
            </a:r>
            <a:r>
              <a:rPr sz="3000" spc="-20" dirty="0">
                <a:solidFill>
                  <a:srgbClr val="444A53"/>
                </a:solidFill>
                <a:latin typeface="Arial"/>
                <a:cs typeface="Arial"/>
              </a:rPr>
              <a:t> </a:t>
            </a:r>
            <a:r>
              <a:rPr sz="3000" spc="-5" dirty="0">
                <a:solidFill>
                  <a:srgbClr val="444A53"/>
                </a:solidFill>
                <a:latin typeface="Arial"/>
                <a:cs typeface="Arial"/>
              </a:rPr>
              <a:t>health</a:t>
            </a:r>
            <a:r>
              <a:rPr sz="3000" spc="-30" dirty="0">
                <a:solidFill>
                  <a:srgbClr val="444A53"/>
                </a:solidFill>
                <a:latin typeface="Arial"/>
                <a:cs typeface="Arial"/>
              </a:rPr>
              <a:t> </a:t>
            </a:r>
            <a:r>
              <a:rPr sz="3000" spc="-5" dirty="0">
                <a:solidFill>
                  <a:srgbClr val="444A53"/>
                </a:solidFill>
                <a:latin typeface="Arial"/>
                <a:cs typeface="Arial"/>
              </a:rPr>
              <a:t>care </a:t>
            </a:r>
            <a:r>
              <a:rPr sz="3000" spc="-819" dirty="0">
                <a:solidFill>
                  <a:srgbClr val="444A53"/>
                </a:solidFill>
                <a:latin typeface="Arial"/>
                <a:cs typeface="Arial"/>
              </a:rPr>
              <a:t> </a:t>
            </a:r>
            <a:r>
              <a:rPr sz="3000" spc="-5" dirty="0">
                <a:solidFill>
                  <a:srgbClr val="444A53"/>
                </a:solidFill>
                <a:latin typeface="Arial"/>
                <a:cs typeface="Arial"/>
              </a:rPr>
              <a:t>workers, </a:t>
            </a:r>
            <a:r>
              <a:rPr sz="3000" dirty="0">
                <a:solidFill>
                  <a:srgbClr val="444A53"/>
                </a:solidFill>
                <a:latin typeface="Arial"/>
                <a:cs typeface="Arial"/>
              </a:rPr>
              <a:t>public </a:t>
            </a:r>
            <a:r>
              <a:rPr sz="3000" spc="-5" dirty="0">
                <a:solidFill>
                  <a:srgbClr val="444A53"/>
                </a:solidFill>
                <a:latin typeface="Arial"/>
                <a:cs typeface="Arial"/>
              </a:rPr>
              <a:t>health </a:t>
            </a:r>
            <a:r>
              <a:rPr sz="3000" spc="-10" dirty="0">
                <a:solidFill>
                  <a:srgbClr val="444A53"/>
                </a:solidFill>
                <a:latin typeface="Arial"/>
                <a:cs typeface="Arial"/>
              </a:rPr>
              <a:t>teams </a:t>
            </a:r>
            <a:r>
              <a:rPr sz="3000" spc="-5" dirty="0">
                <a:solidFill>
                  <a:srgbClr val="444A53"/>
                </a:solidFill>
                <a:latin typeface="Arial"/>
                <a:cs typeface="Arial"/>
              </a:rPr>
              <a:t>and others across </a:t>
            </a:r>
            <a:r>
              <a:rPr sz="3000" spc="-10" dirty="0">
                <a:solidFill>
                  <a:srgbClr val="444A53"/>
                </a:solidFill>
                <a:latin typeface="Arial"/>
                <a:cs typeface="Arial"/>
              </a:rPr>
              <a:t>our </a:t>
            </a:r>
            <a:r>
              <a:rPr sz="3000" spc="-5" dirty="0">
                <a:solidFill>
                  <a:srgbClr val="444A53"/>
                </a:solidFill>
                <a:latin typeface="Arial"/>
                <a:cs typeface="Arial"/>
              </a:rPr>
              <a:t>state </a:t>
            </a:r>
            <a:r>
              <a:rPr sz="3000" dirty="0">
                <a:solidFill>
                  <a:srgbClr val="444A53"/>
                </a:solidFill>
                <a:latin typeface="Arial"/>
                <a:cs typeface="Arial"/>
              </a:rPr>
              <a:t>at </a:t>
            </a:r>
            <a:r>
              <a:rPr sz="3000" spc="5" dirty="0">
                <a:solidFill>
                  <a:srgbClr val="444A53"/>
                </a:solidFill>
                <a:latin typeface="Arial"/>
                <a:cs typeface="Arial"/>
              </a:rPr>
              <a:t> </a:t>
            </a:r>
            <a:r>
              <a:rPr sz="3000" spc="-5" dirty="0">
                <a:solidFill>
                  <a:srgbClr val="444A53"/>
                </a:solidFill>
                <a:latin typeface="Arial"/>
                <a:cs typeface="Arial"/>
              </a:rPr>
              <a:t>work</a:t>
            </a:r>
            <a:r>
              <a:rPr sz="3000" spc="-50" dirty="0">
                <a:solidFill>
                  <a:srgbClr val="444A53"/>
                </a:solidFill>
                <a:latin typeface="Arial"/>
                <a:cs typeface="Arial"/>
              </a:rPr>
              <a:t> </a:t>
            </a:r>
            <a:r>
              <a:rPr sz="3000" spc="-5" dirty="0">
                <a:solidFill>
                  <a:srgbClr val="444A53"/>
                </a:solidFill>
                <a:latin typeface="Arial"/>
                <a:cs typeface="Arial"/>
              </a:rPr>
              <a:t>confronting</a:t>
            </a:r>
            <a:r>
              <a:rPr sz="3000" spc="-45" dirty="0">
                <a:solidFill>
                  <a:srgbClr val="444A53"/>
                </a:solidFill>
                <a:latin typeface="Arial"/>
                <a:cs typeface="Arial"/>
              </a:rPr>
              <a:t> </a:t>
            </a:r>
            <a:r>
              <a:rPr sz="3000" spc="-5" dirty="0">
                <a:solidFill>
                  <a:srgbClr val="444A53"/>
                </a:solidFill>
                <a:latin typeface="Arial"/>
                <a:cs typeface="Arial"/>
              </a:rPr>
              <a:t>the</a:t>
            </a:r>
            <a:r>
              <a:rPr sz="3000" spc="-30" dirty="0">
                <a:solidFill>
                  <a:srgbClr val="444A53"/>
                </a:solidFill>
                <a:latin typeface="Arial"/>
                <a:cs typeface="Arial"/>
              </a:rPr>
              <a:t> </a:t>
            </a:r>
            <a:r>
              <a:rPr sz="3000" spc="-5" dirty="0">
                <a:solidFill>
                  <a:srgbClr val="444A53"/>
                </a:solidFill>
                <a:latin typeface="Arial"/>
                <a:cs typeface="Arial"/>
              </a:rPr>
              <a:t>COVID-19</a:t>
            </a:r>
            <a:r>
              <a:rPr sz="3000" spc="-30" dirty="0">
                <a:solidFill>
                  <a:srgbClr val="444A53"/>
                </a:solidFill>
                <a:latin typeface="Arial"/>
                <a:cs typeface="Arial"/>
              </a:rPr>
              <a:t> </a:t>
            </a:r>
            <a:r>
              <a:rPr sz="3000" spc="-10" dirty="0">
                <a:solidFill>
                  <a:srgbClr val="444A53"/>
                </a:solidFill>
                <a:latin typeface="Arial"/>
                <a:cs typeface="Arial"/>
              </a:rPr>
              <a:t>pandemic.</a:t>
            </a:r>
            <a:endParaRPr sz="3000">
              <a:latin typeface="Arial"/>
              <a:cs typeface="Arial"/>
            </a:endParaRPr>
          </a:p>
          <a:p>
            <a:pPr marL="241300" marR="615315" indent="-228600" algn="just">
              <a:lnSpc>
                <a:spcPct val="88800"/>
              </a:lnSpc>
              <a:spcBef>
                <a:spcPts val="1005"/>
              </a:spcBef>
              <a:buClr>
                <a:srgbClr val="F5668F"/>
              </a:buClr>
              <a:buChar char="•"/>
              <a:tabLst>
                <a:tab pos="241300" algn="l"/>
              </a:tabLst>
            </a:pPr>
            <a:r>
              <a:rPr sz="3000" spc="-5" dirty="0">
                <a:solidFill>
                  <a:srgbClr val="444A53"/>
                </a:solidFill>
                <a:latin typeface="Arial"/>
                <a:cs typeface="Arial"/>
              </a:rPr>
              <a:t>Please </a:t>
            </a:r>
            <a:r>
              <a:rPr sz="3000" spc="-10" dirty="0">
                <a:solidFill>
                  <a:srgbClr val="444A53"/>
                </a:solidFill>
                <a:latin typeface="Arial"/>
                <a:cs typeface="Arial"/>
              </a:rPr>
              <a:t>send questions, comments </a:t>
            </a:r>
            <a:r>
              <a:rPr sz="3000" spc="-15" dirty="0">
                <a:solidFill>
                  <a:srgbClr val="444A53"/>
                </a:solidFill>
                <a:latin typeface="Arial"/>
                <a:cs typeface="Arial"/>
              </a:rPr>
              <a:t>and </a:t>
            </a:r>
            <a:r>
              <a:rPr sz="3000" spc="-10" dirty="0">
                <a:solidFill>
                  <a:srgbClr val="444A53"/>
                </a:solidFill>
                <a:latin typeface="Arial"/>
                <a:cs typeface="Arial"/>
              </a:rPr>
              <a:t>recommendations, </a:t>
            </a:r>
            <a:r>
              <a:rPr sz="3000" spc="-819" dirty="0">
                <a:solidFill>
                  <a:srgbClr val="444A53"/>
                </a:solidFill>
                <a:latin typeface="Arial"/>
                <a:cs typeface="Arial"/>
              </a:rPr>
              <a:t> </a:t>
            </a:r>
            <a:r>
              <a:rPr sz="3000" spc="-10" dirty="0">
                <a:solidFill>
                  <a:srgbClr val="444A53"/>
                </a:solidFill>
                <a:latin typeface="Arial"/>
                <a:cs typeface="Arial"/>
              </a:rPr>
              <a:t>cases </a:t>
            </a:r>
            <a:r>
              <a:rPr sz="3000" dirty="0">
                <a:solidFill>
                  <a:srgbClr val="444A53"/>
                </a:solidFill>
                <a:latin typeface="Arial"/>
                <a:cs typeface="Arial"/>
              </a:rPr>
              <a:t>/ </a:t>
            </a:r>
            <a:r>
              <a:rPr sz="3000" spc="-15" dirty="0">
                <a:solidFill>
                  <a:srgbClr val="444A53"/>
                </a:solidFill>
                <a:latin typeface="Arial"/>
                <a:cs typeface="Arial"/>
              </a:rPr>
              <a:t>willingness </a:t>
            </a:r>
            <a:r>
              <a:rPr sz="3000" spc="-5" dirty="0">
                <a:solidFill>
                  <a:srgbClr val="444A53"/>
                </a:solidFill>
                <a:latin typeface="Arial"/>
                <a:cs typeface="Arial"/>
              </a:rPr>
              <a:t>to </a:t>
            </a:r>
            <a:r>
              <a:rPr sz="3000" spc="-10" dirty="0">
                <a:solidFill>
                  <a:srgbClr val="444A53"/>
                </a:solidFill>
                <a:latin typeface="Arial"/>
                <a:cs typeface="Arial"/>
              </a:rPr>
              <a:t>share </a:t>
            </a:r>
            <a:r>
              <a:rPr sz="3000" spc="-5" dirty="0">
                <a:solidFill>
                  <a:srgbClr val="444A53"/>
                </a:solidFill>
                <a:latin typeface="Arial"/>
                <a:cs typeface="Arial"/>
              </a:rPr>
              <a:t>for </a:t>
            </a:r>
            <a:r>
              <a:rPr sz="3000" spc="-10" dirty="0">
                <a:solidFill>
                  <a:srgbClr val="444A53"/>
                </a:solidFill>
                <a:latin typeface="Arial"/>
                <a:cs typeface="Arial"/>
              </a:rPr>
              <a:t>future COVID-19 OB/Neo </a:t>
            </a:r>
            <a:r>
              <a:rPr sz="3000" spc="-5" dirty="0">
                <a:solidFill>
                  <a:srgbClr val="444A53"/>
                </a:solidFill>
                <a:latin typeface="Arial"/>
                <a:cs typeface="Arial"/>
              </a:rPr>
              <a:t> </a:t>
            </a:r>
            <a:r>
              <a:rPr sz="3000" dirty="0">
                <a:solidFill>
                  <a:srgbClr val="444A53"/>
                </a:solidFill>
                <a:latin typeface="Arial"/>
                <a:cs typeface="Arial"/>
              </a:rPr>
              <a:t>discussion</a:t>
            </a:r>
            <a:r>
              <a:rPr sz="3000" spc="-95" dirty="0">
                <a:solidFill>
                  <a:srgbClr val="444A53"/>
                </a:solidFill>
                <a:latin typeface="Arial"/>
                <a:cs typeface="Arial"/>
              </a:rPr>
              <a:t> </a:t>
            </a:r>
            <a:r>
              <a:rPr sz="3000" dirty="0">
                <a:solidFill>
                  <a:srgbClr val="444A53"/>
                </a:solidFill>
                <a:latin typeface="Arial"/>
                <a:cs typeface="Arial"/>
              </a:rPr>
              <a:t>webinars</a:t>
            </a:r>
            <a:r>
              <a:rPr sz="3000" spc="-70" dirty="0">
                <a:solidFill>
                  <a:srgbClr val="444A53"/>
                </a:solidFill>
                <a:latin typeface="Arial"/>
                <a:cs typeface="Arial"/>
              </a:rPr>
              <a:t> </a:t>
            </a:r>
            <a:r>
              <a:rPr sz="3000" spc="-5" dirty="0">
                <a:solidFill>
                  <a:srgbClr val="444A53"/>
                </a:solidFill>
                <a:latin typeface="Arial"/>
                <a:cs typeface="Arial"/>
              </a:rPr>
              <a:t>to</a:t>
            </a:r>
            <a:r>
              <a:rPr sz="3000" spc="5" dirty="0">
                <a:solidFill>
                  <a:srgbClr val="0000FF"/>
                </a:solidFill>
                <a:latin typeface="Arial"/>
                <a:cs typeface="Arial"/>
              </a:rPr>
              <a:t> </a:t>
            </a:r>
            <a:r>
              <a:rPr sz="3000" u="sng" spc="-10" dirty="0">
                <a:solidFill>
                  <a:srgbClr val="0000FF"/>
                </a:solidFill>
                <a:uFill>
                  <a:solidFill>
                    <a:srgbClr val="6B93FB"/>
                  </a:solidFill>
                </a:uFill>
                <a:latin typeface="Arial"/>
                <a:cs typeface="Arial"/>
                <a:hlinkClick r:id="rId4"/>
              </a:rPr>
              <a:t>info@ilpqc.org</a:t>
            </a:r>
            <a:endParaRPr sz="3000">
              <a:latin typeface="Arial"/>
              <a:cs typeface="Arial"/>
            </a:endParaRPr>
          </a:p>
          <a:p>
            <a:pPr marL="240665" marR="457200" indent="-228600" algn="just">
              <a:lnSpc>
                <a:spcPts val="3200"/>
              </a:lnSpc>
              <a:spcBef>
                <a:spcPts val="1040"/>
              </a:spcBef>
              <a:buClr>
                <a:srgbClr val="F5668F"/>
              </a:buClr>
              <a:buChar char="•"/>
              <a:tabLst>
                <a:tab pos="241300" algn="l"/>
              </a:tabLst>
            </a:pPr>
            <a:r>
              <a:rPr sz="3000" spc="-5" dirty="0">
                <a:solidFill>
                  <a:srgbClr val="444A53"/>
                </a:solidFill>
                <a:latin typeface="Arial"/>
                <a:cs typeface="Arial"/>
              </a:rPr>
              <a:t>Recording </a:t>
            </a:r>
            <a:r>
              <a:rPr sz="3000" dirty="0">
                <a:solidFill>
                  <a:srgbClr val="444A53"/>
                </a:solidFill>
                <a:latin typeface="Arial"/>
                <a:cs typeface="Arial"/>
              </a:rPr>
              <a:t>of </a:t>
            </a:r>
            <a:r>
              <a:rPr sz="3000" spc="-5" dirty="0">
                <a:solidFill>
                  <a:srgbClr val="444A53"/>
                </a:solidFill>
                <a:latin typeface="Arial"/>
                <a:cs typeface="Arial"/>
              </a:rPr>
              <a:t>this </a:t>
            </a:r>
            <a:r>
              <a:rPr sz="3000" spc="-50" dirty="0">
                <a:solidFill>
                  <a:srgbClr val="444A53"/>
                </a:solidFill>
                <a:latin typeface="Arial"/>
                <a:cs typeface="Arial"/>
              </a:rPr>
              <a:t>webinar, </a:t>
            </a:r>
            <a:r>
              <a:rPr sz="3000" spc="-10" dirty="0">
                <a:solidFill>
                  <a:srgbClr val="444A53"/>
                </a:solidFill>
                <a:latin typeface="Arial"/>
                <a:cs typeface="Arial"/>
              </a:rPr>
              <a:t>Q/A and registration </a:t>
            </a:r>
            <a:r>
              <a:rPr sz="3000" spc="-5" dirty="0">
                <a:solidFill>
                  <a:srgbClr val="444A53"/>
                </a:solidFill>
                <a:latin typeface="Arial"/>
                <a:cs typeface="Arial"/>
              </a:rPr>
              <a:t>for </a:t>
            </a:r>
            <a:r>
              <a:rPr sz="3000" spc="-10" dirty="0">
                <a:solidFill>
                  <a:srgbClr val="444A53"/>
                </a:solidFill>
                <a:latin typeface="Arial"/>
                <a:cs typeface="Arial"/>
              </a:rPr>
              <a:t>the </a:t>
            </a:r>
            <a:r>
              <a:rPr sz="3000" b="1" spc="-15" dirty="0">
                <a:solidFill>
                  <a:srgbClr val="444A53"/>
                </a:solidFill>
                <a:latin typeface="Arial"/>
                <a:cs typeface="Arial"/>
              </a:rPr>
              <a:t>next </a:t>
            </a:r>
            <a:r>
              <a:rPr sz="3000" b="1" spc="-819" dirty="0">
                <a:solidFill>
                  <a:srgbClr val="444A53"/>
                </a:solidFill>
                <a:latin typeface="Arial"/>
                <a:cs typeface="Arial"/>
              </a:rPr>
              <a:t> </a:t>
            </a:r>
            <a:r>
              <a:rPr sz="3000" b="1" spc="-5" dirty="0">
                <a:solidFill>
                  <a:srgbClr val="444A53"/>
                </a:solidFill>
                <a:latin typeface="Arial"/>
                <a:cs typeface="Arial"/>
              </a:rPr>
              <a:t>webinar</a:t>
            </a:r>
            <a:r>
              <a:rPr sz="3000" b="1" dirty="0">
                <a:solidFill>
                  <a:srgbClr val="444A53"/>
                </a:solidFill>
                <a:latin typeface="Arial"/>
                <a:cs typeface="Arial"/>
              </a:rPr>
              <a:t> on</a:t>
            </a:r>
            <a:r>
              <a:rPr sz="3000" b="1" spc="5" dirty="0">
                <a:solidFill>
                  <a:srgbClr val="444A53"/>
                </a:solidFill>
                <a:latin typeface="Arial"/>
                <a:cs typeface="Arial"/>
              </a:rPr>
              <a:t> </a:t>
            </a:r>
            <a:r>
              <a:rPr sz="3000" b="1" spc="-35" dirty="0">
                <a:solidFill>
                  <a:srgbClr val="444A53"/>
                </a:solidFill>
                <a:latin typeface="Arial"/>
                <a:cs typeface="Arial"/>
              </a:rPr>
              <a:t>Friday,</a:t>
            </a:r>
            <a:r>
              <a:rPr sz="3000" b="1" spc="-30" dirty="0">
                <a:solidFill>
                  <a:srgbClr val="444A53"/>
                </a:solidFill>
                <a:latin typeface="Arial"/>
                <a:cs typeface="Arial"/>
              </a:rPr>
              <a:t> </a:t>
            </a:r>
            <a:r>
              <a:rPr sz="3000" b="1" spc="-5" dirty="0">
                <a:solidFill>
                  <a:srgbClr val="444A53"/>
                </a:solidFill>
                <a:latin typeface="Arial"/>
                <a:cs typeface="Arial"/>
              </a:rPr>
              <a:t>November</a:t>
            </a:r>
            <a:r>
              <a:rPr sz="3000" b="1" dirty="0">
                <a:solidFill>
                  <a:srgbClr val="444A53"/>
                </a:solidFill>
                <a:latin typeface="Arial"/>
                <a:cs typeface="Arial"/>
              </a:rPr>
              <a:t> 5,</a:t>
            </a:r>
            <a:r>
              <a:rPr sz="3000" b="1" spc="5" dirty="0">
                <a:solidFill>
                  <a:srgbClr val="444A53"/>
                </a:solidFill>
                <a:latin typeface="Arial"/>
                <a:cs typeface="Arial"/>
              </a:rPr>
              <a:t> </a:t>
            </a:r>
            <a:r>
              <a:rPr sz="3000" b="1" spc="-10" dirty="0">
                <a:solidFill>
                  <a:srgbClr val="444A53"/>
                </a:solidFill>
                <a:latin typeface="Arial"/>
                <a:cs typeface="Arial"/>
              </a:rPr>
              <a:t>12-1pm,</a:t>
            </a:r>
            <a:r>
              <a:rPr sz="3000" b="1" spc="-5" dirty="0">
                <a:solidFill>
                  <a:srgbClr val="444A53"/>
                </a:solidFill>
                <a:latin typeface="Arial"/>
                <a:cs typeface="Arial"/>
              </a:rPr>
              <a:t> </a:t>
            </a:r>
            <a:r>
              <a:rPr sz="3000" spc="-5" dirty="0">
                <a:solidFill>
                  <a:srgbClr val="444A53"/>
                </a:solidFill>
                <a:latin typeface="Arial"/>
                <a:cs typeface="Arial"/>
              </a:rPr>
              <a:t>will</a:t>
            </a:r>
            <a:r>
              <a:rPr sz="3000" spc="825" dirty="0">
                <a:solidFill>
                  <a:srgbClr val="444A53"/>
                </a:solidFill>
                <a:latin typeface="Arial"/>
                <a:cs typeface="Arial"/>
              </a:rPr>
              <a:t> </a:t>
            </a:r>
            <a:r>
              <a:rPr sz="3000" spc="-20" dirty="0">
                <a:solidFill>
                  <a:srgbClr val="444A53"/>
                </a:solidFill>
                <a:latin typeface="Arial"/>
                <a:cs typeface="Arial"/>
              </a:rPr>
              <a:t>be </a:t>
            </a:r>
            <a:r>
              <a:rPr sz="3000" spc="-819" dirty="0">
                <a:solidFill>
                  <a:srgbClr val="444A53"/>
                </a:solidFill>
                <a:latin typeface="Arial"/>
                <a:cs typeface="Arial"/>
              </a:rPr>
              <a:t> </a:t>
            </a:r>
            <a:r>
              <a:rPr sz="3000" spc="-10" dirty="0">
                <a:solidFill>
                  <a:srgbClr val="444A53"/>
                </a:solidFill>
                <a:latin typeface="Arial"/>
                <a:cs typeface="Arial"/>
              </a:rPr>
              <a:t>available</a:t>
            </a:r>
            <a:r>
              <a:rPr sz="3000" spc="-85" dirty="0">
                <a:solidFill>
                  <a:srgbClr val="444A53"/>
                </a:solidFill>
                <a:latin typeface="Arial"/>
                <a:cs typeface="Arial"/>
              </a:rPr>
              <a:t> </a:t>
            </a:r>
            <a:r>
              <a:rPr sz="3000" dirty="0">
                <a:solidFill>
                  <a:srgbClr val="444A53"/>
                </a:solidFill>
                <a:latin typeface="Arial"/>
                <a:cs typeface="Arial"/>
              </a:rPr>
              <a:t>at</a:t>
            </a:r>
            <a:r>
              <a:rPr sz="3000" spc="10" dirty="0">
                <a:solidFill>
                  <a:srgbClr val="0000FF"/>
                </a:solidFill>
                <a:latin typeface="Arial"/>
                <a:cs typeface="Arial"/>
              </a:rPr>
              <a:t> </a:t>
            </a:r>
            <a:r>
              <a:rPr sz="3000" u="sng" spc="-30" dirty="0">
                <a:solidFill>
                  <a:srgbClr val="0000FF"/>
                </a:solidFill>
                <a:uFill>
                  <a:solidFill>
                    <a:srgbClr val="0000FF"/>
                  </a:solidFill>
                </a:uFill>
                <a:latin typeface="Arial"/>
                <a:cs typeface="Arial"/>
                <a:hlinkClick r:id="rId5"/>
              </a:rPr>
              <a:t>www.ilpqc.org</a:t>
            </a:r>
            <a:endParaRPr sz="3000">
              <a:latin typeface="Arial"/>
              <a:cs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9"/>
            </a:xfrm>
            <a:prstGeom prst="rect">
              <a:avLst/>
            </a:prstGeom>
          </p:spPr>
        </p:pic>
        <p:sp>
          <p:nvSpPr>
            <p:cNvPr id="4" name="object 4"/>
            <p:cNvSpPr/>
            <p:nvPr/>
          </p:nvSpPr>
          <p:spPr>
            <a:xfrm>
              <a:off x="622554" y="5144261"/>
              <a:ext cx="2286000" cy="0"/>
            </a:xfrm>
            <a:custGeom>
              <a:avLst/>
              <a:gdLst/>
              <a:ahLst/>
              <a:cxnLst/>
              <a:rect l="l" t="t" r="r" b="b"/>
              <a:pathLst>
                <a:path w="2286000">
                  <a:moveTo>
                    <a:pt x="0" y="0"/>
                  </a:moveTo>
                  <a:lnTo>
                    <a:pt x="2286000" y="0"/>
                  </a:lnTo>
                </a:path>
              </a:pathLst>
            </a:custGeom>
            <a:ln w="32004">
              <a:solidFill>
                <a:srgbClr val="F58366"/>
              </a:solidFill>
            </a:ln>
          </p:spPr>
          <p:txBody>
            <a:bodyPr wrap="square" lIns="0" tIns="0" rIns="0" bIns="0" rtlCol="0"/>
            <a:lstStyle/>
            <a:p>
              <a:endParaRPr/>
            </a:p>
          </p:txBody>
        </p:sp>
        <p:pic>
          <p:nvPicPr>
            <p:cNvPr id="5" name="object 5"/>
            <p:cNvPicPr/>
            <p:nvPr/>
          </p:nvPicPr>
          <p:blipFill>
            <a:blip r:embed="rId3" cstate="print"/>
            <a:stretch>
              <a:fillRect/>
            </a:stretch>
          </p:blipFill>
          <p:spPr>
            <a:xfrm>
              <a:off x="0" y="0"/>
              <a:ext cx="6419087" cy="1510283"/>
            </a:xfrm>
            <a:prstGeom prst="rect">
              <a:avLst/>
            </a:prstGeom>
          </p:spPr>
        </p:pic>
        <p:sp>
          <p:nvSpPr>
            <p:cNvPr id="6" name="object 6"/>
            <p:cNvSpPr/>
            <p:nvPr/>
          </p:nvSpPr>
          <p:spPr>
            <a:xfrm>
              <a:off x="0" y="0"/>
              <a:ext cx="6243955" cy="1351915"/>
            </a:xfrm>
            <a:custGeom>
              <a:avLst/>
              <a:gdLst/>
              <a:ahLst/>
              <a:cxnLst/>
              <a:rect l="l" t="t" r="r" b="b"/>
              <a:pathLst>
                <a:path w="6243955" h="1351915">
                  <a:moveTo>
                    <a:pt x="6243701" y="0"/>
                  </a:moveTo>
                  <a:lnTo>
                    <a:pt x="0" y="0"/>
                  </a:lnTo>
                  <a:lnTo>
                    <a:pt x="0" y="1315694"/>
                  </a:lnTo>
                  <a:lnTo>
                    <a:pt x="43942" y="1320838"/>
                  </a:lnTo>
                  <a:lnTo>
                    <a:pt x="98323" y="1325333"/>
                  </a:lnTo>
                  <a:lnTo>
                    <a:pt x="152501" y="1329448"/>
                  </a:lnTo>
                  <a:lnTo>
                    <a:pt x="206489" y="1333207"/>
                  </a:lnTo>
                  <a:lnTo>
                    <a:pt x="260299" y="1336611"/>
                  </a:lnTo>
                  <a:lnTo>
                    <a:pt x="313905" y="1339659"/>
                  </a:lnTo>
                  <a:lnTo>
                    <a:pt x="367334" y="1342364"/>
                  </a:lnTo>
                  <a:lnTo>
                    <a:pt x="420573" y="1344701"/>
                  </a:lnTo>
                  <a:lnTo>
                    <a:pt x="473646" y="1346708"/>
                  </a:lnTo>
                  <a:lnTo>
                    <a:pt x="526529" y="1348359"/>
                  </a:lnTo>
                  <a:lnTo>
                    <a:pt x="579247" y="1349679"/>
                  </a:lnTo>
                  <a:lnTo>
                    <a:pt x="631786" y="1350657"/>
                  </a:lnTo>
                  <a:lnTo>
                    <a:pt x="684161" y="1351305"/>
                  </a:lnTo>
                  <a:lnTo>
                    <a:pt x="736371" y="1351635"/>
                  </a:lnTo>
                  <a:lnTo>
                    <a:pt x="788416" y="1351622"/>
                  </a:lnTo>
                  <a:lnTo>
                    <a:pt x="840295" y="1351280"/>
                  </a:lnTo>
                  <a:lnTo>
                    <a:pt x="892022" y="1350632"/>
                  </a:lnTo>
                  <a:lnTo>
                    <a:pt x="943584" y="1349654"/>
                  </a:lnTo>
                  <a:lnTo>
                    <a:pt x="994981" y="1348359"/>
                  </a:lnTo>
                  <a:lnTo>
                    <a:pt x="1046251" y="1346758"/>
                  </a:lnTo>
                  <a:lnTo>
                    <a:pt x="1097343" y="1344853"/>
                  </a:lnTo>
                  <a:lnTo>
                    <a:pt x="1148308" y="1342631"/>
                  </a:lnTo>
                  <a:lnTo>
                    <a:pt x="1199121" y="1340116"/>
                  </a:lnTo>
                  <a:lnTo>
                    <a:pt x="1249794" y="1337297"/>
                  </a:lnTo>
                  <a:lnTo>
                    <a:pt x="1300327" y="1334185"/>
                  </a:lnTo>
                  <a:lnTo>
                    <a:pt x="1350733" y="1330769"/>
                  </a:lnTo>
                  <a:lnTo>
                    <a:pt x="1400987" y="1327086"/>
                  </a:lnTo>
                  <a:lnTo>
                    <a:pt x="1451114" y="1323086"/>
                  </a:lnTo>
                  <a:lnTo>
                    <a:pt x="1501114" y="1318831"/>
                  </a:lnTo>
                  <a:lnTo>
                    <a:pt x="1550987" y="1314272"/>
                  </a:lnTo>
                  <a:lnTo>
                    <a:pt x="1600733" y="1309446"/>
                  </a:lnTo>
                  <a:lnTo>
                    <a:pt x="1699869" y="1298968"/>
                  </a:lnTo>
                  <a:lnTo>
                    <a:pt x="1749259" y="1293317"/>
                  </a:lnTo>
                  <a:lnTo>
                    <a:pt x="1798535" y="1287411"/>
                  </a:lnTo>
                  <a:lnTo>
                    <a:pt x="1847697" y="1281239"/>
                  </a:lnTo>
                  <a:lnTo>
                    <a:pt x="1896745" y="1274800"/>
                  </a:lnTo>
                  <a:lnTo>
                    <a:pt x="1945690" y="1268107"/>
                  </a:lnTo>
                  <a:lnTo>
                    <a:pt x="2043277" y="1253972"/>
                  </a:lnTo>
                  <a:lnTo>
                    <a:pt x="2091905" y="1246530"/>
                  </a:lnTo>
                  <a:lnTo>
                    <a:pt x="2188895" y="1230922"/>
                  </a:lnTo>
                  <a:lnTo>
                    <a:pt x="2285517" y="1214361"/>
                  </a:lnTo>
                  <a:lnTo>
                    <a:pt x="2381796" y="1196873"/>
                  </a:lnTo>
                  <a:lnTo>
                    <a:pt x="2477744" y="1178483"/>
                  </a:lnTo>
                  <a:lnTo>
                    <a:pt x="2573388" y="1159205"/>
                  </a:lnTo>
                  <a:lnTo>
                    <a:pt x="2668739" y="1139088"/>
                  </a:lnTo>
                  <a:lnTo>
                    <a:pt x="2763824" y="1118146"/>
                  </a:lnTo>
                  <a:lnTo>
                    <a:pt x="2858655" y="1096378"/>
                  </a:lnTo>
                  <a:lnTo>
                    <a:pt x="2953258" y="1073848"/>
                  </a:lnTo>
                  <a:lnTo>
                    <a:pt x="3047657" y="1050556"/>
                  </a:lnTo>
                  <a:lnTo>
                    <a:pt x="3141878" y="1026541"/>
                  </a:lnTo>
                  <a:lnTo>
                    <a:pt x="3235909" y="1001814"/>
                  </a:lnTo>
                  <a:lnTo>
                    <a:pt x="3329813" y="976414"/>
                  </a:lnTo>
                  <a:lnTo>
                    <a:pt x="3423577" y="950353"/>
                  </a:lnTo>
                  <a:lnTo>
                    <a:pt x="3517252" y="923658"/>
                  </a:lnTo>
                  <a:lnTo>
                    <a:pt x="3610813" y="896366"/>
                  </a:lnTo>
                  <a:lnTo>
                    <a:pt x="3704323" y="868489"/>
                  </a:lnTo>
                  <a:lnTo>
                    <a:pt x="3797782" y="840054"/>
                  </a:lnTo>
                  <a:lnTo>
                    <a:pt x="3937927" y="796404"/>
                  </a:lnTo>
                  <a:lnTo>
                    <a:pt x="4078071" y="751649"/>
                  </a:lnTo>
                  <a:lnTo>
                    <a:pt x="4218305" y="705853"/>
                  </a:lnTo>
                  <a:lnTo>
                    <a:pt x="4358665" y="659117"/>
                  </a:lnTo>
                  <a:lnTo>
                    <a:pt x="4546155" y="595477"/>
                  </a:lnTo>
                  <a:lnTo>
                    <a:pt x="4781283" y="514070"/>
                  </a:lnTo>
                  <a:lnTo>
                    <a:pt x="5639473" y="209588"/>
                  </a:lnTo>
                  <a:lnTo>
                    <a:pt x="6243701" y="0"/>
                  </a:lnTo>
                  <a:close/>
                </a:path>
              </a:pathLst>
            </a:custGeom>
            <a:solidFill>
              <a:srgbClr val="1C4789"/>
            </a:solidFill>
          </p:spPr>
          <p:txBody>
            <a:bodyPr wrap="square" lIns="0" tIns="0" rIns="0" bIns="0" rtlCol="0"/>
            <a:lstStyle/>
            <a:p>
              <a:endParaRPr/>
            </a:p>
          </p:txBody>
        </p:sp>
        <p:pic>
          <p:nvPicPr>
            <p:cNvPr id="7" name="object 7"/>
            <p:cNvPicPr/>
            <p:nvPr/>
          </p:nvPicPr>
          <p:blipFill>
            <a:blip r:embed="rId4" cstate="print"/>
            <a:stretch>
              <a:fillRect/>
            </a:stretch>
          </p:blipFill>
          <p:spPr>
            <a:xfrm>
              <a:off x="513588" y="137160"/>
              <a:ext cx="1944623" cy="879347"/>
            </a:xfrm>
            <a:prstGeom prst="rect">
              <a:avLst/>
            </a:prstGeom>
          </p:spPr>
        </p:pic>
      </p:grpSp>
      <p:sp>
        <p:nvSpPr>
          <p:cNvPr id="8" name="object 8"/>
          <p:cNvSpPr txBox="1">
            <a:spLocks noGrp="1"/>
          </p:cNvSpPr>
          <p:nvPr>
            <p:ph type="title"/>
          </p:nvPr>
        </p:nvSpPr>
        <p:spPr>
          <a:xfrm>
            <a:off x="796189" y="1590031"/>
            <a:ext cx="3744595" cy="1418590"/>
          </a:xfrm>
          <a:prstGeom prst="rect">
            <a:avLst/>
          </a:prstGeom>
        </p:spPr>
        <p:txBody>
          <a:bodyPr vert="horz" wrap="square" lIns="0" tIns="92710" rIns="0" bIns="0" rtlCol="0">
            <a:spAutoFit/>
          </a:bodyPr>
          <a:lstStyle/>
          <a:p>
            <a:pPr marL="760095" marR="5080" indent="-748030">
              <a:lnSpc>
                <a:spcPts val="5210"/>
              </a:lnSpc>
              <a:spcBef>
                <a:spcPts val="730"/>
              </a:spcBef>
            </a:pPr>
            <a:r>
              <a:rPr sz="4800" spc="-5" dirty="0">
                <a:solidFill>
                  <a:srgbClr val="3A4045"/>
                </a:solidFill>
              </a:rPr>
              <a:t>Thanks</a:t>
            </a:r>
            <a:r>
              <a:rPr sz="4800" spc="-30" dirty="0">
                <a:solidFill>
                  <a:srgbClr val="3A4045"/>
                </a:solidFill>
              </a:rPr>
              <a:t> </a:t>
            </a:r>
            <a:r>
              <a:rPr sz="4800" spc="-5" dirty="0">
                <a:solidFill>
                  <a:srgbClr val="3A4045"/>
                </a:solidFill>
              </a:rPr>
              <a:t>to</a:t>
            </a:r>
            <a:r>
              <a:rPr sz="4800" spc="-30" dirty="0">
                <a:solidFill>
                  <a:srgbClr val="3A4045"/>
                </a:solidFill>
              </a:rPr>
              <a:t> </a:t>
            </a:r>
            <a:r>
              <a:rPr sz="4800" spc="-25" dirty="0">
                <a:solidFill>
                  <a:srgbClr val="3A4045"/>
                </a:solidFill>
              </a:rPr>
              <a:t>our </a:t>
            </a:r>
            <a:r>
              <a:rPr sz="4800" spc="-1320" dirty="0">
                <a:solidFill>
                  <a:srgbClr val="3A4045"/>
                </a:solidFill>
              </a:rPr>
              <a:t> </a:t>
            </a:r>
            <a:r>
              <a:rPr sz="4800" spc="-15" dirty="0">
                <a:solidFill>
                  <a:srgbClr val="3A4045"/>
                </a:solidFill>
              </a:rPr>
              <a:t>Funders</a:t>
            </a:r>
            <a:endParaRPr sz="4800"/>
          </a:p>
        </p:txBody>
      </p:sp>
      <p:sp>
        <p:nvSpPr>
          <p:cNvPr id="9" name="object 9"/>
          <p:cNvSpPr txBox="1"/>
          <p:nvPr/>
        </p:nvSpPr>
        <p:spPr>
          <a:xfrm>
            <a:off x="231664" y="5219942"/>
            <a:ext cx="244983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444A53"/>
                </a:solidFill>
                <a:latin typeface="Arial"/>
                <a:cs typeface="Arial"/>
              </a:rPr>
              <a:t>In</a:t>
            </a:r>
            <a:r>
              <a:rPr sz="2800" spc="-95" dirty="0">
                <a:solidFill>
                  <a:srgbClr val="444A53"/>
                </a:solidFill>
                <a:latin typeface="Arial"/>
                <a:cs typeface="Arial"/>
              </a:rPr>
              <a:t> </a:t>
            </a:r>
            <a:r>
              <a:rPr sz="2800" dirty="0">
                <a:solidFill>
                  <a:srgbClr val="444A53"/>
                </a:solidFill>
                <a:latin typeface="Arial"/>
                <a:cs typeface="Arial"/>
              </a:rPr>
              <a:t>kind</a:t>
            </a:r>
            <a:r>
              <a:rPr sz="2800" spc="-65" dirty="0">
                <a:solidFill>
                  <a:srgbClr val="444A53"/>
                </a:solidFill>
                <a:latin typeface="Arial"/>
                <a:cs typeface="Arial"/>
              </a:rPr>
              <a:t> </a:t>
            </a:r>
            <a:r>
              <a:rPr sz="2800" dirty="0">
                <a:solidFill>
                  <a:srgbClr val="444A53"/>
                </a:solidFill>
                <a:latin typeface="Arial"/>
                <a:cs typeface="Arial"/>
              </a:rPr>
              <a:t>support:</a:t>
            </a:r>
            <a:endParaRPr sz="2800">
              <a:latin typeface="Arial"/>
              <a:cs typeface="Arial"/>
            </a:endParaRPr>
          </a:p>
        </p:txBody>
      </p:sp>
      <p:grpSp>
        <p:nvGrpSpPr>
          <p:cNvPr id="10" name="object 10"/>
          <p:cNvGrpSpPr/>
          <p:nvPr/>
        </p:nvGrpSpPr>
        <p:grpSpPr>
          <a:xfrm>
            <a:off x="73152" y="3180588"/>
            <a:ext cx="5146675" cy="3558540"/>
            <a:chOff x="73152" y="3180588"/>
            <a:chExt cx="5146675" cy="3558540"/>
          </a:xfrm>
        </p:grpSpPr>
        <p:pic>
          <p:nvPicPr>
            <p:cNvPr id="11" name="object 11"/>
            <p:cNvPicPr/>
            <p:nvPr/>
          </p:nvPicPr>
          <p:blipFill>
            <a:blip r:embed="rId5" cstate="print"/>
            <a:stretch>
              <a:fillRect/>
            </a:stretch>
          </p:blipFill>
          <p:spPr>
            <a:xfrm>
              <a:off x="2211324" y="5826251"/>
              <a:ext cx="1627631" cy="597407"/>
            </a:xfrm>
            <a:prstGeom prst="rect">
              <a:avLst/>
            </a:prstGeom>
          </p:spPr>
        </p:pic>
        <p:pic>
          <p:nvPicPr>
            <p:cNvPr id="12" name="object 12"/>
            <p:cNvPicPr/>
            <p:nvPr/>
          </p:nvPicPr>
          <p:blipFill>
            <a:blip r:embed="rId6" cstate="print"/>
            <a:stretch>
              <a:fillRect/>
            </a:stretch>
          </p:blipFill>
          <p:spPr>
            <a:xfrm>
              <a:off x="3073907" y="4046220"/>
              <a:ext cx="1155191" cy="871727"/>
            </a:xfrm>
            <a:prstGeom prst="rect">
              <a:avLst/>
            </a:prstGeom>
          </p:spPr>
        </p:pic>
        <p:pic>
          <p:nvPicPr>
            <p:cNvPr id="13" name="object 13"/>
            <p:cNvPicPr/>
            <p:nvPr/>
          </p:nvPicPr>
          <p:blipFill>
            <a:blip r:embed="rId7" cstate="print"/>
            <a:stretch>
              <a:fillRect/>
            </a:stretch>
          </p:blipFill>
          <p:spPr>
            <a:xfrm>
              <a:off x="1368552" y="4069080"/>
              <a:ext cx="1382267" cy="734567"/>
            </a:xfrm>
            <a:prstGeom prst="rect">
              <a:avLst/>
            </a:prstGeom>
          </p:spPr>
        </p:pic>
        <p:pic>
          <p:nvPicPr>
            <p:cNvPr id="14" name="object 14"/>
            <p:cNvPicPr/>
            <p:nvPr/>
          </p:nvPicPr>
          <p:blipFill>
            <a:blip r:embed="rId8" cstate="print"/>
            <a:stretch>
              <a:fillRect/>
            </a:stretch>
          </p:blipFill>
          <p:spPr>
            <a:xfrm>
              <a:off x="73152" y="3246119"/>
              <a:ext cx="1697723" cy="470915"/>
            </a:xfrm>
            <a:prstGeom prst="rect">
              <a:avLst/>
            </a:prstGeom>
          </p:spPr>
        </p:pic>
        <p:pic>
          <p:nvPicPr>
            <p:cNvPr id="15" name="object 15"/>
            <p:cNvPicPr/>
            <p:nvPr/>
          </p:nvPicPr>
          <p:blipFill>
            <a:blip r:embed="rId9" cstate="print"/>
            <a:stretch>
              <a:fillRect/>
            </a:stretch>
          </p:blipFill>
          <p:spPr>
            <a:xfrm>
              <a:off x="3436619" y="3180588"/>
              <a:ext cx="1557527" cy="566927"/>
            </a:xfrm>
            <a:prstGeom prst="rect">
              <a:avLst/>
            </a:prstGeom>
          </p:spPr>
        </p:pic>
        <p:pic>
          <p:nvPicPr>
            <p:cNvPr id="16" name="object 16"/>
            <p:cNvPicPr/>
            <p:nvPr/>
          </p:nvPicPr>
          <p:blipFill>
            <a:blip r:embed="rId10" cstate="print"/>
            <a:stretch>
              <a:fillRect/>
            </a:stretch>
          </p:blipFill>
          <p:spPr>
            <a:xfrm>
              <a:off x="1900428" y="3180588"/>
              <a:ext cx="1307591" cy="600443"/>
            </a:xfrm>
            <a:prstGeom prst="rect">
              <a:avLst/>
            </a:prstGeom>
          </p:spPr>
        </p:pic>
        <p:pic>
          <p:nvPicPr>
            <p:cNvPr id="17" name="object 17"/>
            <p:cNvPicPr/>
            <p:nvPr/>
          </p:nvPicPr>
          <p:blipFill>
            <a:blip r:embed="rId11" cstate="print"/>
            <a:stretch>
              <a:fillRect/>
            </a:stretch>
          </p:blipFill>
          <p:spPr>
            <a:xfrm>
              <a:off x="3953255" y="5750064"/>
              <a:ext cx="1266431" cy="544055"/>
            </a:xfrm>
            <a:prstGeom prst="rect">
              <a:avLst/>
            </a:prstGeom>
          </p:spPr>
        </p:pic>
        <p:pic>
          <p:nvPicPr>
            <p:cNvPr id="18" name="object 18"/>
            <p:cNvPicPr/>
            <p:nvPr/>
          </p:nvPicPr>
          <p:blipFill>
            <a:blip r:embed="rId12" cstate="print"/>
            <a:stretch>
              <a:fillRect/>
            </a:stretch>
          </p:blipFill>
          <p:spPr>
            <a:xfrm>
              <a:off x="147827" y="5687567"/>
              <a:ext cx="1949195" cy="670559"/>
            </a:xfrm>
            <a:prstGeom prst="rect">
              <a:avLst/>
            </a:prstGeom>
          </p:spPr>
        </p:pic>
        <p:pic>
          <p:nvPicPr>
            <p:cNvPr id="19" name="object 19"/>
            <p:cNvPicPr/>
            <p:nvPr/>
          </p:nvPicPr>
          <p:blipFill>
            <a:blip r:embed="rId13" cstate="print"/>
            <a:stretch>
              <a:fillRect/>
            </a:stretch>
          </p:blipFill>
          <p:spPr>
            <a:xfrm>
              <a:off x="723900" y="6310883"/>
              <a:ext cx="2141219" cy="428243"/>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1331975"/>
          </a:xfrm>
          <a:prstGeom prst="rect">
            <a:avLst/>
          </a:prstGeom>
        </p:spPr>
      </p:pic>
      <p:sp>
        <p:nvSpPr>
          <p:cNvPr id="3" name="object 3"/>
          <p:cNvSpPr/>
          <p:nvPr/>
        </p:nvSpPr>
        <p:spPr>
          <a:xfrm>
            <a:off x="11311128" y="6446520"/>
            <a:ext cx="0" cy="268605"/>
          </a:xfrm>
          <a:custGeom>
            <a:avLst/>
            <a:gdLst/>
            <a:ahLst/>
            <a:cxnLst/>
            <a:rect l="l" t="t" r="r" b="b"/>
            <a:pathLst>
              <a:path h="268604">
                <a:moveTo>
                  <a:pt x="0" y="0"/>
                </a:moveTo>
                <a:lnTo>
                  <a:pt x="0" y="268135"/>
                </a:lnTo>
              </a:path>
            </a:pathLst>
          </a:custGeom>
          <a:ln w="6096">
            <a:solidFill>
              <a:srgbClr val="7D7D7D"/>
            </a:solidFill>
          </a:ln>
        </p:spPr>
        <p:txBody>
          <a:bodyPr wrap="square" lIns="0" tIns="0" rIns="0" bIns="0" rtlCol="0"/>
          <a:lstStyle/>
          <a:p>
            <a:endParaRPr/>
          </a:p>
        </p:txBody>
      </p:sp>
      <p:pic>
        <p:nvPicPr>
          <p:cNvPr id="4" name="object 4"/>
          <p:cNvPicPr/>
          <p:nvPr/>
        </p:nvPicPr>
        <p:blipFill>
          <a:blip r:embed="rId3" cstate="print"/>
          <a:stretch>
            <a:fillRect/>
          </a:stretch>
        </p:blipFill>
        <p:spPr>
          <a:xfrm>
            <a:off x="9596628" y="6492240"/>
            <a:ext cx="1606283" cy="228599"/>
          </a:xfrm>
          <a:prstGeom prst="rect">
            <a:avLst/>
          </a:prstGeom>
        </p:spPr>
      </p:pic>
      <p:sp>
        <p:nvSpPr>
          <p:cNvPr id="5" name="object 5"/>
          <p:cNvSpPr txBox="1">
            <a:spLocks noGrp="1"/>
          </p:cNvSpPr>
          <p:nvPr>
            <p:ph type="title"/>
          </p:nvPr>
        </p:nvSpPr>
        <p:spPr>
          <a:xfrm>
            <a:off x="383031" y="436882"/>
            <a:ext cx="4117340" cy="513715"/>
          </a:xfrm>
          <a:prstGeom prst="rect">
            <a:avLst/>
          </a:prstGeom>
        </p:spPr>
        <p:txBody>
          <a:bodyPr vert="horz" wrap="square" lIns="0" tIns="13335" rIns="0" bIns="0" rtlCol="0">
            <a:spAutoFit/>
          </a:bodyPr>
          <a:lstStyle/>
          <a:p>
            <a:pPr marL="12700">
              <a:lnSpc>
                <a:spcPct val="100000"/>
              </a:lnSpc>
              <a:spcBef>
                <a:spcPts val="105"/>
              </a:spcBef>
            </a:pPr>
            <a:r>
              <a:rPr sz="3200" b="1" dirty="0">
                <a:solidFill>
                  <a:srgbClr val="FFFFFF"/>
                </a:solidFill>
                <a:latin typeface="Arial"/>
                <a:cs typeface="Arial"/>
              </a:rPr>
              <a:t>US</a:t>
            </a:r>
            <a:r>
              <a:rPr sz="3200" b="1" spc="-55" dirty="0">
                <a:solidFill>
                  <a:srgbClr val="FFFFFF"/>
                </a:solidFill>
                <a:latin typeface="Arial"/>
                <a:cs typeface="Arial"/>
              </a:rPr>
              <a:t> </a:t>
            </a:r>
            <a:r>
              <a:rPr sz="3200" b="1" dirty="0">
                <a:solidFill>
                  <a:srgbClr val="FFFFFF"/>
                </a:solidFill>
                <a:latin typeface="Arial"/>
                <a:cs typeface="Arial"/>
              </a:rPr>
              <a:t>COVID</a:t>
            </a:r>
            <a:r>
              <a:rPr sz="3200" b="1" spc="-70" dirty="0">
                <a:solidFill>
                  <a:srgbClr val="FFFFFF"/>
                </a:solidFill>
                <a:latin typeface="Arial"/>
                <a:cs typeface="Arial"/>
              </a:rPr>
              <a:t> </a:t>
            </a:r>
            <a:r>
              <a:rPr sz="3200" b="1" spc="-15" dirty="0">
                <a:solidFill>
                  <a:srgbClr val="FFFFFF"/>
                </a:solidFill>
                <a:latin typeface="Arial"/>
                <a:cs typeface="Arial"/>
              </a:rPr>
              <a:t>case</a:t>
            </a:r>
            <a:r>
              <a:rPr sz="3200" b="1" spc="-80" dirty="0">
                <a:solidFill>
                  <a:srgbClr val="FFFFFF"/>
                </a:solidFill>
                <a:latin typeface="Arial"/>
                <a:cs typeface="Arial"/>
              </a:rPr>
              <a:t> </a:t>
            </a:r>
            <a:r>
              <a:rPr sz="3200" b="1" spc="-5" dirty="0">
                <a:solidFill>
                  <a:srgbClr val="FFFFFF"/>
                </a:solidFill>
                <a:latin typeface="Arial"/>
                <a:cs typeface="Arial"/>
              </a:rPr>
              <a:t>trend</a:t>
            </a:r>
            <a:endParaRPr sz="3200">
              <a:latin typeface="Arial"/>
              <a:cs typeface="Arial"/>
            </a:endParaRPr>
          </a:p>
        </p:txBody>
      </p:sp>
      <p:pic>
        <p:nvPicPr>
          <p:cNvPr id="6" name="object 6"/>
          <p:cNvPicPr/>
          <p:nvPr/>
        </p:nvPicPr>
        <p:blipFill>
          <a:blip r:embed="rId4" cstate="print"/>
          <a:stretch>
            <a:fillRect/>
          </a:stretch>
        </p:blipFill>
        <p:spPr>
          <a:xfrm>
            <a:off x="864108" y="1865376"/>
            <a:ext cx="4098035" cy="184403"/>
          </a:xfrm>
          <a:prstGeom prst="rect">
            <a:avLst/>
          </a:prstGeom>
        </p:spPr>
      </p:pic>
      <p:pic>
        <p:nvPicPr>
          <p:cNvPr id="7" name="object 7"/>
          <p:cNvPicPr/>
          <p:nvPr/>
        </p:nvPicPr>
        <p:blipFill>
          <a:blip r:embed="rId5" cstate="print"/>
          <a:stretch>
            <a:fillRect/>
          </a:stretch>
        </p:blipFill>
        <p:spPr>
          <a:xfrm>
            <a:off x="876695" y="2350076"/>
            <a:ext cx="10638085" cy="3625919"/>
          </a:xfrm>
          <a:prstGeom prst="rect">
            <a:avLst/>
          </a:prstGeom>
        </p:spPr>
      </p:pic>
      <p:sp>
        <p:nvSpPr>
          <p:cNvPr id="8" name="object 8"/>
          <p:cNvSpPr txBox="1"/>
          <p:nvPr/>
        </p:nvSpPr>
        <p:spPr>
          <a:xfrm>
            <a:off x="11587150" y="6530471"/>
            <a:ext cx="95885" cy="167005"/>
          </a:xfrm>
          <a:prstGeom prst="rect">
            <a:avLst/>
          </a:prstGeom>
        </p:spPr>
        <p:txBody>
          <a:bodyPr vert="horz" wrap="square" lIns="0" tIns="0" rIns="0" bIns="0" rtlCol="0">
            <a:spAutoFit/>
          </a:bodyPr>
          <a:lstStyle/>
          <a:p>
            <a:pPr marL="12700">
              <a:lnSpc>
                <a:spcPct val="100000"/>
              </a:lnSpc>
            </a:pPr>
            <a:r>
              <a:rPr sz="1000" spc="-5" dirty="0">
                <a:solidFill>
                  <a:srgbClr val="7D7D7D"/>
                </a:solidFill>
                <a:latin typeface="Arial"/>
                <a:cs typeface="Arial"/>
              </a:rPr>
              <a:t>6</a:t>
            </a:r>
            <a:endParaRPr sz="10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429" y="1132160"/>
            <a:ext cx="1432560" cy="2474595"/>
          </a:xfrm>
          <a:prstGeom prst="rect">
            <a:avLst/>
          </a:prstGeom>
        </p:spPr>
        <p:txBody>
          <a:bodyPr vert="horz" wrap="square" lIns="0" tIns="12700" rIns="0" bIns="0" rtlCol="0">
            <a:spAutoFit/>
          </a:bodyPr>
          <a:lstStyle/>
          <a:p>
            <a:pPr marL="12700" marR="0" lvl="0" indent="0" algn="l" defTabSz="914400" rtl="0" eaLnBrk="1" fontAlgn="auto" latinLnBrk="0" hangingPunct="1">
              <a:lnSpc>
                <a:spcPts val="2740"/>
              </a:lnSpc>
              <a:spcBef>
                <a:spcPts val="100"/>
              </a:spcBef>
              <a:spcAft>
                <a:spcPts val="0"/>
              </a:spcAft>
              <a:buClrTx/>
              <a:buSzTx/>
              <a:buFontTx/>
              <a:buNone/>
              <a:tabLst/>
              <a:defRPr/>
            </a:pPr>
            <a:r>
              <a:rPr kumimoji="0" sz="2400" b="0" i="0" u="none" strike="noStrike" kern="1200" cap="none" spc="-5" normalizeH="0" baseline="0" noProof="0" dirty="0">
                <a:ln>
                  <a:noFill/>
                </a:ln>
                <a:solidFill>
                  <a:prstClr val="black"/>
                </a:solidFill>
                <a:effectLst/>
                <a:uLnTx/>
                <a:uFillTx/>
                <a:latin typeface="Arial"/>
                <a:ea typeface="+mn-ea"/>
                <a:cs typeface="Arial"/>
              </a:rPr>
              <a:t>COVID</a:t>
            </a:r>
            <a:endParaRPr kumimoji="0" sz="2400" b="0" i="0" u="none" strike="noStrike" kern="1200" cap="none" spc="0" normalizeH="0" baseline="0" noProof="0" dirty="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ct val="90200"/>
              </a:lnSpc>
              <a:spcBef>
                <a:spcPts val="145"/>
              </a:spcBef>
              <a:spcAft>
                <a:spcPts val="0"/>
              </a:spcAft>
              <a:buClrTx/>
              <a:buSzTx/>
              <a:buFontTx/>
              <a:buNone/>
              <a:tabLst/>
              <a:defRPr/>
            </a:pPr>
            <a:r>
              <a:rPr kumimoji="0" sz="2400" b="0" i="0" u="none" strike="noStrike" kern="1200" cap="none" spc="-5" normalizeH="0" baseline="0" noProof="0" dirty="0">
                <a:ln>
                  <a:noFill/>
                </a:ln>
                <a:solidFill>
                  <a:prstClr val="black"/>
                </a:solidFill>
                <a:effectLst/>
                <a:uLnTx/>
                <a:uFillTx/>
                <a:latin typeface="Arial"/>
                <a:ea typeface="+mn-ea"/>
                <a:cs typeface="Arial"/>
              </a:rPr>
              <a:t>spreads </a:t>
            </a:r>
            <a:r>
              <a:rPr kumimoji="0" sz="2400" b="0" i="0" u="none" strike="noStrike" kern="1200" cap="none" spc="0"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across</a:t>
            </a:r>
            <a:r>
              <a:rPr kumimoji="0" sz="2400" b="0" i="0" u="none" strike="noStrike" kern="1200" cap="none" spc="-70"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the </a:t>
            </a:r>
            <a:r>
              <a:rPr kumimoji="0" sz="2400" b="0" i="0" u="none" strike="noStrike" kern="1200" cap="none" spc="-650"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Country</a:t>
            </a:r>
            <a:endParaRPr kumimoji="0" sz="2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sz="2950" b="0" i="0" u="none" strike="noStrike" kern="1200" cap="none" spc="0" normalizeH="0" baseline="0" noProof="0" dirty="0">
              <a:ln>
                <a:noFill/>
              </a:ln>
              <a:solidFill>
                <a:prstClr val="black"/>
              </a:solidFill>
              <a:effectLst/>
              <a:uLnTx/>
              <a:uFillTx/>
              <a:latin typeface="Arial"/>
              <a:ea typeface="+mn-ea"/>
              <a:cs typeface="Arial"/>
            </a:endParaRPr>
          </a:p>
          <a:p>
            <a:pPr marL="12700" marR="260985" lvl="0" indent="0" algn="l" defTabSz="914400" rtl="0" eaLnBrk="1" fontAlgn="auto" latinLnBrk="0" hangingPunct="1">
              <a:lnSpc>
                <a:spcPts val="2600"/>
              </a:lnSpc>
              <a:spcBef>
                <a:spcPts val="0"/>
              </a:spcBef>
              <a:spcAft>
                <a:spcPts val="0"/>
              </a:spcAft>
              <a:buClrTx/>
              <a:buSzTx/>
              <a:buFontTx/>
              <a:buNone/>
              <a:tabLst/>
              <a:defRPr/>
            </a:pPr>
            <a:r>
              <a:rPr kumimoji="0" sz="2400" b="0" i="0" u="none" strike="noStrike" kern="1200" cap="none" spc="-10" normalizeH="0" baseline="0" noProof="0" dirty="0">
                <a:ln>
                  <a:noFill/>
                </a:ln>
                <a:solidFill>
                  <a:prstClr val="black"/>
                </a:solidFill>
                <a:effectLst/>
                <a:uLnTx/>
                <a:uFillTx/>
                <a:latin typeface="Arial"/>
                <a:ea typeface="+mn-ea"/>
                <a:cs typeface="Arial"/>
              </a:rPr>
              <a:t>Upda</a:t>
            </a:r>
            <a:r>
              <a:rPr kumimoji="0" sz="2400" b="0" i="0" u="none" strike="noStrike" kern="1200" cap="none" spc="-5" normalizeH="0" baseline="0" noProof="0" dirty="0">
                <a:ln>
                  <a:noFill/>
                </a:ln>
                <a:solidFill>
                  <a:prstClr val="black"/>
                </a:solidFill>
                <a:effectLst/>
                <a:uLnTx/>
                <a:uFillTx/>
                <a:latin typeface="Arial"/>
                <a:ea typeface="+mn-ea"/>
                <a:cs typeface="Arial"/>
              </a:rPr>
              <a:t>t</a:t>
            </a:r>
            <a:r>
              <a:rPr kumimoji="0" sz="2400" b="0" i="0" u="none" strike="noStrike" kern="1200" cap="none" spc="-10" normalizeH="0" baseline="0" noProof="0" dirty="0">
                <a:ln>
                  <a:noFill/>
                </a:ln>
                <a:solidFill>
                  <a:prstClr val="black"/>
                </a:solidFill>
                <a:effectLst/>
                <a:uLnTx/>
                <a:uFillTx/>
                <a:latin typeface="Arial"/>
                <a:ea typeface="+mn-ea"/>
                <a:cs typeface="Arial"/>
              </a:rPr>
              <a:t>ed  </a:t>
            </a:r>
            <a:r>
              <a:rPr kumimoji="0" sz="2400" b="0" i="0" u="none" strike="noStrike" kern="1200" cap="none" spc="-5" normalizeH="0" baseline="0" noProof="0" dirty="0">
                <a:ln>
                  <a:noFill/>
                </a:ln>
                <a:solidFill>
                  <a:prstClr val="black"/>
                </a:solidFill>
                <a:effectLst/>
                <a:uLnTx/>
                <a:uFillTx/>
                <a:latin typeface="Arial"/>
                <a:ea typeface="+mn-ea"/>
                <a:cs typeface="Arial"/>
              </a:rPr>
              <a:t>9/30/21</a:t>
            </a:r>
            <a:endParaRPr kumimoji="0" sz="2400" b="0" i="0" u="none" strike="noStrike" kern="1200" cap="none" spc="0" normalizeH="0" baseline="0" noProof="0" dirty="0">
              <a:ln>
                <a:noFill/>
              </a:ln>
              <a:solidFill>
                <a:prstClr val="black"/>
              </a:solidFill>
              <a:effectLst/>
              <a:uLnTx/>
              <a:uFillTx/>
              <a:latin typeface="Arial"/>
              <a:ea typeface="+mn-ea"/>
              <a:cs typeface="Arial"/>
            </a:endParaRPr>
          </a:p>
        </p:txBody>
      </p:sp>
      <p:pic>
        <p:nvPicPr>
          <p:cNvPr id="6" name="Picture 5"/>
          <p:cNvPicPr>
            <a:picLocks noChangeAspect="1"/>
          </p:cNvPicPr>
          <p:nvPr/>
        </p:nvPicPr>
        <p:blipFill>
          <a:blip r:embed="rId2"/>
          <a:stretch>
            <a:fillRect/>
          </a:stretch>
        </p:blipFill>
        <p:spPr>
          <a:xfrm>
            <a:off x="3124200" y="304800"/>
            <a:ext cx="8443913" cy="5829480"/>
          </a:xfrm>
          <a:prstGeom prst="rect">
            <a:avLst/>
          </a:prstGeom>
        </p:spPr>
      </p:pic>
      <p:pic>
        <p:nvPicPr>
          <p:cNvPr id="7" name="Picture 6"/>
          <p:cNvPicPr>
            <a:picLocks noChangeAspect="1"/>
          </p:cNvPicPr>
          <p:nvPr/>
        </p:nvPicPr>
        <p:blipFill>
          <a:blip r:embed="rId3"/>
          <a:stretch>
            <a:fillRect/>
          </a:stretch>
        </p:blipFill>
        <p:spPr>
          <a:xfrm>
            <a:off x="8458200" y="5334000"/>
            <a:ext cx="3609975" cy="1424672"/>
          </a:xfrm>
          <a:prstGeom prst="rect">
            <a:avLst/>
          </a:prstGeom>
        </p:spPr>
      </p:pic>
    </p:spTree>
    <p:extLst>
      <p:ext uri="{BB962C8B-B14F-4D97-AF65-F5344CB8AC3E}">
        <p14:creationId xmlns:p14="http://schemas.microsoft.com/office/powerpoint/2010/main" val="2101605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59"/>
            </a:xfrm>
            <a:prstGeom prst="rect">
              <a:avLst/>
            </a:prstGeom>
          </p:spPr>
        </p:pic>
        <p:sp>
          <p:nvSpPr>
            <p:cNvPr id="5" name="object 5"/>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grpSp>
      <p:sp>
        <p:nvSpPr>
          <p:cNvPr id="6" name="object 6"/>
          <p:cNvSpPr txBox="1">
            <a:spLocks noGrp="1"/>
          </p:cNvSpPr>
          <p:nvPr>
            <p:ph type="title"/>
          </p:nvPr>
        </p:nvSpPr>
        <p:spPr>
          <a:xfrm>
            <a:off x="2521764" y="240226"/>
            <a:ext cx="5547360" cy="836294"/>
          </a:xfrm>
          <a:prstGeom prst="rect">
            <a:avLst/>
          </a:prstGeom>
        </p:spPr>
        <p:txBody>
          <a:bodyPr vert="horz" wrap="square" lIns="0" tIns="12065" rIns="0" bIns="0" rtlCol="0">
            <a:spAutoFit/>
          </a:bodyPr>
          <a:lstStyle/>
          <a:p>
            <a:pPr algn="ctr">
              <a:lnSpc>
                <a:spcPts val="3195"/>
              </a:lnSpc>
              <a:spcBef>
                <a:spcPts val="95"/>
              </a:spcBef>
            </a:pPr>
            <a:r>
              <a:rPr spc="-5" dirty="0">
                <a:solidFill>
                  <a:srgbClr val="444B54"/>
                </a:solidFill>
              </a:rPr>
              <a:t>Data</a:t>
            </a:r>
            <a:r>
              <a:rPr dirty="0">
                <a:solidFill>
                  <a:srgbClr val="444B54"/>
                </a:solidFill>
              </a:rPr>
              <a:t> </a:t>
            </a:r>
            <a:r>
              <a:rPr spc="-5" dirty="0">
                <a:solidFill>
                  <a:srgbClr val="444B54"/>
                </a:solidFill>
              </a:rPr>
              <a:t>Update:</a:t>
            </a:r>
            <a:r>
              <a:rPr spc="10" dirty="0">
                <a:solidFill>
                  <a:srgbClr val="444B54"/>
                </a:solidFill>
              </a:rPr>
              <a:t> </a:t>
            </a:r>
            <a:r>
              <a:rPr b="1" spc="-5" dirty="0">
                <a:solidFill>
                  <a:srgbClr val="C00000"/>
                </a:solidFill>
                <a:latin typeface="Arial"/>
                <a:cs typeface="Arial"/>
              </a:rPr>
              <a:t>September</a:t>
            </a:r>
            <a:r>
              <a:rPr b="1" spc="25" dirty="0">
                <a:solidFill>
                  <a:srgbClr val="C00000"/>
                </a:solidFill>
                <a:latin typeface="Arial"/>
                <a:cs typeface="Arial"/>
              </a:rPr>
              <a:t> </a:t>
            </a:r>
            <a:r>
              <a:rPr b="1" dirty="0">
                <a:solidFill>
                  <a:srgbClr val="C00000"/>
                </a:solidFill>
                <a:latin typeface="Arial"/>
                <a:cs typeface="Arial"/>
              </a:rPr>
              <a:t>30</a:t>
            </a:r>
            <a:r>
              <a:rPr dirty="0">
                <a:solidFill>
                  <a:srgbClr val="C00000"/>
                </a:solidFill>
              </a:rPr>
              <a:t>,</a:t>
            </a:r>
            <a:r>
              <a:rPr spc="-20" dirty="0">
                <a:solidFill>
                  <a:srgbClr val="C00000"/>
                </a:solidFill>
              </a:rPr>
              <a:t> </a:t>
            </a:r>
            <a:r>
              <a:rPr b="1" dirty="0">
                <a:solidFill>
                  <a:srgbClr val="C00000"/>
                </a:solidFill>
                <a:latin typeface="Arial"/>
                <a:cs typeface="Arial"/>
              </a:rPr>
              <a:t>2021</a:t>
            </a:r>
          </a:p>
          <a:p>
            <a:pPr algn="ctr">
              <a:lnSpc>
                <a:spcPts val="3195"/>
              </a:lnSpc>
            </a:pPr>
            <a:r>
              <a:rPr spc="-10" dirty="0">
                <a:solidFill>
                  <a:srgbClr val="444B54"/>
                </a:solidFill>
              </a:rPr>
              <a:t>CDC/IDPH:</a:t>
            </a:r>
            <a:r>
              <a:rPr spc="10" dirty="0">
                <a:solidFill>
                  <a:srgbClr val="444B54"/>
                </a:solidFill>
              </a:rPr>
              <a:t> </a:t>
            </a:r>
            <a:r>
              <a:rPr spc="-5" dirty="0">
                <a:solidFill>
                  <a:srgbClr val="444B54"/>
                </a:solidFill>
              </a:rPr>
              <a:t>COVID-19</a:t>
            </a:r>
            <a:r>
              <a:rPr spc="15" dirty="0">
                <a:solidFill>
                  <a:srgbClr val="444B54"/>
                </a:solidFill>
              </a:rPr>
              <a:t> </a:t>
            </a:r>
            <a:r>
              <a:rPr dirty="0">
                <a:solidFill>
                  <a:srgbClr val="444B54"/>
                </a:solidFill>
              </a:rPr>
              <a:t>Outbreak</a:t>
            </a:r>
          </a:p>
        </p:txBody>
      </p:sp>
      <p:grpSp>
        <p:nvGrpSpPr>
          <p:cNvPr id="7" name="object 7"/>
          <p:cNvGrpSpPr/>
          <p:nvPr/>
        </p:nvGrpSpPr>
        <p:grpSpPr>
          <a:xfrm>
            <a:off x="259735" y="1265492"/>
            <a:ext cx="11889105" cy="5267960"/>
            <a:chOff x="259735" y="1265492"/>
            <a:chExt cx="11889105" cy="5267960"/>
          </a:xfrm>
        </p:grpSpPr>
        <p:sp>
          <p:nvSpPr>
            <p:cNvPr id="8" name="object 8"/>
            <p:cNvSpPr/>
            <p:nvPr/>
          </p:nvSpPr>
          <p:spPr>
            <a:xfrm>
              <a:off x="285140" y="1278191"/>
              <a:ext cx="11838305" cy="617220"/>
            </a:xfrm>
            <a:custGeom>
              <a:avLst/>
              <a:gdLst/>
              <a:ahLst/>
              <a:cxnLst/>
              <a:rect l="l" t="t" r="r" b="b"/>
              <a:pathLst>
                <a:path w="11838305" h="617219">
                  <a:moveTo>
                    <a:pt x="11838013" y="0"/>
                  </a:moveTo>
                  <a:lnTo>
                    <a:pt x="6609575" y="0"/>
                  </a:lnTo>
                  <a:lnTo>
                    <a:pt x="0" y="0"/>
                  </a:lnTo>
                  <a:lnTo>
                    <a:pt x="0" y="617220"/>
                  </a:lnTo>
                  <a:lnTo>
                    <a:pt x="6609562" y="617220"/>
                  </a:lnTo>
                  <a:lnTo>
                    <a:pt x="11838013" y="617220"/>
                  </a:lnTo>
                  <a:lnTo>
                    <a:pt x="11838013" y="0"/>
                  </a:lnTo>
                  <a:close/>
                </a:path>
              </a:pathLst>
            </a:custGeom>
            <a:solidFill>
              <a:srgbClr val="1C488A"/>
            </a:solidFill>
          </p:spPr>
          <p:txBody>
            <a:bodyPr wrap="square" lIns="0" tIns="0" rIns="0" bIns="0" rtlCol="0"/>
            <a:lstStyle/>
            <a:p>
              <a:endParaRPr/>
            </a:p>
          </p:txBody>
        </p:sp>
        <p:sp>
          <p:nvSpPr>
            <p:cNvPr id="9" name="object 9"/>
            <p:cNvSpPr/>
            <p:nvPr/>
          </p:nvSpPr>
          <p:spPr>
            <a:xfrm>
              <a:off x="285140" y="1895411"/>
              <a:ext cx="11838305" cy="4625340"/>
            </a:xfrm>
            <a:custGeom>
              <a:avLst/>
              <a:gdLst/>
              <a:ahLst/>
              <a:cxnLst/>
              <a:rect l="l" t="t" r="r" b="b"/>
              <a:pathLst>
                <a:path w="11838305" h="4625340">
                  <a:moveTo>
                    <a:pt x="11838013" y="0"/>
                  </a:moveTo>
                  <a:lnTo>
                    <a:pt x="6609575" y="0"/>
                  </a:lnTo>
                  <a:lnTo>
                    <a:pt x="0" y="0"/>
                  </a:lnTo>
                  <a:lnTo>
                    <a:pt x="0" y="4625124"/>
                  </a:lnTo>
                  <a:lnTo>
                    <a:pt x="6609562" y="4625124"/>
                  </a:lnTo>
                  <a:lnTo>
                    <a:pt x="11838013" y="4625124"/>
                  </a:lnTo>
                  <a:lnTo>
                    <a:pt x="11838013" y="0"/>
                  </a:lnTo>
                  <a:close/>
                </a:path>
              </a:pathLst>
            </a:custGeom>
            <a:solidFill>
              <a:srgbClr val="CCCFDA"/>
            </a:solidFill>
          </p:spPr>
          <p:txBody>
            <a:bodyPr wrap="square" lIns="0" tIns="0" rIns="0" bIns="0" rtlCol="0"/>
            <a:lstStyle/>
            <a:p>
              <a:endParaRPr/>
            </a:p>
          </p:txBody>
        </p:sp>
        <p:sp>
          <p:nvSpPr>
            <p:cNvPr id="10" name="object 10"/>
            <p:cNvSpPr/>
            <p:nvPr/>
          </p:nvSpPr>
          <p:spPr>
            <a:xfrm>
              <a:off x="6894707" y="1271842"/>
              <a:ext cx="0" cy="5255260"/>
            </a:xfrm>
            <a:custGeom>
              <a:avLst/>
              <a:gdLst/>
              <a:ahLst/>
              <a:cxnLst/>
              <a:rect l="l" t="t" r="r" b="b"/>
              <a:pathLst>
                <a:path h="5255259">
                  <a:moveTo>
                    <a:pt x="0" y="0"/>
                  </a:moveTo>
                  <a:lnTo>
                    <a:pt x="0" y="5255044"/>
                  </a:lnTo>
                </a:path>
              </a:pathLst>
            </a:custGeom>
            <a:ln w="12700">
              <a:solidFill>
                <a:srgbClr val="FFFFFF"/>
              </a:solidFill>
            </a:ln>
          </p:spPr>
          <p:txBody>
            <a:bodyPr wrap="square" lIns="0" tIns="0" rIns="0" bIns="0" rtlCol="0"/>
            <a:lstStyle/>
            <a:p>
              <a:endParaRPr/>
            </a:p>
          </p:txBody>
        </p:sp>
        <p:sp>
          <p:nvSpPr>
            <p:cNvPr id="11" name="object 11"/>
            <p:cNvSpPr/>
            <p:nvPr/>
          </p:nvSpPr>
          <p:spPr>
            <a:xfrm>
              <a:off x="278785" y="1895412"/>
              <a:ext cx="11851005" cy="0"/>
            </a:xfrm>
            <a:custGeom>
              <a:avLst/>
              <a:gdLst/>
              <a:ahLst/>
              <a:cxnLst/>
              <a:rect l="l" t="t" r="r" b="b"/>
              <a:pathLst>
                <a:path w="11851005">
                  <a:moveTo>
                    <a:pt x="0" y="0"/>
                  </a:moveTo>
                  <a:lnTo>
                    <a:pt x="11850738" y="0"/>
                  </a:lnTo>
                </a:path>
              </a:pathLst>
            </a:custGeom>
            <a:ln w="38100">
              <a:solidFill>
                <a:srgbClr val="FFFFFF"/>
              </a:solidFill>
            </a:ln>
          </p:spPr>
          <p:txBody>
            <a:bodyPr wrap="square" lIns="0" tIns="0" rIns="0" bIns="0" rtlCol="0"/>
            <a:lstStyle/>
            <a:p>
              <a:endParaRPr/>
            </a:p>
          </p:txBody>
        </p:sp>
        <p:sp>
          <p:nvSpPr>
            <p:cNvPr id="12" name="object 12"/>
            <p:cNvSpPr/>
            <p:nvPr/>
          </p:nvSpPr>
          <p:spPr>
            <a:xfrm>
              <a:off x="285135" y="1271842"/>
              <a:ext cx="0" cy="5255260"/>
            </a:xfrm>
            <a:custGeom>
              <a:avLst/>
              <a:gdLst/>
              <a:ahLst/>
              <a:cxnLst/>
              <a:rect l="l" t="t" r="r" b="b"/>
              <a:pathLst>
                <a:path h="5255259">
                  <a:moveTo>
                    <a:pt x="0" y="0"/>
                  </a:moveTo>
                  <a:lnTo>
                    <a:pt x="0" y="5255044"/>
                  </a:lnTo>
                </a:path>
              </a:pathLst>
            </a:custGeom>
            <a:ln w="12700">
              <a:solidFill>
                <a:srgbClr val="FFFFFF"/>
              </a:solidFill>
            </a:ln>
          </p:spPr>
          <p:txBody>
            <a:bodyPr wrap="square" lIns="0" tIns="0" rIns="0" bIns="0" rtlCol="0"/>
            <a:lstStyle/>
            <a:p>
              <a:endParaRPr/>
            </a:p>
          </p:txBody>
        </p:sp>
        <p:sp>
          <p:nvSpPr>
            <p:cNvPr id="13" name="object 13"/>
            <p:cNvSpPr/>
            <p:nvPr/>
          </p:nvSpPr>
          <p:spPr>
            <a:xfrm>
              <a:off x="12123174" y="1271842"/>
              <a:ext cx="0" cy="5255260"/>
            </a:xfrm>
            <a:custGeom>
              <a:avLst/>
              <a:gdLst/>
              <a:ahLst/>
              <a:cxnLst/>
              <a:rect l="l" t="t" r="r" b="b"/>
              <a:pathLst>
                <a:path h="5255259">
                  <a:moveTo>
                    <a:pt x="0" y="0"/>
                  </a:moveTo>
                  <a:lnTo>
                    <a:pt x="0" y="5255044"/>
                  </a:lnTo>
                </a:path>
              </a:pathLst>
            </a:custGeom>
            <a:ln w="12700">
              <a:solidFill>
                <a:srgbClr val="FFFFFF"/>
              </a:solidFill>
            </a:ln>
          </p:spPr>
          <p:txBody>
            <a:bodyPr wrap="square" lIns="0" tIns="0" rIns="0" bIns="0" rtlCol="0"/>
            <a:lstStyle/>
            <a:p>
              <a:endParaRPr/>
            </a:p>
          </p:txBody>
        </p:sp>
        <p:sp>
          <p:nvSpPr>
            <p:cNvPr id="14" name="object 14"/>
            <p:cNvSpPr/>
            <p:nvPr/>
          </p:nvSpPr>
          <p:spPr>
            <a:xfrm>
              <a:off x="278785" y="1278192"/>
              <a:ext cx="11851005" cy="0"/>
            </a:xfrm>
            <a:custGeom>
              <a:avLst/>
              <a:gdLst/>
              <a:ahLst/>
              <a:cxnLst/>
              <a:rect l="l" t="t" r="r" b="b"/>
              <a:pathLst>
                <a:path w="11851005">
                  <a:moveTo>
                    <a:pt x="0" y="0"/>
                  </a:moveTo>
                  <a:lnTo>
                    <a:pt x="11850738" y="0"/>
                  </a:lnTo>
                </a:path>
              </a:pathLst>
            </a:custGeom>
            <a:ln w="12700">
              <a:solidFill>
                <a:srgbClr val="FFFFFF"/>
              </a:solidFill>
            </a:ln>
          </p:spPr>
          <p:txBody>
            <a:bodyPr wrap="square" lIns="0" tIns="0" rIns="0" bIns="0" rtlCol="0"/>
            <a:lstStyle/>
            <a:p>
              <a:endParaRPr/>
            </a:p>
          </p:txBody>
        </p:sp>
        <p:sp>
          <p:nvSpPr>
            <p:cNvPr id="15" name="object 15"/>
            <p:cNvSpPr/>
            <p:nvPr/>
          </p:nvSpPr>
          <p:spPr>
            <a:xfrm>
              <a:off x="278785" y="6520541"/>
              <a:ext cx="11851005" cy="0"/>
            </a:xfrm>
            <a:custGeom>
              <a:avLst/>
              <a:gdLst/>
              <a:ahLst/>
              <a:cxnLst/>
              <a:rect l="l" t="t" r="r" b="b"/>
              <a:pathLst>
                <a:path w="11851005">
                  <a:moveTo>
                    <a:pt x="0" y="0"/>
                  </a:moveTo>
                  <a:lnTo>
                    <a:pt x="11850738" y="0"/>
                  </a:lnTo>
                </a:path>
              </a:pathLst>
            </a:custGeom>
            <a:ln w="12700">
              <a:solidFill>
                <a:srgbClr val="FFFFFF"/>
              </a:solidFill>
            </a:ln>
          </p:spPr>
          <p:txBody>
            <a:bodyPr wrap="square" lIns="0" tIns="0" rIns="0" bIns="0" rtlCol="0"/>
            <a:lstStyle/>
            <a:p>
              <a:endParaRPr/>
            </a:p>
          </p:txBody>
        </p:sp>
      </p:grpSp>
      <p:sp>
        <p:nvSpPr>
          <p:cNvPr id="16" name="object 16"/>
          <p:cNvSpPr txBox="1"/>
          <p:nvPr/>
        </p:nvSpPr>
        <p:spPr>
          <a:xfrm>
            <a:off x="380377" y="1293686"/>
            <a:ext cx="6417310" cy="574040"/>
          </a:xfrm>
          <a:prstGeom prst="rect">
            <a:avLst/>
          </a:prstGeom>
        </p:spPr>
        <p:txBody>
          <a:bodyPr vert="horz" wrap="square" lIns="0" tIns="12700" rIns="0" bIns="0" rtlCol="0">
            <a:spAutoFit/>
          </a:bodyPr>
          <a:lstStyle/>
          <a:p>
            <a:pPr algn="ctr">
              <a:lnSpc>
                <a:spcPct val="100000"/>
              </a:lnSpc>
              <a:spcBef>
                <a:spcPts val="100"/>
              </a:spcBef>
            </a:pPr>
            <a:r>
              <a:rPr sz="1800" b="1" spc="-10" dirty="0">
                <a:solidFill>
                  <a:srgbClr val="FFFFFF"/>
                </a:solidFill>
                <a:latin typeface="Arial"/>
                <a:cs typeface="Arial"/>
              </a:rPr>
              <a:t>CDC</a:t>
            </a:r>
            <a:endParaRPr sz="1800">
              <a:latin typeface="Arial"/>
              <a:cs typeface="Arial"/>
            </a:endParaRPr>
          </a:p>
          <a:p>
            <a:pPr algn="ctr">
              <a:lnSpc>
                <a:spcPct val="100000"/>
              </a:lnSpc>
            </a:pPr>
            <a:r>
              <a:rPr sz="1800" b="1" u="sng" spc="-5" dirty="0">
                <a:solidFill>
                  <a:srgbClr val="6B94FC"/>
                </a:solidFill>
                <a:uFill>
                  <a:solidFill>
                    <a:srgbClr val="6B94FC"/>
                  </a:solidFill>
                </a:uFill>
                <a:latin typeface="Arial"/>
                <a:cs typeface="Arial"/>
                <a:hlinkClick r:id="rId4"/>
              </a:rPr>
              <a:t>https://covid.cdc.gov/covid-data-tracker/#cases_totalcases</a:t>
            </a:r>
            <a:endParaRPr sz="1800">
              <a:latin typeface="Arial"/>
              <a:cs typeface="Arial"/>
            </a:endParaRPr>
          </a:p>
        </p:txBody>
      </p:sp>
      <p:sp>
        <p:nvSpPr>
          <p:cNvPr id="17" name="object 17"/>
          <p:cNvSpPr txBox="1"/>
          <p:nvPr/>
        </p:nvSpPr>
        <p:spPr>
          <a:xfrm>
            <a:off x="7527931" y="1293686"/>
            <a:ext cx="3963035" cy="574040"/>
          </a:xfrm>
          <a:prstGeom prst="rect">
            <a:avLst/>
          </a:prstGeom>
        </p:spPr>
        <p:txBody>
          <a:bodyPr vert="horz" wrap="square" lIns="0" tIns="12700" rIns="0" bIns="0" rtlCol="0">
            <a:spAutoFit/>
          </a:bodyPr>
          <a:lstStyle/>
          <a:p>
            <a:pPr algn="ctr">
              <a:lnSpc>
                <a:spcPct val="100000"/>
              </a:lnSpc>
              <a:spcBef>
                <a:spcPts val="100"/>
              </a:spcBef>
            </a:pPr>
            <a:r>
              <a:rPr sz="1800" b="1" spc="-5" dirty="0">
                <a:solidFill>
                  <a:srgbClr val="FFFFFF"/>
                </a:solidFill>
                <a:latin typeface="Arial"/>
                <a:cs typeface="Arial"/>
              </a:rPr>
              <a:t>IDPH</a:t>
            </a:r>
            <a:endParaRPr sz="1800">
              <a:latin typeface="Arial"/>
              <a:cs typeface="Arial"/>
            </a:endParaRPr>
          </a:p>
          <a:p>
            <a:pPr algn="ctr">
              <a:lnSpc>
                <a:spcPct val="100000"/>
              </a:lnSpc>
            </a:pPr>
            <a:r>
              <a:rPr sz="1800" b="1" u="sng" spc="-10" dirty="0">
                <a:solidFill>
                  <a:srgbClr val="6B94FC"/>
                </a:solidFill>
                <a:uFill>
                  <a:solidFill>
                    <a:srgbClr val="6B94FC"/>
                  </a:solidFill>
                </a:uFill>
                <a:latin typeface="Arial"/>
                <a:cs typeface="Arial"/>
                <a:hlinkClick r:id="rId5"/>
              </a:rPr>
              <a:t>https://www.dph.illinois.gov/covid19</a:t>
            </a:r>
            <a:endParaRPr sz="1800">
              <a:latin typeface="Arial"/>
              <a:cs typeface="Arial"/>
            </a:endParaRPr>
          </a:p>
        </p:txBody>
      </p:sp>
      <p:sp>
        <p:nvSpPr>
          <p:cNvPr id="18" name="object 18"/>
          <p:cNvSpPr txBox="1"/>
          <p:nvPr/>
        </p:nvSpPr>
        <p:spPr>
          <a:xfrm>
            <a:off x="313011" y="1910906"/>
            <a:ext cx="3892550" cy="574040"/>
          </a:xfrm>
          <a:prstGeom prst="rect">
            <a:avLst/>
          </a:prstGeom>
        </p:spPr>
        <p:txBody>
          <a:bodyPr vert="horz" wrap="square" lIns="0" tIns="12700" rIns="0" bIns="0" rtlCol="0">
            <a:spAutoFit/>
          </a:bodyPr>
          <a:lstStyle/>
          <a:p>
            <a:pPr marL="299085" indent="-287020">
              <a:lnSpc>
                <a:spcPct val="100000"/>
              </a:lnSpc>
              <a:spcBef>
                <a:spcPts val="100"/>
              </a:spcBef>
              <a:buChar char="•"/>
              <a:tabLst>
                <a:tab pos="298450" algn="l"/>
                <a:tab pos="299720" algn="l"/>
              </a:tabLst>
            </a:pPr>
            <a:r>
              <a:rPr sz="1800" spc="-45" dirty="0">
                <a:solidFill>
                  <a:srgbClr val="444B54"/>
                </a:solidFill>
                <a:latin typeface="Arial"/>
                <a:cs typeface="Arial"/>
              </a:rPr>
              <a:t>Total</a:t>
            </a:r>
            <a:r>
              <a:rPr sz="1800" spc="-25" dirty="0">
                <a:solidFill>
                  <a:srgbClr val="444B54"/>
                </a:solidFill>
                <a:latin typeface="Arial"/>
                <a:cs typeface="Arial"/>
              </a:rPr>
              <a:t> </a:t>
            </a:r>
            <a:r>
              <a:rPr sz="1800" spc="-5" dirty="0">
                <a:solidFill>
                  <a:srgbClr val="444B54"/>
                </a:solidFill>
                <a:latin typeface="Arial"/>
                <a:cs typeface="Arial"/>
              </a:rPr>
              <a:t>cases: </a:t>
            </a:r>
            <a:r>
              <a:rPr sz="1800" b="1" spc="-10" dirty="0">
                <a:solidFill>
                  <a:srgbClr val="444B54"/>
                </a:solidFill>
                <a:latin typeface="Arial"/>
                <a:cs typeface="Arial"/>
              </a:rPr>
              <a:t>43,169,823</a:t>
            </a:r>
            <a:r>
              <a:rPr sz="1800" b="1" spc="15" dirty="0">
                <a:solidFill>
                  <a:srgbClr val="444B54"/>
                </a:solidFill>
                <a:latin typeface="Arial"/>
                <a:cs typeface="Arial"/>
              </a:rPr>
              <a:t> </a:t>
            </a:r>
            <a:r>
              <a:rPr sz="1800" b="1" spc="-5" dirty="0">
                <a:solidFill>
                  <a:srgbClr val="444B54"/>
                </a:solidFill>
                <a:latin typeface="Arial"/>
                <a:cs typeface="Arial"/>
              </a:rPr>
              <a:t>confirmed</a:t>
            </a:r>
            <a:endParaRPr sz="1800">
              <a:latin typeface="Arial"/>
              <a:cs typeface="Arial"/>
            </a:endParaRPr>
          </a:p>
          <a:p>
            <a:pPr marL="299085" indent="-287020">
              <a:lnSpc>
                <a:spcPct val="100000"/>
              </a:lnSpc>
              <a:buChar char="•"/>
              <a:tabLst>
                <a:tab pos="298450" algn="l"/>
                <a:tab pos="299720" algn="l"/>
              </a:tabLst>
            </a:pPr>
            <a:r>
              <a:rPr sz="1800" spc="-45" dirty="0">
                <a:solidFill>
                  <a:srgbClr val="444B54"/>
                </a:solidFill>
                <a:latin typeface="Arial"/>
                <a:cs typeface="Arial"/>
              </a:rPr>
              <a:t>Total</a:t>
            </a:r>
            <a:r>
              <a:rPr sz="1800" spc="-30" dirty="0">
                <a:solidFill>
                  <a:srgbClr val="444B54"/>
                </a:solidFill>
                <a:latin typeface="Arial"/>
                <a:cs typeface="Arial"/>
              </a:rPr>
              <a:t> </a:t>
            </a:r>
            <a:r>
              <a:rPr sz="1800" spc="-10" dirty="0">
                <a:solidFill>
                  <a:srgbClr val="444B54"/>
                </a:solidFill>
                <a:latin typeface="Arial"/>
                <a:cs typeface="Arial"/>
              </a:rPr>
              <a:t>deaths:</a:t>
            </a:r>
            <a:r>
              <a:rPr sz="1800" spc="10" dirty="0">
                <a:solidFill>
                  <a:srgbClr val="444B54"/>
                </a:solidFill>
                <a:latin typeface="Arial"/>
                <a:cs typeface="Arial"/>
              </a:rPr>
              <a:t> </a:t>
            </a:r>
            <a:r>
              <a:rPr sz="1800" b="1" spc="-10" dirty="0">
                <a:solidFill>
                  <a:srgbClr val="444B54"/>
                </a:solidFill>
                <a:latin typeface="Arial"/>
                <a:cs typeface="Arial"/>
              </a:rPr>
              <a:t>691,517</a:t>
            </a:r>
            <a:r>
              <a:rPr sz="1800" b="1" dirty="0">
                <a:solidFill>
                  <a:srgbClr val="444B54"/>
                </a:solidFill>
                <a:latin typeface="Arial"/>
                <a:cs typeface="Arial"/>
              </a:rPr>
              <a:t> </a:t>
            </a:r>
            <a:r>
              <a:rPr sz="1800" b="1" spc="-5" dirty="0">
                <a:solidFill>
                  <a:srgbClr val="444B54"/>
                </a:solidFill>
                <a:latin typeface="Arial"/>
                <a:cs typeface="Arial"/>
              </a:rPr>
              <a:t>confirmed</a:t>
            </a:r>
            <a:endParaRPr sz="1800">
              <a:latin typeface="Arial"/>
              <a:cs typeface="Arial"/>
            </a:endParaRPr>
          </a:p>
        </p:txBody>
      </p:sp>
      <p:sp>
        <p:nvSpPr>
          <p:cNvPr id="19" name="object 19"/>
          <p:cNvSpPr txBox="1"/>
          <p:nvPr/>
        </p:nvSpPr>
        <p:spPr>
          <a:xfrm>
            <a:off x="6922584" y="1910906"/>
            <a:ext cx="4236720" cy="604520"/>
          </a:xfrm>
          <a:prstGeom prst="rect">
            <a:avLst/>
          </a:prstGeom>
        </p:spPr>
        <p:txBody>
          <a:bodyPr vert="horz" wrap="square" lIns="0" tIns="12065" rIns="0" bIns="0" rtlCol="0">
            <a:spAutoFit/>
          </a:bodyPr>
          <a:lstStyle/>
          <a:p>
            <a:pPr marL="299085" indent="-287020">
              <a:lnSpc>
                <a:spcPct val="100000"/>
              </a:lnSpc>
              <a:spcBef>
                <a:spcPts val="95"/>
              </a:spcBef>
              <a:buFont typeface="Arial"/>
              <a:buChar char="•"/>
              <a:tabLst>
                <a:tab pos="299085" algn="l"/>
                <a:tab pos="299720" algn="l"/>
              </a:tabLst>
            </a:pPr>
            <a:r>
              <a:rPr sz="1900" b="1" spc="-5" dirty="0">
                <a:solidFill>
                  <a:srgbClr val="444B54"/>
                </a:solidFill>
                <a:latin typeface="Arial"/>
                <a:cs typeface="Arial"/>
              </a:rPr>
              <a:t>1,627,508</a:t>
            </a:r>
            <a:r>
              <a:rPr sz="1900" b="1" spc="20" dirty="0">
                <a:solidFill>
                  <a:srgbClr val="444B54"/>
                </a:solidFill>
                <a:latin typeface="Arial"/>
                <a:cs typeface="Arial"/>
              </a:rPr>
              <a:t> </a:t>
            </a:r>
            <a:r>
              <a:rPr sz="1900" spc="-5" dirty="0">
                <a:solidFill>
                  <a:srgbClr val="444B54"/>
                </a:solidFill>
                <a:latin typeface="Arial"/>
                <a:cs typeface="Arial"/>
              </a:rPr>
              <a:t>Confirmed</a:t>
            </a:r>
            <a:r>
              <a:rPr sz="1900" spc="20" dirty="0">
                <a:solidFill>
                  <a:srgbClr val="444B54"/>
                </a:solidFill>
                <a:latin typeface="Arial"/>
                <a:cs typeface="Arial"/>
              </a:rPr>
              <a:t> </a:t>
            </a:r>
            <a:r>
              <a:rPr sz="1900" spc="-5" dirty="0">
                <a:solidFill>
                  <a:srgbClr val="444B54"/>
                </a:solidFill>
                <a:latin typeface="Arial"/>
                <a:cs typeface="Arial"/>
              </a:rPr>
              <a:t>Positive</a:t>
            </a:r>
            <a:r>
              <a:rPr sz="1900" spc="10" dirty="0">
                <a:solidFill>
                  <a:srgbClr val="444B54"/>
                </a:solidFill>
                <a:latin typeface="Arial"/>
                <a:cs typeface="Arial"/>
              </a:rPr>
              <a:t> </a:t>
            </a:r>
            <a:r>
              <a:rPr sz="1900" spc="-5" dirty="0">
                <a:solidFill>
                  <a:srgbClr val="444B54"/>
                </a:solidFill>
                <a:latin typeface="Arial"/>
                <a:cs typeface="Arial"/>
              </a:rPr>
              <a:t>Cases</a:t>
            </a:r>
            <a:endParaRPr sz="1900">
              <a:latin typeface="Arial"/>
              <a:cs typeface="Arial"/>
            </a:endParaRPr>
          </a:p>
          <a:p>
            <a:pPr marL="299085" indent="-287020">
              <a:lnSpc>
                <a:spcPct val="100000"/>
              </a:lnSpc>
              <a:buFont typeface="Arial"/>
              <a:buChar char="•"/>
              <a:tabLst>
                <a:tab pos="299085" algn="l"/>
                <a:tab pos="299720" algn="l"/>
              </a:tabLst>
            </a:pPr>
            <a:r>
              <a:rPr sz="1900" b="1" spc="-5" dirty="0">
                <a:solidFill>
                  <a:srgbClr val="444B54"/>
                </a:solidFill>
                <a:latin typeface="Arial"/>
                <a:cs typeface="Arial"/>
              </a:rPr>
              <a:t>24,976</a:t>
            </a:r>
            <a:r>
              <a:rPr sz="1900" b="1" spc="-15" dirty="0">
                <a:solidFill>
                  <a:srgbClr val="444B54"/>
                </a:solidFill>
                <a:latin typeface="Arial"/>
                <a:cs typeface="Arial"/>
              </a:rPr>
              <a:t> </a:t>
            </a:r>
            <a:r>
              <a:rPr sz="1900" spc="-5" dirty="0">
                <a:solidFill>
                  <a:srgbClr val="444B54"/>
                </a:solidFill>
                <a:latin typeface="Arial"/>
                <a:cs typeface="Arial"/>
              </a:rPr>
              <a:t>Deaths</a:t>
            </a:r>
            <a:endParaRPr sz="1900">
              <a:latin typeface="Arial"/>
              <a:cs typeface="Arial"/>
            </a:endParaRPr>
          </a:p>
        </p:txBody>
      </p:sp>
      <p:grpSp>
        <p:nvGrpSpPr>
          <p:cNvPr id="20" name="object 20"/>
          <p:cNvGrpSpPr/>
          <p:nvPr/>
        </p:nvGrpSpPr>
        <p:grpSpPr>
          <a:xfrm>
            <a:off x="621791" y="2450592"/>
            <a:ext cx="10619740" cy="4426585"/>
            <a:chOff x="621791" y="2450592"/>
            <a:chExt cx="10619740" cy="4426585"/>
          </a:xfrm>
        </p:grpSpPr>
        <p:pic>
          <p:nvPicPr>
            <p:cNvPr id="21" name="object 21"/>
            <p:cNvPicPr/>
            <p:nvPr/>
          </p:nvPicPr>
          <p:blipFill>
            <a:blip r:embed="rId6" cstate="print"/>
            <a:stretch>
              <a:fillRect/>
            </a:stretch>
          </p:blipFill>
          <p:spPr>
            <a:xfrm>
              <a:off x="621791" y="2450592"/>
              <a:ext cx="5742431" cy="3674363"/>
            </a:xfrm>
            <a:prstGeom prst="rect">
              <a:avLst/>
            </a:prstGeom>
          </p:spPr>
        </p:pic>
        <p:pic>
          <p:nvPicPr>
            <p:cNvPr id="22" name="object 22"/>
            <p:cNvPicPr/>
            <p:nvPr/>
          </p:nvPicPr>
          <p:blipFill>
            <a:blip r:embed="rId7" cstate="print"/>
            <a:stretch>
              <a:fillRect/>
            </a:stretch>
          </p:blipFill>
          <p:spPr>
            <a:xfrm>
              <a:off x="685799" y="2514600"/>
              <a:ext cx="5557177" cy="3491484"/>
            </a:xfrm>
            <a:prstGeom prst="rect">
              <a:avLst/>
            </a:prstGeom>
          </p:spPr>
        </p:pic>
        <p:sp>
          <p:nvSpPr>
            <p:cNvPr id="23" name="object 23"/>
            <p:cNvSpPr/>
            <p:nvPr/>
          </p:nvSpPr>
          <p:spPr>
            <a:xfrm>
              <a:off x="666749" y="2495550"/>
              <a:ext cx="5598160" cy="3529965"/>
            </a:xfrm>
            <a:custGeom>
              <a:avLst/>
              <a:gdLst/>
              <a:ahLst/>
              <a:cxnLst/>
              <a:rect l="l" t="t" r="r" b="b"/>
              <a:pathLst>
                <a:path w="5598160" h="3529965">
                  <a:moveTo>
                    <a:pt x="0" y="0"/>
                  </a:moveTo>
                  <a:lnTo>
                    <a:pt x="5597652" y="0"/>
                  </a:lnTo>
                  <a:lnTo>
                    <a:pt x="5597652" y="3529584"/>
                  </a:lnTo>
                  <a:lnTo>
                    <a:pt x="0" y="3529584"/>
                  </a:lnTo>
                  <a:lnTo>
                    <a:pt x="0" y="0"/>
                  </a:lnTo>
                  <a:close/>
                </a:path>
              </a:pathLst>
            </a:custGeom>
            <a:ln w="38100">
              <a:solidFill>
                <a:srgbClr val="000000"/>
              </a:solidFill>
            </a:ln>
          </p:spPr>
          <p:txBody>
            <a:bodyPr wrap="square" lIns="0" tIns="0" rIns="0" bIns="0" rtlCol="0"/>
            <a:lstStyle/>
            <a:p>
              <a:endParaRPr/>
            </a:p>
          </p:txBody>
        </p:sp>
        <p:pic>
          <p:nvPicPr>
            <p:cNvPr id="24" name="object 24"/>
            <p:cNvPicPr/>
            <p:nvPr/>
          </p:nvPicPr>
          <p:blipFill>
            <a:blip r:embed="rId8" cstate="print"/>
            <a:stretch>
              <a:fillRect/>
            </a:stretch>
          </p:blipFill>
          <p:spPr>
            <a:xfrm>
              <a:off x="621792" y="5972556"/>
              <a:ext cx="5742431" cy="885444"/>
            </a:xfrm>
            <a:prstGeom prst="rect">
              <a:avLst/>
            </a:prstGeom>
          </p:spPr>
        </p:pic>
        <p:pic>
          <p:nvPicPr>
            <p:cNvPr id="25" name="object 25"/>
            <p:cNvPicPr/>
            <p:nvPr/>
          </p:nvPicPr>
          <p:blipFill>
            <a:blip r:embed="rId9" cstate="print"/>
            <a:stretch>
              <a:fillRect/>
            </a:stretch>
          </p:blipFill>
          <p:spPr>
            <a:xfrm>
              <a:off x="685799" y="6036563"/>
              <a:ext cx="5559551" cy="821435"/>
            </a:xfrm>
            <a:prstGeom prst="rect">
              <a:avLst/>
            </a:prstGeom>
          </p:spPr>
        </p:pic>
        <p:sp>
          <p:nvSpPr>
            <p:cNvPr id="26" name="object 26"/>
            <p:cNvSpPr/>
            <p:nvPr/>
          </p:nvSpPr>
          <p:spPr>
            <a:xfrm>
              <a:off x="666749" y="6017513"/>
              <a:ext cx="5598160" cy="840740"/>
            </a:xfrm>
            <a:custGeom>
              <a:avLst/>
              <a:gdLst/>
              <a:ahLst/>
              <a:cxnLst/>
              <a:rect l="l" t="t" r="r" b="b"/>
              <a:pathLst>
                <a:path w="5598160" h="840740">
                  <a:moveTo>
                    <a:pt x="0" y="0"/>
                  </a:moveTo>
                  <a:lnTo>
                    <a:pt x="5597652" y="0"/>
                  </a:lnTo>
                  <a:lnTo>
                    <a:pt x="5597652" y="840486"/>
                  </a:lnTo>
                </a:path>
                <a:path w="5598160" h="840740">
                  <a:moveTo>
                    <a:pt x="0" y="840486"/>
                  </a:moveTo>
                  <a:lnTo>
                    <a:pt x="0" y="0"/>
                  </a:lnTo>
                </a:path>
              </a:pathLst>
            </a:custGeom>
            <a:ln w="38100">
              <a:solidFill>
                <a:srgbClr val="000000"/>
              </a:solidFill>
            </a:ln>
          </p:spPr>
          <p:txBody>
            <a:bodyPr wrap="square" lIns="0" tIns="0" rIns="0" bIns="0" rtlCol="0"/>
            <a:lstStyle/>
            <a:p>
              <a:endParaRPr/>
            </a:p>
          </p:txBody>
        </p:sp>
        <p:pic>
          <p:nvPicPr>
            <p:cNvPr id="27" name="object 27"/>
            <p:cNvPicPr/>
            <p:nvPr/>
          </p:nvPicPr>
          <p:blipFill>
            <a:blip r:embed="rId10" cstate="print"/>
            <a:stretch>
              <a:fillRect/>
            </a:stretch>
          </p:blipFill>
          <p:spPr>
            <a:xfrm>
              <a:off x="7632191" y="2476500"/>
              <a:ext cx="3608831" cy="4381500"/>
            </a:xfrm>
            <a:prstGeom prst="rect">
              <a:avLst/>
            </a:prstGeom>
          </p:spPr>
        </p:pic>
        <p:pic>
          <p:nvPicPr>
            <p:cNvPr id="28" name="object 28"/>
            <p:cNvPicPr/>
            <p:nvPr/>
          </p:nvPicPr>
          <p:blipFill>
            <a:blip r:embed="rId11" cstate="print"/>
            <a:stretch>
              <a:fillRect/>
            </a:stretch>
          </p:blipFill>
          <p:spPr>
            <a:xfrm>
              <a:off x="7696199" y="2540508"/>
              <a:ext cx="3425951" cy="4253471"/>
            </a:xfrm>
            <a:prstGeom prst="rect">
              <a:avLst/>
            </a:prstGeom>
          </p:spPr>
        </p:pic>
        <p:sp>
          <p:nvSpPr>
            <p:cNvPr id="29" name="object 29"/>
            <p:cNvSpPr/>
            <p:nvPr/>
          </p:nvSpPr>
          <p:spPr>
            <a:xfrm>
              <a:off x="7677149" y="2521458"/>
              <a:ext cx="3464560" cy="4291965"/>
            </a:xfrm>
            <a:custGeom>
              <a:avLst/>
              <a:gdLst/>
              <a:ahLst/>
              <a:cxnLst/>
              <a:rect l="l" t="t" r="r" b="b"/>
              <a:pathLst>
                <a:path w="3464559" h="4291965">
                  <a:moveTo>
                    <a:pt x="0" y="0"/>
                  </a:moveTo>
                  <a:lnTo>
                    <a:pt x="3464052" y="0"/>
                  </a:lnTo>
                  <a:lnTo>
                    <a:pt x="3464052" y="4291584"/>
                  </a:lnTo>
                  <a:lnTo>
                    <a:pt x="0" y="4291584"/>
                  </a:lnTo>
                  <a:lnTo>
                    <a:pt x="0" y="0"/>
                  </a:lnTo>
                  <a:close/>
                </a:path>
              </a:pathLst>
            </a:custGeom>
            <a:ln w="38100">
              <a:solidFill>
                <a:srgbClr val="000000"/>
              </a:solidFill>
            </a:ln>
          </p:spPr>
          <p:txBody>
            <a:bodyPr wrap="square" lIns="0" tIns="0" rIns="0" bIns="0" rtlCol="0"/>
            <a:lstStyle/>
            <a:p>
              <a:endParaRPr/>
            </a:p>
          </p:txBody>
        </p:sp>
      </p:grpSp>
      <p:sp>
        <p:nvSpPr>
          <p:cNvPr id="30" name="object 30"/>
          <p:cNvSpPr txBox="1"/>
          <p:nvPr/>
        </p:nvSpPr>
        <p:spPr>
          <a:xfrm>
            <a:off x="11391389" y="6444636"/>
            <a:ext cx="110489" cy="196215"/>
          </a:xfrm>
          <a:prstGeom prst="rect">
            <a:avLst/>
          </a:prstGeom>
        </p:spPr>
        <p:txBody>
          <a:bodyPr vert="horz" wrap="square" lIns="0" tIns="0" rIns="0" bIns="0" rtlCol="0">
            <a:spAutoFit/>
          </a:bodyPr>
          <a:lstStyle/>
          <a:p>
            <a:pPr marL="12700">
              <a:lnSpc>
                <a:spcPts val="1425"/>
              </a:lnSpc>
            </a:pPr>
            <a:r>
              <a:rPr sz="1200" spc="-5" dirty="0">
                <a:solidFill>
                  <a:srgbClr val="929599"/>
                </a:solidFill>
                <a:latin typeface="Arial"/>
                <a:cs typeface="Arial"/>
              </a:rPr>
              <a:t>8</a:t>
            </a:r>
            <a:endParaRPr sz="12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1331975"/>
          </a:xfrm>
          <a:prstGeom prst="rect">
            <a:avLst/>
          </a:prstGeom>
        </p:spPr>
      </p:pic>
      <p:sp>
        <p:nvSpPr>
          <p:cNvPr id="3" name="object 3"/>
          <p:cNvSpPr/>
          <p:nvPr/>
        </p:nvSpPr>
        <p:spPr>
          <a:xfrm>
            <a:off x="11311128" y="6446520"/>
            <a:ext cx="0" cy="268605"/>
          </a:xfrm>
          <a:custGeom>
            <a:avLst/>
            <a:gdLst/>
            <a:ahLst/>
            <a:cxnLst/>
            <a:rect l="l" t="t" r="r" b="b"/>
            <a:pathLst>
              <a:path h="268604">
                <a:moveTo>
                  <a:pt x="0" y="0"/>
                </a:moveTo>
                <a:lnTo>
                  <a:pt x="0" y="268135"/>
                </a:lnTo>
              </a:path>
            </a:pathLst>
          </a:custGeom>
          <a:ln w="6096">
            <a:solidFill>
              <a:srgbClr val="7D7D7D"/>
            </a:solidFill>
          </a:ln>
        </p:spPr>
        <p:txBody>
          <a:bodyPr wrap="square" lIns="0" tIns="0" rIns="0" bIns="0" rtlCol="0"/>
          <a:lstStyle/>
          <a:p>
            <a:endParaRPr/>
          </a:p>
        </p:txBody>
      </p:sp>
      <p:sp>
        <p:nvSpPr>
          <p:cNvPr id="4" name="object 4"/>
          <p:cNvSpPr txBox="1">
            <a:spLocks noGrp="1"/>
          </p:cNvSpPr>
          <p:nvPr>
            <p:ph type="title"/>
          </p:nvPr>
        </p:nvSpPr>
        <p:spPr>
          <a:xfrm>
            <a:off x="383031" y="436882"/>
            <a:ext cx="4354195" cy="513715"/>
          </a:xfrm>
          <a:prstGeom prst="rect">
            <a:avLst/>
          </a:prstGeom>
        </p:spPr>
        <p:txBody>
          <a:bodyPr vert="horz" wrap="square" lIns="0" tIns="13335" rIns="0" bIns="0" rtlCol="0">
            <a:spAutoFit/>
          </a:bodyPr>
          <a:lstStyle/>
          <a:p>
            <a:pPr marL="12700">
              <a:lnSpc>
                <a:spcPct val="100000"/>
              </a:lnSpc>
              <a:spcBef>
                <a:spcPts val="105"/>
              </a:spcBef>
            </a:pPr>
            <a:r>
              <a:rPr sz="3200" b="1" spc="-5" dirty="0">
                <a:solidFill>
                  <a:srgbClr val="FFFFFF"/>
                </a:solidFill>
                <a:latin typeface="Arial"/>
                <a:cs typeface="Arial"/>
              </a:rPr>
              <a:t>Illinois</a:t>
            </a:r>
            <a:r>
              <a:rPr sz="3200" b="1" spc="-125" dirty="0">
                <a:solidFill>
                  <a:srgbClr val="FFFFFF"/>
                </a:solidFill>
                <a:latin typeface="Arial"/>
                <a:cs typeface="Arial"/>
              </a:rPr>
              <a:t> </a:t>
            </a:r>
            <a:r>
              <a:rPr sz="3200" b="1" spc="-5" dirty="0">
                <a:solidFill>
                  <a:srgbClr val="FFFFFF"/>
                </a:solidFill>
                <a:latin typeface="Arial"/>
                <a:cs typeface="Arial"/>
              </a:rPr>
              <a:t>Daily</a:t>
            </a:r>
            <a:r>
              <a:rPr sz="3200" b="1" spc="-110" dirty="0">
                <a:solidFill>
                  <a:srgbClr val="FFFFFF"/>
                </a:solidFill>
                <a:latin typeface="Arial"/>
                <a:cs typeface="Arial"/>
              </a:rPr>
              <a:t> </a:t>
            </a:r>
            <a:r>
              <a:rPr sz="3200" b="1" spc="-10" dirty="0">
                <a:solidFill>
                  <a:srgbClr val="FFFFFF"/>
                </a:solidFill>
                <a:latin typeface="Arial"/>
                <a:cs typeface="Arial"/>
              </a:rPr>
              <a:t>Incidence</a:t>
            </a:r>
            <a:endParaRPr sz="3200">
              <a:latin typeface="Arial"/>
              <a:cs typeface="Arial"/>
            </a:endParaRPr>
          </a:p>
        </p:txBody>
      </p:sp>
      <p:sp>
        <p:nvSpPr>
          <p:cNvPr id="5" name="object 5"/>
          <p:cNvSpPr txBox="1"/>
          <p:nvPr/>
        </p:nvSpPr>
        <p:spPr>
          <a:xfrm>
            <a:off x="203682" y="1431081"/>
            <a:ext cx="2023110" cy="239395"/>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444A53"/>
                </a:solidFill>
                <a:latin typeface="Arial"/>
                <a:cs typeface="Arial"/>
              </a:rPr>
              <a:t>IDPH</a:t>
            </a:r>
            <a:r>
              <a:rPr sz="1400" spc="-65" dirty="0">
                <a:solidFill>
                  <a:srgbClr val="444A53"/>
                </a:solidFill>
                <a:latin typeface="Arial"/>
                <a:cs typeface="Arial"/>
              </a:rPr>
              <a:t> </a:t>
            </a:r>
            <a:r>
              <a:rPr sz="1400" spc="-5" dirty="0">
                <a:solidFill>
                  <a:srgbClr val="444A53"/>
                </a:solidFill>
                <a:latin typeface="Arial"/>
                <a:cs typeface="Arial"/>
              </a:rPr>
              <a:t>daily</a:t>
            </a:r>
            <a:r>
              <a:rPr sz="1400" spc="-85" dirty="0">
                <a:solidFill>
                  <a:srgbClr val="444A53"/>
                </a:solidFill>
                <a:latin typeface="Arial"/>
                <a:cs typeface="Arial"/>
              </a:rPr>
              <a:t> </a:t>
            </a:r>
            <a:r>
              <a:rPr sz="1400" dirty="0">
                <a:solidFill>
                  <a:srgbClr val="444A53"/>
                </a:solidFill>
                <a:latin typeface="Arial"/>
                <a:cs typeface="Arial"/>
              </a:rPr>
              <a:t>data</a:t>
            </a:r>
            <a:r>
              <a:rPr sz="1400" spc="-65" dirty="0">
                <a:solidFill>
                  <a:srgbClr val="444A53"/>
                </a:solidFill>
                <a:latin typeface="Arial"/>
                <a:cs typeface="Arial"/>
              </a:rPr>
              <a:t> </a:t>
            </a:r>
            <a:r>
              <a:rPr sz="1400" spc="-5" dirty="0">
                <a:solidFill>
                  <a:srgbClr val="444A53"/>
                </a:solidFill>
                <a:latin typeface="Arial"/>
                <a:cs typeface="Arial"/>
              </a:rPr>
              <a:t>summary</a:t>
            </a:r>
            <a:endParaRPr sz="1400">
              <a:latin typeface="Arial"/>
              <a:cs typeface="Arial"/>
            </a:endParaRPr>
          </a:p>
        </p:txBody>
      </p:sp>
      <p:pic>
        <p:nvPicPr>
          <p:cNvPr id="6" name="object 6"/>
          <p:cNvPicPr/>
          <p:nvPr/>
        </p:nvPicPr>
        <p:blipFill>
          <a:blip r:embed="rId3" cstate="print"/>
          <a:stretch>
            <a:fillRect/>
          </a:stretch>
        </p:blipFill>
        <p:spPr>
          <a:xfrm>
            <a:off x="9520427" y="6475475"/>
            <a:ext cx="1609343" cy="225551"/>
          </a:xfrm>
          <a:prstGeom prst="rect">
            <a:avLst/>
          </a:prstGeom>
        </p:spPr>
      </p:pic>
      <p:pic>
        <p:nvPicPr>
          <p:cNvPr id="7" name="object 7"/>
          <p:cNvPicPr/>
          <p:nvPr/>
        </p:nvPicPr>
        <p:blipFill>
          <a:blip r:embed="rId4" cstate="print"/>
          <a:stretch>
            <a:fillRect/>
          </a:stretch>
        </p:blipFill>
        <p:spPr>
          <a:xfrm>
            <a:off x="384047" y="1780032"/>
            <a:ext cx="11515343" cy="4613147"/>
          </a:xfrm>
          <a:prstGeom prst="rect">
            <a:avLst/>
          </a:prstGeom>
        </p:spPr>
      </p:pic>
      <p:sp>
        <p:nvSpPr>
          <p:cNvPr id="8" name="object 8"/>
          <p:cNvSpPr txBox="1"/>
          <p:nvPr/>
        </p:nvSpPr>
        <p:spPr>
          <a:xfrm>
            <a:off x="11492155" y="6530388"/>
            <a:ext cx="229235" cy="167005"/>
          </a:xfrm>
          <a:prstGeom prst="rect">
            <a:avLst/>
          </a:prstGeom>
        </p:spPr>
        <p:txBody>
          <a:bodyPr vert="horz" wrap="square" lIns="0" tIns="0" rIns="0" bIns="0" rtlCol="0">
            <a:spAutoFit/>
          </a:bodyPr>
          <a:lstStyle/>
          <a:p>
            <a:pPr marL="38100">
              <a:lnSpc>
                <a:spcPct val="100000"/>
              </a:lnSpc>
            </a:pPr>
            <a:fld id="{81D60167-4931-47E6-BA6A-407CBD079E47}" type="slidenum">
              <a:rPr sz="1000" spc="-5" dirty="0">
                <a:solidFill>
                  <a:srgbClr val="7D7D7D"/>
                </a:solidFill>
                <a:latin typeface="Arial"/>
                <a:cs typeface="Arial"/>
              </a:rPr>
              <a:t>9</a:t>
            </a:fld>
            <a:endParaRPr sz="10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744</TotalTime>
  <Words>3306</Words>
  <Application>Microsoft Office PowerPoint</Application>
  <PresentationFormat>Widescreen</PresentationFormat>
  <Paragraphs>446</Paragraphs>
  <Slides>57</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57</vt:i4>
      </vt:variant>
    </vt:vector>
  </HeadingPairs>
  <TitlesOfParts>
    <vt:vector size="66" baseType="lpstr">
      <vt:lpstr>Arial</vt:lpstr>
      <vt:lpstr>Calibri</vt:lpstr>
      <vt:lpstr>Courier New</vt:lpstr>
      <vt:lpstr>Times New Roman</vt:lpstr>
      <vt:lpstr>Trajan Pro</vt:lpstr>
      <vt:lpstr>Verdana</vt:lpstr>
      <vt:lpstr>Wingdings</vt:lpstr>
      <vt:lpstr>Office Theme</vt:lpstr>
      <vt:lpstr>1_Office Theme</vt:lpstr>
      <vt:lpstr>COVID-19 Strategies  for OB &amp; Neonatal  Units</vt:lpstr>
      <vt:lpstr>Welcome</vt:lpstr>
      <vt:lpstr>Housekeeping: We Are Recording Now</vt:lpstr>
      <vt:lpstr>ILPQC Covid 19 webinars</vt:lpstr>
      <vt:lpstr>Overview</vt:lpstr>
      <vt:lpstr>US COVID case trend</vt:lpstr>
      <vt:lpstr>PowerPoint Presentation</vt:lpstr>
      <vt:lpstr>Data Update: September 30, 2021 CDC/IDPH: COVID-19 Outbreak</vt:lpstr>
      <vt:lpstr>Illinois Daily Incidence</vt:lpstr>
      <vt:lpstr>Illinois Covid Deaths</vt:lpstr>
      <vt:lpstr>IDPH County Level COVID -19</vt:lpstr>
      <vt:lpstr>Data Update September 30, 2021  IDPH: COVID-19 Outbreak Race  Demographics</vt:lpstr>
      <vt:lpstr>Illinois Population Vaccinated Fully</vt:lpstr>
      <vt:lpstr>Illinois Daily  Reported  Administered  Vaccine Doses</vt:lpstr>
      <vt:lpstr>Percent of Pregnant People aged 18-49 years receiving at least one dose of a COVID-19  vaccine during pregnancy overall, by race/ethnicity, and date reported to CDC (9/25/21)</vt:lpstr>
      <vt:lpstr>CDC Coronavirus Disease 2019 Response</vt:lpstr>
      <vt:lpstr>COVID-19 cases, ICU admission and death among pregnant people (National COVID-19 Case Surveillance Data; Jan 22, 2020 – Sep 13, 2021)</vt:lpstr>
      <vt:lpstr>Severe illness and adverse maternal, pregnancy, and neonatal  outcomes among pregnant women with COVID-19</vt:lpstr>
      <vt:lpstr>Severe illness and death for symptomatic pregnant women  with COVID-19 compared to symptomatic nonpregnant women</vt:lpstr>
      <vt:lpstr>ACIP Meeting, 9/23/21 Maternal Immunization Lead, Dana Meaney Delman, MD, MPH</vt:lpstr>
      <vt:lpstr>CDC:  COVID-19 Vaccination for Pregnant People to Prevent Serious Illness, Deaths, and Adverse Pregnancy Outcomes from COVID-19. (9.29.21) </vt:lpstr>
      <vt:lpstr>CDC:  COVID-19 Vaccination for Pregnant People to Prevent Serious Illness, Deaths, and Adverse Pregnancy Outcomes from COVID-19. (9.29.21) </vt:lpstr>
      <vt:lpstr>CDC:  COVID-19 Vaccination for Pregnant People to Prevent Serious Illness, Deaths, and Adverse Pregnancy Outcomes from COVID-19. (9.29.21)</vt:lpstr>
      <vt:lpstr>ILPQC COVID-19 Webpage  www.ilpqc.org</vt:lpstr>
      <vt:lpstr>Updated OB (ACOG/SMFM) Resources</vt:lpstr>
      <vt:lpstr>ACOG:  9/14/21 Statement of Strong Medical Consensus for Vaccination of Pregnant Individuals Against COVID-19. </vt:lpstr>
      <vt:lpstr>SMFM: Provider Considerations for Engaging in COVID-19 Vaccine Counseling With Pregnant and Lactating Patients. (Updated 9.24.21)</vt:lpstr>
      <vt:lpstr>Statement  Regarding  Dissemination  of COVID-19 Misinformation (9/27/21)</vt:lpstr>
      <vt:lpstr>ABOG: Statement Regarding Dissemination of COVID-19 Misinformation (9/27/21)  </vt:lpstr>
      <vt:lpstr>Updated Neonatal /AAP Resources</vt:lpstr>
      <vt:lpstr>AAP: Children and COVID-19:  State-Level Data Report  September 23, 2021</vt:lpstr>
      <vt:lpstr>PowerPoint Presentation</vt:lpstr>
      <vt:lpstr>Updated OB/Neo Covid Publications</vt:lpstr>
      <vt:lpstr>JAMA: Characteristics and Outcomes of Women With COVID-19 Giving Birth at US Academic Centers During the COVID-19 Pandemic. (08.11.21)   </vt:lpstr>
      <vt:lpstr>Resurgence of SARS-CoV-2 Infection in a  Highly Vaccinated Workforce</vt:lpstr>
      <vt:lpstr>Resurgence of SARS-CoV-2 Infection in  a Highly Vaccinated Workforce (NEJM, 9/9/21)</vt:lpstr>
      <vt:lpstr>Barnes Jewish BJC  monoclonal antibodies protocol</vt:lpstr>
      <vt:lpstr>PowerPoint Presentation</vt:lpstr>
      <vt:lpstr>IDPH / HFS / CDC</vt:lpstr>
      <vt:lpstr>COVID Vaccine Patient Education Examples</vt:lpstr>
      <vt:lpstr>POSTERS</vt:lpstr>
      <vt:lpstr>OB Discussion Panel</vt:lpstr>
      <vt:lpstr>PowerPoint Presentation</vt:lpstr>
      <vt:lpstr>SSM Health St. Mary’s Hospital  St. Louis</vt:lpstr>
      <vt:lpstr>CW, 22 year old G1P0 at 30w4d</vt:lpstr>
      <vt:lpstr>CW, 22 year old G1P0 at 30w4d</vt:lpstr>
      <vt:lpstr>CW, 22 year old G1P0 at 30w4d</vt:lpstr>
      <vt:lpstr>Lessons Learned</vt:lpstr>
      <vt:lpstr>Thank You</vt:lpstr>
      <vt:lpstr>OB Discussion Panel</vt:lpstr>
      <vt:lpstr>Neonatal Discussion Panel</vt:lpstr>
      <vt:lpstr>IDPH update</vt:lpstr>
      <vt:lpstr>Impact of COVID-19 Pandemic  on Maternal and Infant Health</vt:lpstr>
      <vt:lpstr>Home Births  During COVID-19 Pandemic</vt:lpstr>
      <vt:lpstr>Prenatal Care Utilization  During COVID-19 Pandemic</vt:lpstr>
      <vt:lpstr>Thank You</vt:lpstr>
      <vt:lpstr>Thanks to our  Funders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Hilgert</dc:creator>
  <cp:lastModifiedBy>ABorders Local Account</cp:lastModifiedBy>
  <cp:revision>22</cp:revision>
  <dcterms:created xsi:type="dcterms:W3CDTF">2021-09-30T19:32:58Z</dcterms:created>
  <dcterms:modified xsi:type="dcterms:W3CDTF">2021-10-01T16:16:42Z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2021-09-30T00:00:00Z</vt:filetime>
  </property>
  <property fmtid="{D5CDD505-2E9C-101B-9397-08002B2CF9AE}" pid="3" name="Creator">
    <vt:lpwstr>Acrobat PDFMaker 21 for PowerPoint</vt:lpwstr>
  </property>
  <property fmtid="{D5CDD505-2E9C-101B-9397-08002B2CF9AE}" pid="4" name="LastSaved">
    <vt:filetime>2021-09-30T00:00:00Z</vt:filetime>
  </property>
</Properties>
</file>