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1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6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7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8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9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20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21.xml" ContentType="application/vnd.openxmlformats-officedocument.them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22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23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4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6"/>
    <p:sldMasterId id="2147484138" r:id="rId7"/>
    <p:sldMasterId id="2147484150" r:id="rId8"/>
    <p:sldMasterId id="2147484152" r:id="rId9"/>
    <p:sldMasterId id="2147484154" r:id="rId10"/>
    <p:sldMasterId id="2147484164" r:id="rId11"/>
    <p:sldMasterId id="2147484166" r:id="rId12"/>
    <p:sldMasterId id="2147484169" r:id="rId13"/>
    <p:sldMasterId id="2147484184" r:id="rId14"/>
    <p:sldMasterId id="2147484231" r:id="rId15"/>
    <p:sldMasterId id="2147484260" r:id="rId16"/>
    <p:sldMasterId id="2147484265" r:id="rId17"/>
    <p:sldMasterId id="2147484269" r:id="rId18"/>
    <p:sldMasterId id="2147484286" r:id="rId19"/>
    <p:sldMasterId id="2147484290" r:id="rId20"/>
    <p:sldMasterId id="2147484318" r:id="rId21"/>
    <p:sldMasterId id="2147484356" r:id="rId22"/>
    <p:sldMasterId id="2147484388" r:id="rId23"/>
    <p:sldMasterId id="2147484400" r:id="rId24"/>
    <p:sldMasterId id="2147484413" r:id="rId25"/>
    <p:sldMasterId id="2147484455" r:id="rId26"/>
    <p:sldMasterId id="2147484480" r:id="rId27"/>
    <p:sldMasterId id="2147484492" r:id="rId28"/>
    <p:sldMasterId id="2147484504" r:id="rId29"/>
    <p:sldMasterId id="2147484516" r:id="rId30"/>
  </p:sldMasterIdLst>
  <p:notesMasterIdLst>
    <p:notesMasterId r:id="rId84"/>
  </p:notesMasterIdLst>
  <p:handoutMasterIdLst>
    <p:handoutMasterId r:id="rId85"/>
  </p:handoutMasterIdLst>
  <p:sldIdLst>
    <p:sldId id="1450" r:id="rId31"/>
    <p:sldId id="1825" r:id="rId32"/>
    <p:sldId id="1925" r:id="rId33"/>
    <p:sldId id="2154" r:id="rId34"/>
    <p:sldId id="1986" r:id="rId35"/>
    <p:sldId id="2467" r:id="rId36"/>
    <p:sldId id="2548" r:id="rId37"/>
    <p:sldId id="2478" r:id="rId38"/>
    <p:sldId id="2468" r:id="rId39"/>
    <p:sldId id="2547" r:id="rId40"/>
    <p:sldId id="2549" r:id="rId41"/>
    <p:sldId id="2470" r:id="rId42"/>
    <p:sldId id="1975" r:id="rId43"/>
    <p:sldId id="2156" r:id="rId44"/>
    <p:sldId id="2413" r:id="rId45"/>
    <p:sldId id="2212" r:id="rId46"/>
    <p:sldId id="2414" r:id="rId47"/>
    <p:sldId id="2669" r:id="rId48"/>
    <p:sldId id="2670" r:id="rId49"/>
    <p:sldId id="2674" r:id="rId50"/>
    <p:sldId id="2608" r:id="rId51"/>
    <p:sldId id="2596" r:id="rId52"/>
    <p:sldId id="2668" r:id="rId53"/>
    <p:sldId id="2699" r:id="rId54"/>
    <p:sldId id="2700" r:id="rId55"/>
    <p:sldId id="2701" r:id="rId56"/>
    <p:sldId id="2702" r:id="rId57"/>
    <p:sldId id="2703" r:id="rId58"/>
    <p:sldId id="2704" r:id="rId59"/>
    <p:sldId id="2705" r:id="rId60"/>
    <p:sldId id="2706" r:id="rId61"/>
    <p:sldId id="2707" r:id="rId62"/>
    <p:sldId id="2708" r:id="rId63"/>
    <p:sldId id="2709" r:id="rId64"/>
    <p:sldId id="2710" r:id="rId65"/>
    <p:sldId id="2682" r:id="rId66"/>
    <p:sldId id="2693" r:id="rId67"/>
    <p:sldId id="2694" r:id="rId68"/>
    <p:sldId id="2695" r:id="rId69"/>
    <p:sldId id="2696" r:id="rId70"/>
    <p:sldId id="2697" r:id="rId71"/>
    <p:sldId id="2692" r:id="rId72"/>
    <p:sldId id="2685" r:id="rId73"/>
    <p:sldId id="2686" r:id="rId74"/>
    <p:sldId id="2687" r:id="rId75"/>
    <p:sldId id="2688" r:id="rId76"/>
    <p:sldId id="2689" r:id="rId77"/>
    <p:sldId id="2690" r:id="rId78"/>
    <p:sldId id="2691" r:id="rId79"/>
    <p:sldId id="2698" r:id="rId80"/>
    <p:sldId id="2683" r:id="rId81"/>
    <p:sldId id="1841" r:id="rId82"/>
    <p:sldId id="2577" r:id="rId83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ia Ann Lee King" initials="PALK" lastIdx="4" clrIdx="0"/>
  <p:cmAuthor id="2" name="Weiss, Daniel" initials="WD" lastIdx="10" clrIdx="1"/>
  <p:cmAuthor id="3" name="ANNBORDERS" initials="A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90"/>
    <a:srgbClr val="F7994B"/>
    <a:srgbClr val="F58466"/>
    <a:srgbClr val="FFFFCC"/>
    <a:srgbClr val="6359AD"/>
    <a:srgbClr val="6D5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86387" autoAdjust="0"/>
  </p:normalViewPr>
  <p:slideViewPr>
    <p:cSldViewPr>
      <p:cViewPr varScale="1">
        <p:scale>
          <a:sx n="76" d="100"/>
          <a:sy n="76" d="100"/>
        </p:scale>
        <p:origin x="164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42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352"/>
    </p:cViewPr>
  </p:sorterViewPr>
  <p:notesViewPr>
    <p:cSldViewPr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1.xml"/><Relationship Id="rId21" Type="http://schemas.openxmlformats.org/officeDocument/2006/relationships/slideMaster" Target="slideMasters/slideMaster16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16" Type="http://schemas.openxmlformats.org/officeDocument/2006/relationships/slideMaster" Target="slideMasters/slideMaster11.xml"/><Relationship Id="rId11" Type="http://schemas.openxmlformats.org/officeDocument/2006/relationships/slideMaster" Target="slideMasters/slideMaster6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74" Type="http://schemas.openxmlformats.org/officeDocument/2006/relationships/slide" Target="slides/slide44.xml"/><Relationship Id="rId79" Type="http://schemas.openxmlformats.org/officeDocument/2006/relationships/slide" Target="slides/slide49.xml"/><Relationship Id="rId5" Type="http://schemas.openxmlformats.org/officeDocument/2006/relationships/customXml" Target="../customXml/item5.xml"/><Relationship Id="rId90" Type="http://schemas.openxmlformats.org/officeDocument/2006/relationships/tableStyles" Target="tableStyles.xml"/><Relationship Id="rId14" Type="http://schemas.openxmlformats.org/officeDocument/2006/relationships/slideMaster" Target="slideMasters/slideMaster9.xml"/><Relationship Id="rId22" Type="http://schemas.openxmlformats.org/officeDocument/2006/relationships/slideMaster" Target="slideMasters/slideMaster17.xml"/><Relationship Id="rId27" Type="http://schemas.openxmlformats.org/officeDocument/2006/relationships/slideMaster" Target="slideMasters/slideMaster22.xml"/><Relationship Id="rId30" Type="http://schemas.openxmlformats.org/officeDocument/2006/relationships/slideMaster" Target="slideMasters/slideMaster25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77" Type="http://schemas.openxmlformats.org/officeDocument/2006/relationships/slide" Target="slides/slide47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80" Type="http://schemas.openxmlformats.org/officeDocument/2006/relationships/slide" Target="slides/slide50.xml"/><Relationship Id="rId85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Master" Target="slideMasters/slideMaster20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slide" Target="slides/slide45.xml"/><Relationship Id="rId83" Type="http://schemas.openxmlformats.org/officeDocument/2006/relationships/slide" Target="slides/slide53.xml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Master" Target="slideMasters/slideMaster10.xml"/><Relationship Id="rId23" Type="http://schemas.openxmlformats.org/officeDocument/2006/relationships/slideMaster" Target="slideMasters/slideMaster18.xml"/><Relationship Id="rId28" Type="http://schemas.openxmlformats.org/officeDocument/2006/relationships/slideMaster" Target="slideMasters/slideMaster23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slide" Target="slides/slide43.xml"/><Relationship Id="rId78" Type="http://schemas.openxmlformats.org/officeDocument/2006/relationships/slide" Target="slides/slide48.xml"/><Relationship Id="rId81" Type="http://schemas.openxmlformats.org/officeDocument/2006/relationships/slide" Target="slides/slide51.xml"/><Relationship Id="rId86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39" Type="http://schemas.openxmlformats.org/officeDocument/2006/relationships/slide" Target="slides/slide9.xml"/><Relationship Id="rId34" Type="http://schemas.openxmlformats.org/officeDocument/2006/relationships/slide" Target="slides/slide4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76" Type="http://schemas.openxmlformats.org/officeDocument/2006/relationships/slide" Target="slides/slide46.xml"/><Relationship Id="rId7" Type="http://schemas.openxmlformats.org/officeDocument/2006/relationships/slideMaster" Target="slideMasters/slideMaster2.xml"/><Relationship Id="rId71" Type="http://schemas.openxmlformats.org/officeDocument/2006/relationships/slide" Target="slides/slide41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24.xml"/><Relationship Id="rId24" Type="http://schemas.openxmlformats.org/officeDocument/2006/relationships/slideMaster" Target="slideMasters/slideMaster19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66" Type="http://schemas.openxmlformats.org/officeDocument/2006/relationships/slide" Target="slides/slide36.xml"/><Relationship Id="rId87" Type="http://schemas.openxmlformats.org/officeDocument/2006/relationships/presProps" Target="presProps.xml"/><Relationship Id="rId61" Type="http://schemas.openxmlformats.org/officeDocument/2006/relationships/slide" Target="slides/slide31.xml"/><Relationship Id="rId82" Type="http://schemas.openxmlformats.org/officeDocument/2006/relationships/slide" Target="slides/slide52.xml"/><Relationship Id="rId19" Type="http://schemas.openxmlformats.org/officeDocument/2006/relationships/slideMaster" Target="slideMasters/slideMaster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72A443-3FB5-4909-81A9-A36AD1AD066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3DA41D8-0FBD-4BF1-A516-C73F5A836672}">
      <dgm:prSet/>
      <dgm:spPr/>
      <dgm:t>
        <a:bodyPr/>
        <a:lstStyle/>
        <a:p>
          <a:r>
            <a:rPr lang="en-US"/>
            <a:t>23 year old G2P0101 at 33 wks GA</a:t>
          </a:r>
        </a:p>
      </dgm:t>
    </dgm:pt>
    <dgm:pt modelId="{40E16087-623E-4D23-8685-1FE67612C148}" type="parTrans" cxnId="{AB7927C3-7155-404F-89B6-351D41A8B64D}">
      <dgm:prSet/>
      <dgm:spPr/>
      <dgm:t>
        <a:bodyPr/>
        <a:lstStyle/>
        <a:p>
          <a:endParaRPr lang="en-US"/>
        </a:p>
      </dgm:t>
    </dgm:pt>
    <dgm:pt modelId="{516D5313-BE2B-42D0-9A90-4D953D592B0B}" type="sibTrans" cxnId="{AB7927C3-7155-404F-89B6-351D41A8B64D}">
      <dgm:prSet/>
      <dgm:spPr/>
      <dgm:t>
        <a:bodyPr/>
        <a:lstStyle/>
        <a:p>
          <a:endParaRPr lang="en-US"/>
        </a:p>
      </dgm:t>
    </dgm:pt>
    <dgm:pt modelId="{1760A4B7-6216-46D8-95BE-10D211EB4F8A}">
      <dgm:prSet/>
      <dgm:spPr/>
      <dgm:t>
        <a:bodyPr/>
        <a:lstStyle/>
        <a:p>
          <a:r>
            <a:rPr lang="en-US"/>
            <a:t>Presented with cough, congestion and loss of smell</a:t>
          </a:r>
        </a:p>
      </dgm:t>
    </dgm:pt>
    <dgm:pt modelId="{743D964E-8E41-4D86-8C0B-35E78791C269}" type="parTrans" cxnId="{859E4399-3025-49B7-9FA2-365B8C271CF9}">
      <dgm:prSet/>
      <dgm:spPr/>
      <dgm:t>
        <a:bodyPr/>
        <a:lstStyle/>
        <a:p>
          <a:endParaRPr lang="en-US"/>
        </a:p>
      </dgm:t>
    </dgm:pt>
    <dgm:pt modelId="{82B8291A-FC10-41B9-A076-D8C07ADAC20A}" type="sibTrans" cxnId="{859E4399-3025-49B7-9FA2-365B8C271CF9}">
      <dgm:prSet/>
      <dgm:spPr/>
      <dgm:t>
        <a:bodyPr/>
        <a:lstStyle/>
        <a:p>
          <a:endParaRPr lang="en-US"/>
        </a:p>
      </dgm:t>
    </dgm:pt>
    <dgm:pt modelId="{23BAA5CC-3204-45AA-9388-B98CD943BA0C}">
      <dgm:prSet/>
      <dgm:spPr/>
      <dgm:t>
        <a:bodyPr/>
        <a:lstStyle/>
        <a:p>
          <a:r>
            <a:rPr lang="en-US"/>
            <a:t>Presented with possible contractions</a:t>
          </a:r>
        </a:p>
      </dgm:t>
    </dgm:pt>
    <dgm:pt modelId="{5515C172-6B5A-4321-A19F-CCA654E8F7C7}" type="parTrans" cxnId="{BEE8645E-A988-4E12-81D7-AB6F18DDDC95}">
      <dgm:prSet/>
      <dgm:spPr/>
      <dgm:t>
        <a:bodyPr/>
        <a:lstStyle/>
        <a:p>
          <a:endParaRPr lang="en-US"/>
        </a:p>
      </dgm:t>
    </dgm:pt>
    <dgm:pt modelId="{67264D6E-C150-4D9E-BF53-4CC3811A024F}" type="sibTrans" cxnId="{BEE8645E-A988-4E12-81D7-AB6F18DDDC95}">
      <dgm:prSet/>
      <dgm:spPr/>
      <dgm:t>
        <a:bodyPr/>
        <a:lstStyle/>
        <a:p>
          <a:endParaRPr lang="en-US"/>
        </a:p>
      </dgm:t>
    </dgm:pt>
    <dgm:pt modelId="{5F4AC4C7-215F-4FBD-B9BC-78041C0A6EA3}">
      <dgm:prSet/>
      <dgm:spPr/>
      <dgm:t>
        <a:bodyPr/>
        <a:lstStyle/>
        <a:p>
          <a:r>
            <a:rPr lang="en-US"/>
            <a:t>Possible exposure at concert on 04/17/2021</a:t>
          </a:r>
        </a:p>
      </dgm:t>
    </dgm:pt>
    <dgm:pt modelId="{EDF8FD43-7927-42B4-9880-7EF198212A93}" type="parTrans" cxnId="{9F5041C1-60CF-4E08-B0E3-D86486DFADCA}">
      <dgm:prSet/>
      <dgm:spPr/>
      <dgm:t>
        <a:bodyPr/>
        <a:lstStyle/>
        <a:p>
          <a:endParaRPr lang="en-US"/>
        </a:p>
      </dgm:t>
    </dgm:pt>
    <dgm:pt modelId="{494D1B94-1908-4E24-9663-FA92DEC914D7}" type="sibTrans" cxnId="{9F5041C1-60CF-4E08-B0E3-D86486DFADCA}">
      <dgm:prSet/>
      <dgm:spPr/>
      <dgm:t>
        <a:bodyPr/>
        <a:lstStyle/>
        <a:p>
          <a:endParaRPr lang="en-US"/>
        </a:p>
      </dgm:t>
    </dgm:pt>
    <dgm:pt modelId="{FEEA567B-8A9D-4F56-94B6-9C58B83B210E}">
      <dgm:prSet/>
      <dgm:spPr/>
      <dgm:t>
        <a:bodyPr/>
        <a:lstStyle/>
        <a:p>
          <a:r>
            <a:rPr lang="en-US"/>
            <a:t>Symptoms began 04/20/2021</a:t>
          </a:r>
        </a:p>
      </dgm:t>
    </dgm:pt>
    <dgm:pt modelId="{F66A321A-B8E0-4454-A64A-1E6E381A83FD}" type="parTrans" cxnId="{9C625049-7C97-4E6A-AC08-1575BA9EED17}">
      <dgm:prSet/>
      <dgm:spPr/>
      <dgm:t>
        <a:bodyPr/>
        <a:lstStyle/>
        <a:p>
          <a:endParaRPr lang="en-US"/>
        </a:p>
      </dgm:t>
    </dgm:pt>
    <dgm:pt modelId="{84A8C4F5-2983-4EBC-93B4-803E7BF2CF62}" type="sibTrans" cxnId="{9C625049-7C97-4E6A-AC08-1575BA9EED17}">
      <dgm:prSet/>
      <dgm:spPr/>
      <dgm:t>
        <a:bodyPr/>
        <a:lstStyle/>
        <a:p>
          <a:endParaRPr lang="en-US"/>
        </a:p>
      </dgm:t>
    </dgm:pt>
    <dgm:pt modelId="{8331FBDB-E7E2-4F98-A96D-7E88DAE48E70}">
      <dgm:prSet/>
      <dgm:spPr/>
      <dgm:t>
        <a:bodyPr/>
        <a:lstStyle/>
        <a:p>
          <a:r>
            <a:rPr lang="en-US"/>
            <a:t>Baby positive at 30 hours of life</a:t>
          </a:r>
        </a:p>
      </dgm:t>
    </dgm:pt>
    <dgm:pt modelId="{35948695-8CDA-4EB4-94AB-ADA3D35F2E45}" type="parTrans" cxnId="{C2590C41-BD7C-46ED-8134-B81DD422B04B}">
      <dgm:prSet/>
      <dgm:spPr/>
      <dgm:t>
        <a:bodyPr/>
        <a:lstStyle/>
        <a:p>
          <a:endParaRPr lang="en-US"/>
        </a:p>
      </dgm:t>
    </dgm:pt>
    <dgm:pt modelId="{5B7D0F8B-D76A-467A-90C8-F0DB454055C0}" type="sibTrans" cxnId="{C2590C41-BD7C-46ED-8134-B81DD422B04B}">
      <dgm:prSet/>
      <dgm:spPr/>
      <dgm:t>
        <a:bodyPr/>
        <a:lstStyle/>
        <a:p>
          <a:endParaRPr lang="en-US"/>
        </a:p>
      </dgm:t>
    </dgm:pt>
    <dgm:pt modelId="{9FC31E6D-E291-420A-A9BD-29D60785CE88}" type="pres">
      <dgm:prSet presAssocID="{5A72A443-3FB5-4909-81A9-A36AD1AD066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CBD7DB-FD30-4C0C-B0D7-863B4DE13F2E}" type="pres">
      <dgm:prSet presAssocID="{73DA41D8-0FBD-4BF1-A516-C73F5A836672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F668AF-7030-44AF-A2DA-E62F88FB93A3}" type="pres">
      <dgm:prSet presAssocID="{516D5313-BE2B-42D0-9A90-4D953D592B0B}" presName="spacer" presStyleCnt="0"/>
      <dgm:spPr/>
    </dgm:pt>
    <dgm:pt modelId="{EE090EC6-1025-4540-BB44-AFCBABD19234}" type="pres">
      <dgm:prSet presAssocID="{1760A4B7-6216-46D8-95BE-10D211EB4F8A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34FBF3-243E-4E8D-AF91-58967FAF1077}" type="pres">
      <dgm:prSet presAssocID="{82B8291A-FC10-41B9-A076-D8C07ADAC20A}" presName="spacer" presStyleCnt="0"/>
      <dgm:spPr/>
    </dgm:pt>
    <dgm:pt modelId="{16382D0F-F333-43CD-A384-2F9DDB84AC50}" type="pres">
      <dgm:prSet presAssocID="{23BAA5CC-3204-45AA-9388-B98CD943BA0C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04D74C-19FA-460A-BF06-011FE1F2A5D4}" type="pres">
      <dgm:prSet presAssocID="{67264D6E-C150-4D9E-BF53-4CC3811A024F}" presName="spacer" presStyleCnt="0"/>
      <dgm:spPr/>
    </dgm:pt>
    <dgm:pt modelId="{20AB4361-04F6-4E47-B34A-E12DD3072C4B}" type="pres">
      <dgm:prSet presAssocID="{5F4AC4C7-215F-4FBD-B9BC-78041C0A6EA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95BEAD-22CB-473A-9EB2-2CE29D31196B}" type="pres">
      <dgm:prSet presAssocID="{494D1B94-1908-4E24-9663-FA92DEC914D7}" presName="spacer" presStyleCnt="0"/>
      <dgm:spPr/>
    </dgm:pt>
    <dgm:pt modelId="{62D53E40-40DF-4EAA-BC03-29CDFAB3FAD4}" type="pres">
      <dgm:prSet presAssocID="{FEEA567B-8A9D-4F56-94B6-9C58B83B210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D43D52-15F1-41F3-9595-B49CC3FEA0C4}" type="pres">
      <dgm:prSet presAssocID="{84A8C4F5-2983-4EBC-93B4-803E7BF2CF62}" presName="spacer" presStyleCnt="0"/>
      <dgm:spPr/>
    </dgm:pt>
    <dgm:pt modelId="{FE063388-9DE0-4D95-BADB-6F9CA81FBF6A}" type="pres">
      <dgm:prSet presAssocID="{8331FBDB-E7E2-4F98-A96D-7E88DAE48E7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625049-7C97-4E6A-AC08-1575BA9EED17}" srcId="{5A72A443-3FB5-4909-81A9-A36AD1AD0669}" destId="{FEEA567B-8A9D-4F56-94B6-9C58B83B210E}" srcOrd="4" destOrd="0" parTransId="{F66A321A-B8E0-4454-A64A-1E6E381A83FD}" sibTransId="{84A8C4F5-2983-4EBC-93B4-803E7BF2CF62}"/>
    <dgm:cxn modelId="{C2590C41-BD7C-46ED-8134-B81DD422B04B}" srcId="{5A72A443-3FB5-4909-81A9-A36AD1AD0669}" destId="{8331FBDB-E7E2-4F98-A96D-7E88DAE48E70}" srcOrd="5" destOrd="0" parTransId="{35948695-8CDA-4EB4-94AB-ADA3D35F2E45}" sibTransId="{5B7D0F8B-D76A-467A-90C8-F0DB454055C0}"/>
    <dgm:cxn modelId="{AB7927C3-7155-404F-89B6-351D41A8B64D}" srcId="{5A72A443-3FB5-4909-81A9-A36AD1AD0669}" destId="{73DA41D8-0FBD-4BF1-A516-C73F5A836672}" srcOrd="0" destOrd="0" parTransId="{40E16087-623E-4D23-8685-1FE67612C148}" sibTransId="{516D5313-BE2B-42D0-9A90-4D953D592B0B}"/>
    <dgm:cxn modelId="{F30D27AC-3AC3-42B4-AB47-63B2144E17AD}" type="presOf" srcId="{5F4AC4C7-215F-4FBD-B9BC-78041C0A6EA3}" destId="{20AB4361-04F6-4E47-B34A-E12DD3072C4B}" srcOrd="0" destOrd="0" presId="urn:microsoft.com/office/officeart/2005/8/layout/vList2"/>
    <dgm:cxn modelId="{9F5041C1-60CF-4E08-B0E3-D86486DFADCA}" srcId="{5A72A443-3FB5-4909-81A9-A36AD1AD0669}" destId="{5F4AC4C7-215F-4FBD-B9BC-78041C0A6EA3}" srcOrd="3" destOrd="0" parTransId="{EDF8FD43-7927-42B4-9880-7EF198212A93}" sibTransId="{494D1B94-1908-4E24-9663-FA92DEC914D7}"/>
    <dgm:cxn modelId="{0095EF72-36A1-421A-9CD5-3BF5E7902DDB}" type="presOf" srcId="{23BAA5CC-3204-45AA-9388-B98CD943BA0C}" destId="{16382D0F-F333-43CD-A384-2F9DDB84AC50}" srcOrd="0" destOrd="0" presId="urn:microsoft.com/office/officeart/2005/8/layout/vList2"/>
    <dgm:cxn modelId="{859E4399-3025-49B7-9FA2-365B8C271CF9}" srcId="{5A72A443-3FB5-4909-81A9-A36AD1AD0669}" destId="{1760A4B7-6216-46D8-95BE-10D211EB4F8A}" srcOrd="1" destOrd="0" parTransId="{743D964E-8E41-4D86-8C0B-35E78791C269}" sibTransId="{82B8291A-FC10-41B9-A076-D8C07ADAC20A}"/>
    <dgm:cxn modelId="{0B194A7B-01EE-4D02-BC18-EEB0538627EB}" type="presOf" srcId="{73DA41D8-0FBD-4BF1-A516-C73F5A836672}" destId="{49CBD7DB-FD30-4C0C-B0D7-863B4DE13F2E}" srcOrd="0" destOrd="0" presId="urn:microsoft.com/office/officeart/2005/8/layout/vList2"/>
    <dgm:cxn modelId="{E1BFD31C-E6A6-4C26-97F8-992A837899C1}" type="presOf" srcId="{FEEA567B-8A9D-4F56-94B6-9C58B83B210E}" destId="{62D53E40-40DF-4EAA-BC03-29CDFAB3FAD4}" srcOrd="0" destOrd="0" presId="urn:microsoft.com/office/officeart/2005/8/layout/vList2"/>
    <dgm:cxn modelId="{BEE8645E-A988-4E12-81D7-AB6F18DDDC95}" srcId="{5A72A443-3FB5-4909-81A9-A36AD1AD0669}" destId="{23BAA5CC-3204-45AA-9388-B98CD943BA0C}" srcOrd="2" destOrd="0" parTransId="{5515C172-6B5A-4321-A19F-CCA654E8F7C7}" sibTransId="{67264D6E-C150-4D9E-BF53-4CC3811A024F}"/>
    <dgm:cxn modelId="{524C4994-DD80-4AAD-A88A-AD1DD799D702}" type="presOf" srcId="{1760A4B7-6216-46D8-95BE-10D211EB4F8A}" destId="{EE090EC6-1025-4540-BB44-AFCBABD19234}" srcOrd="0" destOrd="0" presId="urn:microsoft.com/office/officeart/2005/8/layout/vList2"/>
    <dgm:cxn modelId="{FFC6944D-F230-4FCB-8561-077E76CDEDF8}" type="presOf" srcId="{5A72A443-3FB5-4909-81A9-A36AD1AD0669}" destId="{9FC31E6D-E291-420A-A9BD-29D60785CE88}" srcOrd="0" destOrd="0" presId="urn:microsoft.com/office/officeart/2005/8/layout/vList2"/>
    <dgm:cxn modelId="{DDA00567-3FD4-408B-AF83-2F6B230331B3}" type="presOf" srcId="{8331FBDB-E7E2-4F98-A96D-7E88DAE48E70}" destId="{FE063388-9DE0-4D95-BADB-6F9CA81FBF6A}" srcOrd="0" destOrd="0" presId="urn:microsoft.com/office/officeart/2005/8/layout/vList2"/>
    <dgm:cxn modelId="{45A88D30-0C29-4245-9C24-D563930AAE66}" type="presParOf" srcId="{9FC31E6D-E291-420A-A9BD-29D60785CE88}" destId="{49CBD7DB-FD30-4C0C-B0D7-863B4DE13F2E}" srcOrd="0" destOrd="0" presId="urn:microsoft.com/office/officeart/2005/8/layout/vList2"/>
    <dgm:cxn modelId="{B7DAC351-3CF1-4EDA-9800-764F2E3AA798}" type="presParOf" srcId="{9FC31E6D-E291-420A-A9BD-29D60785CE88}" destId="{2DF668AF-7030-44AF-A2DA-E62F88FB93A3}" srcOrd="1" destOrd="0" presId="urn:microsoft.com/office/officeart/2005/8/layout/vList2"/>
    <dgm:cxn modelId="{62F44ECB-58F9-46B3-89DB-1E4031358B18}" type="presParOf" srcId="{9FC31E6D-E291-420A-A9BD-29D60785CE88}" destId="{EE090EC6-1025-4540-BB44-AFCBABD19234}" srcOrd="2" destOrd="0" presId="urn:microsoft.com/office/officeart/2005/8/layout/vList2"/>
    <dgm:cxn modelId="{2A27D190-E702-4A04-90C0-9FBEE58EBFE9}" type="presParOf" srcId="{9FC31E6D-E291-420A-A9BD-29D60785CE88}" destId="{F434FBF3-243E-4E8D-AF91-58967FAF1077}" srcOrd="3" destOrd="0" presId="urn:microsoft.com/office/officeart/2005/8/layout/vList2"/>
    <dgm:cxn modelId="{D3F786BF-6A1A-4603-BCE0-F205375D5DDD}" type="presParOf" srcId="{9FC31E6D-E291-420A-A9BD-29D60785CE88}" destId="{16382D0F-F333-43CD-A384-2F9DDB84AC50}" srcOrd="4" destOrd="0" presId="urn:microsoft.com/office/officeart/2005/8/layout/vList2"/>
    <dgm:cxn modelId="{E5DF429B-C148-4C39-AECB-ECF21F036995}" type="presParOf" srcId="{9FC31E6D-E291-420A-A9BD-29D60785CE88}" destId="{2604D74C-19FA-460A-BF06-011FE1F2A5D4}" srcOrd="5" destOrd="0" presId="urn:microsoft.com/office/officeart/2005/8/layout/vList2"/>
    <dgm:cxn modelId="{571FFDEA-59B7-4D73-90E2-E130708E40B3}" type="presParOf" srcId="{9FC31E6D-E291-420A-A9BD-29D60785CE88}" destId="{20AB4361-04F6-4E47-B34A-E12DD3072C4B}" srcOrd="6" destOrd="0" presId="urn:microsoft.com/office/officeart/2005/8/layout/vList2"/>
    <dgm:cxn modelId="{D7ADC38D-3F1D-4530-8D78-31B7A2A4848D}" type="presParOf" srcId="{9FC31E6D-E291-420A-A9BD-29D60785CE88}" destId="{2395BEAD-22CB-473A-9EB2-2CE29D31196B}" srcOrd="7" destOrd="0" presId="urn:microsoft.com/office/officeart/2005/8/layout/vList2"/>
    <dgm:cxn modelId="{49A95DAB-4AFD-4145-8BE1-DAB933615878}" type="presParOf" srcId="{9FC31E6D-E291-420A-A9BD-29D60785CE88}" destId="{62D53E40-40DF-4EAA-BC03-29CDFAB3FAD4}" srcOrd="8" destOrd="0" presId="urn:microsoft.com/office/officeart/2005/8/layout/vList2"/>
    <dgm:cxn modelId="{2408AF87-CBEA-44A5-8167-15EE42C1DE9B}" type="presParOf" srcId="{9FC31E6D-E291-420A-A9BD-29D60785CE88}" destId="{BED43D52-15F1-41F3-9595-B49CC3FEA0C4}" srcOrd="9" destOrd="0" presId="urn:microsoft.com/office/officeart/2005/8/layout/vList2"/>
    <dgm:cxn modelId="{CE16E8E3-EAEB-4D5B-83AD-4C64A7255CC2}" type="presParOf" srcId="{9FC31E6D-E291-420A-A9BD-29D60785CE88}" destId="{FE063388-9DE0-4D95-BADB-6F9CA81FBF6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D45109-4079-4BB5-B94B-09F774C5EEA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9912AA8-C0A0-40D3-A1E8-7502E15E92FE}">
      <dgm:prSet/>
      <dgm:spPr/>
      <dgm:t>
        <a:bodyPr/>
        <a:lstStyle/>
        <a:p>
          <a:r>
            <a:rPr lang="en-US"/>
            <a:t>Immigrant/Multigenerational family</a:t>
          </a:r>
        </a:p>
      </dgm:t>
    </dgm:pt>
    <dgm:pt modelId="{E6369C2A-FA35-4A20-8AD4-F9348486B6B2}" type="parTrans" cxnId="{A592E5A0-39AD-4D0B-A5A4-355FB8A4E87E}">
      <dgm:prSet/>
      <dgm:spPr/>
      <dgm:t>
        <a:bodyPr/>
        <a:lstStyle/>
        <a:p>
          <a:endParaRPr lang="en-US"/>
        </a:p>
      </dgm:t>
    </dgm:pt>
    <dgm:pt modelId="{15E95318-9284-472E-8A31-9D9974A12B4E}" type="sibTrans" cxnId="{A592E5A0-39AD-4D0B-A5A4-355FB8A4E87E}">
      <dgm:prSet/>
      <dgm:spPr/>
      <dgm:t>
        <a:bodyPr/>
        <a:lstStyle/>
        <a:p>
          <a:endParaRPr lang="en-US"/>
        </a:p>
      </dgm:t>
    </dgm:pt>
    <dgm:pt modelId="{DBF2D3F4-4644-4C5E-9515-DB1F59E65763}">
      <dgm:prSet/>
      <dgm:spPr/>
      <dgm:t>
        <a:bodyPr/>
        <a:lstStyle/>
        <a:p>
          <a:r>
            <a:rPr lang="en-US"/>
            <a:t>Ramadan/Religious gatherings?</a:t>
          </a:r>
        </a:p>
      </dgm:t>
    </dgm:pt>
    <dgm:pt modelId="{18D043B4-C13B-4D76-A9EC-EDA7D10DE503}" type="parTrans" cxnId="{F3D282C9-27A7-470B-BDAA-61E963C46C8F}">
      <dgm:prSet/>
      <dgm:spPr/>
      <dgm:t>
        <a:bodyPr/>
        <a:lstStyle/>
        <a:p>
          <a:endParaRPr lang="en-US"/>
        </a:p>
      </dgm:t>
    </dgm:pt>
    <dgm:pt modelId="{2E0C8DAD-6060-4536-95D9-C91BD10CC3B5}" type="sibTrans" cxnId="{F3D282C9-27A7-470B-BDAA-61E963C46C8F}">
      <dgm:prSet/>
      <dgm:spPr/>
      <dgm:t>
        <a:bodyPr/>
        <a:lstStyle/>
        <a:p>
          <a:endParaRPr lang="en-US"/>
        </a:p>
      </dgm:t>
    </dgm:pt>
    <dgm:pt modelId="{CFA9DFAA-BFED-4884-B77A-A559A9A7A5A3}">
      <dgm:prSet/>
      <dgm:spPr/>
      <dgm:t>
        <a:bodyPr/>
        <a:lstStyle/>
        <a:p>
          <a:r>
            <a:rPr lang="en-US"/>
            <a:t>Primary infection in January</a:t>
          </a:r>
        </a:p>
      </dgm:t>
    </dgm:pt>
    <dgm:pt modelId="{322E1A5B-572E-44B8-A70D-2E67B2B0B1BF}" type="parTrans" cxnId="{1CC8F87F-21E6-4A66-ABF1-A84177610A39}">
      <dgm:prSet/>
      <dgm:spPr/>
      <dgm:t>
        <a:bodyPr/>
        <a:lstStyle/>
        <a:p>
          <a:endParaRPr lang="en-US"/>
        </a:p>
      </dgm:t>
    </dgm:pt>
    <dgm:pt modelId="{40E0183A-5D78-451D-81FE-561A9B848E96}" type="sibTrans" cxnId="{1CC8F87F-21E6-4A66-ABF1-A84177610A39}">
      <dgm:prSet/>
      <dgm:spPr/>
      <dgm:t>
        <a:bodyPr/>
        <a:lstStyle/>
        <a:p>
          <a:endParaRPr lang="en-US"/>
        </a:p>
      </dgm:t>
    </dgm:pt>
    <dgm:pt modelId="{9BB1D5D3-E46A-46C8-955C-BDDFD9FB6C84}">
      <dgm:prSet/>
      <dgm:spPr/>
      <dgm:t>
        <a:bodyPr/>
        <a:lstStyle/>
        <a:p>
          <a:r>
            <a:rPr lang="en-US"/>
            <a:t>Multiple family members infected last month</a:t>
          </a:r>
        </a:p>
      </dgm:t>
    </dgm:pt>
    <dgm:pt modelId="{AC1DDC1D-0FB1-494B-B460-7C718FE9C92C}" type="parTrans" cxnId="{ED54C32A-F272-495D-9403-07950EBC2D24}">
      <dgm:prSet/>
      <dgm:spPr/>
      <dgm:t>
        <a:bodyPr/>
        <a:lstStyle/>
        <a:p>
          <a:endParaRPr lang="en-US"/>
        </a:p>
      </dgm:t>
    </dgm:pt>
    <dgm:pt modelId="{38CF896D-C4FD-45E0-B0AA-1B2D1E112216}" type="sibTrans" cxnId="{ED54C32A-F272-495D-9403-07950EBC2D24}">
      <dgm:prSet/>
      <dgm:spPr/>
      <dgm:t>
        <a:bodyPr/>
        <a:lstStyle/>
        <a:p>
          <a:endParaRPr lang="en-US"/>
        </a:p>
      </dgm:t>
    </dgm:pt>
    <dgm:pt modelId="{D4D530D9-8D4A-4E1B-A32C-F826A00E44F4}">
      <dgm:prSet/>
      <dgm:spPr/>
      <dgm:t>
        <a:bodyPr/>
        <a:lstStyle/>
        <a:p>
          <a:r>
            <a:rPr lang="en-US"/>
            <a:t>Asymptomatic positive test today pre-op</a:t>
          </a:r>
        </a:p>
      </dgm:t>
    </dgm:pt>
    <dgm:pt modelId="{C540569B-DF7B-44FE-A5FB-37990DABCE62}" type="parTrans" cxnId="{5E3DB146-6237-48BB-BFDA-5581437743F9}">
      <dgm:prSet/>
      <dgm:spPr/>
      <dgm:t>
        <a:bodyPr/>
        <a:lstStyle/>
        <a:p>
          <a:endParaRPr lang="en-US"/>
        </a:p>
      </dgm:t>
    </dgm:pt>
    <dgm:pt modelId="{9042BC4A-48A5-4C54-8EB3-4A08CF40DB52}" type="sibTrans" cxnId="{5E3DB146-6237-48BB-BFDA-5581437743F9}">
      <dgm:prSet/>
      <dgm:spPr/>
      <dgm:t>
        <a:bodyPr/>
        <a:lstStyle/>
        <a:p>
          <a:endParaRPr lang="en-US"/>
        </a:p>
      </dgm:t>
    </dgm:pt>
    <dgm:pt modelId="{226DC219-CE9F-43DD-B287-85A7102B62E8}">
      <dgm:prSet/>
      <dgm:spPr/>
      <dgm:t>
        <a:bodyPr/>
        <a:lstStyle/>
        <a:p>
          <a:r>
            <a:rPr lang="en-US"/>
            <a:t>Posterior placenta previa, 36w6d</a:t>
          </a:r>
        </a:p>
      </dgm:t>
    </dgm:pt>
    <dgm:pt modelId="{0C17BEA1-F273-4EA7-A45F-540DA95982C8}" type="parTrans" cxnId="{E732AE88-2ED3-4AF5-9614-5E2CF2248306}">
      <dgm:prSet/>
      <dgm:spPr/>
      <dgm:t>
        <a:bodyPr/>
        <a:lstStyle/>
        <a:p>
          <a:endParaRPr lang="en-US"/>
        </a:p>
      </dgm:t>
    </dgm:pt>
    <dgm:pt modelId="{1B5408A1-CE6F-4994-AAF7-55258A4A0B7A}" type="sibTrans" cxnId="{E732AE88-2ED3-4AF5-9614-5E2CF2248306}">
      <dgm:prSet/>
      <dgm:spPr/>
      <dgm:t>
        <a:bodyPr/>
        <a:lstStyle/>
        <a:p>
          <a:endParaRPr lang="en-US"/>
        </a:p>
      </dgm:t>
    </dgm:pt>
    <dgm:pt modelId="{91160E3A-93D8-4856-9D8B-480621320B1D}" type="pres">
      <dgm:prSet presAssocID="{2CD45109-4079-4BB5-B94B-09F774C5EE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891C50-CD35-4447-B799-B1AD3405D2E6}" type="pres">
      <dgm:prSet presAssocID="{99912AA8-C0A0-40D3-A1E8-7502E15E92FE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20CD72-E6AF-4A3E-BEFF-1F5D9D602E4D}" type="pres">
      <dgm:prSet presAssocID="{15E95318-9284-472E-8A31-9D9974A12B4E}" presName="spacer" presStyleCnt="0"/>
      <dgm:spPr/>
    </dgm:pt>
    <dgm:pt modelId="{3FC01881-2C1B-46A4-B8D5-82ADA980436C}" type="pres">
      <dgm:prSet presAssocID="{DBF2D3F4-4644-4C5E-9515-DB1F59E6576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7C1A01-FF78-4AD5-806C-29F2BBE82885}" type="pres">
      <dgm:prSet presAssocID="{2E0C8DAD-6060-4536-95D9-C91BD10CC3B5}" presName="spacer" presStyleCnt="0"/>
      <dgm:spPr/>
    </dgm:pt>
    <dgm:pt modelId="{499B3A27-BD5C-4FA7-9E7D-2C942286340D}" type="pres">
      <dgm:prSet presAssocID="{CFA9DFAA-BFED-4884-B77A-A559A9A7A5A3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17695E-634B-47B0-B6F8-3370709E5E84}" type="pres">
      <dgm:prSet presAssocID="{40E0183A-5D78-451D-81FE-561A9B848E96}" presName="spacer" presStyleCnt="0"/>
      <dgm:spPr/>
    </dgm:pt>
    <dgm:pt modelId="{316150CC-30F3-40CB-B4D3-95005A293199}" type="pres">
      <dgm:prSet presAssocID="{9BB1D5D3-E46A-46C8-955C-BDDFD9FB6C84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286AB3-DCA5-46EB-AC76-8701BB24286C}" type="pres">
      <dgm:prSet presAssocID="{38CF896D-C4FD-45E0-B0AA-1B2D1E112216}" presName="spacer" presStyleCnt="0"/>
      <dgm:spPr/>
    </dgm:pt>
    <dgm:pt modelId="{938ADF5B-3230-4819-9ECC-B340E1CF0755}" type="pres">
      <dgm:prSet presAssocID="{D4D530D9-8D4A-4E1B-A32C-F826A00E44F4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92CB20-27C1-4094-9139-D6A2F192AEFE}" type="pres">
      <dgm:prSet presAssocID="{9042BC4A-48A5-4C54-8EB3-4A08CF40DB52}" presName="spacer" presStyleCnt="0"/>
      <dgm:spPr/>
    </dgm:pt>
    <dgm:pt modelId="{17ECC045-3545-4DC7-B95D-655EA25759E2}" type="pres">
      <dgm:prSet presAssocID="{226DC219-CE9F-43DD-B287-85A7102B62E8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94544F-5911-4E24-8E98-B00AE53C2B2F}" type="presOf" srcId="{9BB1D5D3-E46A-46C8-955C-BDDFD9FB6C84}" destId="{316150CC-30F3-40CB-B4D3-95005A293199}" srcOrd="0" destOrd="0" presId="urn:microsoft.com/office/officeart/2005/8/layout/vList2"/>
    <dgm:cxn modelId="{BF11C36B-3A50-499E-B93B-8A48D319CBFE}" type="presOf" srcId="{D4D530D9-8D4A-4E1B-A32C-F826A00E44F4}" destId="{938ADF5B-3230-4819-9ECC-B340E1CF0755}" srcOrd="0" destOrd="0" presId="urn:microsoft.com/office/officeart/2005/8/layout/vList2"/>
    <dgm:cxn modelId="{04EEED86-3848-4B15-BBBF-BD6AA2CA3602}" type="presOf" srcId="{99912AA8-C0A0-40D3-A1E8-7502E15E92FE}" destId="{DE891C50-CD35-4447-B799-B1AD3405D2E6}" srcOrd="0" destOrd="0" presId="urn:microsoft.com/office/officeart/2005/8/layout/vList2"/>
    <dgm:cxn modelId="{6C38036E-9C77-476A-A6C1-D13114054681}" type="presOf" srcId="{DBF2D3F4-4644-4C5E-9515-DB1F59E65763}" destId="{3FC01881-2C1B-46A4-B8D5-82ADA980436C}" srcOrd="0" destOrd="0" presId="urn:microsoft.com/office/officeart/2005/8/layout/vList2"/>
    <dgm:cxn modelId="{5E3DB146-6237-48BB-BFDA-5581437743F9}" srcId="{2CD45109-4079-4BB5-B94B-09F774C5EEA5}" destId="{D4D530D9-8D4A-4E1B-A32C-F826A00E44F4}" srcOrd="4" destOrd="0" parTransId="{C540569B-DF7B-44FE-A5FB-37990DABCE62}" sibTransId="{9042BC4A-48A5-4C54-8EB3-4A08CF40DB52}"/>
    <dgm:cxn modelId="{ED54C32A-F272-495D-9403-07950EBC2D24}" srcId="{2CD45109-4079-4BB5-B94B-09F774C5EEA5}" destId="{9BB1D5D3-E46A-46C8-955C-BDDFD9FB6C84}" srcOrd="3" destOrd="0" parTransId="{AC1DDC1D-0FB1-494B-B460-7C718FE9C92C}" sibTransId="{38CF896D-C4FD-45E0-B0AA-1B2D1E112216}"/>
    <dgm:cxn modelId="{E732AE88-2ED3-4AF5-9614-5E2CF2248306}" srcId="{2CD45109-4079-4BB5-B94B-09F774C5EEA5}" destId="{226DC219-CE9F-43DD-B287-85A7102B62E8}" srcOrd="5" destOrd="0" parTransId="{0C17BEA1-F273-4EA7-A45F-540DA95982C8}" sibTransId="{1B5408A1-CE6F-4994-AAF7-55258A4A0B7A}"/>
    <dgm:cxn modelId="{532B68D9-1389-47B5-AD2C-59EEA231F725}" type="presOf" srcId="{2CD45109-4079-4BB5-B94B-09F774C5EEA5}" destId="{91160E3A-93D8-4856-9D8B-480621320B1D}" srcOrd="0" destOrd="0" presId="urn:microsoft.com/office/officeart/2005/8/layout/vList2"/>
    <dgm:cxn modelId="{1CC8F87F-21E6-4A66-ABF1-A84177610A39}" srcId="{2CD45109-4079-4BB5-B94B-09F774C5EEA5}" destId="{CFA9DFAA-BFED-4884-B77A-A559A9A7A5A3}" srcOrd="2" destOrd="0" parTransId="{322E1A5B-572E-44B8-A70D-2E67B2B0B1BF}" sibTransId="{40E0183A-5D78-451D-81FE-561A9B848E96}"/>
    <dgm:cxn modelId="{F3D282C9-27A7-470B-BDAA-61E963C46C8F}" srcId="{2CD45109-4079-4BB5-B94B-09F774C5EEA5}" destId="{DBF2D3F4-4644-4C5E-9515-DB1F59E65763}" srcOrd="1" destOrd="0" parTransId="{18D043B4-C13B-4D76-A9EC-EDA7D10DE503}" sibTransId="{2E0C8DAD-6060-4536-95D9-C91BD10CC3B5}"/>
    <dgm:cxn modelId="{6BA0480E-3F4A-4C4D-8AAA-A78EA02B2CC0}" type="presOf" srcId="{226DC219-CE9F-43DD-B287-85A7102B62E8}" destId="{17ECC045-3545-4DC7-B95D-655EA25759E2}" srcOrd="0" destOrd="0" presId="urn:microsoft.com/office/officeart/2005/8/layout/vList2"/>
    <dgm:cxn modelId="{A592E5A0-39AD-4D0B-A5A4-355FB8A4E87E}" srcId="{2CD45109-4079-4BB5-B94B-09F774C5EEA5}" destId="{99912AA8-C0A0-40D3-A1E8-7502E15E92FE}" srcOrd="0" destOrd="0" parTransId="{E6369C2A-FA35-4A20-8AD4-F9348486B6B2}" sibTransId="{15E95318-9284-472E-8A31-9D9974A12B4E}"/>
    <dgm:cxn modelId="{09CD04F8-222B-4C45-A2C7-703FD22868CA}" type="presOf" srcId="{CFA9DFAA-BFED-4884-B77A-A559A9A7A5A3}" destId="{499B3A27-BD5C-4FA7-9E7D-2C942286340D}" srcOrd="0" destOrd="0" presId="urn:microsoft.com/office/officeart/2005/8/layout/vList2"/>
    <dgm:cxn modelId="{0DA5735B-8CED-42B2-A7A6-D078F93D8F9B}" type="presParOf" srcId="{91160E3A-93D8-4856-9D8B-480621320B1D}" destId="{DE891C50-CD35-4447-B799-B1AD3405D2E6}" srcOrd="0" destOrd="0" presId="urn:microsoft.com/office/officeart/2005/8/layout/vList2"/>
    <dgm:cxn modelId="{D3A3B843-4217-4D65-8D56-46122DFBAF46}" type="presParOf" srcId="{91160E3A-93D8-4856-9D8B-480621320B1D}" destId="{4E20CD72-E6AF-4A3E-BEFF-1F5D9D602E4D}" srcOrd="1" destOrd="0" presId="urn:microsoft.com/office/officeart/2005/8/layout/vList2"/>
    <dgm:cxn modelId="{D575F78C-FBBA-4E32-A574-BF687B840718}" type="presParOf" srcId="{91160E3A-93D8-4856-9D8B-480621320B1D}" destId="{3FC01881-2C1B-46A4-B8D5-82ADA980436C}" srcOrd="2" destOrd="0" presId="urn:microsoft.com/office/officeart/2005/8/layout/vList2"/>
    <dgm:cxn modelId="{6DD4EB7A-6352-4E12-A0EC-2F1D3760D5D8}" type="presParOf" srcId="{91160E3A-93D8-4856-9D8B-480621320B1D}" destId="{977C1A01-FF78-4AD5-806C-29F2BBE82885}" srcOrd="3" destOrd="0" presId="urn:microsoft.com/office/officeart/2005/8/layout/vList2"/>
    <dgm:cxn modelId="{D3629F6C-F29B-401F-84DB-204363DDF74A}" type="presParOf" srcId="{91160E3A-93D8-4856-9D8B-480621320B1D}" destId="{499B3A27-BD5C-4FA7-9E7D-2C942286340D}" srcOrd="4" destOrd="0" presId="urn:microsoft.com/office/officeart/2005/8/layout/vList2"/>
    <dgm:cxn modelId="{5F7C0F98-6072-4CC3-84DF-54FDCE5D05B1}" type="presParOf" srcId="{91160E3A-93D8-4856-9D8B-480621320B1D}" destId="{F617695E-634B-47B0-B6F8-3370709E5E84}" srcOrd="5" destOrd="0" presId="urn:microsoft.com/office/officeart/2005/8/layout/vList2"/>
    <dgm:cxn modelId="{B970930A-A21F-4A53-BEE3-3AC050939930}" type="presParOf" srcId="{91160E3A-93D8-4856-9D8B-480621320B1D}" destId="{316150CC-30F3-40CB-B4D3-95005A293199}" srcOrd="6" destOrd="0" presId="urn:microsoft.com/office/officeart/2005/8/layout/vList2"/>
    <dgm:cxn modelId="{B2ED3AF7-1D48-4FB1-9B4B-0BE5D2D48521}" type="presParOf" srcId="{91160E3A-93D8-4856-9D8B-480621320B1D}" destId="{2B286AB3-DCA5-46EB-AC76-8701BB24286C}" srcOrd="7" destOrd="0" presId="urn:microsoft.com/office/officeart/2005/8/layout/vList2"/>
    <dgm:cxn modelId="{1A7EDDC2-D817-49FE-9851-6F3282FBC4FA}" type="presParOf" srcId="{91160E3A-93D8-4856-9D8B-480621320B1D}" destId="{938ADF5B-3230-4819-9ECC-B340E1CF0755}" srcOrd="8" destOrd="0" presId="urn:microsoft.com/office/officeart/2005/8/layout/vList2"/>
    <dgm:cxn modelId="{A6A1C469-F87A-45B8-994C-B3F4FA658213}" type="presParOf" srcId="{91160E3A-93D8-4856-9D8B-480621320B1D}" destId="{2092CB20-27C1-4094-9139-D6A2F192AEFE}" srcOrd="9" destOrd="0" presId="urn:microsoft.com/office/officeart/2005/8/layout/vList2"/>
    <dgm:cxn modelId="{0EAEBD3A-654C-4AD9-95E2-1F3F33BFB72A}" type="presParOf" srcId="{91160E3A-93D8-4856-9D8B-480621320B1D}" destId="{17ECC045-3545-4DC7-B95D-655EA25759E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0E2057-4A04-4B16-9B71-A7FF07DCA230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B6703D9-3856-46B8-852F-00DC94B3F3C2}">
      <dgm:prSet/>
      <dgm:spPr/>
      <dgm:t>
        <a:bodyPr/>
        <a:lstStyle/>
        <a:p>
          <a:r>
            <a:rPr lang="en-US"/>
            <a:t>System is using </a:t>
          </a:r>
          <a:r>
            <a:rPr lang="en-US" b="1" u="sng"/>
            <a:t>Day 10</a:t>
          </a:r>
          <a:r>
            <a:rPr lang="en-US"/>
            <a:t> as covid recovered </a:t>
          </a:r>
        </a:p>
      </dgm:t>
    </dgm:pt>
    <dgm:pt modelId="{B1DF874C-7B09-4AFA-AC7C-06A5E37BDE5B}" type="parTrans" cxnId="{E4A923F6-A876-4D1A-A09B-664C06D5A1A1}">
      <dgm:prSet/>
      <dgm:spPr/>
      <dgm:t>
        <a:bodyPr/>
        <a:lstStyle/>
        <a:p>
          <a:endParaRPr lang="en-US"/>
        </a:p>
      </dgm:t>
    </dgm:pt>
    <dgm:pt modelId="{ECF33B0A-5BE5-40F2-906E-D6B60445FA6E}" type="sibTrans" cxnId="{E4A923F6-A876-4D1A-A09B-664C06D5A1A1}">
      <dgm:prSet/>
      <dgm:spPr/>
      <dgm:t>
        <a:bodyPr/>
        <a:lstStyle/>
        <a:p>
          <a:endParaRPr lang="en-US"/>
        </a:p>
      </dgm:t>
    </dgm:pt>
    <dgm:pt modelId="{183F3D83-229A-4F64-8B8A-ADFAB6C1BF8B}">
      <dgm:prSet/>
      <dgm:spPr/>
      <dgm:t>
        <a:bodyPr/>
        <a:lstStyle/>
        <a:p>
          <a:r>
            <a:rPr lang="en-US"/>
            <a:t>Both pregnancy and covid are described as </a:t>
          </a:r>
          <a:r>
            <a:rPr lang="en-US" b="1"/>
            <a:t>hypercoagulable</a:t>
          </a:r>
          <a:endParaRPr lang="en-US"/>
        </a:p>
      </dgm:t>
    </dgm:pt>
    <dgm:pt modelId="{A1666983-F879-4830-B8C5-EBC98865EEE1}" type="parTrans" cxnId="{1ACA7368-1E5E-463A-81D5-2D48FA1E8CC9}">
      <dgm:prSet/>
      <dgm:spPr/>
      <dgm:t>
        <a:bodyPr/>
        <a:lstStyle/>
        <a:p>
          <a:endParaRPr lang="en-US"/>
        </a:p>
      </dgm:t>
    </dgm:pt>
    <dgm:pt modelId="{E2ECFFA4-BC28-4682-87FF-F01F7CDB7E19}" type="sibTrans" cxnId="{1ACA7368-1E5E-463A-81D5-2D48FA1E8CC9}">
      <dgm:prSet/>
      <dgm:spPr/>
      <dgm:t>
        <a:bodyPr/>
        <a:lstStyle/>
        <a:p>
          <a:endParaRPr lang="en-US"/>
        </a:p>
      </dgm:t>
    </dgm:pt>
    <dgm:pt modelId="{DFD28A47-2B84-418F-A43E-CD823F33E9A5}">
      <dgm:prSet/>
      <dgm:spPr/>
      <dgm:t>
        <a:bodyPr/>
        <a:lstStyle/>
        <a:p>
          <a:r>
            <a:rPr lang="en-US"/>
            <a:t>Antenatal testing?</a:t>
          </a:r>
        </a:p>
      </dgm:t>
    </dgm:pt>
    <dgm:pt modelId="{A608EC6E-4EA0-4C9F-A50E-FB446BD2A1F5}" type="parTrans" cxnId="{1A4B1490-36DA-4865-ABCB-0C2FE0B84FDE}">
      <dgm:prSet/>
      <dgm:spPr/>
      <dgm:t>
        <a:bodyPr/>
        <a:lstStyle/>
        <a:p>
          <a:endParaRPr lang="en-US"/>
        </a:p>
      </dgm:t>
    </dgm:pt>
    <dgm:pt modelId="{2A09D053-5085-481C-8EB0-F6E28B1AB88F}" type="sibTrans" cxnId="{1A4B1490-36DA-4865-ABCB-0C2FE0B84FDE}">
      <dgm:prSet/>
      <dgm:spPr/>
      <dgm:t>
        <a:bodyPr/>
        <a:lstStyle/>
        <a:p>
          <a:endParaRPr lang="en-US"/>
        </a:p>
      </dgm:t>
    </dgm:pt>
    <dgm:pt modelId="{E30F44D1-BF74-4D6F-8A4E-3FBB8BD8C19B}">
      <dgm:prSet/>
      <dgm:spPr/>
      <dgm:t>
        <a:bodyPr/>
        <a:lstStyle/>
        <a:p>
          <a:r>
            <a:rPr lang="en-US"/>
            <a:t>Serial ultrasounds?</a:t>
          </a:r>
        </a:p>
      </dgm:t>
    </dgm:pt>
    <dgm:pt modelId="{9EB4EB44-227E-48AE-950A-C5B520AF8605}" type="parTrans" cxnId="{934056AA-7A54-4CB0-A6DF-61D279BA3650}">
      <dgm:prSet/>
      <dgm:spPr/>
      <dgm:t>
        <a:bodyPr/>
        <a:lstStyle/>
        <a:p>
          <a:endParaRPr lang="en-US"/>
        </a:p>
      </dgm:t>
    </dgm:pt>
    <dgm:pt modelId="{3FC1A06D-71CB-482A-B502-4B453B0DD21D}" type="sibTrans" cxnId="{934056AA-7A54-4CB0-A6DF-61D279BA3650}">
      <dgm:prSet/>
      <dgm:spPr/>
      <dgm:t>
        <a:bodyPr/>
        <a:lstStyle/>
        <a:p>
          <a:endParaRPr lang="en-US"/>
        </a:p>
      </dgm:t>
    </dgm:pt>
    <dgm:pt modelId="{7E70307D-2CF4-43A6-A8D7-AAA1A3DAA0F2}">
      <dgm:prSet/>
      <dgm:spPr/>
      <dgm:t>
        <a:bodyPr/>
        <a:lstStyle/>
        <a:p>
          <a:r>
            <a:rPr lang="en-US"/>
            <a:t>Timing of delivery?</a:t>
          </a:r>
        </a:p>
      </dgm:t>
    </dgm:pt>
    <dgm:pt modelId="{E320329A-2D06-4B73-9C8C-AEE7703BC524}" type="parTrans" cxnId="{56925076-DDEF-4EB4-BD2D-3F54F3AAEC33}">
      <dgm:prSet/>
      <dgm:spPr/>
      <dgm:t>
        <a:bodyPr/>
        <a:lstStyle/>
        <a:p>
          <a:endParaRPr lang="en-US"/>
        </a:p>
      </dgm:t>
    </dgm:pt>
    <dgm:pt modelId="{C7D04579-6A33-4A69-9C4E-D8CB4E77DDE3}" type="sibTrans" cxnId="{56925076-DDEF-4EB4-BD2D-3F54F3AAEC33}">
      <dgm:prSet/>
      <dgm:spPr/>
      <dgm:t>
        <a:bodyPr/>
        <a:lstStyle/>
        <a:p>
          <a:endParaRPr lang="en-US"/>
        </a:p>
      </dgm:t>
    </dgm:pt>
    <dgm:pt modelId="{8AEFCE5E-98FC-47E5-B4F3-7336E56F860E}" type="pres">
      <dgm:prSet presAssocID="{D50E2057-4A04-4B16-9B71-A7FF07DCA2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345732-6F0C-44F6-B883-32B79F58DF4E}" type="pres">
      <dgm:prSet presAssocID="{DB6703D9-3856-46B8-852F-00DC94B3F3C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249381-969B-451D-89F3-82B7A99E0FBD}" type="pres">
      <dgm:prSet presAssocID="{ECF33B0A-5BE5-40F2-906E-D6B60445FA6E}" presName="spacer" presStyleCnt="0"/>
      <dgm:spPr/>
    </dgm:pt>
    <dgm:pt modelId="{86896E4D-6C14-4FB8-969C-AABF95C81311}" type="pres">
      <dgm:prSet presAssocID="{183F3D83-229A-4F64-8B8A-ADFAB6C1BF8B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4F5CB6-066E-496F-899F-293C1CCF77E6}" type="pres">
      <dgm:prSet presAssocID="{E2ECFFA4-BC28-4682-87FF-F01F7CDB7E19}" presName="spacer" presStyleCnt="0"/>
      <dgm:spPr/>
    </dgm:pt>
    <dgm:pt modelId="{B526854D-9512-4AB9-B460-8285C86EB6D8}" type="pres">
      <dgm:prSet presAssocID="{DFD28A47-2B84-418F-A43E-CD823F33E9A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96ECC-E89D-4431-995F-3F195693A65D}" type="pres">
      <dgm:prSet presAssocID="{2A09D053-5085-481C-8EB0-F6E28B1AB88F}" presName="spacer" presStyleCnt="0"/>
      <dgm:spPr/>
    </dgm:pt>
    <dgm:pt modelId="{068C857C-64B5-4F67-9F6B-9B0318747A87}" type="pres">
      <dgm:prSet presAssocID="{E30F44D1-BF74-4D6F-8A4E-3FBB8BD8C19B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5E71D2-85E7-4E93-937B-18DDFD540E8B}" type="pres">
      <dgm:prSet presAssocID="{3FC1A06D-71CB-482A-B502-4B453B0DD21D}" presName="spacer" presStyleCnt="0"/>
      <dgm:spPr/>
    </dgm:pt>
    <dgm:pt modelId="{F3DD87BC-0621-4522-9041-73371601C090}" type="pres">
      <dgm:prSet presAssocID="{7E70307D-2CF4-43A6-A8D7-AAA1A3DAA0F2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CA7368-1E5E-463A-81D5-2D48FA1E8CC9}" srcId="{D50E2057-4A04-4B16-9B71-A7FF07DCA230}" destId="{183F3D83-229A-4F64-8B8A-ADFAB6C1BF8B}" srcOrd="1" destOrd="0" parTransId="{A1666983-F879-4830-B8C5-EBC98865EEE1}" sibTransId="{E2ECFFA4-BC28-4682-87FF-F01F7CDB7E19}"/>
    <dgm:cxn modelId="{F9AB20D6-6DCB-4719-B4EE-C22224957672}" type="presOf" srcId="{7E70307D-2CF4-43A6-A8D7-AAA1A3DAA0F2}" destId="{F3DD87BC-0621-4522-9041-73371601C090}" srcOrd="0" destOrd="0" presId="urn:microsoft.com/office/officeart/2005/8/layout/vList2"/>
    <dgm:cxn modelId="{16DF4D56-03D4-4504-87A7-F773D08B910E}" type="presOf" srcId="{DFD28A47-2B84-418F-A43E-CD823F33E9A5}" destId="{B526854D-9512-4AB9-B460-8285C86EB6D8}" srcOrd="0" destOrd="0" presId="urn:microsoft.com/office/officeart/2005/8/layout/vList2"/>
    <dgm:cxn modelId="{A1F222B3-EC66-4ED1-AC4C-83B87D8069ED}" type="presOf" srcId="{D50E2057-4A04-4B16-9B71-A7FF07DCA230}" destId="{8AEFCE5E-98FC-47E5-B4F3-7336E56F860E}" srcOrd="0" destOrd="0" presId="urn:microsoft.com/office/officeart/2005/8/layout/vList2"/>
    <dgm:cxn modelId="{EF0FF29B-F5A5-42F6-9302-9C9D3BE2351A}" type="presOf" srcId="{183F3D83-229A-4F64-8B8A-ADFAB6C1BF8B}" destId="{86896E4D-6C14-4FB8-969C-AABF95C81311}" srcOrd="0" destOrd="0" presId="urn:microsoft.com/office/officeart/2005/8/layout/vList2"/>
    <dgm:cxn modelId="{E4A923F6-A876-4D1A-A09B-664C06D5A1A1}" srcId="{D50E2057-4A04-4B16-9B71-A7FF07DCA230}" destId="{DB6703D9-3856-46B8-852F-00DC94B3F3C2}" srcOrd="0" destOrd="0" parTransId="{B1DF874C-7B09-4AFA-AC7C-06A5E37BDE5B}" sibTransId="{ECF33B0A-5BE5-40F2-906E-D6B60445FA6E}"/>
    <dgm:cxn modelId="{EE2B230D-DB1F-4C08-B6CE-9D142A22E820}" type="presOf" srcId="{E30F44D1-BF74-4D6F-8A4E-3FBB8BD8C19B}" destId="{068C857C-64B5-4F67-9F6B-9B0318747A87}" srcOrd="0" destOrd="0" presId="urn:microsoft.com/office/officeart/2005/8/layout/vList2"/>
    <dgm:cxn modelId="{861D1E83-19B4-4B2B-8817-153DDE979CC3}" type="presOf" srcId="{DB6703D9-3856-46B8-852F-00DC94B3F3C2}" destId="{76345732-6F0C-44F6-B883-32B79F58DF4E}" srcOrd="0" destOrd="0" presId="urn:microsoft.com/office/officeart/2005/8/layout/vList2"/>
    <dgm:cxn modelId="{1A4B1490-36DA-4865-ABCB-0C2FE0B84FDE}" srcId="{D50E2057-4A04-4B16-9B71-A7FF07DCA230}" destId="{DFD28A47-2B84-418F-A43E-CD823F33E9A5}" srcOrd="2" destOrd="0" parTransId="{A608EC6E-4EA0-4C9F-A50E-FB446BD2A1F5}" sibTransId="{2A09D053-5085-481C-8EB0-F6E28B1AB88F}"/>
    <dgm:cxn modelId="{934056AA-7A54-4CB0-A6DF-61D279BA3650}" srcId="{D50E2057-4A04-4B16-9B71-A7FF07DCA230}" destId="{E30F44D1-BF74-4D6F-8A4E-3FBB8BD8C19B}" srcOrd="3" destOrd="0" parTransId="{9EB4EB44-227E-48AE-950A-C5B520AF8605}" sibTransId="{3FC1A06D-71CB-482A-B502-4B453B0DD21D}"/>
    <dgm:cxn modelId="{56925076-DDEF-4EB4-BD2D-3F54F3AAEC33}" srcId="{D50E2057-4A04-4B16-9B71-A7FF07DCA230}" destId="{7E70307D-2CF4-43A6-A8D7-AAA1A3DAA0F2}" srcOrd="4" destOrd="0" parTransId="{E320329A-2D06-4B73-9C8C-AEE7703BC524}" sibTransId="{C7D04579-6A33-4A69-9C4E-D8CB4E77DDE3}"/>
    <dgm:cxn modelId="{E45EB023-5E52-43B2-9FD7-24DEB25DE255}" type="presParOf" srcId="{8AEFCE5E-98FC-47E5-B4F3-7336E56F860E}" destId="{76345732-6F0C-44F6-B883-32B79F58DF4E}" srcOrd="0" destOrd="0" presId="urn:microsoft.com/office/officeart/2005/8/layout/vList2"/>
    <dgm:cxn modelId="{0D8D9C4F-6C61-42C3-AF66-BA3BC901AE62}" type="presParOf" srcId="{8AEFCE5E-98FC-47E5-B4F3-7336E56F860E}" destId="{21249381-969B-451D-89F3-82B7A99E0FBD}" srcOrd="1" destOrd="0" presId="urn:microsoft.com/office/officeart/2005/8/layout/vList2"/>
    <dgm:cxn modelId="{4C8AF86C-1289-43C4-A36B-5CF2078D36B5}" type="presParOf" srcId="{8AEFCE5E-98FC-47E5-B4F3-7336E56F860E}" destId="{86896E4D-6C14-4FB8-969C-AABF95C81311}" srcOrd="2" destOrd="0" presId="urn:microsoft.com/office/officeart/2005/8/layout/vList2"/>
    <dgm:cxn modelId="{828C3996-4677-4D69-86DA-C672E22B7372}" type="presParOf" srcId="{8AEFCE5E-98FC-47E5-B4F3-7336E56F860E}" destId="{454F5CB6-066E-496F-899F-293C1CCF77E6}" srcOrd="3" destOrd="0" presId="urn:microsoft.com/office/officeart/2005/8/layout/vList2"/>
    <dgm:cxn modelId="{2DE10E10-DDD2-41AE-961C-C80B71B10858}" type="presParOf" srcId="{8AEFCE5E-98FC-47E5-B4F3-7336E56F860E}" destId="{B526854D-9512-4AB9-B460-8285C86EB6D8}" srcOrd="4" destOrd="0" presId="urn:microsoft.com/office/officeart/2005/8/layout/vList2"/>
    <dgm:cxn modelId="{871696DE-01B9-4E99-B3CA-86E98EA6BAE5}" type="presParOf" srcId="{8AEFCE5E-98FC-47E5-B4F3-7336E56F860E}" destId="{2E596ECC-E89D-4431-995F-3F195693A65D}" srcOrd="5" destOrd="0" presId="urn:microsoft.com/office/officeart/2005/8/layout/vList2"/>
    <dgm:cxn modelId="{6193C139-0577-4A56-8C6C-D20F5E5CE522}" type="presParOf" srcId="{8AEFCE5E-98FC-47E5-B4F3-7336E56F860E}" destId="{068C857C-64B5-4F67-9F6B-9B0318747A87}" srcOrd="6" destOrd="0" presId="urn:microsoft.com/office/officeart/2005/8/layout/vList2"/>
    <dgm:cxn modelId="{C08F0BDF-DCB6-4377-9424-A109E2E55F59}" type="presParOf" srcId="{8AEFCE5E-98FC-47E5-B4F3-7336E56F860E}" destId="{285E71D2-85E7-4E93-937B-18DDFD540E8B}" srcOrd="7" destOrd="0" presId="urn:microsoft.com/office/officeart/2005/8/layout/vList2"/>
    <dgm:cxn modelId="{9D9A602B-3A7A-4A99-9786-6DEA84E8DF82}" type="presParOf" srcId="{8AEFCE5E-98FC-47E5-B4F3-7336E56F860E}" destId="{F3DD87BC-0621-4522-9041-73371601C09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ACEA6B-453C-470C-94D0-8569C1DA61F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118548F-833C-4833-8045-615A317669E9}">
      <dgm:prSet/>
      <dgm:spPr/>
      <dgm:t>
        <a:bodyPr/>
        <a:lstStyle/>
        <a:p>
          <a:r>
            <a:rPr lang="en-US"/>
            <a:t>Improvement with prone positioning</a:t>
          </a:r>
        </a:p>
      </dgm:t>
    </dgm:pt>
    <dgm:pt modelId="{16B270C8-8E7C-40FA-818A-8BC58D18DAF5}" type="parTrans" cxnId="{7622ADC1-069D-4A74-A97C-5361DE9371E2}">
      <dgm:prSet/>
      <dgm:spPr/>
      <dgm:t>
        <a:bodyPr/>
        <a:lstStyle/>
        <a:p>
          <a:endParaRPr lang="en-US"/>
        </a:p>
      </dgm:t>
    </dgm:pt>
    <dgm:pt modelId="{3CB097F6-9877-409C-87B6-EDF325759AB6}" type="sibTrans" cxnId="{7622ADC1-069D-4A74-A97C-5361DE9371E2}">
      <dgm:prSet/>
      <dgm:spPr/>
      <dgm:t>
        <a:bodyPr/>
        <a:lstStyle/>
        <a:p>
          <a:endParaRPr lang="en-US"/>
        </a:p>
      </dgm:t>
    </dgm:pt>
    <dgm:pt modelId="{6440F43F-9F2D-40D2-AC61-1C25710DAA30}">
      <dgm:prSet/>
      <dgm:spPr/>
      <dgm:t>
        <a:bodyPr/>
        <a:lstStyle/>
        <a:p>
          <a:r>
            <a:rPr lang="en-US"/>
            <a:t>Marked improvement in </a:t>
          </a:r>
          <a:r>
            <a:rPr lang="en-US" b="1" u="sng"/>
            <a:t>tidal volume </a:t>
          </a:r>
          <a:r>
            <a:rPr lang="en-US"/>
            <a:t>with C/S</a:t>
          </a:r>
        </a:p>
      </dgm:t>
    </dgm:pt>
    <dgm:pt modelId="{44D221E1-4A6A-4EFC-B9DB-E3C84B5CB703}" type="parTrans" cxnId="{7FBD59C1-A8E5-4458-9203-986DEEEDDA04}">
      <dgm:prSet/>
      <dgm:spPr/>
      <dgm:t>
        <a:bodyPr/>
        <a:lstStyle/>
        <a:p>
          <a:endParaRPr lang="en-US"/>
        </a:p>
      </dgm:t>
    </dgm:pt>
    <dgm:pt modelId="{247CBAE2-C578-424E-952D-F51703CAFF9D}" type="sibTrans" cxnId="{7FBD59C1-A8E5-4458-9203-986DEEEDDA04}">
      <dgm:prSet/>
      <dgm:spPr/>
      <dgm:t>
        <a:bodyPr/>
        <a:lstStyle/>
        <a:p>
          <a:endParaRPr lang="en-US"/>
        </a:p>
      </dgm:t>
    </dgm:pt>
    <dgm:pt modelId="{9C0C40A0-79F6-4829-927B-315A09473603}" type="pres">
      <dgm:prSet presAssocID="{99ACEA6B-453C-470C-94D0-8569C1DA61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E3B76A-9401-42BF-A1E0-2EBB25483E8C}" type="pres">
      <dgm:prSet presAssocID="{2118548F-833C-4833-8045-615A317669E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4B72D-3EBE-48A5-BB62-9622905C281E}" type="pres">
      <dgm:prSet presAssocID="{3CB097F6-9877-409C-87B6-EDF325759AB6}" presName="spacer" presStyleCnt="0"/>
      <dgm:spPr/>
    </dgm:pt>
    <dgm:pt modelId="{C430C227-55D2-43DF-B88F-87C9BBE56724}" type="pres">
      <dgm:prSet presAssocID="{6440F43F-9F2D-40D2-AC61-1C25710DAA3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22ADC1-069D-4A74-A97C-5361DE9371E2}" srcId="{99ACEA6B-453C-470C-94D0-8569C1DA61FB}" destId="{2118548F-833C-4833-8045-615A317669E9}" srcOrd="0" destOrd="0" parTransId="{16B270C8-8E7C-40FA-818A-8BC58D18DAF5}" sibTransId="{3CB097F6-9877-409C-87B6-EDF325759AB6}"/>
    <dgm:cxn modelId="{526B4601-0257-4F19-B450-570840B31A07}" type="presOf" srcId="{6440F43F-9F2D-40D2-AC61-1C25710DAA30}" destId="{C430C227-55D2-43DF-B88F-87C9BBE56724}" srcOrd="0" destOrd="0" presId="urn:microsoft.com/office/officeart/2005/8/layout/vList2"/>
    <dgm:cxn modelId="{4787EE98-AD06-41F6-B556-7AC9CA99873F}" type="presOf" srcId="{99ACEA6B-453C-470C-94D0-8569C1DA61FB}" destId="{9C0C40A0-79F6-4829-927B-315A09473603}" srcOrd="0" destOrd="0" presId="urn:microsoft.com/office/officeart/2005/8/layout/vList2"/>
    <dgm:cxn modelId="{7FBD59C1-A8E5-4458-9203-986DEEEDDA04}" srcId="{99ACEA6B-453C-470C-94D0-8569C1DA61FB}" destId="{6440F43F-9F2D-40D2-AC61-1C25710DAA30}" srcOrd="1" destOrd="0" parTransId="{44D221E1-4A6A-4EFC-B9DB-E3C84B5CB703}" sibTransId="{247CBAE2-C578-424E-952D-F51703CAFF9D}"/>
    <dgm:cxn modelId="{E5A0A253-4A61-454A-93B0-7B39779146E5}" type="presOf" srcId="{2118548F-833C-4833-8045-615A317669E9}" destId="{35E3B76A-9401-42BF-A1E0-2EBB25483E8C}" srcOrd="0" destOrd="0" presId="urn:microsoft.com/office/officeart/2005/8/layout/vList2"/>
    <dgm:cxn modelId="{1DBB92BC-2550-4B73-AB75-94F2EA664BA2}" type="presParOf" srcId="{9C0C40A0-79F6-4829-927B-315A09473603}" destId="{35E3B76A-9401-42BF-A1E0-2EBB25483E8C}" srcOrd="0" destOrd="0" presId="urn:microsoft.com/office/officeart/2005/8/layout/vList2"/>
    <dgm:cxn modelId="{60D613B3-C618-4A71-A67C-5F4834FB491D}" type="presParOf" srcId="{9C0C40A0-79F6-4829-927B-315A09473603}" destId="{D804B72D-3EBE-48A5-BB62-9622905C281E}" srcOrd="1" destOrd="0" presId="urn:microsoft.com/office/officeart/2005/8/layout/vList2"/>
    <dgm:cxn modelId="{CAAE9D94-6E3B-499B-BE74-4DCA9BC6764E}" type="presParOf" srcId="{9C0C40A0-79F6-4829-927B-315A09473603}" destId="{C430C227-55D2-43DF-B88F-87C9BBE5672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BD7DB-FD30-4C0C-B0D7-863B4DE13F2E}">
      <dsp:nvSpPr>
        <dsp:cNvPr id="0" name=""/>
        <dsp:cNvSpPr/>
      </dsp:nvSpPr>
      <dsp:spPr>
        <a:xfrm>
          <a:off x="0" y="69243"/>
          <a:ext cx="4965379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23 year old G2P0101 at 33 wks GA</a:t>
          </a:r>
        </a:p>
      </dsp:txBody>
      <dsp:txXfrm>
        <a:off x="19904" y="89147"/>
        <a:ext cx="4925571" cy="367937"/>
      </dsp:txXfrm>
    </dsp:sp>
    <dsp:sp modelId="{EE090EC6-1025-4540-BB44-AFCBABD19234}">
      <dsp:nvSpPr>
        <dsp:cNvPr id="0" name=""/>
        <dsp:cNvSpPr/>
      </dsp:nvSpPr>
      <dsp:spPr>
        <a:xfrm>
          <a:off x="0" y="525949"/>
          <a:ext cx="4965379" cy="407745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Presented with cough, congestion and loss of smell</a:t>
          </a:r>
        </a:p>
      </dsp:txBody>
      <dsp:txXfrm>
        <a:off x="19904" y="545853"/>
        <a:ext cx="4925571" cy="367937"/>
      </dsp:txXfrm>
    </dsp:sp>
    <dsp:sp modelId="{16382D0F-F333-43CD-A384-2F9DDB84AC50}">
      <dsp:nvSpPr>
        <dsp:cNvPr id="0" name=""/>
        <dsp:cNvSpPr/>
      </dsp:nvSpPr>
      <dsp:spPr>
        <a:xfrm>
          <a:off x="0" y="982654"/>
          <a:ext cx="4965379" cy="407745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Presented with possible contractions</a:t>
          </a:r>
        </a:p>
      </dsp:txBody>
      <dsp:txXfrm>
        <a:off x="19904" y="1002558"/>
        <a:ext cx="4925571" cy="367937"/>
      </dsp:txXfrm>
    </dsp:sp>
    <dsp:sp modelId="{20AB4361-04F6-4E47-B34A-E12DD3072C4B}">
      <dsp:nvSpPr>
        <dsp:cNvPr id="0" name=""/>
        <dsp:cNvSpPr/>
      </dsp:nvSpPr>
      <dsp:spPr>
        <a:xfrm>
          <a:off x="0" y="1439359"/>
          <a:ext cx="4965379" cy="407745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Possible exposure at concert on 04/17/2021</a:t>
          </a:r>
        </a:p>
      </dsp:txBody>
      <dsp:txXfrm>
        <a:off x="19904" y="1459263"/>
        <a:ext cx="4925571" cy="367937"/>
      </dsp:txXfrm>
    </dsp:sp>
    <dsp:sp modelId="{62D53E40-40DF-4EAA-BC03-29CDFAB3FAD4}">
      <dsp:nvSpPr>
        <dsp:cNvPr id="0" name=""/>
        <dsp:cNvSpPr/>
      </dsp:nvSpPr>
      <dsp:spPr>
        <a:xfrm>
          <a:off x="0" y="1896064"/>
          <a:ext cx="4965379" cy="407745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Symptoms began 04/20/2021</a:t>
          </a:r>
        </a:p>
      </dsp:txBody>
      <dsp:txXfrm>
        <a:off x="19904" y="1915968"/>
        <a:ext cx="4925571" cy="367937"/>
      </dsp:txXfrm>
    </dsp:sp>
    <dsp:sp modelId="{FE063388-9DE0-4D95-BADB-6F9CA81FBF6A}">
      <dsp:nvSpPr>
        <dsp:cNvPr id="0" name=""/>
        <dsp:cNvSpPr/>
      </dsp:nvSpPr>
      <dsp:spPr>
        <a:xfrm>
          <a:off x="0" y="2352769"/>
          <a:ext cx="4965379" cy="40774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Baby positive at 30 hours of life</a:t>
          </a:r>
        </a:p>
      </dsp:txBody>
      <dsp:txXfrm>
        <a:off x="19904" y="2372673"/>
        <a:ext cx="4925571" cy="367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91C50-CD35-4447-B799-B1AD3405D2E6}">
      <dsp:nvSpPr>
        <dsp:cNvPr id="0" name=""/>
        <dsp:cNvSpPr/>
      </dsp:nvSpPr>
      <dsp:spPr>
        <a:xfrm>
          <a:off x="0" y="69243"/>
          <a:ext cx="4965379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Immigrant/Multigenerational family</a:t>
          </a:r>
        </a:p>
      </dsp:txBody>
      <dsp:txXfrm>
        <a:off x="19904" y="89147"/>
        <a:ext cx="4925571" cy="367937"/>
      </dsp:txXfrm>
    </dsp:sp>
    <dsp:sp modelId="{3FC01881-2C1B-46A4-B8D5-82ADA980436C}">
      <dsp:nvSpPr>
        <dsp:cNvPr id="0" name=""/>
        <dsp:cNvSpPr/>
      </dsp:nvSpPr>
      <dsp:spPr>
        <a:xfrm>
          <a:off x="0" y="525949"/>
          <a:ext cx="4965379" cy="407745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Ramadan/Religious gatherings?</a:t>
          </a:r>
        </a:p>
      </dsp:txBody>
      <dsp:txXfrm>
        <a:off x="19904" y="545853"/>
        <a:ext cx="4925571" cy="367937"/>
      </dsp:txXfrm>
    </dsp:sp>
    <dsp:sp modelId="{499B3A27-BD5C-4FA7-9E7D-2C942286340D}">
      <dsp:nvSpPr>
        <dsp:cNvPr id="0" name=""/>
        <dsp:cNvSpPr/>
      </dsp:nvSpPr>
      <dsp:spPr>
        <a:xfrm>
          <a:off x="0" y="982654"/>
          <a:ext cx="4965379" cy="407745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Primary infection in January</a:t>
          </a:r>
        </a:p>
      </dsp:txBody>
      <dsp:txXfrm>
        <a:off x="19904" y="1002558"/>
        <a:ext cx="4925571" cy="367937"/>
      </dsp:txXfrm>
    </dsp:sp>
    <dsp:sp modelId="{316150CC-30F3-40CB-B4D3-95005A293199}">
      <dsp:nvSpPr>
        <dsp:cNvPr id="0" name=""/>
        <dsp:cNvSpPr/>
      </dsp:nvSpPr>
      <dsp:spPr>
        <a:xfrm>
          <a:off x="0" y="1439359"/>
          <a:ext cx="4965379" cy="407745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Multiple family members infected last month</a:t>
          </a:r>
        </a:p>
      </dsp:txBody>
      <dsp:txXfrm>
        <a:off x="19904" y="1459263"/>
        <a:ext cx="4925571" cy="367937"/>
      </dsp:txXfrm>
    </dsp:sp>
    <dsp:sp modelId="{938ADF5B-3230-4819-9ECC-B340E1CF0755}">
      <dsp:nvSpPr>
        <dsp:cNvPr id="0" name=""/>
        <dsp:cNvSpPr/>
      </dsp:nvSpPr>
      <dsp:spPr>
        <a:xfrm>
          <a:off x="0" y="1896064"/>
          <a:ext cx="4965379" cy="407745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Asymptomatic positive test today pre-op</a:t>
          </a:r>
        </a:p>
      </dsp:txBody>
      <dsp:txXfrm>
        <a:off x="19904" y="1915968"/>
        <a:ext cx="4925571" cy="367937"/>
      </dsp:txXfrm>
    </dsp:sp>
    <dsp:sp modelId="{17ECC045-3545-4DC7-B95D-655EA25759E2}">
      <dsp:nvSpPr>
        <dsp:cNvPr id="0" name=""/>
        <dsp:cNvSpPr/>
      </dsp:nvSpPr>
      <dsp:spPr>
        <a:xfrm>
          <a:off x="0" y="2352769"/>
          <a:ext cx="4965379" cy="40774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Posterior placenta previa, 36w6d</a:t>
          </a:r>
        </a:p>
      </dsp:txBody>
      <dsp:txXfrm>
        <a:off x="19904" y="2372673"/>
        <a:ext cx="4925571" cy="3679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345732-6F0C-44F6-B883-32B79F58DF4E}">
      <dsp:nvSpPr>
        <dsp:cNvPr id="0" name=""/>
        <dsp:cNvSpPr/>
      </dsp:nvSpPr>
      <dsp:spPr>
        <a:xfrm>
          <a:off x="0" y="429041"/>
          <a:ext cx="4965379" cy="35977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System is using </a:t>
          </a:r>
          <a:r>
            <a:rPr lang="en-US" sz="1500" b="1" u="sng" kern="1200"/>
            <a:t>Day 10</a:t>
          </a:r>
          <a:r>
            <a:rPr lang="en-US" sz="1500" kern="1200"/>
            <a:t> as covid recovered </a:t>
          </a:r>
        </a:p>
      </dsp:txBody>
      <dsp:txXfrm>
        <a:off x="17563" y="446604"/>
        <a:ext cx="4930253" cy="324648"/>
      </dsp:txXfrm>
    </dsp:sp>
    <dsp:sp modelId="{86896E4D-6C14-4FB8-969C-AABF95C81311}">
      <dsp:nvSpPr>
        <dsp:cNvPr id="0" name=""/>
        <dsp:cNvSpPr/>
      </dsp:nvSpPr>
      <dsp:spPr>
        <a:xfrm>
          <a:off x="0" y="832016"/>
          <a:ext cx="4965379" cy="359774"/>
        </a:xfrm>
        <a:prstGeom prst="round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Both pregnancy and covid are described as </a:t>
          </a:r>
          <a:r>
            <a:rPr lang="en-US" sz="1500" b="1" kern="1200"/>
            <a:t>hypercoagulable</a:t>
          </a:r>
          <a:endParaRPr lang="en-US" sz="1500" kern="1200"/>
        </a:p>
      </dsp:txBody>
      <dsp:txXfrm>
        <a:off x="17563" y="849579"/>
        <a:ext cx="4930253" cy="324648"/>
      </dsp:txXfrm>
    </dsp:sp>
    <dsp:sp modelId="{B526854D-9512-4AB9-B460-8285C86EB6D8}">
      <dsp:nvSpPr>
        <dsp:cNvPr id="0" name=""/>
        <dsp:cNvSpPr/>
      </dsp:nvSpPr>
      <dsp:spPr>
        <a:xfrm>
          <a:off x="0" y="1234991"/>
          <a:ext cx="4965379" cy="359774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Antenatal testing?</a:t>
          </a:r>
        </a:p>
      </dsp:txBody>
      <dsp:txXfrm>
        <a:off x="17563" y="1252554"/>
        <a:ext cx="4930253" cy="324648"/>
      </dsp:txXfrm>
    </dsp:sp>
    <dsp:sp modelId="{068C857C-64B5-4F67-9F6B-9B0318747A87}">
      <dsp:nvSpPr>
        <dsp:cNvPr id="0" name=""/>
        <dsp:cNvSpPr/>
      </dsp:nvSpPr>
      <dsp:spPr>
        <a:xfrm>
          <a:off x="0" y="1637966"/>
          <a:ext cx="4965379" cy="359774"/>
        </a:xfrm>
        <a:prstGeom prst="round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Serial ultrasounds?</a:t>
          </a:r>
        </a:p>
      </dsp:txBody>
      <dsp:txXfrm>
        <a:off x="17563" y="1655529"/>
        <a:ext cx="4930253" cy="324648"/>
      </dsp:txXfrm>
    </dsp:sp>
    <dsp:sp modelId="{F3DD87BC-0621-4522-9041-73371601C090}">
      <dsp:nvSpPr>
        <dsp:cNvPr id="0" name=""/>
        <dsp:cNvSpPr/>
      </dsp:nvSpPr>
      <dsp:spPr>
        <a:xfrm>
          <a:off x="0" y="2040941"/>
          <a:ext cx="4965379" cy="359774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Timing of delivery?</a:t>
          </a:r>
        </a:p>
      </dsp:txBody>
      <dsp:txXfrm>
        <a:off x="17563" y="2058504"/>
        <a:ext cx="4930253" cy="3246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E3B76A-9401-42BF-A1E0-2EBB25483E8C}">
      <dsp:nvSpPr>
        <dsp:cNvPr id="0" name=""/>
        <dsp:cNvSpPr/>
      </dsp:nvSpPr>
      <dsp:spPr>
        <a:xfrm>
          <a:off x="0" y="548206"/>
          <a:ext cx="4472040" cy="1272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/>
            <a:t>Improvement with prone positioning</a:t>
          </a:r>
        </a:p>
      </dsp:txBody>
      <dsp:txXfrm>
        <a:off x="62141" y="610347"/>
        <a:ext cx="4347758" cy="1148678"/>
      </dsp:txXfrm>
    </dsp:sp>
    <dsp:sp modelId="{C430C227-55D2-43DF-B88F-87C9BBE56724}">
      <dsp:nvSpPr>
        <dsp:cNvPr id="0" name=""/>
        <dsp:cNvSpPr/>
      </dsp:nvSpPr>
      <dsp:spPr>
        <a:xfrm>
          <a:off x="0" y="1913326"/>
          <a:ext cx="4472040" cy="12729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/>
            <a:t>Marked improvement in </a:t>
          </a:r>
          <a:r>
            <a:rPr lang="en-US" sz="3200" b="1" u="sng" kern="1200"/>
            <a:t>tidal volume </a:t>
          </a:r>
          <a:r>
            <a:rPr lang="en-US" sz="3200" kern="1200"/>
            <a:t>with C/S</a:t>
          </a:r>
        </a:p>
      </dsp:txBody>
      <dsp:txXfrm>
        <a:off x="62141" y="1975467"/>
        <a:ext cx="4347758" cy="1148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E02B9-139B-4A71-A3B0-49BF3BB6CAAD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DC3D6-F64F-432F-8CAF-12A8E390E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21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A1234E4B-760D-4C12-91CE-F6FE2BFE65B3}" type="datetimeFigureOut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799399BA-D265-4DD5-B172-CF7BBEF045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136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3667F1A6-D26A-435E-A6B9-71DCD84A0B24}" type="slidenum">
              <a:rPr lang="en-US" altLang="en-US">
                <a:latin typeface="Calibri" pitchFamily="34" charset="0"/>
              </a:rPr>
              <a:pPr/>
              <a:t>1</a:t>
            </a:fld>
            <a:endParaRPr lang="en-US" alt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23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Updated 5/6/2021</a:t>
            </a:r>
          </a:p>
          <a:p>
            <a:r>
              <a:rPr lang="en-US" i="1" dirty="0" smtClean="0"/>
              <a:t>https://www.dph.illinois.gov/covid19/covid19-statistics 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393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 5/6/2021</a:t>
            </a:r>
          </a:p>
          <a:p>
            <a:r>
              <a:rPr lang="en-US" dirty="0" smtClean="0"/>
              <a:t>http://www.dph.illinois.gov/covid19/covid19-statistics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7FCAF-CF7A-42D2-803B-E84911D91B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05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MS PGothic" charset="0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315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456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3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v-safe COVID-19 Vaccine Pregnancy Registry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Pregnant people enrolled, United States, as of April 5, 2021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4,218*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370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cHTN</a:t>
            </a:r>
            <a:r>
              <a:rPr lang="en-US" dirty="0"/>
              <a:t> on labetalol, amlodipine</a:t>
            </a:r>
          </a:p>
          <a:p>
            <a:r>
              <a:rPr lang="en-US" dirty="0"/>
              <a:t>Past OB history included prior C section at 29 weeks for </a:t>
            </a:r>
            <a:r>
              <a:rPr lang="en-US" dirty="0" err="1"/>
              <a:t>preE</a:t>
            </a:r>
            <a:r>
              <a:rPr lang="en-US" dirty="0"/>
              <a:t> with SF, Cr 1.6 on admission (baseline 1.4)</a:t>
            </a:r>
          </a:p>
          <a:p>
            <a:endParaRPr lang="en-US" dirty="0"/>
          </a:p>
          <a:p>
            <a:r>
              <a:rPr lang="en-US" dirty="0"/>
              <a:t>Diagnosed with COVID in setting of dry cough, fatigue, SOB</a:t>
            </a:r>
          </a:p>
          <a:p>
            <a:r>
              <a:rPr lang="en-US" dirty="0"/>
              <a:t>Rapid decompensation ~6 hours after admission </a:t>
            </a:r>
            <a:r>
              <a:rPr lang="en-US" dirty="0">
                <a:sym typeface="Wingdings" pitchFamily="2" charset="2"/>
              </a:rPr>
              <a:t> RR high 30s, </a:t>
            </a:r>
            <a:r>
              <a:rPr lang="en-US" dirty="0" err="1">
                <a:sym typeface="Wingdings" pitchFamily="2" charset="2"/>
              </a:rPr>
              <a:t>desat</a:t>
            </a:r>
            <a:r>
              <a:rPr lang="en-US" dirty="0">
                <a:sym typeface="Wingdings" pitchFamily="2" charset="2"/>
              </a:rPr>
              <a:t> to 88 on HF  back to non-rebreather</a:t>
            </a:r>
          </a:p>
          <a:p>
            <a:r>
              <a:rPr lang="en-US" dirty="0">
                <a:sym typeface="Wingdings" pitchFamily="2" charset="2"/>
              </a:rPr>
              <a:t>	- Rapid response called</a:t>
            </a:r>
          </a:p>
          <a:p>
            <a:pPr marL="171450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Mild </a:t>
            </a:r>
            <a:r>
              <a:rPr lang="en-US" dirty="0" err="1">
                <a:sym typeface="Wingdings" pitchFamily="2" charset="2"/>
              </a:rPr>
              <a:t>transamninitis</a:t>
            </a:r>
            <a:r>
              <a:rPr lang="en-US" dirty="0">
                <a:sym typeface="Wingdings" pitchFamily="2" charset="2"/>
              </a:rPr>
              <a:t> likely secondary to COVID </a:t>
            </a:r>
            <a:r>
              <a:rPr lang="en-US" dirty="0" err="1">
                <a:sym typeface="Wingdings" pitchFamily="2" charset="2"/>
              </a:rPr>
              <a:t>infxn</a:t>
            </a:r>
            <a:r>
              <a:rPr lang="en-US" dirty="0">
                <a:sym typeface="Wingdings" pitchFamily="2" charset="2"/>
              </a:rPr>
              <a:t> (rather than </a:t>
            </a:r>
            <a:r>
              <a:rPr lang="en-US" dirty="0" err="1">
                <a:sym typeface="Wingdings" pitchFamily="2" charset="2"/>
              </a:rPr>
              <a:t>preE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pPr marL="171450" indent="-171450">
              <a:buFontTx/>
              <a:buChar char="-"/>
            </a:pPr>
            <a:endParaRPr lang="en-US" dirty="0">
              <a:sym typeface="Wingdings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With MFM consultation, recommended fetal lung maturity dosing of dexamethasone, consent for C section, Neonatology notified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9399BA-D265-4DD5-B172-CF7BBEF0453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883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 section with mild PPH (QBL 1.2L) managed with Cytotec and Pitocin</a:t>
            </a:r>
          </a:p>
          <a:p>
            <a:r>
              <a:rPr lang="en-US" dirty="0"/>
              <a:t>Worsening respiratory status </a:t>
            </a:r>
          </a:p>
          <a:p>
            <a:r>
              <a:rPr lang="en-US" dirty="0"/>
              <a:t>	- continued increased work of breathing, tachypnea to high 40s, </a:t>
            </a:r>
            <a:r>
              <a:rPr lang="en-US" dirty="0" err="1"/>
              <a:t>desats</a:t>
            </a:r>
            <a:r>
              <a:rPr lang="en-US" dirty="0"/>
              <a:t> despite highest O2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9399BA-D265-4DD5-B172-CF7BBEF0453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218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Difficulty weaning sedation</a:t>
            </a:r>
          </a:p>
          <a:p>
            <a:r>
              <a:rPr lang="en-US" dirty="0"/>
              <a:t>POD#12 </a:t>
            </a:r>
            <a:r>
              <a:rPr lang="en-US" dirty="0">
                <a:sym typeface="Wingdings" pitchFamily="2" charset="2"/>
              </a:rPr>
              <a:t> increased tachycardia, vaginal bleeding, fever to 103F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9399BA-D265-4DD5-B172-CF7BBEF0453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878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459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589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9399BA-D265-4DD5-B172-CF7BBEF0453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306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157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8628B-D017-4ABD-84D4-3F37B064EA7E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869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 5/6/2021</a:t>
            </a:r>
          </a:p>
          <a:p>
            <a:r>
              <a:rPr lang="en-US" dirty="0" smtClean="0"/>
              <a:t>https://www.nytimes.com/interactive/2020/us/coronavirus-us-cases.html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225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 5/6/2021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7FCAF-CF7A-42D2-803B-E84911D91B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34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Updated 5/6/2021</a:t>
            </a:r>
          </a:p>
          <a:p>
            <a:r>
              <a:rPr lang="en-US" dirty="0" smtClean="0"/>
              <a:t>https://www.dph.illinois.gov/countymetrics?county=Cook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2755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5/6/2021</a:t>
            </a:r>
          </a:p>
          <a:p>
            <a:r>
              <a:rPr lang="en-US" dirty="0" smtClean="0"/>
              <a:t>http://www.dph.illinois.gov/covid19/covid19-statistics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7FCAF-CF7A-42D2-803B-E84911D91B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03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Updated 5/6/2021</a:t>
            </a:r>
          </a:p>
          <a:p>
            <a:r>
              <a:rPr lang="en-US" i="1" dirty="0" smtClean="0"/>
              <a:t>https://www.dph.illinois.gov/covid19/covid19-statistics 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081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2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gif"/><Relationship Id="rId1" Type="http://schemas.openxmlformats.org/officeDocument/2006/relationships/slideMaster" Target="../slideMasters/slideMaster1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5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5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5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microsoft.com/office/2007/relationships/hdphoto" Target="../media/hdphoto1.wdp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5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microsoft.com/office/2007/relationships/hdphoto" Target="../media/hdphoto1.wdp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5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59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60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61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62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6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64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65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66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67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68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69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70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71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72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7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7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5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9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0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9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53AD7-A772-4F83-850B-482C70935EA4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D8331-DEC2-4D1E-95D5-94283CB87E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655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2490D-0CE4-426E-81CB-E242CE6E39A4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ED56C-8F5E-4BF1-A54B-E96394A13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3358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742" y="826934"/>
            <a:ext cx="7633318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80387"/>
            <a:ext cx="2521359" cy="27895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6588" y="1615018"/>
            <a:ext cx="7632700" cy="3812116"/>
          </a:xfrm>
          <a:prstGeom prst="rect">
            <a:avLst/>
          </a:prstGeom>
        </p:spPr>
        <p:txBody>
          <a:bodyPr/>
          <a:lstStyle>
            <a:lvl1pPr>
              <a:defRPr sz="1600" b="1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600">
                <a:latin typeface="Verdana" charset="0"/>
                <a:ea typeface="Verdana" charset="0"/>
                <a:cs typeface="Verdana" charset="0"/>
              </a:defRPr>
            </a:lvl2pPr>
            <a:lvl3pPr>
              <a:defRPr sz="1600">
                <a:latin typeface="Verdana" charset="0"/>
                <a:ea typeface="Verdana" charset="0"/>
                <a:cs typeface="Verdana" charset="0"/>
              </a:defRPr>
            </a:lvl3pPr>
            <a:lvl4pPr>
              <a:defRPr sz="1600"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9860670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Layout_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742" y="826934"/>
            <a:ext cx="7633318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80387"/>
            <a:ext cx="2521359" cy="27895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7514" y="1614842"/>
            <a:ext cx="7632546" cy="3435349"/>
          </a:xfrm>
          <a:prstGeom prst="rect">
            <a:avLst/>
          </a:prstGeom>
        </p:spPr>
        <p:txBody>
          <a:bodyPr/>
          <a:lstStyle>
            <a:lvl1pPr>
              <a:defRPr sz="1600" b="1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600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600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600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9524732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80387"/>
            <a:ext cx="2521359" cy="278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90124" y="1294452"/>
            <a:ext cx="2987502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162047" y="1997127"/>
            <a:ext cx="4099921" cy="30854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400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400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400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400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4162047" y="1197615"/>
            <a:ext cx="4099921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5321872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opy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9271" y="832850"/>
            <a:ext cx="8075850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 across top of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80387"/>
            <a:ext cx="2521359" cy="2789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8195" y="2211822"/>
            <a:ext cx="5356927" cy="3646375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00"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sz="1800"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sz="1500"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sz="1500" b="1" i="0">
                <a:latin typeface="Verdana" charset="0"/>
                <a:ea typeface="Verdana" charset="0"/>
                <a:cs typeface="Verdana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*Insert Graph Here.</a:t>
            </a:r>
          </a:p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39271" y="2211823"/>
            <a:ext cx="2535973" cy="3646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Copy goes here.</a:t>
            </a:r>
          </a:p>
          <a:p>
            <a:pPr lvl="0"/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39271" y="1614803"/>
            <a:ext cx="8075851" cy="372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723360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opy with Graph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9271" y="832850"/>
            <a:ext cx="8075851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 across top of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80387"/>
            <a:ext cx="2521359" cy="2789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93537" y="2600007"/>
            <a:ext cx="5356927" cy="3589988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00"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sz="1800"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sz="1500"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sz="1500" b="1" i="0">
                <a:latin typeface="Verdana" charset="0"/>
                <a:ea typeface="Verdana" charset="0"/>
                <a:cs typeface="Verdana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</a:t>
            </a:r>
            <a:r>
              <a:rPr lang="en-US"/>
              <a:t>Insert Graph Here.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39271" y="1620758"/>
            <a:ext cx="8075851" cy="860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Copy goes </a:t>
            </a:r>
            <a:r>
              <a:rPr lang="en-US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995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all Out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24537" y="2101540"/>
            <a:ext cx="3592004" cy="1477328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None/>
              <a:defRPr sz="1600" b="0" i="0" baseline="0"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Copy goes here.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Voloratis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perrum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repuda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pelignis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consequos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exped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doluptae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niendi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plibusd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andero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et,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eatus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endus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doluptis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denisit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dolupis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soleser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ovidiorum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oditae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rerit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quatat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9D4A-F6A9-EC46-A2DF-BB7FBC55CD1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85A7-D857-9442-BA4B-B3E6D7DD0F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E1EC26-E0EB-994D-9291-8E17D6E4EDDA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2F44D6-71A3-114F-A69B-EFCC97718F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90661"/>
            <a:ext cx="2521359" cy="2789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E91340-9F82-1343-84FF-2B876B81CBC9}"/>
              </a:ext>
            </a:extLst>
          </p:cNvPr>
          <p:cNvSpPr txBox="1"/>
          <p:nvPr/>
        </p:nvSpPr>
        <p:spPr>
          <a:xfrm>
            <a:off x="647701" y="2101540"/>
            <a:ext cx="33920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Callout or </a:t>
            </a:r>
            <a:br>
              <a:rPr lang="en-US" sz="3000" b="1" dirty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000" b="1" dirty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Headline goes </a:t>
            </a:r>
            <a:br>
              <a:rPr lang="en-US" sz="3000" b="1" dirty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000" b="1" dirty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this space.</a:t>
            </a:r>
            <a:endParaRPr lang="en-US" sz="2100" b="1" dirty="0">
              <a:solidFill>
                <a:srgbClr val="003B5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9B04B-69FA-9748-A64D-1E52D36BD989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E0F112-B547-4041-A25D-59D26F57744E}"/>
              </a:ext>
            </a:extLst>
          </p:cNvPr>
          <p:cNvCxnSpPr/>
          <p:nvPr/>
        </p:nvCxnSpPr>
        <p:spPr>
          <a:xfrm>
            <a:off x="4544887" y="838200"/>
            <a:ext cx="0" cy="4728117"/>
          </a:xfrm>
          <a:prstGeom prst="line">
            <a:avLst/>
          </a:prstGeom>
          <a:ln w="22225">
            <a:solidFill>
              <a:srgbClr val="A4D6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1637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aption with Half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7350" y="823154"/>
            <a:ext cx="3276976" cy="1497215"/>
          </a:xfrm>
          <a:prstGeom prst="rect">
            <a:avLst/>
          </a:prstGeom>
        </p:spPr>
        <p:txBody>
          <a:bodyPr anchor="b"/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887589" y="1"/>
            <a:ext cx="4256410" cy="629239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00" i="1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*Click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7349" y="2320369"/>
            <a:ext cx="3276977" cy="3437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baseline="0"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Copy goes here.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9D4A-F6A9-EC46-A2DF-BB7FBC55CD1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85A7-D857-9442-BA4B-B3E6D7DD0F3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80387"/>
            <a:ext cx="2521359" cy="278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7006262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Caption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1"/>
            <a:ext cx="9143999" cy="6292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i="1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	*Click to add full-size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80387"/>
            <a:ext cx="2521359" cy="278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6899483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ection Divider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8650" y="2739582"/>
            <a:ext cx="7886700" cy="590931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360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title.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89" y="6382303"/>
            <a:ext cx="2468880" cy="2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959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ection Divider_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rgbClr val="61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8650" y="2739582"/>
            <a:ext cx="7886700" cy="590931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360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title.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89" y="6382303"/>
            <a:ext cx="2468880" cy="2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88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2C6C1-0ABC-4A83-A3E1-9B004532B0F2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59B1A-798E-4F1D-851E-F36AC3C874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9788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all Out and Copy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>
              <a:solidFill>
                <a:srgbClr val="00314C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69309" y="2801136"/>
            <a:ext cx="2390075" cy="125572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Call out or </a:t>
            </a:r>
            <a:r>
              <a:rPr lang="en-US"/>
              <a:t>title option </a:t>
            </a:r>
            <a:r>
              <a:rPr lang="en-US" dirty="0"/>
              <a:t>page.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89" y="6382303"/>
            <a:ext cx="2468880" cy="27314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05205" y="1682507"/>
            <a:ext cx="5375249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000" b="1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b="1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Insert title here.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105205" y="2637614"/>
            <a:ext cx="5375249" cy="2046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Body copy goes here.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E0F112-B547-4041-A25D-59D26F57744E}"/>
              </a:ext>
            </a:extLst>
          </p:cNvPr>
          <p:cNvCxnSpPr/>
          <p:nvPr/>
        </p:nvCxnSpPr>
        <p:spPr>
          <a:xfrm>
            <a:off x="2895601" y="949082"/>
            <a:ext cx="1349" cy="46623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7086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all Out and Copy_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rgbClr val="61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69309" y="2801136"/>
            <a:ext cx="2390075" cy="125572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Call out or </a:t>
            </a:r>
            <a:r>
              <a:rPr lang="en-US"/>
              <a:t>title option </a:t>
            </a:r>
            <a:r>
              <a:rPr lang="en-US" dirty="0"/>
              <a:t>page.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89" y="6382303"/>
            <a:ext cx="2468880" cy="27314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05205" y="1682507"/>
            <a:ext cx="5375249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000" b="1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b="1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Insert title here.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105205" y="2637614"/>
            <a:ext cx="5375249" cy="2046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Body copy goes here.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E0F112-B547-4041-A25D-59D26F57744E}"/>
              </a:ext>
            </a:extLst>
          </p:cNvPr>
          <p:cNvCxnSpPr/>
          <p:nvPr/>
        </p:nvCxnSpPr>
        <p:spPr>
          <a:xfrm>
            <a:off x="2895601" y="949082"/>
            <a:ext cx="1349" cy="46623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5648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_Quote or Statistic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00200" y="2156310"/>
            <a:ext cx="5943602" cy="175432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>
              <a:defRPr sz="4000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“Call out page for quotes or </a:t>
            </a:r>
            <a:r>
              <a:rPr lang="en-US"/>
              <a:t>important statistics.”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89" y="6382303"/>
            <a:ext cx="2468880" cy="2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296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_Quote or Statistic_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1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00200" y="2156310"/>
            <a:ext cx="5943602" cy="175432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>
              <a:defRPr sz="4000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“Call out page for quotes or </a:t>
            </a:r>
            <a:r>
              <a:rPr lang="en-US"/>
              <a:t>important statistics.”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89" y="6382303"/>
            <a:ext cx="2468880" cy="2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447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C71BB1-9FDA-FD43-ABCF-0E1CBF9339E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956D00C-F9B1-A148-A629-18366F705E1D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B3B2E306-4BAC-E74F-AAF1-3A3FFDADD8C7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5CE8CCFA-519E-854E-BAFF-171A193655DC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45C6D3C-FD35-9740-BCC6-7F1FD78E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72038E76-D90C-D142-9106-42EAF6B06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43793-C35B-B54E-ADE4-3AA97F585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123C5F-E173-614D-A2E8-E7C6084BD9F1}"/>
              </a:ext>
            </a:extLst>
          </p:cNvPr>
          <p:cNvSpPr txBox="1"/>
          <p:nvPr userDrawn="1"/>
        </p:nvSpPr>
        <p:spPr>
          <a:xfrm>
            <a:off x="381000" y="2067339"/>
            <a:ext cx="4191000" cy="4084983"/>
          </a:xfrm>
          <a:prstGeom prst="rect">
            <a:avLst/>
          </a:prstGeom>
        </p:spPr>
        <p:txBody>
          <a:bodyPr wrap="square" lIns="121869" tIns="60933" rIns="121869" bIns="60933" rtlCol="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099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91824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FFDA2CE-0174-7748-9A5A-EBA28137D1AF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4321" y="131266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4846321" y="1271016"/>
            <a:ext cx="3911180" cy="4783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514350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200"/>
            </a:lvl1pPr>
            <a:lvl2pPr marL="112370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2pPr>
            <a:lvl3pPr marL="173305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3pPr>
            <a:lvl4pPr marL="234240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4pPr>
            <a:lvl5pPr marL="2951754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251127" y="2839212"/>
            <a:ext cx="2852928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D320A928-0C1B-1F43-B7DD-5C839EC114FF}"/>
              </a:ext>
            </a:extLst>
          </p:cNvPr>
          <p:cNvSpPr/>
          <p:nvPr userDrawn="1"/>
        </p:nvSpPr>
        <p:spPr>
          <a:xfrm>
            <a:off x="0" y="4389120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BEDE0841-3D72-FA4C-A1A7-2242BAFFE9DD}"/>
              </a:ext>
            </a:extLst>
          </p:cNvPr>
          <p:cNvSpPr/>
          <p:nvPr userDrawn="1"/>
        </p:nvSpPr>
        <p:spPr>
          <a:xfrm>
            <a:off x="0" y="4937638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25CD84F4-8F1D-DD42-968A-B672E7F51961}"/>
              </a:ext>
            </a:extLst>
          </p:cNvPr>
          <p:cNvSpPr/>
          <p:nvPr userDrawn="1"/>
        </p:nvSpPr>
        <p:spPr>
          <a:xfrm>
            <a:off x="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377CDD-EAE2-9246-B70E-79B86CFA734C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FA9D0E6-6028-A84B-AB32-68D8B2195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88085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DE93D0-CD47-FB4F-9C4D-1DDEF9A47153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F4098C8-B27B-E742-AF2B-FAACE164FD8F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A4250A6A-5DB7-464A-85EB-7072B0934882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4190595" cy="464856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1146"/>
            <a:ext cx="85725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A86664-C997-D14C-B7C0-E61F5A648C1E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BD83AB6-A541-9442-AB6B-F50F8875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9B619-337D-A14C-B213-5A943A5F12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5825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725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72584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2824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MPARIS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1F47A73-2BE8-41B4-902F-DCDFA8A9A9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2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84F6D6-CCC2-4F2B-9E4C-A982785D10B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125053-4680-DF45-BEF0-3F90988C5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00364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575E4A-952B-BF40-A8A1-224D89D3F3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8313" y="1746753"/>
            <a:ext cx="3937000" cy="474612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6382302-7573-B641-AE92-16F6152285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0273" y="1746753"/>
            <a:ext cx="3937000" cy="4746122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9E4E5B-D651-7346-8745-F2B732325A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728A7FC-5A11-6D41-AD52-BFF68FBD0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1417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12EA4-96D9-4767-972A-EA334737A015}" type="datetime1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385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5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559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517CEC9-5F44-4399-A636-908D6B727EE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8553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C878EC-937E-4122-9875-59BA786C2387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725592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EF178F9-97EC-8F45-B9D0-BF5A7BF17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2779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3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021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FBFF86A-55FF-4667-A474-410A55DE52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C3628C1-6684-4037-A95B-E7C3A7E444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356DB6-8ABE-49EB-B67F-F69F8892596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602152" y="4429200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732566-D1B1-2646-BB74-04F2A6A6BF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51157B3-F0D7-964E-A2D9-4D0068EAC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91332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11958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3958947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E7B4B9-C2E5-584C-A6FD-1E6E7F8D1E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93152" y="1708150"/>
            <a:ext cx="4191000" cy="4648200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93970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457200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C9E4E-DC08-F04A-907F-38011949DD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57199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575737-3A06-C042-B28A-86B83C3E2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4561" y="50241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>
                <a:solidFill>
                  <a:srgbClr val="00A8E1"/>
                </a:solidFill>
                <a:latin typeface="+mj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107172E8-0BD8-F544-908A-019163C1B5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23127" y="1888744"/>
            <a:ext cx="3955114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A428D6A-B377-6F43-BA57-D036EAC6A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2825" y="2925064"/>
            <a:ext cx="3955415" cy="3069336"/>
          </a:xfrm>
        </p:spPr>
        <p:txBody>
          <a:bodyPr>
            <a:noAutofit/>
          </a:bodyPr>
          <a:lstStyle>
            <a:lvl1pPr marL="120650" indent="-120650">
              <a:tabLst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13583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C71BB1-9FDA-FD43-ABCF-0E1CBF9339E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956D00C-F9B1-A148-A629-18366F705E1D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B3B2E306-4BAC-E74F-AAF1-3A3FFDADD8C7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5CE8CCFA-519E-854E-BAFF-171A193655DC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45C6D3C-FD35-9740-BCC6-7F1FD78E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72038E76-D90C-D142-9106-42EAF6B06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43793-C35B-B54E-ADE4-3AA97F585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123C5F-E173-614D-A2E8-E7C6084BD9F1}"/>
              </a:ext>
            </a:extLst>
          </p:cNvPr>
          <p:cNvSpPr txBox="1"/>
          <p:nvPr userDrawn="1"/>
        </p:nvSpPr>
        <p:spPr>
          <a:xfrm>
            <a:off x="381000" y="2067339"/>
            <a:ext cx="4191000" cy="4084983"/>
          </a:xfrm>
          <a:prstGeom prst="rect">
            <a:avLst/>
          </a:prstGeom>
        </p:spPr>
        <p:txBody>
          <a:bodyPr wrap="square" lIns="121869" tIns="60933" rIns="121869" bIns="60933" rtlCol="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099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3886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FFDA2CE-0174-7748-9A5A-EBA28137D1AF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4321" y="131266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4846321" y="1271016"/>
            <a:ext cx="3911180" cy="4783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514350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200"/>
            </a:lvl1pPr>
            <a:lvl2pPr marL="112370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2pPr>
            <a:lvl3pPr marL="173305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3pPr>
            <a:lvl4pPr marL="234240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4pPr>
            <a:lvl5pPr marL="2951754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251127" y="2839212"/>
            <a:ext cx="2852928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D320A928-0C1B-1F43-B7DD-5C839EC114FF}"/>
              </a:ext>
            </a:extLst>
          </p:cNvPr>
          <p:cNvSpPr/>
          <p:nvPr userDrawn="1"/>
        </p:nvSpPr>
        <p:spPr>
          <a:xfrm>
            <a:off x="0" y="4389120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BEDE0841-3D72-FA4C-A1A7-2242BAFFE9DD}"/>
              </a:ext>
            </a:extLst>
          </p:cNvPr>
          <p:cNvSpPr/>
          <p:nvPr userDrawn="1"/>
        </p:nvSpPr>
        <p:spPr>
          <a:xfrm>
            <a:off x="0" y="4937638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25CD84F4-8F1D-DD42-968A-B672E7F51961}"/>
              </a:ext>
            </a:extLst>
          </p:cNvPr>
          <p:cNvSpPr/>
          <p:nvPr userDrawn="1"/>
        </p:nvSpPr>
        <p:spPr>
          <a:xfrm>
            <a:off x="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377CDD-EAE2-9246-B70E-79B86CFA734C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FA9D0E6-6028-A84B-AB32-68D8B2195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5193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DE93D0-CD47-FB4F-9C4D-1DDEF9A47153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F4098C8-B27B-E742-AF2B-FAACE164FD8F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A4250A6A-5DB7-464A-85EB-7072B0934882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4190595" cy="464856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1146"/>
            <a:ext cx="85725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A86664-C997-D14C-B7C0-E61F5A648C1E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BD83AB6-A541-9442-AB6B-F50F8875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9B619-337D-A14C-B213-5A943A5F12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57995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725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72584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8191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MPARIS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1F47A73-2BE8-41B4-902F-DCDFA8A9A9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2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84F6D6-CCC2-4F2B-9E4C-A982785D10B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125053-4680-DF45-BEF0-3F90988C5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051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725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72584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6504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575E4A-952B-BF40-A8A1-224D89D3F3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8313" y="1746753"/>
            <a:ext cx="3937000" cy="474612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6382302-7573-B641-AE92-16F6152285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0273" y="1746753"/>
            <a:ext cx="3937000" cy="4746122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9E4E5B-D651-7346-8745-F2B732325A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728A7FC-5A11-6D41-AD52-BFF68FBD0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31827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5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559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517CEC9-5F44-4399-A636-908D6B727EE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8553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C878EC-937E-4122-9875-59BA786C2387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725592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EF178F9-97EC-8F45-B9D0-BF5A7BF17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35033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3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021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FBFF86A-55FF-4667-A474-410A55DE52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C3628C1-6684-4037-A95B-E7C3A7E444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356DB6-8ABE-49EB-B67F-F69F8892596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602152" y="4429200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732566-D1B1-2646-BB74-04F2A6A6BF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51157B3-F0D7-964E-A2D9-4D0068EAC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62978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4344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3958947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E7B4B9-C2E5-584C-A6FD-1E6E7F8D1E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93152" y="1708150"/>
            <a:ext cx="4191000" cy="4648200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28368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457200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C9E4E-DC08-F04A-907F-38011949DD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57199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575737-3A06-C042-B28A-86B83C3E2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4561" y="50241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>
                <a:solidFill>
                  <a:srgbClr val="00A8E1"/>
                </a:solidFill>
                <a:latin typeface="+mj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107172E8-0BD8-F544-908A-019163C1B5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23127" y="1888744"/>
            <a:ext cx="3955114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A428D6A-B377-6F43-BA57-D036EAC6A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2825" y="2925064"/>
            <a:ext cx="3955415" cy="3069336"/>
          </a:xfrm>
        </p:spPr>
        <p:txBody>
          <a:bodyPr>
            <a:noAutofit/>
          </a:bodyPr>
          <a:lstStyle>
            <a:lvl1pPr marL="120650" indent="-120650">
              <a:tabLst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1385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Wav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3175" y="6154738"/>
            <a:ext cx="914082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New NS Logo on WHITE 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63" y="6384925"/>
            <a:ext cx="14732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383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94075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8663829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5431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48820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081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081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5406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816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63005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38227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34350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34275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81171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64852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52425"/>
            <a:ext cx="1943100" cy="5270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52425"/>
            <a:ext cx="5676900" cy="5270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20097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352425"/>
            <a:ext cx="7772400" cy="527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16735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53AD7-A772-4F83-850B-482C70935EA4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D8331-DEC2-4D1E-95D5-94283CB87E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01206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67B97-2A19-4469-BBC1-5124779FD32E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F23B2-1968-4158-BBF8-33ADF31722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771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318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1ED6-1809-467D-BA74-8EA1DF4B6FEF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F8077-2CE4-4A8C-806A-F9B27078C0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5432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7BA54-BB09-45EF-8BE5-86E399F21075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83E2C-C682-4CCB-812E-4FD1E6CD7E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9289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19E3F-723A-48F5-86C3-1FB2ADC6C9E9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2229A-B942-495A-807D-33D3531045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3461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BEB86-460D-47CC-9347-A33D2320FEE6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16943-E090-48BD-85BF-C3499FDFE6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2449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8BE47-7B98-409F-8AB7-EBBB77D90BF3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9FB53-311B-43CA-B7CE-1F80A678A2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17589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7179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79569-1CBE-4B22-934C-222D1AA93EE5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F6CB7-50F3-4CEB-A4DC-7F1C42559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5974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2490D-0CE4-426E-81CB-E242CE6E39A4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ED56C-8F5E-4BF1-A54B-E96394A13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08313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2C6C1-0ABC-4A83-A3E1-9B004532B0F2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59B1A-798E-4F1D-851E-F36AC3C874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7482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DDE817-5E6A-4514-A53F-532FE91A9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9" b="19532"/>
          <a:stretch/>
        </p:blipFill>
        <p:spPr>
          <a:xfrm>
            <a:off x="1900165" y="0"/>
            <a:ext cx="7243835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30560D-B22A-C84C-AFB9-ABF9CC9929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67A9D6-6AD3-1043-89D5-6EF03236EE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30112"/>
            <a:ext cx="3080385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94C27E-E772-436F-8230-475A034DAF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515389"/>
            <a:ext cx="2059320" cy="391893"/>
          </a:xfrm>
          <a:prstGeom prst="rect">
            <a:avLst/>
          </a:prstGeom>
        </p:spPr>
      </p:pic>
      <p:sp>
        <p:nvSpPr>
          <p:cNvPr id="9" name="Title 16">
            <a:extLst>
              <a:ext uri="{FF2B5EF4-FFF2-40B4-BE49-F238E27FC236}">
                <a16:creationId xmlns:a16="http://schemas.microsoft.com/office/drawing/2014/main" id="{1CE71E58-18E9-49FF-95D7-75AA3860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36" y="2997501"/>
            <a:ext cx="4458480" cy="1168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288357E0-D976-46AD-BA13-D01AE336E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336" y="4232821"/>
            <a:ext cx="2805112" cy="5603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 Title/Date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731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5751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1" b="17857"/>
          <a:stretch/>
        </p:blipFill>
        <p:spPr>
          <a:xfrm>
            <a:off x="2612570" y="0"/>
            <a:ext cx="6531429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30560D-B22A-C84C-AFB9-ABF9CC9929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67A9D6-6AD3-1043-89D5-6EF03236EE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30112"/>
            <a:ext cx="3080385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94C27E-E772-436F-8230-475A034DAF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515389"/>
            <a:ext cx="2059320" cy="391893"/>
          </a:xfrm>
          <a:prstGeom prst="rect">
            <a:avLst/>
          </a:prstGeom>
        </p:spPr>
      </p:pic>
      <p:sp>
        <p:nvSpPr>
          <p:cNvPr id="9" name="Title 16">
            <a:extLst>
              <a:ext uri="{FF2B5EF4-FFF2-40B4-BE49-F238E27FC236}">
                <a16:creationId xmlns:a16="http://schemas.microsoft.com/office/drawing/2014/main" id="{1CE71E58-18E9-49FF-95D7-75AA3860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36" y="2997501"/>
            <a:ext cx="4458480" cy="1168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288357E0-D976-46AD-BA13-D01AE336E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336" y="4232821"/>
            <a:ext cx="2805112" cy="5603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 Title/Date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260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40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6" y="0"/>
            <a:ext cx="8196943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30560D-B22A-C84C-AFB9-ABF9CC9929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67A9D6-6AD3-1043-89D5-6EF03236EE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30112"/>
            <a:ext cx="3080385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94C27E-E772-436F-8230-475A034DAF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515389"/>
            <a:ext cx="2059320" cy="391893"/>
          </a:xfrm>
          <a:prstGeom prst="rect">
            <a:avLst/>
          </a:prstGeom>
        </p:spPr>
      </p:pic>
      <p:sp>
        <p:nvSpPr>
          <p:cNvPr id="9" name="Title 16">
            <a:extLst>
              <a:ext uri="{FF2B5EF4-FFF2-40B4-BE49-F238E27FC236}">
                <a16:creationId xmlns:a16="http://schemas.microsoft.com/office/drawing/2014/main" id="{1CE71E58-18E9-49FF-95D7-75AA3860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36" y="2997501"/>
            <a:ext cx="4458480" cy="1168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288357E0-D976-46AD-BA13-D01AE336E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336" y="4232821"/>
            <a:ext cx="2805112" cy="5603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 Title/Date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7221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4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b="5059"/>
          <a:stretch/>
        </p:blipFill>
        <p:spPr>
          <a:xfrm>
            <a:off x="2754227" y="173557"/>
            <a:ext cx="6379285" cy="6056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0DAA2-ED34-DD48-9888-1BBD9910A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6D2FC9-B51C-8E46-8330-3F5C573587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0" y="515244"/>
            <a:ext cx="2069847" cy="394514"/>
          </a:xfrm>
          <a:prstGeom prst="rect">
            <a:avLst/>
          </a:prstGeom>
        </p:spPr>
      </p:pic>
      <p:sp>
        <p:nvSpPr>
          <p:cNvPr id="13" name="Title 16">
            <a:extLst>
              <a:ext uri="{FF2B5EF4-FFF2-40B4-BE49-F238E27FC236}">
                <a16:creationId xmlns:a16="http://schemas.microsoft.com/office/drawing/2014/main" id="{A0F429E6-236C-C84C-8DE0-0603B26A5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36" y="3003228"/>
            <a:ext cx="4458480" cy="116811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171459F2-521D-8649-BD87-CA1F69DC8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336" y="4131582"/>
            <a:ext cx="2805112" cy="560388"/>
          </a:xfrm>
        </p:spPr>
        <p:txBody>
          <a:bodyPr anchor="t"/>
          <a:lstStyle>
            <a:lvl1pPr marL="0" indent="0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Sub Title/Date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E528CD-87A3-7F4F-B8C5-8BA0536369B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6230112"/>
            <a:ext cx="2763010" cy="2870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437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45" y="0"/>
            <a:ext cx="455933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0DAA2-ED34-DD48-9888-1BBD9910A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6D2FC9-B51C-8E46-8330-3F5C573587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0" y="515244"/>
            <a:ext cx="2069847" cy="394514"/>
          </a:xfrm>
          <a:prstGeom prst="rect">
            <a:avLst/>
          </a:prstGeom>
        </p:spPr>
      </p:pic>
      <p:sp>
        <p:nvSpPr>
          <p:cNvPr id="13" name="Title 16">
            <a:extLst>
              <a:ext uri="{FF2B5EF4-FFF2-40B4-BE49-F238E27FC236}">
                <a16:creationId xmlns:a16="http://schemas.microsoft.com/office/drawing/2014/main" id="{A0F429E6-236C-C84C-8DE0-0603B26A5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36" y="3003228"/>
            <a:ext cx="4458480" cy="116811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171459F2-521D-8649-BD87-CA1F69DC8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336" y="4131582"/>
            <a:ext cx="2805112" cy="560388"/>
          </a:xfrm>
        </p:spPr>
        <p:txBody>
          <a:bodyPr anchor="t"/>
          <a:lstStyle>
            <a:lvl1pPr marL="0" indent="0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Sub Title/Date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E528CD-87A3-7F4F-B8C5-8BA0536369B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6230112"/>
            <a:ext cx="2763010" cy="2870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777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4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0DAA2-ED34-DD48-9888-1BBD9910A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6D2FC9-B51C-8E46-8330-3F5C573587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0" y="515244"/>
            <a:ext cx="2069847" cy="394514"/>
          </a:xfrm>
          <a:prstGeom prst="rect">
            <a:avLst/>
          </a:prstGeom>
        </p:spPr>
      </p:pic>
      <p:sp>
        <p:nvSpPr>
          <p:cNvPr id="13" name="Title 16">
            <a:extLst>
              <a:ext uri="{FF2B5EF4-FFF2-40B4-BE49-F238E27FC236}">
                <a16:creationId xmlns:a16="http://schemas.microsoft.com/office/drawing/2014/main" id="{A0F429E6-236C-C84C-8DE0-0603B26A5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36" y="3003228"/>
            <a:ext cx="4458480" cy="116811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171459F2-521D-8649-BD87-CA1F69DC8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336" y="4131582"/>
            <a:ext cx="2805112" cy="560388"/>
          </a:xfrm>
        </p:spPr>
        <p:txBody>
          <a:bodyPr anchor="t"/>
          <a:lstStyle>
            <a:lvl1pPr marL="0" indent="0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Sub Title/Date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E528CD-87A3-7F4F-B8C5-8BA0536369B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6230112"/>
            <a:ext cx="2763010" cy="2870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5664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4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FFDA2CE-0174-7748-9A5A-EBA28137D1AF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4321" y="131266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251127" y="2839212"/>
            <a:ext cx="2852928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D320A928-0C1B-1F43-B7DD-5C839EC114FF}"/>
              </a:ext>
            </a:extLst>
          </p:cNvPr>
          <p:cNvSpPr/>
          <p:nvPr userDrawn="1"/>
        </p:nvSpPr>
        <p:spPr>
          <a:xfrm>
            <a:off x="0" y="4389120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BEDE0841-3D72-FA4C-A1A7-2242BAFFE9DD}"/>
              </a:ext>
            </a:extLst>
          </p:cNvPr>
          <p:cNvSpPr/>
          <p:nvPr userDrawn="1"/>
        </p:nvSpPr>
        <p:spPr>
          <a:xfrm>
            <a:off x="0" y="4937638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25CD84F4-8F1D-DD42-968A-B672E7F51961}"/>
              </a:ext>
            </a:extLst>
          </p:cNvPr>
          <p:cNvSpPr/>
          <p:nvPr userDrawn="1"/>
        </p:nvSpPr>
        <p:spPr>
          <a:xfrm>
            <a:off x="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377CDD-EAE2-9246-B70E-79B86CFA734C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FA9D0E6-6028-A84B-AB32-68D8B2195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3F78CE-3476-2443-BDB8-A5DC730980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138" y="1312663"/>
            <a:ext cx="3782599" cy="4402338"/>
          </a:xfrm>
        </p:spPr>
        <p:txBody>
          <a:bodyPr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/>
            </a:lvl1pPr>
            <a:lvl2pPr>
              <a:spcAft>
                <a:spcPts val="600"/>
              </a:spcAft>
              <a:buClr>
                <a:schemeClr val="accent1"/>
              </a:buClr>
              <a:defRPr/>
            </a:lvl2pPr>
            <a:lvl3pPr>
              <a:spcAft>
                <a:spcPts val="600"/>
              </a:spcAft>
              <a:buClr>
                <a:schemeClr val="accent1"/>
              </a:buClr>
              <a:defRPr/>
            </a:lvl3pPr>
            <a:lvl4pPr>
              <a:spcAft>
                <a:spcPts val="600"/>
              </a:spcAft>
              <a:buClr>
                <a:schemeClr val="accent1"/>
              </a:buClr>
              <a:defRPr/>
            </a:lvl4pPr>
            <a:lvl5pPr>
              <a:spcAft>
                <a:spcPts val="600"/>
              </a:spcAft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987275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725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466191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725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72584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093691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C71BB1-9FDA-FD43-ABCF-0E1CBF9339E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956D00C-F9B1-A148-A629-18366F705E1D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B3B2E306-4BAC-E74F-AAF1-3A3FFDADD8C7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5CE8CCFA-519E-854E-BAFF-171A193655DC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45C6D3C-FD35-9740-BCC6-7F1FD78E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72038E76-D90C-D142-9106-42EAF6B06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43793-C35B-B54E-ADE4-3AA97F585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99515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DAY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DE93D0-CD47-FB4F-9C4D-1DDEF9A47153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F4098C8-B27B-E742-AF2B-FAACE164FD8F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A4250A6A-5DB7-464A-85EB-7072B0934882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4190595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1146"/>
            <a:ext cx="85725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A86664-C997-D14C-B7C0-E61F5A648C1E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BD83AB6-A541-9442-AB6B-F50F8875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9B619-337D-A14C-B213-5A943A5F12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36C7CF-7824-E34B-9E97-6F3B67C700BD}"/>
              </a:ext>
            </a:extLst>
          </p:cNvPr>
          <p:cNvSpPr txBox="1"/>
          <p:nvPr userDrawn="1"/>
        </p:nvSpPr>
        <p:spPr>
          <a:xfrm>
            <a:off x="9740348" y="2623930"/>
            <a:ext cx="0" cy="0"/>
          </a:xfrm>
          <a:prstGeom prst="rect">
            <a:avLst/>
          </a:prstGeom>
        </p:spPr>
        <p:txBody>
          <a:bodyPr wrap="none" lIns="121869" tIns="60933" rIns="121869" bIns="60933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34443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6788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9156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day with Graphic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405" y="1707786"/>
            <a:ext cx="8402748" cy="136710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381405" y="3272118"/>
            <a:ext cx="8402748" cy="293818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04399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DAY - COMPARIS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1F47A73-2BE8-41B4-902F-DCDFA8A9A9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2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84F6D6-CCC2-4F2B-9E4C-A982785D10B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125053-4680-DF45-BEF0-3F90988C5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22026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9E4E5B-D651-7346-8745-F2B732325A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9E5391-D124-40A4-8075-7CC4DBBC44E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13195" y="1746250"/>
            <a:ext cx="3937000" cy="446405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35032" indent="0">
              <a:buNone/>
              <a:defRPr sz="1400"/>
            </a:lvl2pPr>
            <a:lvl3pPr marL="670062" indent="0">
              <a:buNone/>
              <a:defRPr sz="1400"/>
            </a:lvl3pPr>
            <a:lvl4pPr marL="1005092" indent="0">
              <a:buNone/>
              <a:defRPr sz="1400"/>
            </a:lvl4pPr>
            <a:lvl5pPr marL="1340124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65807AD6-4C72-4732-8C27-63843CD1B35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93807" y="1746250"/>
            <a:ext cx="3937000" cy="446405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35032" indent="0">
              <a:buNone/>
              <a:defRPr sz="1400"/>
            </a:lvl2pPr>
            <a:lvl3pPr marL="670062" indent="0">
              <a:buNone/>
              <a:defRPr sz="1400"/>
            </a:lvl3pPr>
            <a:lvl4pPr marL="1005092" indent="0">
              <a:buNone/>
              <a:defRPr sz="1400"/>
            </a:lvl4pPr>
            <a:lvl5pPr marL="1340124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06768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5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559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517CEC9-5F44-4399-A636-908D6B727EE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8553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C878EC-937E-4122-9875-59BA786C2387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725592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EF178F9-97EC-8F45-B9D0-BF5A7BF17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55797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5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559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B8DB71-5DF2-C04E-AF83-DBF86D30767B}"/>
              </a:ext>
            </a:extLst>
          </p:cNvPr>
          <p:cNvGrpSpPr/>
          <p:nvPr userDrawn="1"/>
        </p:nvGrpSpPr>
        <p:grpSpPr>
          <a:xfrm>
            <a:off x="1225953" y="3895712"/>
            <a:ext cx="6692094" cy="0"/>
            <a:chOff x="1277233" y="3895712"/>
            <a:chExt cx="6692094" cy="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BE41B89-C55A-B946-AC8C-237DD1B55C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77233" y="3895712"/>
              <a:ext cx="2858406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2DCBAA8-2FE7-5E48-9235-4E3273ED62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64082" y="3895712"/>
              <a:ext cx="2905245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3F3587-18B6-9946-BD15-07078823973B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871353"/>
            <a:ext cx="0" cy="1704515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EF27BE-3AF2-DF44-B04F-E2891E3A5DDC}"/>
              </a:ext>
            </a:extLst>
          </p:cNvPr>
          <p:cNvCxnSpPr>
            <a:cxnSpLocks/>
          </p:cNvCxnSpPr>
          <p:nvPr userDrawn="1"/>
        </p:nvCxnSpPr>
        <p:spPr>
          <a:xfrm>
            <a:off x="4572000" y="4313171"/>
            <a:ext cx="0" cy="1704515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0B0D022-0F2D-7345-A71D-90A9D84D818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8553" y="44223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43FF5A2-AC55-D742-8EBC-7DD6A02B517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725592" y="44223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44412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+ 3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021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FBFF86A-55FF-4667-A474-410A55DE52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C3628C1-6684-4037-A95B-E7C3A7E444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356DB6-8ABE-49EB-B67F-F69F8892596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602152" y="4429200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732566-D1B1-2646-BB74-04F2A6A6BF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51157B3-F0D7-964E-A2D9-4D0068EAC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974937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ITUT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ITUTE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3958947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E7B4B9-C2E5-584C-A6FD-1E6E7F8D1E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93152" y="1708150"/>
            <a:ext cx="4191000" cy="4502150"/>
          </a:xfrm>
        </p:spPr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038886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457200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C9E4E-DC08-F04A-907F-38011949DD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571999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575737-3A06-C042-B28A-86B83C3E2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4561" y="50241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107172E8-0BD8-F544-908A-019163C1B5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23127" y="1888744"/>
            <a:ext cx="3955114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A428D6A-B377-6F43-BA57-D036EAC6A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2825" y="2925064"/>
            <a:ext cx="3955415" cy="3069336"/>
          </a:xfrm>
        </p:spPr>
        <p:txBody>
          <a:bodyPr>
            <a:noAutofit/>
          </a:bodyPr>
          <a:lstStyle>
            <a:lvl1pPr marL="120650" indent="-120650">
              <a:tabLst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544494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-1" y="4634892"/>
            <a:ext cx="9143995" cy="1858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1499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7044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80631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457200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C9E4E-DC08-F04A-907F-38011949DD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571999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575737-3A06-C042-B28A-86B83C3E2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4561" y="-245740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107172E8-0BD8-F544-908A-019163C1B5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23127" y="1140592"/>
            <a:ext cx="3955114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097EC-1E36-4C71-9C58-09DB83CC70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3127" y="2322513"/>
            <a:ext cx="3954463" cy="306863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defRPr sz="1200">
                <a:solidFill>
                  <a:schemeClr val="bg1"/>
                </a:solidFill>
              </a:defRPr>
            </a:lvl1pPr>
            <a:lvl2pPr marL="401638" indent="-17303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bg1"/>
                </a:solidFill>
              </a:defRPr>
            </a:lvl2pPr>
            <a:lvl3pPr marL="628650" indent="-17145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39027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3AD7-A772-4F83-850B-482C70935EA4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D8331-DEC2-4D1E-95D5-94283CB87E4D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532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E67B97-2A19-4469-BBC1-5124779FD32E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F23B2-1968-4158-BBF8-33ADF317223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419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51ED6-1809-467D-BA74-8EA1DF4B6FEF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F8077-2CE4-4A8C-806A-F9B27078C00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01886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7BA54-BB09-45EF-8BE5-86E399F21075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83E2C-C682-4CCB-812E-4FD1E6CD7EF7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39976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B19E3F-723A-48F5-86C3-1FB2ADC6C9E9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2229A-B942-495A-807D-33D35310454B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87988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BEB86-460D-47CC-9347-A33D2320FEE6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16943-E090-48BD-85BF-C3499FDFE60E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7217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8BE47-7B98-409F-8AB7-EBBB77D90BF3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9FB53-311B-43CA-B7CE-1F80A678A23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40296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67D64-CF7F-42F3-8C27-B520EE2453CF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650D0-02D5-42FB-907E-376816E2D544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018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86540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79569-1CBE-4B22-934C-222D1AA93EE5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F6CB7-50F3-4CEB-A4DC-7F1C42559A5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776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22490D-0CE4-426E-81CB-E242CE6E39A4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ED56C-8F5E-4BF1-A54B-E96394A138E1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7689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2C6C1-0ABC-4A83-A3E1-9B004532B0F2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59B1A-798E-4F1D-851E-F36AC3C874A2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14340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E28C-EDC0-48E0-B4A2-FB355C7EC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7A0246-8C61-4E20-9AF9-B59E17470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4CABA-0F32-4965-B5D8-EE4C36F36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9122AED-12ED-466C-9FB7-5BDA8EB01A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C49BE-E268-478A-9BB9-5265474A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1475F-DB88-401F-98A9-9C279ADC8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4BAB94-FD01-4CCD-AD2E-FFC66CCD8C6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4732212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6E2A-C374-4508-B72C-784F1C940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D3A6A-492C-48C3-86C5-87F421B77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A9758-7B39-4080-AB2F-C840527F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9122AED-12ED-466C-9FB7-5BDA8EB01A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D899D-59C6-498C-BB44-F82FEA15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6C100-8DEB-4D37-9B8D-4634360D7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4BAB94-FD01-4CCD-AD2E-FFC66CCD8C6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6322291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71085-1491-4121-A8B8-8F4191A3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BE0A9-713E-4BE3-95E4-349A2BEEA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46F75-2540-44F2-8374-6832F1D1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9122AED-12ED-466C-9FB7-5BDA8EB01A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8DC04-CFFB-4464-A1F5-4CA07B34C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D7B86-1B04-4D21-9B52-8854163E1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4BAB94-FD01-4CCD-AD2E-FFC66CCD8C6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5632716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3357-0A79-4AE2-9244-26D100AD4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AAB4E-4F9B-4C76-975A-8C5F6697B3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A3545-741C-4046-AE85-08EBBCB01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373C9-3E40-419A-9AF9-B08E3F84D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9122AED-12ED-466C-9FB7-5BDA8EB01A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BBCB7-1275-48ED-A9F8-43816F882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6564B4-A063-4B9A-A3DB-449BCB363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4BAB94-FD01-4CCD-AD2E-FFC66CCD8C6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772228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34BF0-592F-4FB0-A94F-B66F5AEA2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FF1B5-21F2-4BA7-A73B-9FF063B46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A0FFC-EB2E-481E-A63C-175E9B7CD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31F6F9-5FC4-4A7D-90DD-67EE68F89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2DAE66-C65C-4F02-83DC-E83B2C92D2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FA45BA-8B60-46DB-B2AE-45981515B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9122AED-12ED-466C-9FB7-5BDA8EB01A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D5FAF-2D1E-4C27-A2FF-49AE0C2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7B9727-C703-4FF7-A9C7-8848A08B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4BAB94-FD01-4CCD-AD2E-FFC66CCD8C6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5845157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ADCCC-75F9-4A6E-B907-CFA91C1EF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C008CB-7139-4FC2-BA82-1C9494007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9122AED-12ED-466C-9FB7-5BDA8EB01A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79AAA1-62E0-4321-B182-FBC4581BD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B9A61-1FDD-41AF-A470-E62F0591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4BAB94-FD01-4CCD-AD2E-FFC66CCD8C6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2954810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929474-54F3-4E0E-B90D-F3D52E609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9122AED-12ED-466C-9FB7-5BDA8EB01A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7795BA-5631-4234-8FFE-50B61B379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278F0-59C5-4F11-B252-72EA36A36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4BAB94-FD01-4CCD-AD2E-FFC66CCD8C6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1037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67B97-2A19-4469-BBC1-5124779FD32E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F23B2-1968-4158-BBF8-33ADF31722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531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0958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018B-FA78-4A5F-9B61-60DF00D8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7CF7E-0E3D-4720-A203-FB8BEDC3C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20604-B06B-409A-828D-056616A8E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0515D-E98A-4443-95BF-C2167C59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9122AED-12ED-466C-9FB7-5BDA8EB01A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0894E8-A03D-4F8B-920A-871579CA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4857F-7576-40CA-ACE2-2C06F4BBE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4BAB94-FD01-4CCD-AD2E-FFC66CCD8C6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5899235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8E64A-BFE5-4C28-B74F-19E0A6A8C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6E616D-DF36-4BFC-9267-927360538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E2C81-C9F2-48E6-9283-2402B77BF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31E4C-7F36-4681-B763-F8A61B83A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9122AED-12ED-466C-9FB7-5BDA8EB01A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EE793-E41B-4543-B17A-3691D28A2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55CE1-C099-4A15-BEA8-94870EBF1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4BAB94-FD01-4CCD-AD2E-FFC66CCD8C6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312436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06B3A-56F0-441B-8A98-E8095EFBD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840112-5F2C-402F-8ED4-3E605D197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3D5FC-05F1-4BD6-AF00-17C47FBE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9122AED-12ED-466C-9FB7-5BDA8EB01A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170FD-692F-4997-919A-337FE373B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80F5C-BF39-4171-9276-E20E63D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4BAB94-FD01-4CCD-AD2E-FFC66CCD8C6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8735360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6D5BFA-C24B-4AE0-A3E6-007BDCE284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F1DFA5-8ADC-4E1D-8027-AC5E7DDCD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282C1-BEEA-4926-A3C9-B5099E3C1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9122AED-12ED-466C-9FB7-5BDA8EB01A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E264D-F743-4EA6-A84E-43D9690B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361EA-1B5D-4117-BC9C-146EBE81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4BAB94-FD01-4CCD-AD2E-FFC66CCD8C6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164464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C0F1C-D1C2-8541-BC8A-7085F93A7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8D0975-8325-364E-8A0B-DE774E4135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BB1DE-2C74-3548-8018-F630FE1B2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46246-841C-DE4D-BD38-32C989B3E7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F642D-37B5-B448-B6A4-64D78089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AD44-44DA-FB45-9299-12037710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A57C66-44A2-BB42-9A99-8BF780E6FD0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26656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A498D-1213-8246-924B-1FD13B3BD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B66AF-6F82-674D-BDFB-0730AE6D1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1A7BA-F2DE-B845-8B1B-1C76ED2F8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46246-841C-DE4D-BD38-32C989B3E7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91E17-9E6A-F748-A2F1-47F06AA0A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41C55-E16B-914C-A35C-90F5BE06E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A57C66-44A2-BB42-9A99-8BF780E6FD0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61033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5621-E6CF-594D-B99D-301CC223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0F20F-F573-0446-8828-F442D07EB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3E483-BED0-1B41-B239-0ED91D858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46246-841C-DE4D-BD38-32C989B3E7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3A081-DD7F-1844-8D90-6D22B051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537C5-F961-5D4C-9C8D-21563AF5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A57C66-44A2-BB42-9A99-8BF780E6FD0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84075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80621-FF52-5D40-876B-BADF1AE4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BC5F5-DF3F-CD43-AB6A-C75FA576F8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6F1DD-EEC6-904F-9CA7-8697F5FBD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27278-FBD2-A54B-BA06-1AC4B286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46246-841C-DE4D-BD38-32C989B3E7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647EC-F2A1-EE42-8BED-3C444322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72DBD-1D40-D84A-A969-46362C2F6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A57C66-44A2-BB42-9A99-8BF780E6FD0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17320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3EF6C-7692-0043-B865-BDA26F39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EF212-57D9-1E4C-BC14-E038B23EE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03630-C8AC-2143-93A0-B6AD508CE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11C399-D47F-CC42-AEC9-92D65E0FBA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85AB1-8A7C-EB45-89DB-71F5604A5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21D11A-C0A3-B043-9728-087154201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46246-841C-DE4D-BD38-32C989B3E7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66BE28-0C29-8D4F-9FF2-FD35D76D5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171C90-DA67-334F-8785-5D899D06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A57C66-44A2-BB42-9A99-8BF780E6FD0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89757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DB666-C74A-5342-AC32-DAA2BDBB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40D7E-028E-3D4E-AB11-868CD48CB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46246-841C-DE4D-BD38-32C989B3E7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B6A1B0-56CB-0A46-92DD-C1DA980AF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AC6D1-26EF-FB45-9784-B0948875C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A57C66-44A2-BB42-9A99-8BF780E6FD0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445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0148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722CF0-8CEA-A343-9D6F-A0632D7CE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46246-841C-DE4D-BD38-32C989B3E7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50184-B499-C64E-BD9F-976D7F2A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2BE2D-A9BC-464A-933E-EBBEC582C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A57C66-44A2-BB42-9A99-8BF780E6FD0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89707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DA391-3855-CD4E-8596-369F40D9E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63202-5FE0-F34E-A666-9289F358E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96F78-87A3-9B47-9410-CFBF3AB61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E6A19-DBF4-B748-91C2-2178AF19A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46246-841C-DE4D-BD38-32C989B3E7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567B7D-0469-1D47-9F51-70A76118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B09FF-F451-FD47-8A7B-F32796C9E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A57C66-44A2-BB42-9A99-8BF780E6FD0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10438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1C407-49A3-1B4F-941C-E418A833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A8EB4B-4CB3-634E-83C9-8B105D389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0B3C7-0F37-2C44-87F0-A8FDA0832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62645-A4BC-0D42-AD1C-FDF1EF3A6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46246-841C-DE4D-BD38-32C989B3E7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BB48E-63AD-F749-8919-64AB1C32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DD9E3-9485-A34D-B0F4-2677ED7E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A57C66-44A2-BB42-9A99-8BF780E6FD0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35704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F0E88-211F-454C-9224-99CD759F0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842105-F1F6-9B4B-8179-5B0AD74E3D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5643D-8759-1F45-8CB3-C47023FB0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46246-841C-DE4D-BD38-32C989B3E7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56230-1785-2945-83FF-8C8B695DA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BA728-D61E-444E-B015-B26A464E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A57C66-44A2-BB42-9A99-8BF780E6FD0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8096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5C6BA2-6AD1-BF48-933C-B19989E5E4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9B9FDD-FA74-D443-8FD7-8330826DF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4A9E0-2492-5E44-B081-AF77D1AD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46246-841C-DE4D-BD38-32C989B3E7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79424-F388-134D-A0A4-521346AE1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89180-9673-524A-AA7F-B1CC48806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A57C66-44A2-BB42-9A99-8BF780E6FD0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6171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gradFill>
            <a:gsLst>
              <a:gs pos="6000">
                <a:srgbClr val="722A28"/>
              </a:gs>
              <a:gs pos="68000">
                <a:srgbClr val="991316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734" y="2253753"/>
            <a:ext cx="4987877" cy="121708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734" y="3596777"/>
            <a:ext cx="4987877" cy="48083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8"/>
          <a:stretch/>
        </p:blipFill>
        <p:spPr>
          <a:xfrm>
            <a:off x="5654453" y="436622"/>
            <a:ext cx="3262720" cy="6025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4" y="5982865"/>
            <a:ext cx="4141889" cy="29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A514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8"/>
          <a:stretch/>
        </p:blipFill>
        <p:spPr>
          <a:xfrm>
            <a:off x="5654453" y="436622"/>
            <a:ext cx="3262720" cy="6025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734" y="2253753"/>
            <a:ext cx="4987877" cy="121708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734" y="3596777"/>
            <a:ext cx="4987877" cy="48083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4" y="5982865"/>
            <a:ext cx="4141889" cy="29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6C7373"/>
                </a:solidFill>
              </a:defRPr>
            </a:lvl1pPr>
            <a:lvl2pPr>
              <a:defRPr>
                <a:solidFill>
                  <a:srgbClr val="6C7373"/>
                </a:solidFill>
              </a:defRPr>
            </a:lvl2pPr>
            <a:lvl3pPr>
              <a:defRPr>
                <a:solidFill>
                  <a:srgbClr val="6C7373"/>
                </a:solidFill>
              </a:defRPr>
            </a:lvl3pPr>
            <a:lvl4pPr>
              <a:defRPr>
                <a:solidFill>
                  <a:srgbClr val="6C7373"/>
                </a:solidFill>
              </a:defRPr>
            </a:lvl4pPr>
            <a:lvl5pPr>
              <a:defRPr>
                <a:solidFill>
                  <a:srgbClr val="6C737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C73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533400" y="1524000"/>
            <a:ext cx="8153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3762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472" y="437444"/>
            <a:ext cx="795528" cy="92049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21545" y="6097262"/>
            <a:ext cx="8686800" cy="415498"/>
          </a:xfrm>
          <a:prstGeom prst="rect">
            <a:avLst/>
          </a:prstGeom>
          <a:solidFill>
            <a:srgbClr val="A51417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Washington University School of Medicine				      	             Department of Obstetrics and Gynecology</a:t>
            </a:r>
          </a:p>
        </p:txBody>
      </p:sp>
    </p:spTree>
    <p:extLst>
      <p:ext uri="{BB962C8B-B14F-4D97-AF65-F5344CB8AC3E}">
        <p14:creationId xmlns:p14="http://schemas.microsoft.com/office/powerpoint/2010/main" val="103165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54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478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179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738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30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5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2250"/>
              </a:lnSpc>
              <a:defRPr sz="2100" b="1" baseline="0">
                <a:solidFill>
                  <a:srgbClr val="8B9B9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Bottom band: NCIRD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545167"/>
            <a:ext cx="8229600" cy="4455584"/>
          </a:xfrm>
        </p:spPr>
        <p:txBody>
          <a:bodyPr/>
          <a:lstStyle>
            <a:lvl1pPr marL="257175" indent="-257175">
              <a:buClr>
                <a:srgbClr val="8B9B92"/>
              </a:buClr>
              <a:buFont typeface="Wingdings" panose="05000000000000000000" pitchFamily="2" charset="2"/>
              <a:buChar char="§"/>
              <a:defRPr sz="15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B2A97E"/>
              </a:buClr>
              <a:defRPr sz="15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594F40"/>
              </a:buClr>
              <a:defRPr sz="15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5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5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7263"/>
            <a:ext cx="9144000" cy="1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6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6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66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91724" y="1328353"/>
            <a:ext cx="5764856" cy="1470025"/>
          </a:xfrm>
          <a:prstGeom prst="rect">
            <a:avLst/>
          </a:prstGeom>
        </p:spPr>
        <p:txBody>
          <a:bodyPr/>
          <a:lstStyle/>
          <a:p>
            <a:pPr algn="l"/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891724" y="2976618"/>
            <a:ext cx="5764856" cy="90006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l">
              <a:lnSpc>
                <a:spcPct val="8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BAEBC26A-7C5D-1340-BDF4-4A764173B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095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274637"/>
            <a:ext cx="8229600" cy="7168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417C27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BAEBC26A-7C5D-1340-BDF4-4A764173B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347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1"/>
            <a:ext cx="9144000" cy="686409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469755" y="288036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473781-ACAD-C34D-8BB7-628294A1A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3896" y="1474384"/>
            <a:ext cx="6480105" cy="232300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Topic of Presentation</a:t>
            </a:r>
            <a:b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(54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297CBC-A6F5-D848-8FCF-A5A913898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4528" y="3971364"/>
            <a:ext cx="6099105" cy="3829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Presentation Subhead (24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DC77142-B9FB-8147-87AA-DD67BC6EB1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7499" y="4528248"/>
            <a:ext cx="6106767" cy="311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Date | Presenter Information (16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9875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20">
          <p15:clr>
            <a:srgbClr val="FBAE40"/>
          </p15:clr>
        </p15:guide>
        <p15:guide id="3" orient="horz" pos="3006">
          <p15:clr>
            <a:srgbClr val="FBAE40"/>
          </p15:clr>
        </p15:guide>
        <p15:guide id="4" pos="288">
          <p15:clr>
            <a:srgbClr val="FBAE40"/>
          </p15:clr>
        </p15:guide>
        <p15:guide id="5" orient="horz" pos="1944">
          <p15:clr>
            <a:srgbClr val="FBAE40"/>
          </p15:clr>
        </p15:guide>
        <p15:guide id="6" orient="horz" pos="235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09878"/>
            <a:ext cx="8229600" cy="8674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48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PT Sans" charset="-52"/>
                <a:cs typeface="PT Sans" charset="-5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91883"/>
            <a:ext cx="8229600" cy="4478116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1pPr>
            <a:lvl2pPr>
              <a:defRPr sz="24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2pPr>
            <a:lvl3pPr>
              <a:defRPr sz="20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3pPr>
            <a:lvl4pPr>
              <a:defRPr sz="16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4pPr>
            <a:lvl5pPr>
              <a:defRPr sz="12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0352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2880">
          <p15:clr>
            <a:srgbClr val="FBAE40"/>
          </p15:clr>
        </p15:guide>
        <p15:guide id="3" pos="288">
          <p15:clr>
            <a:srgbClr val="FBAE40"/>
          </p15:clr>
        </p15:guide>
        <p15:guide id="4" orient="horz" pos="504">
          <p15:clr>
            <a:srgbClr val="FBAE40"/>
          </p15:clr>
        </p15:guide>
        <p15:guide id="5" orient="horz" pos="81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34728" y="1452039"/>
            <a:ext cx="2652072" cy="1786463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900" b="0" i="0">
                <a:latin typeface="Arial"/>
                <a:cs typeface="Arial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09878"/>
            <a:ext cx="8229600" cy="8674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48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PT Sans" charset="-52"/>
                <a:cs typeface="PT Sans" charset="-5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457200" y="1391883"/>
            <a:ext cx="8229600" cy="4478116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1pPr>
            <a:lvl2pPr>
              <a:defRPr sz="24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2pPr>
            <a:lvl3pPr>
              <a:defRPr sz="20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3pPr>
            <a:lvl4pPr>
              <a:defRPr sz="16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4pPr>
            <a:lvl5pPr>
              <a:defRPr sz="12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888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0">
          <p15:clr>
            <a:srgbClr val="FBAE40"/>
          </p15:clr>
        </p15:guide>
        <p15:guide id="2" pos="3792">
          <p15:clr>
            <a:srgbClr val="FBAE40"/>
          </p15:clr>
        </p15:guide>
        <p15:guide id="3" pos="288">
          <p15:clr>
            <a:srgbClr val="FBAE40"/>
          </p15:clr>
        </p15:guide>
        <p15:guide id="4" orient="horz" pos="324">
          <p15:clr>
            <a:srgbClr val="FBAE40"/>
          </p15:clr>
        </p15:guide>
        <p15:guide id="5" orient="horz" pos="684">
          <p15:clr>
            <a:srgbClr val="FBAE40"/>
          </p15:clr>
        </p15:guide>
        <p15:guide id="6" orient="horz" pos="504">
          <p15:clr>
            <a:srgbClr val="FBAE40"/>
          </p15:clr>
        </p15:guide>
        <p15:guide id="7" pos="54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1ED6-1809-467D-BA74-8EA1DF4B6FEF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F8077-2CE4-4A8C-806A-F9B27078C0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056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5" y="2"/>
            <a:ext cx="9135877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BD450F3-B34B-074D-BD6D-B116B7D1C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61" y="1928039"/>
            <a:ext cx="8013698" cy="196561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Primary Topic of </a:t>
            </a:r>
            <a:b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Next Section (48 </a:t>
            </a:r>
            <a:r>
              <a:rPr lang="en-US" sz="4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</a:t>
            </a: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05427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pos="2880">
          <p15:clr>
            <a:srgbClr val="FBAE40"/>
          </p15:clr>
        </p15:guide>
        <p15:guide id="3" pos="28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09878"/>
            <a:ext cx="8229600" cy="8674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48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PT Sans" charset="-52"/>
                <a:cs typeface="PT Sans" charset="-5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91883"/>
            <a:ext cx="8229600" cy="4478116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1pPr>
            <a:lvl2pPr>
              <a:defRPr sz="24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2pPr>
            <a:lvl3pPr>
              <a:defRPr sz="20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3pPr>
            <a:lvl4pPr>
              <a:defRPr sz="16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4pPr>
            <a:lvl5pPr>
              <a:defRPr sz="12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1654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1"/>
            <a:ext cx="9144000" cy="6864095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9469755" y="288036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D10ECC-AA90-7944-8C0C-B7C138B59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3896" y="1474384"/>
            <a:ext cx="6480105" cy="232300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Topic of Presentation</a:t>
            </a:r>
            <a:b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(54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AA13960-22BF-4B44-BD30-A372E063D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4528" y="3971362"/>
            <a:ext cx="6099105" cy="5568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Presentation Subhead (24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4C703ED-D9DC-A64A-807E-BF6A7B0409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7499" y="4528248"/>
            <a:ext cx="6106767" cy="4511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Date | Presenter Information (16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5897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6034728" y="1452039"/>
            <a:ext cx="2652072" cy="1786463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900" b="0" i="0">
                <a:latin typeface="Arial"/>
                <a:cs typeface="Arial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09878"/>
            <a:ext cx="8229600" cy="8674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48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PT Sans" charset="-52"/>
                <a:cs typeface="PT Sans" charset="-5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457200" y="1391883"/>
            <a:ext cx="8229600" cy="4478116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1pPr>
            <a:lvl2pPr>
              <a:defRPr sz="24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2pPr>
            <a:lvl3pPr>
              <a:defRPr sz="20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3pPr>
            <a:lvl4pPr>
              <a:defRPr sz="16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4pPr>
            <a:lvl5pPr>
              <a:defRPr sz="12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6351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 bwMode="auto">
          <a:xfrm>
            <a:off x="415561" y="2560323"/>
            <a:ext cx="8013698" cy="13333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5000" b="0" i="0" strike="noStrike" kern="1200" cap="none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750" dirty="0">
                <a:solidFill>
                  <a:srgbClr val="1D1B5B"/>
                </a:solidFill>
              </a:rPr>
              <a:t>Primary Topic of</a:t>
            </a:r>
            <a:br>
              <a:rPr lang="en-US" sz="3750" dirty="0">
                <a:solidFill>
                  <a:srgbClr val="1D1B5B"/>
                </a:solidFill>
              </a:rPr>
            </a:br>
            <a:r>
              <a:rPr lang="en-US" sz="3750" dirty="0">
                <a:solidFill>
                  <a:srgbClr val="1D1B5B"/>
                </a:solidFill>
              </a:rPr>
              <a:t>Next Section (50 </a:t>
            </a:r>
            <a:r>
              <a:rPr lang="en-US" sz="3750" dirty="0" err="1">
                <a:solidFill>
                  <a:srgbClr val="1D1B5B"/>
                </a:solidFill>
              </a:rPr>
              <a:t>pt</a:t>
            </a:r>
            <a:r>
              <a:rPr lang="en-US" sz="3750" dirty="0">
                <a:solidFill>
                  <a:srgbClr val="1D1B5B"/>
                </a:solidFill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" y="2"/>
            <a:ext cx="9135879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FC98DA1-2A63-174B-9A71-E03A0C630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61" y="1928039"/>
            <a:ext cx="8013698" cy="196561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Primary Topic of </a:t>
            </a:r>
            <a:b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Next Section (48 </a:t>
            </a:r>
            <a:r>
              <a:rPr lang="en-US" sz="4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</a:t>
            </a: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5228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" y="0"/>
            <a:ext cx="9135879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002DB8A-4C58-1D45-9AF9-84A265074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61" y="1928039"/>
            <a:ext cx="8013698" cy="196561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Primary Topic of </a:t>
            </a:r>
            <a:b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Next Section (48 </a:t>
            </a:r>
            <a:r>
              <a:rPr lang="en-US" sz="4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</a:t>
            </a: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08774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91724" y="1328353"/>
            <a:ext cx="5764856" cy="1470025"/>
          </a:xfrm>
          <a:prstGeom prst="rect">
            <a:avLst/>
          </a:prstGeom>
        </p:spPr>
        <p:txBody>
          <a:bodyPr/>
          <a:lstStyle/>
          <a:p>
            <a:pPr algn="l"/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891724" y="2976618"/>
            <a:ext cx="5764856" cy="90006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l">
              <a:lnSpc>
                <a:spcPct val="8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BC26A-7C5D-1340-BDF4-4A764173B5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943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274637"/>
            <a:ext cx="8229600" cy="7168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17C27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BC26A-7C5D-1340-BDF4-4A764173B5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625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C71BB1-9FDA-FD43-ABCF-0E1CBF9339E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956D00C-F9B1-A148-A629-18366F705E1D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B3B2E306-4BAC-E74F-AAF1-3A3FFDADD8C7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5CE8CCFA-519E-854E-BAFF-171A193655DC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45C6D3C-FD35-9740-BCC6-7F1FD78E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72038E76-D90C-D142-9106-42EAF6B06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43793-C35B-B54E-ADE4-3AA97F585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320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FFDA2CE-0174-7748-9A5A-EBA28137D1AF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4321" y="131266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251127" y="2839212"/>
            <a:ext cx="2852928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D320A928-0C1B-1F43-B7DD-5C839EC114FF}"/>
              </a:ext>
            </a:extLst>
          </p:cNvPr>
          <p:cNvSpPr/>
          <p:nvPr userDrawn="1"/>
        </p:nvSpPr>
        <p:spPr>
          <a:xfrm>
            <a:off x="0" y="4389120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BEDE0841-3D72-FA4C-A1A7-2242BAFFE9DD}"/>
              </a:ext>
            </a:extLst>
          </p:cNvPr>
          <p:cNvSpPr/>
          <p:nvPr userDrawn="1"/>
        </p:nvSpPr>
        <p:spPr>
          <a:xfrm>
            <a:off x="0" y="4937638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25CD84F4-8F1D-DD42-968A-B672E7F51961}"/>
              </a:ext>
            </a:extLst>
          </p:cNvPr>
          <p:cNvSpPr/>
          <p:nvPr userDrawn="1"/>
        </p:nvSpPr>
        <p:spPr>
          <a:xfrm>
            <a:off x="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377CDD-EAE2-9246-B70E-79B86CFA734C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FA9D0E6-6028-A84B-AB32-68D8B2195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3F78CE-3476-2443-BDB8-A5DC730980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138" y="1312663"/>
            <a:ext cx="3782599" cy="4402338"/>
          </a:xfrm>
        </p:spPr>
        <p:txBody>
          <a:bodyPr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/>
            </a:lvl1pPr>
            <a:lvl2pPr>
              <a:spcAft>
                <a:spcPts val="600"/>
              </a:spcAft>
              <a:buClr>
                <a:schemeClr val="accent1"/>
              </a:buClr>
              <a:defRPr/>
            </a:lvl2pPr>
            <a:lvl3pPr>
              <a:spcAft>
                <a:spcPts val="600"/>
              </a:spcAft>
              <a:buClr>
                <a:schemeClr val="accent1"/>
              </a:buClr>
              <a:defRPr/>
            </a:lvl3pPr>
            <a:lvl4pPr>
              <a:spcAft>
                <a:spcPts val="600"/>
              </a:spcAft>
              <a:buClr>
                <a:schemeClr val="accent1"/>
              </a:buClr>
              <a:defRPr/>
            </a:lvl4pPr>
            <a:lvl5pPr>
              <a:spcAft>
                <a:spcPts val="600"/>
              </a:spcAft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58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7BA54-BB09-45EF-8BE5-86E399F21075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83E2C-C682-4CCB-812E-4FD1E6CD7E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7561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DE93D0-CD47-FB4F-9C4D-1DDEF9A47153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F4098C8-B27B-E742-AF2B-FAACE164FD8F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A4250A6A-5DB7-464A-85EB-7072B0934882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4190595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1146"/>
            <a:ext cx="85725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A86664-C997-D14C-B7C0-E61F5A648C1E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BD83AB6-A541-9442-AB6B-F50F8875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9B619-337D-A14C-B213-5A943A5F12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36C7CF-7824-E34B-9E97-6F3B67C700BD}"/>
              </a:ext>
            </a:extLst>
          </p:cNvPr>
          <p:cNvSpPr txBox="1"/>
          <p:nvPr userDrawn="1"/>
        </p:nvSpPr>
        <p:spPr>
          <a:xfrm>
            <a:off x="9740348" y="2623930"/>
            <a:ext cx="0" cy="0"/>
          </a:xfrm>
          <a:prstGeom prst="rect">
            <a:avLst/>
          </a:prstGeom>
        </p:spPr>
        <p:txBody>
          <a:bodyPr wrap="none" lIns="121869" tIns="60933" rIns="121869" bIns="60933" rtlCol="0" anchor="t">
            <a:noAutofit/>
          </a:bodyPr>
          <a:lstStyle/>
          <a:p>
            <a:pPr marL="0" indent="0" algn="l">
              <a:spcBef>
                <a:spcPts val="0"/>
              </a:spcBef>
            </a:pPr>
            <a:endParaRPr lang="en-US" sz="1400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221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725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72584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577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MPARIS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1F47A73-2BE8-41B4-902F-DCDFA8A9A9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2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84F6D6-CCC2-4F2B-9E4C-A982785D10B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125053-4680-DF45-BEF0-3F90988C5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505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9E4E5B-D651-7346-8745-F2B732325A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728A7FC-5A11-6D41-AD52-BFF68FBD0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9E5391-D124-40A4-8075-7CC4DBBC44E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13195" y="1746250"/>
            <a:ext cx="3937000" cy="446405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35032" indent="0">
              <a:buNone/>
              <a:defRPr sz="1400"/>
            </a:lvl2pPr>
            <a:lvl3pPr marL="670062" indent="0">
              <a:buNone/>
              <a:defRPr sz="1400"/>
            </a:lvl3pPr>
            <a:lvl4pPr marL="1005092" indent="0">
              <a:buNone/>
              <a:defRPr sz="1400"/>
            </a:lvl4pPr>
            <a:lvl5pPr marL="1340124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65807AD6-4C72-4732-8C27-63843CD1B35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93807" y="1746250"/>
            <a:ext cx="3937000" cy="446405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35032" indent="0">
              <a:buNone/>
              <a:defRPr sz="1400"/>
            </a:lvl2pPr>
            <a:lvl3pPr marL="670062" indent="0">
              <a:buNone/>
              <a:defRPr sz="1400"/>
            </a:lvl3pPr>
            <a:lvl4pPr marL="1005092" indent="0">
              <a:buNone/>
              <a:defRPr sz="1400"/>
            </a:lvl4pPr>
            <a:lvl5pPr marL="1340124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9345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5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559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517CEC9-5F44-4399-A636-908D6B727EE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8553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C878EC-937E-4122-9875-59BA786C2387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725592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EF178F9-97EC-8F45-B9D0-BF5A7BF17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1736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5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559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EF178F9-97EC-8F45-B9D0-BF5A7BF17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B8DB71-5DF2-C04E-AF83-DBF86D30767B}"/>
              </a:ext>
            </a:extLst>
          </p:cNvPr>
          <p:cNvGrpSpPr/>
          <p:nvPr userDrawn="1"/>
        </p:nvGrpSpPr>
        <p:grpSpPr>
          <a:xfrm>
            <a:off x="1225953" y="3895712"/>
            <a:ext cx="6692094" cy="0"/>
            <a:chOff x="1277233" y="3895712"/>
            <a:chExt cx="6692094" cy="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BE41B89-C55A-B946-AC8C-237DD1B55C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77233" y="3895712"/>
              <a:ext cx="2858406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2DCBAA8-2FE7-5E48-9235-4E3273ED62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64082" y="3895712"/>
              <a:ext cx="2905245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3F3587-18B6-9946-BD15-07078823973B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871353"/>
            <a:ext cx="0" cy="1704515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EF27BE-3AF2-DF44-B04F-E2891E3A5DDC}"/>
              </a:ext>
            </a:extLst>
          </p:cNvPr>
          <p:cNvCxnSpPr>
            <a:cxnSpLocks/>
          </p:cNvCxnSpPr>
          <p:nvPr userDrawn="1"/>
        </p:nvCxnSpPr>
        <p:spPr>
          <a:xfrm>
            <a:off x="4572000" y="4313171"/>
            <a:ext cx="0" cy="1704515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0B0D022-0F2D-7345-A71D-90A9D84D818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8553" y="44223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43FF5A2-AC55-D742-8EBC-7DD6A02B517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725592" y="44223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3012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3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021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FBFF86A-55FF-4667-A474-410A55DE52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C3628C1-6684-4037-A95B-E7C3A7E444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356DB6-8ABE-49EB-B67F-F69F8892596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602152" y="4429200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732566-D1B1-2646-BB74-04F2A6A6BF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51157B3-F0D7-964E-A2D9-4D0068EAC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63223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6810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3958947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E7B4B9-C2E5-584C-A6FD-1E6E7F8D1E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93152" y="1708150"/>
            <a:ext cx="4191000" cy="4502150"/>
          </a:xfrm>
        </p:spPr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10630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457200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C9E4E-DC08-F04A-907F-38011949DD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571999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575737-3A06-C042-B28A-86B83C3E2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4561" y="50241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107172E8-0BD8-F544-908A-019163C1B5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23127" y="1888744"/>
            <a:ext cx="3955114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A428D6A-B377-6F43-BA57-D036EAC6A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2825" y="2925064"/>
            <a:ext cx="3955415" cy="3069336"/>
          </a:xfrm>
        </p:spPr>
        <p:txBody>
          <a:bodyPr>
            <a:noAutofit/>
          </a:bodyPr>
          <a:lstStyle>
            <a:lvl1pPr marL="120650" indent="-120650">
              <a:tabLst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2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19E3F-723A-48F5-86C3-1FB2ADC6C9E9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2229A-B942-495A-807D-33D3531045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9149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-1" y="4634892"/>
            <a:ext cx="9143995" cy="1858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8127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C71BB1-9FDA-FD43-ABCF-0E1CBF9339E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956D00C-F9B1-A148-A629-18366F705E1D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B3B2E306-4BAC-E74F-AAF1-3A3FFDADD8C7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5CE8CCFA-519E-854E-BAFF-171A193655DC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45C6D3C-FD35-9740-BCC6-7F1FD78E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72038E76-D90C-D142-9106-42EAF6B06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43793-C35B-B54E-ADE4-3AA97F585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123C5F-E173-614D-A2E8-E7C6084BD9F1}"/>
              </a:ext>
            </a:extLst>
          </p:cNvPr>
          <p:cNvSpPr txBox="1"/>
          <p:nvPr userDrawn="1"/>
        </p:nvSpPr>
        <p:spPr>
          <a:xfrm>
            <a:off x="381000" y="2067339"/>
            <a:ext cx="4191000" cy="4084983"/>
          </a:xfrm>
          <a:prstGeom prst="rect">
            <a:avLst/>
          </a:prstGeom>
        </p:spPr>
        <p:txBody>
          <a:bodyPr wrap="square" lIns="121869" tIns="60933" rIns="121869" bIns="60933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99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5697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FFDA2CE-0174-7748-9A5A-EBA28137D1AF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4321" y="131266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4846321" y="1271016"/>
            <a:ext cx="3911180" cy="4783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514350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200"/>
            </a:lvl1pPr>
            <a:lvl2pPr marL="112370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2pPr>
            <a:lvl3pPr marL="173305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3pPr>
            <a:lvl4pPr marL="234240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4pPr>
            <a:lvl5pPr marL="2951754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251127" y="2839212"/>
            <a:ext cx="2852928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D320A928-0C1B-1F43-B7DD-5C839EC114FF}"/>
              </a:ext>
            </a:extLst>
          </p:cNvPr>
          <p:cNvSpPr/>
          <p:nvPr userDrawn="1"/>
        </p:nvSpPr>
        <p:spPr>
          <a:xfrm>
            <a:off x="0" y="4389120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BEDE0841-3D72-FA4C-A1A7-2242BAFFE9DD}"/>
              </a:ext>
            </a:extLst>
          </p:cNvPr>
          <p:cNvSpPr/>
          <p:nvPr userDrawn="1"/>
        </p:nvSpPr>
        <p:spPr>
          <a:xfrm>
            <a:off x="0" y="4937638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25CD84F4-8F1D-DD42-968A-B672E7F51961}"/>
              </a:ext>
            </a:extLst>
          </p:cNvPr>
          <p:cNvSpPr/>
          <p:nvPr userDrawn="1"/>
        </p:nvSpPr>
        <p:spPr>
          <a:xfrm>
            <a:off x="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377CDD-EAE2-9246-B70E-79B86CFA734C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FA9D0E6-6028-A84B-AB32-68D8B2195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4572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DE93D0-CD47-FB4F-9C4D-1DDEF9A47153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F4098C8-B27B-E742-AF2B-FAACE164FD8F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A4250A6A-5DB7-464A-85EB-7072B0934882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4190595" cy="464856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1146"/>
            <a:ext cx="85725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A86664-C997-D14C-B7C0-E61F5A648C1E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BD83AB6-A541-9442-AB6B-F50F8875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9B619-337D-A14C-B213-5A943A5F12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76332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725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72584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3930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MPARIS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1F47A73-2BE8-41B4-902F-DCDFA8A9A9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2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84F6D6-CCC2-4F2B-9E4C-A982785D10B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125053-4680-DF45-BEF0-3F90988C5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78346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575E4A-952B-BF40-A8A1-224D89D3F3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8313" y="1746753"/>
            <a:ext cx="3937000" cy="474612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6382302-7573-B641-AE92-16F6152285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0273" y="1746753"/>
            <a:ext cx="3937000" cy="474612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9E4E5B-D651-7346-8745-F2B732325A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728A7FC-5A11-6D41-AD52-BFF68FBD0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98535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5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559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517CEC9-5F44-4399-A636-908D6B727EE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8553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C878EC-937E-4122-9875-59BA786C2387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725592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EF178F9-97EC-8F45-B9D0-BF5A7BF17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906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3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021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FBFF86A-55FF-4667-A474-410A55DE52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C3628C1-6684-4037-A95B-E7C3A7E444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356DB6-8ABE-49EB-B67F-F69F8892596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602152" y="4429200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732566-D1B1-2646-BB74-04F2A6A6BF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51157B3-F0D7-964E-A2D9-4D0068EAC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150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402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BEB86-460D-47CC-9347-A33D2320FEE6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16943-E090-48BD-85BF-C3499FDFE6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6283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3958947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E7B4B9-C2E5-584C-A6FD-1E6E7F8D1E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93152" y="1708150"/>
            <a:ext cx="4191000" cy="4648200"/>
          </a:xfrm>
        </p:spPr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9616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457200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C9E4E-DC08-F04A-907F-38011949DD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571999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575737-3A06-C042-B28A-86B83C3E2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4561" y="50241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>
                <a:solidFill>
                  <a:srgbClr val="00A8E1"/>
                </a:solidFill>
                <a:latin typeface="+mj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107172E8-0BD8-F544-908A-019163C1B5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23127" y="1888744"/>
            <a:ext cx="3955114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A428D6A-B377-6F43-BA57-D036EAC6A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2825" y="2925064"/>
            <a:ext cx="3955415" cy="3069336"/>
          </a:xfrm>
        </p:spPr>
        <p:txBody>
          <a:bodyPr>
            <a:noAutofit/>
          </a:bodyPr>
          <a:lstStyle>
            <a:lvl1pPr marL="120650" indent="-120650">
              <a:tabLst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75166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7A0FE-9155-410E-B4DF-1FFF68C876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885949"/>
            <a:ext cx="6858000" cy="1603772"/>
          </a:xfrm>
        </p:spPr>
        <p:txBody>
          <a:bodyPr lIns="51435" tIns="25718" rIns="51435" bIns="25718" anchor="b"/>
          <a:lstStyle>
            <a:lvl1pPr marL="0" marR="0" indent="0" algn="l">
              <a:spcAft>
                <a:spcPts val="0"/>
              </a:spcAft>
              <a:defRPr sz="3300"/>
            </a:lvl1pPr>
          </a:lstStyle>
          <a:p>
            <a:r>
              <a:rPr lang="en-US" dirty="0"/>
              <a:t>Type Presentation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C5F1A-A191-4128-BF4D-C25FEF72C9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558780"/>
            <a:ext cx="6858000" cy="1241821"/>
          </a:xfrm>
        </p:spPr>
        <p:txBody>
          <a:bodyPr lIns="51435" tIns="25718" rIns="51435" bIns="25718">
            <a:normAutofit/>
          </a:bodyPr>
          <a:lstStyle>
            <a:lvl1pPr marL="0" marR="0" indent="0" algn="l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Type Speaker Name and Title Here</a:t>
            </a:r>
          </a:p>
        </p:txBody>
      </p:sp>
    </p:spTree>
    <p:extLst>
      <p:ext uri="{BB962C8B-B14F-4D97-AF65-F5344CB8AC3E}">
        <p14:creationId xmlns:p14="http://schemas.microsoft.com/office/powerpoint/2010/main" val="2011245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10A8E-9FD7-4A3F-80B0-58837A1FF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0149"/>
            <a:ext cx="7886700" cy="686848"/>
          </a:xfrm>
        </p:spPr>
        <p:txBody>
          <a:bodyPr lIns="51435" tIns="25718" rIns="51435" bIns="25718"/>
          <a:lstStyle>
            <a:lvl1pPr marL="0" marR="0" indent="0">
              <a:spcAft>
                <a:spcPts val="0"/>
              </a:spcAft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5530F-0009-4504-980E-A705D504B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263504"/>
          </a:xfrm>
        </p:spPr>
        <p:txBody>
          <a:bodyPr lIns="51435" tIns="25718" rIns="51435" bIns="25718">
            <a:normAutofit/>
          </a:bodyPr>
          <a:lstStyle>
            <a:lvl1pPr marL="115729" marR="0" indent="-115729">
              <a:spcBef>
                <a:spcPts val="506"/>
              </a:spcBef>
              <a:spcAft>
                <a:spcPts val="0"/>
              </a:spcAft>
              <a:defRPr sz="2100"/>
            </a:lvl1pPr>
            <a:lvl2pPr marL="231457" marR="0" indent="-96441">
              <a:spcBef>
                <a:spcPts val="422"/>
              </a:spcBef>
              <a:spcAft>
                <a:spcPts val="0"/>
              </a:spcAft>
              <a:defRPr sz="2100"/>
            </a:lvl2pPr>
            <a:lvl3pPr marL="327899" marR="0" indent="-77153">
              <a:spcBef>
                <a:spcPts val="338"/>
              </a:spcBef>
              <a:spcAft>
                <a:spcPts val="0"/>
              </a:spcAft>
              <a:defRPr sz="2100"/>
            </a:lvl3pPr>
            <a:lvl4pPr marL="405051" marR="0" indent="-77153">
              <a:spcBef>
                <a:spcPts val="211"/>
              </a:spcBef>
              <a:spcAft>
                <a:spcPts val="0"/>
              </a:spcAft>
              <a:defRPr sz="2100"/>
            </a:lvl4pPr>
            <a:lvl5pPr marL="482204" marR="0" indent="-77153">
              <a:spcBef>
                <a:spcPts val="211"/>
              </a:spcBef>
              <a:spcAft>
                <a:spcPts val="0"/>
              </a:spcAft>
              <a:defRPr sz="2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6DEB367-F117-4392-969B-405785BC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450" y="6601840"/>
            <a:ext cx="342900" cy="171450"/>
          </a:xfrm>
        </p:spPr>
        <p:txBody>
          <a:bodyPr lIns="51435" tIns="25718" rIns="51435" bIns="25718"/>
          <a:lstStyle>
            <a:lvl1pPr marL="0" marR="0" indent="0">
              <a:spcBef>
                <a:spcPts val="0"/>
              </a:spcBef>
              <a:spcAft>
                <a:spcPts val="0"/>
              </a:spcAft>
              <a:defRPr sz="6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2000E-EE6D-4A5E-9A78-38D292F722A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5837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10A8E-9FD7-4A3F-80B0-58837A1FF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0149"/>
            <a:ext cx="7886700" cy="686848"/>
          </a:xfrm>
        </p:spPr>
        <p:txBody>
          <a:bodyPr lIns="51435" tIns="25718" rIns="51435" bIns="25718"/>
          <a:lstStyle>
            <a:lvl1pPr marL="0" marR="0" indent="0">
              <a:spcAft>
                <a:spcPts val="0"/>
              </a:spcAft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5530F-0009-4504-980E-A705D504B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263504"/>
          </a:xfrm>
        </p:spPr>
        <p:txBody>
          <a:bodyPr lIns="51435" tIns="25718" rIns="51435" bIns="25718">
            <a:normAutofit/>
          </a:bodyPr>
          <a:lstStyle>
            <a:lvl1pPr marL="0" marR="0" indent="0">
              <a:spcBef>
                <a:spcPts val="506"/>
              </a:spcBef>
              <a:spcAft>
                <a:spcPts val="0"/>
              </a:spcAft>
              <a:buNone/>
              <a:defRPr sz="2100"/>
            </a:lvl1pPr>
            <a:lvl2pPr marL="75947" marR="0" indent="0">
              <a:spcBef>
                <a:spcPts val="178"/>
              </a:spcBef>
              <a:spcAft>
                <a:spcPts val="0"/>
              </a:spcAft>
              <a:buNone/>
              <a:defRPr sz="2100">
                <a:solidFill>
                  <a:schemeClr val="accent1"/>
                </a:solidFill>
              </a:defRPr>
            </a:lvl2pPr>
            <a:lvl3pPr marL="445770" indent="0">
              <a:buNone/>
              <a:defRPr/>
            </a:lvl3pPr>
            <a:lvl4pPr marL="582930" indent="0">
              <a:buNone/>
              <a:defRPr/>
            </a:lvl4pPr>
            <a:lvl5pPr marL="72009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958AD9D7-4582-4707-8DF8-946A1867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450" y="6601840"/>
            <a:ext cx="342900" cy="171450"/>
          </a:xfrm>
        </p:spPr>
        <p:txBody>
          <a:bodyPr lIns="51435" tIns="25718" rIns="51435" bIns="25718"/>
          <a:lstStyle>
            <a:lvl1pPr marL="0" marR="0" indent="0">
              <a:spcBef>
                <a:spcPts val="0"/>
              </a:spcBef>
              <a:spcAft>
                <a:spcPts val="0"/>
              </a:spcAft>
              <a:defRPr sz="6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2000E-EE6D-4A5E-9A78-38D292F722A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7188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780F4-856D-4BE0-B4F4-D2ED9EB47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228850"/>
            <a:ext cx="7886700" cy="2050256"/>
          </a:xfrm>
        </p:spPr>
        <p:txBody>
          <a:bodyPr lIns="51435" tIns="25718" rIns="51435" bIns="25718" anchor="b"/>
          <a:lstStyle>
            <a:lvl1pPr marL="0" marR="0" indent="0">
              <a:spcAft>
                <a:spcPts val="0"/>
              </a:spcAft>
              <a:defRPr sz="4500"/>
            </a:lvl1pPr>
          </a:lstStyle>
          <a:p>
            <a:r>
              <a:rPr lang="en-US" dirty="0"/>
              <a:t>Type Section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D4273-6E6F-4CBE-970E-5BD491E15E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4299347"/>
            <a:ext cx="7886700" cy="1187053"/>
          </a:xfrm>
        </p:spPr>
        <p:txBody>
          <a:bodyPr lIns="51435" tIns="25718" rIns="51435" bIns="25718">
            <a:normAutofit/>
          </a:bodyPr>
          <a:lstStyle>
            <a:lvl1pPr marL="0" marR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Type subtitle here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6CE7919D-9E6E-4585-9850-C140A796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450" y="6601840"/>
            <a:ext cx="342900" cy="171450"/>
          </a:xfrm>
        </p:spPr>
        <p:txBody>
          <a:bodyPr lIns="51435" tIns="25718" rIns="51435" bIns="25718"/>
          <a:lstStyle>
            <a:lvl1pPr marL="0" marR="0" indent="0">
              <a:spcBef>
                <a:spcPts val="0"/>
              </a:spcBef>
              <a:spcAft>
                <a:spcPts val="0"/>
              </a:spcAft>
              <a:defRPr sz="6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2000E-EE6D-4A5E-9A78-38D292F722A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5082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06425-9405-4368-82ED-7BF2E55D3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0149"/>
            <a:ext cx="7886700" cy="686848"/>
          </a:xfrm>
        </p:spPr>
        <p:txBody>
          <a:bodyPr lIns="51435" tIns="25718" rIns="51435" bIns="25718"/>
          <a:lstStyle>
            <a:lvl1pPr marL="0" marR="0" indent="0">
              <a:spcAft>
                <a:spcPts val="0"/>
              </a:spcAft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F8DB8-453E-4043-B133-F397E94D5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3886200" cy="3263504"/>
          </a:xfrm>
        </p:spPr>
        <p:txBody>
          <a:bodyPr lIns="51435" tIns="25718" rIns="51435" bIns="25718">
            <a:normAutofit/>
          </a:bodyPr>
          <a:lstStyle>
            <a:lvl1pPr marL="115729" marR="0" indent="-115729">
              <a:spcBef>
                <a:spcPts val="506"/>
              </a:spcBef>
              <a:spcAft>
                <a:spcPts val="0"/>
              </a:spcAft>
              <a:defRPr sz="1800"/>
            </a:lvl1pPr>
            <a:lvl2pPr marL="231457" marR="0" indent="-96441">
              <a:spcBef>
                <a:spcPts val="422"/>
              </a:spcBef>
              <a:spcAft>
                <a:spcPts val="0"/>
              </a:spcAft>
              <a:defRPr sz="1800"/>
            </a:lvl2pPr>
            <a:lvl3pPr marL="327899" marR="0" indent="-77153">
              <a:spcBef>
                <a:spcPts val="338"/>
              </a:spcBef>
              <a:spcAft>
                <a:spcPts val="0"/>
              </a:spcAft>
              <a:defRPr sz="1800"/>
            </a:lvl3pPr>
            <a:lvl4pPr marL="405051" marR="0" indent="-77153">
              <a:spcBef>
                <a:spcPts val="211"/>
              </a:spcBef>
              <a:spcAft>
                <a:spcPts val="0"/>
              </a:spcAft>
              <a:defRPr sz="1800"/>
            </a:lvl4pPr>
            <a:lvl5pPr marL="482204" marR="0" indent="-77153">
              <a:spcBef>
                <a:spcPts val="211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4188E-C11B-47AA-BCE6-729A594DD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226469"/>
            <a:ext cx="3886200" cy="3263504"/>
          </a:xfrm>
        </p:spPr>
        <p:txBody>
          <a:bodyPr lIns="51435" tIns="25718" rIns="51435" bIns="25718">
            <a:normAutofit/>
          </a:bodyPr>
          <a:lstStyle>
            <a:lvl1pPr marL="115729" marR="0" indent="-115729">
              <a:spcBef>
                <a:spcPts val="506"/>
              </a:spcBef>
              <a:spcAft>
                <a:spcPts val="0"/>
              </a:spcAft>
              <a:defRPr sz="1800"/>
            </a:lvl1pPr>
            <a:lvl2pPr marL="231457" marR="0" indent="-96441">
              <a:spcBef>
                <a:spcPts val="422"/>
              </a:spcBef>
              <a:spcAft>
                <a:spcPts val="0"/>
              </a:spcAft>
              <a:defRPr sz="1800"/>
            </a:lvl2pPr>
            <a:lvl3pPr marL="327899" marR="0" indent="-77153">
              <a:spcBef>
                <a:spcPts val="338"/>
              </a:spcBef>
              <a:spcAft>
                <a:spcPts val="0"/>
              </a:spcAft>
              <a:defRPr sz="1800"/>
            </a:lvl3pPr>
            <a:lvl4pPr marL="405051" marR="0" indent="-77153">
              <a:spcBef>
                <a:spcPts val="211"/>
              </a:spcBef>
              <a:spcAft>
                <a:spcPts val="0"/>
              </a:spcAft>
              <a:defRPr sz="1800"/>
            </a:lvl4pPr>
            <a:lvl5pPr marL="482204" marR="0" indent="-77153">
              <a:spcBef>
                <a:spcPts val="211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6C6E295A-0371-439B-8B56-F67F6BEE0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450" y="6601840"/>
            <a:ext cx="342900" cy="171450"/>
          </a:xfrm>
        </p:spPr>
        <p:txBody>
          <a:bodyPr lIns="51435" tIns="25718" rIns="51435" bIns="25718"/>
          <a:lstStyle>
            <a:lvl1pPr marL="0" marR="0" indent="0">
              <a:spcBef>
                <a:spcPts val="0"/>
              </a:spcBef>
              <a:spcAft>
                <a:spcPts val="0"/>
              </a:spcAft>
              <a:defRPr sz="6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2000E-EE6D-4A5E-9A78-38D292F722A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8715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9064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895599"/>
            <a:ext cx="7886700" cy="32813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BA147-A67B-49BF-BDB6-85333233D6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14603-966F-4644-82B5-2BEEA69BB8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8451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74155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16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8BE47-7B98-409F-8AB7-EBBB77D90BF3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9FB53-311B-43CA-B7CE-1F80A678A2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3413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1219200"/>
            <a:ext cx="2949575" cy="10668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1219200"/>
            <a:ext cx="4629150" cy="4641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438400"/>
            <a:ext cx="2949575" cy="3430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72178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26603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0585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987424"/>
            <a:ext cx="2949575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575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426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04171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96A7D-7323-4B47-BE8D-7020EEA19F7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F7F84-C96D-49E8-841E-1EC62041735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5032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2989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987424"/>
            <a:ext cx="2949575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78146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HC  Building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953" y="1083491"/>
            <a:ext cx="4040066" cy="1333041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2109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HC  Building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6123" y="1"/>
            <a:ext cx="9417503" cy="6988628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86000"/>
                </a:schemeClr>
              </a:gs>
              <a:gs pos="48000">
                <a:schemeClr val="accent1">
                  <a:lumMod val="45000"/>
                  <a:lumOff val="55000"/>
                  <a:alpha val="93000"/>
                </a:schemeClr>
              </a:gs>
              <a:gs pos="76000">
                <a:schemeClr val="accent1">
                  <a:lumMod val="45000"/>
                  <a:lumOff val="55000"/>
                  <a:alpha val="95000"/>
                </a:schemeClr>
              </a:gs>
              <a:gs pos="100000">
                <a:schemeClr val="accent1">
                  <a:lumMod val="30000"/>
                  <a:lumOff val="70000"/>
                  <a:alpha val="83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28650" y="-2434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42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43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1pPr>
            <a:lvl2pPr marL="5572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2pPr>
            <a:lvl3pPr marL="9001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3pPr>
            <a:lvl4pPr marL="12430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4pPr>
            <a:lvl5pPr marL="15859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373" y="5861958"/>
            <a:ext cx="2953492" cy="873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978" y="6015632"/>
            <a:ext cx="1699430" cy="56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955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HC  Building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9417503" cy="6988628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86000"/>
                </a:schemeClr>
              </a:gs>
              <a:gs pos="48000">
                <a:schemeClr val="accent1">
                  <a:lumMod val="45000"/>
                  <a:lumOff val="55000"/>
                  <a:alpha val="93000"/>
                </a:schemeClr>
              </a:gs>
              <a:gs pos="76000">
                <a:schemeClr val="accent1">
                  <a:lumMod val="45000"/>
                  <a:lumOff val="55000"/>
                  <a:alpha val="95000"/>
                </a:schemeClr>
              </a:gs>
              <a:gs pos="100000">
                <a:schemeClr val="accent1">
                  <a:lumMod val="30000"/>
                  <a:lumOff val="70000"/>
                  <a:alpha val="83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373" y="5861958"/>
            <a:ext cx="2953492" cy="87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978" y="6015632"/>
            <a:ext cx="1699430" cy="564301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28650" y="-2434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42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8153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43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1pPr>
            <a:lvl2pPr marL="5572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2pPr>
            <a:lvl3pPr marL="9001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3pPr>
            <a:lvl4pPr marL="12430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4pPr>
            <a:lvl5pPr marL="15859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0"/>
          </p:nvPr>
        </p:nvSpPr>
        <p:spPr>
          <a:xfrm>
            <a:off x="4702629" y="1825625"/>
            <a:ext cx="38153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43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1pPr>
            <a:lvl2pPr marL="5572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2pPr>
            <a:lvl3pPr marL="9001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3pPr>
            <a:lvl4pPr marL="12430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4pPr>
            <a:lvl5pPr marL="15859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1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7234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7756" y="831049"/>
            <a:ext cx="7396120" cy="2387600"/>
          </a:xfrm>
          <a:prstGeom prst="rect">
            <a:avLst/>
          </a:prstGeom>
        </p:spPr>
        <p:txBody>
          <a:bodyPr anchor="b"/>
          <a:lstStyle>
            <a:lvl1pPr algn="l">
              <a:defRPr sz="4000" b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Presentation Title (40pt)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7756" y="3229439"/>
            <a:ext cx="7396120" cy="4427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Subtitle (24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57756" y="3882599"/>
            <a:ext cx="7396120" cy="450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Date | Presenter Information (14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pt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C321A4-E52D-2845-8647-B84F191C389C}"/>
              </a:ext>
            </a:extLst>
          </p:cNvPr>
          <p:cNvSpPr/>
          <p:nvPr/>
        </p:nvSpPr>
        <p:spPr>
          <a:xfrm>
            <a:off x="0" y="6178040"/>
            <a:ext cx="9144000" cy="679961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8F7AC5-29D1-EB43-BF58-C8ABD803FFFB}"/>
              </a:ext>
            </a:extLst>
          </p:cNvPr>
          <p:cNvSpPr/>
          <p:nvPr/>
        </p:nvSpPr>
        <p:spPr>
          <a:xfrm>
            <a:off x="1" y="1"/>
            <a:ext cx="4047067" cy="86188"/>
          </a:xfrm>
          <a:prstGeom prst="rect">
            <a:avLst/>
          </a:prstGeom>
          <a:solidFill>
            <a:srgbClr val="A2C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C321A4-E52D-2845-8647-B84F191C389C}"/>
              </a:ext>
            </a:extLst>
          </p:cNvPr>
          <p:cNvSpPr/>
          <p:nvPr userDrawn="1"/>
        </p:nvSpPr>
        <p:spPr>
          <a:xfrm>
            <a:off x="0" y="6178040"/>
            <a:ext cx="9144000" cy="679961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8F7AC5-29D1-EB43-BF58-C8ABD803FFFB}"/>
              </a:ext>
            </a:extLst>
          </p:cNvPr>
          <p:cNvSpPr/>
          <p:nvPr userDrawn="1"/>
        </p:nvSpPr>
        <p:spPr>
          <a:xfrm>
            <a:off x="1" y="1"/>
            <a:ext cx="4047067" cy="86188"/>
          </a:xfrm>
          <a:prstGeom prst="rect">
            <a:avLst/>
          </a:prstGeom>
          <a:solidFill>
            <a:srgbClr val="A2C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1A5FB8-0E3F-3F40-B738-71B227F75D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1000" y="4991129"/>
            <a:ext cx="329696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33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4" y="6364408"/>
            <a:ext cx="3794496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742" y="1046922"/>
            <a:ext cx="7617134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636742" y="1637853"/>
            <a:ext cx="7617134" cy="411715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400">
                <a:latin typeface="Verdana" charset="0"/>
                <a:ea typeface="Verdana" charset="0"/>
                <a:cs typeface="Verdana" charset="0"/>
              </a:defRPr>
            </a:lvl2pPr>
            <a:lvl3pPr>
              <a:defRPr sz="1400">
                <a:latin typeface="Verdana" charset="0"/>
                <a:ea typeface="Verdana" charset="0"/>
                <a:cs typeface="Verdana" charset="0"/>
              </a:defRPr>
            </a:lvl3pPr>
            <a:lvl4pPr>
              <a:defRPr sz="1400">
                <a:latin typeface="Verdana" charset="0"/>
                <a:ea typeface="Verdana" charset="0"/>
                <a:cs typeface="Verdana" charset="0"/>
              </a:defRPr>
            </a:lvl4pPr>
            <a:lvl5pPr>
              <a:defRPr sz="14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7112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7143E4-34FA-FC43-AC53-3865BFCCC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8" y="6364408"/>
            <a:ext cx="3794488" cy="493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742" y="1046922"/>
            <a:ext cx="7617134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636742" y="1637853"/>
            <a:ext cx="7617134" cy="411715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Verdana" charset="0"/>
                <a:ea typeface="Verdana" charset="0"/>
                <a:cs typeface="Verdana" charset="0"/>
              </a:defRPr>
            </a:lvl1pPr>
            <a:lvl2pPr>
              <a:defRPr sz="1400">
                <a:latin typeface="Verdana" charset="0"/>
                <a:ea typeface="Verdana" charset="0"/>
                <a:cs typeface="Verdana" charset="0"/>
              </a:defRPr>
            </a:lvl2pPr>
            <a:lvl3pPr>
              <a:defRPr sz="1400">
                <a:latin typeface="Verdana" charset="0"/>
                <a:ea typeface="Verdana" charset="0"/>
                <a:cs typeface="Verdana" charset="0"/>
              </a:defRPr>
            </a:lvl3pPr>
            <a:lvl4pPr>
              <a:defRPr sz="1400">
                <a:latin typeface="Verdana" charset="0"/>
                <a:ea typeface="Verdana" charset="0"/>
                <a:cs typeface="Verdana" charset="0"/>
              </a:defRPr>
            </a:lvl4pPr>
            <a:lvl5pPr>
              <a:defRPr sz="14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1656206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742" y="1023911"/>
            <a:ext cx="7633318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6588" y="1615018"/>
            <a:ext cx="7632700" cy="3812116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600">
                <a:latin typeface="Verdana" charset="0"/>
                <a:ea typeface="Verdana" charset="0"/>
                <a:cs typeface="Verdana" charset="0"/>
              </a:defRPr>
            </a:lvl2pPr>
            <a:lvl3pPr>
              <a:defRPr sz="1600">
                <a:latin typeface="Verdana" charset="0"/>
                <a:ea typeface="Verdana" charset="0"/>
                <a:cs typeface="Verdana" charset="0"/>
              </a:defRPr>
            </a:lvl3pPr>
            <a:lvl4pPr>
              <a:defRPr sz="1600"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Copy goes here</a:t>
            </a:r>
          </a:p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4" y="6364408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181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Layout_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742" y="1023911"/>
            <a:ext cx="7633318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7514" y="1614842"/>
            <a:ext cx="7632546" cy="343534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600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600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600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Copy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9F3D96-CC06-D141-AC88-7CBDECC3B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8" y="6364408"/>
            <a:ext cx="379448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93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90124" y="1294452"/>
            <a:ext cx="2987502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162047" y="1997127"/>
            <a:ext cx="4099921" cy="30854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400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400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400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400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4162047" y="1394592"/>
            <a:ext cx="4099921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4" y="6364408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756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opy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9271" y="1029827"/>
            <a:ext cx="8075850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 across top of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8195" y="2211822"/>
            <a:ext cx="5356927" cy="3646375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00"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sz="1800"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sz="1500"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sz="1500" b="1" i="0">
                <a:latin typeface="Verdana" charset="0"/>
                <a:ea typeface="Verdana" charset="0"/>
                <a:cs typeface="Verdana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*Insert Graph Here.</a:t>
            </a:r>
          </a:p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39271" y="2211823"/>
            <a:ext cx="2535973" cy="3646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Copy goes here.</a:t>
            </a:r>
          </a:p>
          <a:p>
            <a:pPr lvl="0"/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39271" y="1614803"/>
            <a:ext cx="8075851" cy="372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C14188-0023-8048-8BA6-FD4360A10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4" y="6364408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454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opy with Graph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9271" y="1029827"/>
            <a:ext cx="8075851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 across top of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93537" y="2600007"/>
            <a:ext cx="5356927" cy="3589988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00"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sz="1800"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sz="1500"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sz="1500" b="1" i="0">
                <a:latin typeface="Verdana" charset="0"/>
                <a:ea typeface="Verdana" charset="0"/>
                <a:cs typeface="Verdana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</a:t>
            </a:r>
            <a:r>
              <a:rPr lang="en-US"/>
              <a:t>Insert Graph Here.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39271" y="1620758"/>
            <a:ext cx="8075851" cy="860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Copy goes 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BC61F9-836D-C84C-81A2-FE26D5B9C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4" y="6364408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019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| Call Out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24537" y="2101540"/>
            <a:ext cx="3592004" cy="1477328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None/>
              <a:defRPr sz="1600" b="0" i="0" baseline="0"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Copy goes here.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Voloratis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perrum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repuda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pelignis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consequos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exped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doluptae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niendi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plibusd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andero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et,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eatus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endus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doluptis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denisit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dolupis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soleser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ovidiorum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oditae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rerit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quatat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E1EC26-E0EB-994D-9291-8E17D6E4EDDA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9B04B-69FA-9748-A64D-1E52D36BD989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E0F112-B547-4041-A25D-59D26F57744E}"/>
              </a:ext>
            </a:extLst>
          </p:cNvPr>
          <p:cNvCxnSpPr/>
          <p:nvPr/>
        </p:nvCxnSpPr>
        <p:spPr>
          <a:xfrm>
            <a:off x="4544887" y="838200"/>
            <a:ext cx="0" cy="4728117"/>
          </a:xfrm>
          <a:prstGeom prst="line">
            <a:avLst/>
          </a:prstGeom>
          <a:ln w="22225">
            <a:solidFill>
              <a:srgbClr val="A4D6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>
            <a:extLst>
              <a:ext uri="{FF2B5EF4-FFF2-40B4-BE49-F238E27FC236}">
                <a16:creationId xmlns:a16="http://schemas.microsoft.com/office/drawing/2014/main" id="{C13B7327-FD28-414B-B0BF-5F096B2B3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019" y="2179616"/>
            <a:ext cx="3359363" cy="133882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000" b="1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Callout or Headline goes in this space.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1D65CF-F500-5D44-8766-C8A071C1B3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4" y="6364408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34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aption with Half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7350" y="823154"/>
            <a:ext cx="3276976" cy="1497215"/>
          </a:xfrm>
          <a:prstGeom prst="rect">
            <a:avLst/>
          </a:prstGeom>
        </p:spPr>
        <p:txBody>
          <a:bodyPr anchor="b"/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887589" y="1"/>
            <a:ext cx="4256410" cy="629239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00" i="1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*Click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7349" y="2320369"/>
            <a:ext cx="3276977" cy="3437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baseline="0"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Copy goes here.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9D4A-F6A9-EC46-A2DF-BB7FBC55CD1D}" type="datetimeFigureOut">
              <a:rPr lang="en-US" smtClean="0"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85A7-D857-9442-BA4B-B3E6D7DD0F3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063013-12E5-8B4A-96D3-A30F1D5CC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4" y="6364408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37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79569-1CBE-4B22-934C-222D1AA93EE5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F6CB7-50F3-4CEB-A4DC-7F1C42559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0376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Caption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1"/>
            <a:ext cx="9143999" cy="6292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i="1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	*Click to add full-size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74D4A-78E7-574E-95FA-3A146CC70A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4" y="6364408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323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ection Divider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8650" y="2739582"/>
            <a:ext cx="7886700" cy="590931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360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title.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DACED5-B031-BC47-A542-39BC9AF643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200" y="6258744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28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ection Divider_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rgbClr val="61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8650" y="2739582"/>
            <a:ext cx="7886700" cy="590931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360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title.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34EAF7-0C92-D746-A38F-F2410910C8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200" y="6258744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843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all Out and Copy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>
              <a:solidFill>
                <a:srgbClr val="00314C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69309" y="2801136"/>
            <a:ext cx="2390075" cy="125572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Call out or </a:t>
            </a:r>
            <a:r>
              <a:rPr lang="en-US"/>
              <a:t>title option </a:t>
            </a:r>
            <a:r>
              <a:rPr lang="en-US" dirty="0"/>
              <a:t>page.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05205" y="1851784"/>
            <a:ext cx="5375249" cy="5078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3000" b="1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b="1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Insert title here.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105205" y="2637614"/>
            <a:ext cx="5375249" cy="2046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Body copy goes here.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E0F112-B547-4041-A25D-59D26F57744E}"/>
              </a:ext>
            </a:extLst>
          </p:cNvPr>
          <p:cNvCxnSpPr/>
          <p:nvPr/>
        </p:nvCxnSpPr>
        <p:spPr>
          <a:xfrm>
            <a:off x="2895601" y="949082"/>
            <a:ext cx="1349" cy="46623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52D6730-D042-9D48-968D-A05788CC33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200" y="6258744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628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all Out and Copy_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1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69309" y="2801136"/>
            <a:ext cx="2390075" cy="125572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Call out or title option page.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05205" y="1851784"/>
            <a:ext cx="5375249" cy="5078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3000" b="1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b="1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Insert title here.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105205" y="2637614"/>
            <a:ext cx="5375249" cy="2046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Body copy goes here.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E0F112-B547-4041-A25D-59D26F57744E}"/>
              </a:ext>
            </a:extLst>
          </p:cNvPr>
          <p:cNvCxnSpPr/>
          <p:nvPr/>
        </p:nvCxnSpPr>
        <p:spPr>
          <a:xfrm>
            <a:off x="2895601" y="949082"/>
            <a:ext cx="1349" cy="46623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DAFF3BC-C33D-EB4D-B0D6-EB906A592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200" y="6258744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503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_Quote or Statistic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00200" y="2156310"/>
            <a:ext cx="5943602" cy="175432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>
              <a:defRPr sz="4000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“Call out page for quotes or </a:t>
            </a:r>
            <a:r>
              <a:rPr lang="en-US"/>
              <a:t>important statistics.”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D227AE-B1F8-344D-8012-F84F4D026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200" y="6258744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882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_Quote or Statistic_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1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00200" y="2156310"/>
            <a:ext cx="5943602" cy="175432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>
              <a:defRPr sz="4000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“Call out page for quotes or </a:t>
            </a:r>
            <a:r>
              <a:rPr lang="en-US"/>
              <a:t>important statistics.”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9E9024-2566-D644-B8F2-87F848C886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200" y="6258744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680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7756" y="831049"/>
            <a:ext cx="7396120" cy="2387600"/>
          </a:xfrm>
          <a:prstGeom prst="rect">
            <a:avLst/>
          </a:prstGeom>
        </p:spPr>
        <p:txBody>
          <a:bodyPr anchor="b"/>
          <a:lstStyle>
            <a:lvl1pPr algn="l">
              <a:defRPr sz="4000" b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Presentation Title (40pt)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7756" y="3229439"/>
            <a:ext cx="7396120" cy="4427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Subtitle (24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57756" y="3882599"/>
            <a:ext cx="7396120" cy="450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Date | Presenter Information (14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pt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C321A4-E52D-2845-8647-B84F191C389C}"/>
              </a:ext>
            </a:extLst>
          </p:cNvPr>
          <p:cNvSpPr/>
          <p:nvPr/>
        </p:nvSpPr>
        <p:spPr>
          <a:xfrm>
            <a:off x="0" y="6178040"/>
            <a:ext cx="9144000" cy="679961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8F7AC5-29D1-EB43-BF58-C8ABD803FFFB}"/>
              </a:ext>
            </a:extLst>
          </p:cNvPr>
          <p:cNvSpPr/>
          <p:nvPr/>
        </p:nvSpPr>
        <p:spPr>
          <a:xfrm>
            <a:off x="1" y="1"/>
            <a:ext cx="4047067" cy="86188"/>
          </a:xfrm>
          <a:prstGeom prst="rect">
            <a:avLst/>
          </a:prstGeom>
          <a:solidFill>
            <a:srgbClr val="A2C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C321A4-E52D-2845-8647-B84F191C389C}"/>
              </a:ext>
            </a:extLst>
          </p:cNvPr>
          <p:cNvSpPr/>
          <p:nvPr userDrawn="1"/>
        </p:nvSpPr>
        <p:spPr>
          <a:xfrm>
            <a:off x="0" y="6178040"/>
            <a:ext cx="9144000" cy="679961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8F7AC5-29D1-EB43-BF58-C8ABD803FFFB}"/>
              </a:ext>
            </a:extLst>
          </p:cNvPr>
          <p:cNvSpPr/>
          <p:nvPr userDrawn="1"/>
        </p:nvSpPr>
        <p:spPr>
          <a:xfrm>
            <a:off x="1" y="1"/>
            <a:ext cx="4047067" cy="86188"/>
          </a:xfrm>
          <a:prstGeom prst="rect">
            <a:avLst/>
          </a:prstGeom>
          <a:solidFill>
            <a:srgbClr val="A2C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23" y="5481477"/>
            <a:ext cx="4392990" cy="4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87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80387"/>
            <a:ext cx="2521359" cy="278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742" y="849945"/>
            <a:ext cx="7617134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636742" y="1637853"/>
            <a:ext cx="7617134" cy="411715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400">
                <a:latin typeface="Verdana" charset="0"/>
                <a:ea typeface="Verdana" charset="0"/>
                <a:cs typeface="Verdana" charset="0"/>
              </a:defRPr>
            </a:lvl2pPr>
            <a:lvl3pPr>
              <a:defRPr sz="1400">
                <a:latin typeface="Verdana" charset="0"/>
                <a:ea typeface="Verdana" charset="0"/>
                <a:cs typeface="Verdana" charset="0"/>
              </a:defRPr>
            </a:lvl3pPr>
            <a:lvl4pPr>
              <a:defRPr sz="1400">
                <a:latin typeface="Verdana" charset="0"/>
                <a:ea typeface="Verdana" charset="0"/>
                <a:cs typeface="Verdana" charset="0"/>
              </a:defRPr>
            </a:lvl4pPr>
            <a:lvl5pPr>
              <a:defRPr sz="14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2827597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80387"/>
            <a:ext cx="2521359" cy="2789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742" y="849945"/>
            <a:ext cx="7617134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636742" y="1637853"/>
            <a:ext cx="7617134" cy="411715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Verdana" charset="0"/>
                <a:ea typeface="Verdana" charset="0"/>
                <a:cs typeface="Verdana" charset="0"/>
              </a:defRPr>
            </a:lvl1pPr>
            <a:lvl2pPr>
              <a:defRPr sz="1400">
                <a:latin typeface="Verdana" charset="0"/>
                <a:ea typeface="Verdana" charset="0"/>
                <a:cs typeface="Verdana" charset="0"/>
              </a:defRPr>
            </a:lvl2pPr>
            <a:lvl3pPr>
              <a:defRPr sz="1400">
                <a:latin typeface="Verdana" charset="0"/>
                <a:ea typeface="Verdana" charset="0"/>
                <a:cs typeface="Verdana" charset="0"/>
              </a:defRPr>
            </a:lvl3pPr>
            <a:lvl4pPr>
              <a:defRPr sz="1400">
                <a:latin typeface="Verdana" charset="0"/>
                <a:ea typeface="Verdana" charset="0"/>
                <a:cs typeface="Verdana" charset="0"/>
              </a:defRPr>
            </a:lvl4pPr>
            <a:lvl5pPr>
              <a:defRPr sz="14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782368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3.jpe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7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4.jpe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5.jpe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6.pn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customXml" Target="../../customXml/item3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26.png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ags" Target="../tags/tag2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customXml" Target="../../customXml/item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26.pn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tags" Target="../tags/tag4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image" Target="../media/image29.jpeg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image" Target="../media/image28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slideLayout" Target="../slideLayouts/slideLayout176.xml"/><Relationship Id="rId26" Type="http://schemas.openxmlformats.org/officeDocument/2006/relationships/tags" Target="../tags/tag52.xml"/><Relationship Id="rId3" Type="http://schemas.openxmlformats.org/officeDocument/2006/relationships/slideLayout" Target="../slideLayouts/slideLayout161.xml"/><Relationship Id="rId21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5" Type="http://schemas.openxmlformats.org/officeDocument/2006/relationships/customXml" Target="../../customXml/item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20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24" Type="http://schemas.openxmlformats.org/officeDocument/2006/relationships/theme" Target="../theme/theme21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23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68.xml"/><Relationship Id="rId19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Relationship Id="rId22" Type="http://schemas.openxmlformats.org/officeDocument/2006/relationships/slideLayout" Target="../slideLayouts/slideLayout180.xml"/><Relationship Id="rId27" Type="http://schemas.openxmlformats.org/officeDocument/2006/relationships/image" Target="../media/image26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theme" Target="../theme/theme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customXml" Target="../../customXml/item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customXml" Target="../../customXml/item1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ags" Target="../tags/tag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6218B61-2C44-4426-BE0D-62AFE46C727B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8215A01-EBC1-45C7-9A9D-8A83BBE998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  <p:sldLayoutId id="2147484168" r:id="rId12"/>
    <p:sldLayoutId id="2147484255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D14D3E-A9C1-4681-A1D3-B081F74EA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0149"/>
            <a:ext cx="7886700" cy="68684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3B934-7A02-423F-9A6C-DCEECE49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F1450-26E4-4BEF-B720-3C2B5D3D75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94460" y="6601840"/>
            <a:ext cx="685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550A8-49F8-4A0C-8B15-2A31C1787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0400" y="6601840"/>
            <a:ext cx="27432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A5B92-A3E0-4215-AD16-CED63E725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50" y="6601840"/>
            <a:ext cx="342900" cy="1714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marL="0" marR="0" indent="0" algn="r">
              <a:spcBef>
                <a:spcPts val="0"/>
              </a:spcBef>
              <a:spcAft>
                <a:spcPts val="0"/>
              </a:spcAft>
              <a:defRPr sz="6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2000E-EE6D-4A5E-9A78-38D292F722A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97F4F-84A7-476B-8B8D-2B57D93F7EC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5" y="6621842"/>
            <a:ext cx="902965" cy="16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1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</p:sldLayoutIdLst>
  <p:hf hdr="0" ftr="0" dt="0"/>
  <p:txStyles>
    <p:titleStyle>
      <a:lvl1pPr marL="0" marR="0" indent="0" algn="l" defTabSz="685800" rtl="0" eaLnBrk="1" latinLnBrk="0" hangingPunct="1">
        <a:lnSpc>
          <a:spcPct val="90000"/>
        </a:lnSpc>
        <a:spcBef>
          <a:spcPct val="0"/>
        </a:spcBef>
        <a:spcAft>
          <a:spcPts val="0"/>
        </a:spcAft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" marR="0" indent="-154305" algn="l" defTabSz="685800" rtl="0" eaLnBrk="1" latinLnBrk="0" hangingPunct="1">
        <a:lnSpc>
          <a:spcPct val="90000"/>
        </a:lnSpc>
        <a:spcBef>
          <a:spcPts val="675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marR="0" indent="-128588" algn="l" defTabSz="685800" rtl="0" eaLnBrk="1" latinLnBrk="0" hangingPunct="1">
        <a:lnSpc>
          <a:spcPct val="90000"/>
        </a:lnSpc>
        <a:spcBef>
          <a:spcPts val="563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437198" marR="0" indent="-102870" algn="l" defTabSz="685800" rtl="0" eaLnBrk="1" latinLnBrk="0" hangingPunct="1">
        <a:lnSpc>
          <a:spcPct val="90000"/>
        </a:lnSpc>
        <a:spcBef>
          <a:spcPts val="450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68" marR="0" indent="-102870" algn="l" defTabSz="685800" rtl="0" eaLnBrk="1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642938" marR="0" indent="-102870" algn="l" defTabSz="685800" rtl="0" eaLnBrk="1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>
          <p15:clr>
            <a:srgbClr val="F26B43"/>
          </p15:clr>
        </p15:guide>
        <p15:guide id="4" pos="216">
          <p15:clr>
            <a:srgbClr val="F26B43"/>
          </p15:clr>
        </p15:guide>
        <p15:guide id="5" pos="5760">
          <p15:clr>
            <a:srgbClr val="F26B43"/>
          </p15:clr>
        </p15:guide>
        <p15:guide id="6" pos="5544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288">
          <p15:clr>
            <a:srgbClr val="F26B43"/>
          </p15:clr>
        </p15:guide>
        <p15:guide id="9" orient="horz" pos="4320">
          <p15:clr>
            <a:srgbClr val="F26B43"/>
          </p15:clr>
        </p15:guide>
        <p15:guide id="10" orient="horz" pos="4032">
          <p15:clr>
            <a:srgbClr val="F26B43"/>
          </p15:clr>
        </p15:guide>
        <p15:guide id="11" orient="horz" pos="864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3888">
          <p15:clr>
            <a:srgbClr val="F26B43"/>
          </p15:clr>
        </p15:guide>
        <p15:guide id="14" orient="horz" pos="4104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BA147-A67B-49BF-BDB6-85333233D6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14603-966F-4644-82B5-2BEEA69BB8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16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685800"/>
            <a:ext cx="7886700" cy="1004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736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499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685800"/>
            <a:ext cx="7886700" cy="1004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60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247" y="1"/>
            <a:ext cx="9421638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7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9FA8"/>
        </a:buClr>
        <a:buFont typeface="Wingdings 2" panose="05020102010507070707" pitchFamily="18" charset="2"/>
        <a:buChar char=""/>
        <a:defRPr sz="2100" kern="1200">
          <a:solidFill>
            <a:srgbClr val="004250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FA8"/>
        </a:buClr>
        <a:buFont typeface="Wingdings 2" panose="05020102010507070707" pitchFamily="18" charset="2"/>
        <a:buChar char=""/>
        <a:defRPr sz="1800" kern="1200">
          <a:solidFill>
            <a:srgbClr val="004250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FA8"/>
        </a:buClr>
        <a:buFont typeface="Wingdings 2" panose="05020102010507070707" pitchFamily="18" charset="2"/>
        <a:buChar char=""/>
        <a:defRPr sz="1500" kern="1200">
          <a:solidFill>
            <a:srgbClr val="004250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FA8"/>
        </a:buClr>
        <a:buFont typeface="Wingdings 2" panose="05020102010507070707" pitchFamily="18" charset="2"/>
        <a:buChar char=""/>
        <a:defRPr sz="1350" kern="1200">
          <a:solidFill>
            <a:srgbClr val="004250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FA8"/>
        </a:buClr>
        <a:buFont typeface="Wingdings 2" panose="05020102010507070707" pitchFamily="18" charset="2"/>
        <a:buChar char=""/>
        <a:defRPr sz="1350" kern="1200">
          <a:solidFill>
            <a:srgbClr val="004250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99D4A-F6A9-EC46-A2DF-BB7FBC55CD1D}" type="datetimeFigureOut">
              <a:rPr lang="en-US" smtClean="0"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485A7-D857-9442-BA4B-B3E6D7DD0F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20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  <p:sldLayoutId id="2147484302" r:id="rId12"/>
    <p:sldLayoutId id="2147484303" r:id="rId13"/>
    <p:sldLayoutId id="2147484304" r:id="rId14"/>
    <p:sldLayoutId id="2147484305" r:id="rId15"/>
    <p:sldLayoutId id="2147484306" r:id="rId16"/>
    <p:sldLayoutId id="214748430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99D4A-F6A9-EC46-A2DF-BB7FBC55CD1D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485A7-D857-9442-BA4B-B3E6D7DD0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2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  <p:sldLayoutId id="2147484331" r:id="rId12"/>
    <p:sldLayoutId id="2147484332" r:id="rId13"/>
    <p:sldLayoutId id="2147484333" r:id="rId14"/>
    <p:sldLayoutId id="2147484334" r:id="rId15"/>
    <p:sldLayoutId id="2147484335" r:id="rId16"/>
    <p:sldLayoutId id="2147484336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52931"/>
            <a:ext cx="8572500" cy="114300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03" y="1604789"/>
            <a:ext cx="8402749" cy="423845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6E5B08-D367-AE4D-9A0D-845D230B5631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C63AA78-D5E6-C844-94E6-23F0A6B45EA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911D3-C2DB-8242-8965-3E8355B711AA}"/>
              </a:ext>
            </a:extLst>
          </p:cNvPr>
          <p:cNvSpPr txBox="1"/>
          <p:nvPr userDrawn="1"/>
        </p:nvSpPr>
        <p:spPr>
          <a:xfrm>
            <a:off x="-596348" y="2117035"/>
            <a:ext cx="0" cy="0"/>
          </a:xfrm>
          <a:prstGeom prst="rect">
            <a:avLst/>
          </a:prstGeom>
        </p:spPr>
        <p:txBody>
          <a:bodyPr wrap="none" lIns="121869" tIns="60933" rIns="121869" bIns="60933" rtlCol="0" anchor="ctr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099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</p:spTree>
    <p:custDataLst>
      <p:custData r:id="rId13"/>
      <p:tags r:id="rId14"/>
    </p:custDataLst>
    <p:extLst>
      <p:ext uri="{BB962C8B-B14F-4D97-AF65-F5344CB8AC3E}">
        <p14:creationId xmlns:p14="http://schemas.microsoft.com/office/powerpoint/2010/main" val="169089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hf hdr="0" ftr="0" dt="0"/>
  <p:txStyles>
    <p:titleStyle>
      <a:lvl1pPr algn="l" defTabSz="609351" rtl="0" eaLnBrk="1" latinLnBrk="0" hangingPunct="1">
        <a:spcBef>
          <a:spcPct val="0"/>
        </a:spcBef>
        <a:buNone/>
        <a:defRPr sz="3200" b="1" kern="1200" spc="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014" indent="-45701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90195" indent="-380843" algn="l" defTabSz="609351" rtl="0" eaLnBrk="1" latinLnBrk="0" hangingPunct="1">
        <a:spcBef>
          <a:spcPct val="20000"/>
        </a:spcBef>
        <a:buFont typeface="Arial"/>
        <a:buChar char="–"/>
        <a:defRPr sz="22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523376" indent="-304674" algn="l" defTabSz="609351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2132726" indent="-304674" algn="l" defTabSz="609351" rtl="0" eaLnBrk="1" latinLnBrk="0" hangingPunct="1">
        <a:spcBef>
          <a:spcPct val="20000"/>
        </a:spcBef>
        <a:buFont typeface="Arial"/>
        <a:buChar char="–"/>
        <a:defRPr sz="16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742078" indent="-304674" algn="l" defTabSz="609351" rtl="0" eaLnBrk="1" latinLnBrk="0" hangingPunct="1">
        <a:spcBef>
          <a:spcPct val="20000"/>
        </a:spcBef>
        <a:buFont typeface="Arial"/>
        <a:buChar char="»"/>
        <a:defRPr sz="16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335142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">
          <p15:clr>
            <a:srgbClr val="F26B43"/>
          </p15:clr>
        </p15:guide>
        <p15:guide id="3" pos="554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576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52931"/>
            <a:ext cx="8572500" cy="114300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03" y="1604789"/>
            <a:ext cx="8402749" cy="423845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6E5B08-D367-AE4D-9A0D-845D230B5631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C63AA78-D5E6-C844-94E6-23F0A6B45EA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911D3-C2DB-8242-8965-3E8355B711AA}"/>
              </a:ext>
            </a:extLst>
          </p:cNvPr>
          <p:cNvSpPr txBox="1"/>
          <p:nvPr userDrawn="1"/>
        </p:nvSpPr>
        <p:spPr>
          <a:xfrm>
            <a:off x="-596348" y="2117035"/>
            <a:ext cx="0" cy="0"/>
          </a:xfrm>
          <a:prstGeom prst="rect">
            <a:avLst/>
          </a:prstGeom>
        </p:spPr>
        <p:txBody>
          <a:bodyPr wrap="none" lIns="121869" tIns="60933" rIns="121869" bIns="60933" rtlCol="0" anchor="ctr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099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</p:spTree>
    <p:custDataLst>
      <p:custData r:id="rId13"/>
      <p:tags r:id="rId14"/>
    </p:custDataLst>
    <p:extLst>
      <p:ext uri="{BB962C8B-B14F-4D97-AF65-F5344CB8AC3E}">
        <p14:creationId xmlns:p14="http://schemas.microsoft.com/office/powerpoint/2010/main" val="349838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</p:sldLayoutIdLst>
  <p:hf hdr="0" ftr="0" dt="0"/>
  <p:txStyles>
    <p:titleStyle>
      <a:lvl1pPr algn="l" defTabSz="609351" rtl="0" eaLnBrk="1" latinLnBrk="0" hangingPunct="1">
        <a:spcBef>
          <a:spcPct val="0"/>
        </a:spcBef>
        <a:buNone/>
        <a:defRPr sz="3200" b="1" kern="1200" spc="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014" indent="-45701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90195" indent="-380843" algn="l" defTabSz="609351" rtl="0" eaLnBrk="1" latinLnBrk="0" hangingPunct="1">
        <a:spcBef>
          <a:spcPct val="20000"/>
        </a:spcBef>
        <a:buFont typeface="Arial"/>
        <a:buChar char="–"/>
        <a:defRPr sz="22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523376" indent="-304674" algn="l" defTabSz="609351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2132726" indent="-304674" algn="l" defTabSz="609351" rtl="0" eaLnBrk="1" latinLnBrk="0" hangingPunct="1">
        <a:spcBef>
          <a:spcPct val="20000"/>
        </a:spcBef>
        <a:buFont typeface="Arial"/>
        <a:buChar char="–"/>
        <a:defRPr sz="16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742078" indent="-304674" algn="l" defTabSz="609351" rtl="0" eaLnBrk="1" latinLnBrk="0" hangingPunct="1">
        <a:spcBef>
          <a:spcPct val="20000"/>
        </a:spcBef>
        <a:buFont typeface="Arial"/>
        <a:buChar char="»"/>
        <a:defRPr sz="16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335142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">
          <p15:clr>
            <a:srgbClr val="F26B43"/>
          </p15:clr>
        </p15:guide>
        <p15:guide id="3" pos="554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576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5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hidden">
          <a:xfrm>
            <a:off x="0" y="0"/>
            <a:ext cx="9144000" cy="3665538"/>
          </a:xfrm>
          <a:prstGeom prst="rect">
            <a:avLst/>
          </a:prstGeom>
          <a:gradFill rotWithShape="1">
            <a:gsLst>
              <a:gs pos="0">
                <a:srgbClr val="0054A8"/>
              </a:gs>
              <a:gs pos="100000">
                <a:srgbClr val="0059B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endParaRPr lang="en-US" altLang="en-US"/>
          </a:p>
        </p:txBody>
      </p:sp>
      <p:pic>
        <p:nvPicPr>
          <p:cNvPr id="1027" name="Picture 7" descr="Wave3 cop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6153150"/>
            <a:ext cx="91440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2425"/>
            <a:ext cx="77724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08125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30" name="Picture 8" descr="New NS Logo on WHITE SMAL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63" y="6384925"/>
            <a:ext cx="14732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4350" y="586581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  <a:ea typeface="+mn-ea"/>
                <a:cs typeface="+mn-cs"/>
              </a:defRPr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50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  <p:sldLayoutId id="2147484412" r:id="rId12"/>
  </p:sldLayoutIdLst>
  <p:transition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ヒラギノ角ゴ Pro W3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pitchFamily="8" charset="-128"/>
          <a:cs typeface="ヒラギノ角ゴ Pro W3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pitchFamily="8" charset="-128"/>
          <a:cs typeface="ヒラギノ角ゴ Pro W3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pitchFamily="8" charset="-128"/>
          <a:cs typeface="ヒラギノ角ゴ Pro W3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pitchFamily="8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pitchFamily="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pitchFamily="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pitchFamily="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pitchFamily="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ヒラギノ角ゴ Pro W3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ヒラギノ角ゴ Pro W3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Font typeface="Arial" pitchFamily="34" charset="0"/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ヒラギノ角ゴ Pro W3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ヒラギノ角ゴ Pro W3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5/7/2021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8741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6218B61-2C44-4426-BE0D-62AFE46C727B}" type="datetime1">
              <a:rPr lang="en-US" altLang="ja-JP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8215A01-EBC1-45C7-9A9D-8A83BBE998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31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52931"/>
            <a:ext cx="8572500" cy="114300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03" y="1604789"/>
            <a:ext cx="8402749" cy="423845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6E5B08-D367-AE4D-9A0D-845D230B5631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C63AA78-D5E6-C844-94E6-23F0A6B45EA2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911D3-C2DB-8242-8965-3E8355B711AA}"/>
              </a:ext>
            </a:extLst>
          </p:cNvPr>
          <p:cNvSpPr txBox="1"/>
          <p:nvPr userDrawn="1"/>
        </p:nvSpPr>
        <p:spPr>
          <a:xfrm>
            <a:off x="-596348" y="2117035"/>
            <a:ext cx="0" cy="0"/>
          </a:xfrm>
          <a:prstGeom prst="rect">
            <a:avLst/>
          </a:prstGeom>
        </p:spPr>
        <p:txBody>
          <a:bodyPr wrap="none" lIns="121869" tIns="60933" rIns="121869" bIns="60933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99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</p:spTree>
    <p:custDataLst>
      <p:custData r:id="rId25"/>
      <p:tags r:id="rId26"/>
    </p:custDataLst>
    <p:extLst>
      <p:ext uri="{BB962C8B-B14F-4D97-AF65-F5344CB8AC3E}">
        <p14:creationId xmlns:p14="http://schemas.microsoft.com/office/powerpoint/2010/main" val="333602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  <p:sldLayoutId id="2147484467" r:id="rId12"/>
    <p:sldLayoutId id="2147484468" r:id="rId13"/>
    <p:sldLayoutId id="2147484469" r:id="rId14"/>
    <p:sldLayoutId id="2147484470" r:id="rId15"/>
    <p:sldLayoutId id="2147484471" r:id="rId16"/>
    <p:sldLayoutId id="2147484472" r:id="rId17"/>
    <p:sldLayoutId id="2147484473" r:id="rId18"/>
    <p:sldLayoutId id="2147484474" r:id="rId19"/>
    <p:sldLayoutId id="2147484475" r:id="rId20"/>
    <p:sldLayoutId id="2147484476" r:id="rId21"/>
    <p:sldLayoutId id="2147484477" r:id="rId22"/>
    <p:sldLayoutId id="2147484478" r:id="rId23"/>
  </p:sldLayoutIdLst>
  <p:hf hdr="0" ftr="0" dt="0"/>
  <p:txStyles>
    <p:titleStyle>
      <a:lvl1pPr algn="l" defTabSz="609351" rtl="0" eaLnBrk="1" latinLnBrk="0" hangingPunct="1">
        <a:spcBef>
          <a:spcPct val="0"/>
        </a:spcBef>
        <a:buNone/>
        <a:defRPr sz="3200" b="1" kern="1200" spc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694" indent="-18269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2995" indent="-197963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83296" indent="-21323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326" indent="-21323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3358" indent="-21323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2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">
          <p15:clr>
            <a:srgbClr val="F26B43"/>
          </p15:clr>
        </p15:guide>
        <p15:guide id="3" pos="554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576">
          <p15:clr>
            <a:srgbClr val="F26B43"/>
          </p15:clr>
        </p15:guide>
        <p15:guide id="6" orient="horz" pos="3912">
          <p15:clr>
            <a:srgbClr val="F26B43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18B61-2C44-4426-BE0D-62AFE46C727B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9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15A01-EBC1-45C7-9A9D-8A83BBE998CB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87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1" r:id="rId1"/>
    <p:sldLayoutId id="2147484482" r:id="rId2"/>
    <p:sldLayoutId id="2147484483" r:id="rId3"/>
    <p:sldLayoutId id="2147484484" r:id="rId4"/>
    <p:sldLayoutId id="2147484485" r:id="rId5"/>
    <p:sldLayoutId id="2147484486" r:id="rId6"/>
    <p:sldLayoutId id="2147484487" r:id="rId7"/>
    <p:sldLayoutId id="2147484488" r:id="rId8"/>
    <p:sldLayoutId id="2147484489" r:id="rId9"/>
    <p:sldLayoutId id="2147484490" r:id="rId10"/>
    <p:sldLayoutId id="214748449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73A033-B9B0-4E08-B49E-6CE2DC067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17ED0-665C-4756-BBE4-8E3D176F9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97943-2595-4A33-B6FD-A661075A37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9122AED-12ED-466C-9FB7-5BDA8EB01A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9D78-E4BF-4CE0-8A3D-9AB7366C8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25E05-FBCB-4003-BB04-72FCD25F5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4BAB94-FD01-4CCD-AD2E-FFC66CCD8C6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3305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3" r:id="rId1"/>
    <p:sldLayoutId id="2147484494" r:id="rId2"/>
    <p:sldLayoutId id="2147484495" r:id="rId3"/>
    <p:sldLayoutId id="2147484496" r:id="rId4"/>
    <p:sldLayoutId id="2147484497" r:id="rId5"/>
    <p:sldLayoutId id="2147484498" r:id="rId6"/>
    <p:sldLayoutId id="2147484499" r:id="rId7"/>
    <p:sldLayoutId id="2147484500" r:id="rId8"/>
    <p:sldLayoutId id="2147484501" r:id="rId9"/>
    <p:sldLayoutId id="2147484502" r:id="rId10"/>
    <p:sldLayoutId id="21474845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C8706C-02A1-0544-8A08-EBCCBE5A7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28164-C33E-BA4F-BAFB-384C703AB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94226-52D7-B443-97DC-E4957F518D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46246-841C-DE4D-BD38-32C989B3E7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26CF3-E7FC-CB40-AAF4-18520C160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C8C4F-E5BD-194F-8569-9F8FFFAB2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A57C66-44A2-BB42-9A99-8BF780E6FD0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81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5" r:id="rId1"/>
    <p:sldLayoutId id="2147484506" r:id="rId2"/>
    <p:sldLayoutId id="2147484507" r:id="rId3"/>
    <p:sldLayoutId id="2147484508" r:id="rId4"/>
    <p:sldLayoutId id="2147484509" r:id="rId5"/>
    <p:sldLayoutId id="2147484510" r:id="rId6"/>
    <p:sldLayoutId id="2147484511" r:id="rId7"/>
    <p:sldLayoutId id="2147484512" r:id="rId8"/>
    <p:sldLayoutId id="2147484513" r:id="rId9"/>
    <p:sldLayoutId id="2147484514" r:id="rId10"/>
    <p:sldLayoutId id="21474845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203" y="437444"/>
            <a:ext cx="7237465" cy="980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889" y="1600200"/>
            <a:ext cx="8142111" cy="4778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472" y="437444"/>
            <a:ext cx="795528" cy="92049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228600" y="6342487"/>
            <a:ext cx="8686800" cy="415498"/>
          </a:xfrm>
          <a:prstGeom prst="rect">
            <a:avLst/>
          </a:prstGeom>
          <a:solidFill>
            <a:srgbClr val="A51417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Washington University School of Medicine				      	             Department of Obstetrics and Gynecology</a:t>
            </a:r>
          </a:p>
        </p:txBody>
      </p:sp>
    </p:spTree>
    <p:extLst>
      <p:ext uri="{BB962C8B-B14F-4D97-AF65-F5344CB8AC3E}">
        <p14:creationId xmlns:p14="http://schemas.microsoft.com/office/powerpoint/2010/main" val="99468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7" r:id="rId1"/>
    <p:sldLayoutId id="2147484518" r:id="rId2"/>
    <p:sldLayoutId id="2147484519" r:id="rId3"/>
    <p:sldLayoutId id="2147484520" r:id="rId4"/>
    <p:sldLayoutId id="2147484521" r:id="rId5"/>
    <p:sldLayoutId id="2147484522" r:id="rId6"/>
    <p:sldLayoutId id="2147484523" r:id="rId7"/>
    <p:sldLayoutId id="2147484524" r:id="rId8"/>
    <p:sldLayoutId id="2147484525" r:id="rId9"/>
    <p:sldLayoutId id="214748452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rgbClr val="6C7373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100" b="0" i="0" kern="1200">
          <a:solidFill>
            <a:srgbClr val="6C7373"/>
          </a:solidFill>
          <a:latin typeface="Arial" charset="0"/>
          <a:ea typeface="Arial" charset="0"/>
          <a:cs typeface="Arial" charset="0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6C7373"/>
          </a:solidFill>
          <a:latin typeface="Arial" charset="0"/>
          <a:ea typeface="Arial" charset="0"/>
          <a:cs typeface="Arial" charset="0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b="0" i="0" kern="1200">
          <a:solidFill>
            <a:srgbClr val="6C7373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350" b="0" i="0" kern="1200">
          <a:solidFill>
            <a:srgbClr val="6C7373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350" b="0" i="0" kern="1200">
          <a:solidFill>
            <a:srgbClr val="6C7373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4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57800"/>
            <a:ext cx="9144000" cy="1600200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BAEBC26A-7C5D-1340-BDF4-4A764173B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7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2190"/>
            <a:ext cx="9143998" cy="6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1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</p:sldLayoutIdLst>
  <p:txStyles>
    <p:titleStyle>
      <a:lvl1pPr algn="ctr" defTabSz="342892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892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783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675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566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68" indent="-257168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199" indent="-214308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28" indent="-171446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20" indent="-171446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12" indent="-171446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4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57800"/>
            <a:ext cx="9144000" cy="1600200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BC26A-7C5D-1340-BDF4-4A764173B5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87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52931"/>
            <a:ext cx="8572500" cy="114300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03" y="1604789"/>
            <a:ext cx="8402749" cy="423845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6E5B08-D367-AE4D-9A0D-845D230B5631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C63AA78-D5E6-C844-94E6-23F0A6B45EA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911D3-C2DB-8242-8965-3E8355B711AA}"/>
              </a:ext>
            </a:extLst>
          </p:cNvPr>
          <p:cNvSpPr txBox="1"/>
          <p:nvPr userDrawn="1"/>
        </p:nvSpPr>
        <p:spPr>
          <a:xfrm>
            <a:off x="-596348" y="2117035"/>
            <a:ext cx="0" cy="0"/>
          </a:xfrm>
          <a:prstGeom prst="rect">
            <a:avLst/>
          </a:prstGeom>
        </p:spPr>
        <p:txBody>
          <a:bodyPr wrap="none" lIns="121869" tIns="60933" rIns="121869" bIns="60933" rtlCol="0" anchor="ctr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099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</p:spTree>
    <p:custDataLst>
      <p:custData r:id="rId15"/>
      <p:tags r:id="rId16"/>
    </p:custDataLst>
    <p:extLst>
      <p:ext uri="{BB962C8B-B14F-4D97-AF65-F5344CB8AC3E}">
        <p14:creationId xmlns:p14="http://schemas.microsoft.com/office/powerpoint/2010/main" val="365269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</p:sldLayoutIdLst>
  <p:hf hdr="0" ftr="0" dt="0"/>
  <p:txStyles>
    <p:titleStyle>
      <a:lvl1pPr algn="l" defTabSz="609351" rtl="0" eaLnBrk="1" latinLnBrk="0" hangingPunct="1">
        <a:spcBef>
          <a:spcPct val="0"/>
        </a:spcBef>
        <a:buNone/>
        <a:defRPr sz="3200" b="1" kern="1200" spc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694" indent="-18269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2995" indent="-197963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83296" indent="-21323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326" indent="-21323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3358" indent="-21323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2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">
          <p15:clr>
            <a:srgbClr val="F26B43"/>
          </p15:clr>
        </p15:guide>
        <p15:guide id="3" pos="554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576">
          <p15:clr>
            <a:srgbClr val="F26B43"/>
          </p15:clr>
        </p15:guide>
        <p15:guide id="6" orient="horz" pos="3912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52931"/>
            <a:ext cx="8572500" cy="114300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03" y="1604789"/>
            <a:ext cx="8402749" cy="423845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6E5B08-D367-AE4D-9A0D-845D230B5631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C63AA78-D5E6-C844-94E6-23F0A6B45EA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911D3-C2DB-8242-8965-3E8355B711AA}"/>
              </a:ext>
            </a:extLst>
          </p:cNvPr>
          <p:cNvSpPr txBox="1"/>
          <p:nvPr userDrawn="1"/>
        </p:nvSpPr>
        <p:spPr>
          <a:xfrm>
            <a:off x="-596348" y="2117035"/>
            <a:ext cx="0" cy="0"/>
          </a:xfrm>
          <a:prstGeom prst="rect">
            <a:avLst/>
          </a:prstGeom>
        </p:spPr>
        <p:txBody>
          <a:bodyPr wrap="none" lIns="121869" tIns="60933" rIns="121869" bIns="60933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99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</p:spTree>
    <p:custDataLst>
      <p:custData r:id="rId13"/>
      <p:tags r:id="rId14"/>
    </p:custDataLst>
    <p:extLst>
      <p:ext uri="{BB962C8B-B14F-4D97-AF65-F5344CB8AC3E}">
        <p14:creationId xmlns:p14="http://schemas.microsoft.com/office/powerpoint/2010/main" val="64449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hf hdr="0" ftr="0" dt="0"/>
  <p:txStyles>
    <p:titleStyle>
      <a:lvl1pPr algn="l" defTabSz="609351" rtl="0" eaLnBrk="1" latinLnBrk="0" hangingPunct="1">
        <a:spcBef>
          <a:spcPct val="0"/>
        </a:spcBef>
        <a:buNone/>
        <a:defRPr sz="3200" b="1" kern="1200" spc="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014" indent="-45701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90195" indent="-380843" algn="l" defTabSz="609351" rtl="0" eaLnBrk="1" latinLnBrk="0" hangingPunct="1">
        <a:spcBef>
          <a:spcPct val="20000"/>
        </a:spcBef>
        <a:buFont typeface="Arial"/>
        <a:buChar char="–"/>
        <a:defRPr sz="22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523376" indent="-304674" algn="l" defTabSz="609351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2132726" indent="-304674" algn="l" defTabSz="609351" rtl="0" eaLnBrk="1" latinLnBrk="0" hangingPunct="1">
        <a:spcBef>
          <a:spcPct val="20000"/>
        </a:spcBef>
        <a:buFont typeface="Arial"/>
        <a:buChar char="–"/>
        <a:defRPr sz="16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742078" indent="-304674" algn="l" defTabSz="609351" rtl="0" eaLnBrk="1" latinLnBrk="0" hangingPunct="1">
        <a:spcBef>
          <a:spcPct val="20000"/>
        </a:spcBef>
        <a:buFont typeface="Arial"/>
        <a:buChar char="»"/>
        <a:defRPr sz="16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335142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">
          <p15:clr>
            <a:srgbClr val="F26B43"/>
          </p15:clr>
        </p15:guide>
        <p15:guide id="3" pos="554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5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lpqc.org/covid-19-information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cog.org/clinical-information/physician-faqs/covid-19-faqs-for-ob-gyns-obstetrics" TargetMode="External"/><Relationship Id="rId3" Type="http://schemas.openxmlformats.org/officeDocument/2006/relationships/hyperlink" Target="https://www.acog.org/covid-19/vaccination-site-recommendations-pregnant-individuals" TargetMode="External"/><Relationship Id="rId7" Type="http://schemas.openxmlformats.org/officeDocument/2006/relationships/hyperlink" Target="https://urldefense.com/v3/__http:/send.acog.org/link.cfm?r=mMhpFADZGmTMC6WPfkEtng**A&amp;pe=Eb_ghjboBXPdp6Py1gbtXpux7Pi0MysazSLjjfYaJI2s-I6UVgMrpxXfgyymExKjGS3QlrnzOPaQ8baKUmqELg**A&amp;t=Lbpyp3Xf_s9fAJlG9z9ZQg**A__;fn5-fn5-!!Dq0X2DkFhyF93HkjWTBQKhk!FS4p2cjX3uqkD_BJ6EuK2LOAAPPBO0JZ2Y8wE2irpCsMF29jpsMpGc5Jcg9JnUKHaxNSsS1RuQ$" TargetMode="External"/><Relationship Id="rId12" Type="http://schemas.openxmlformats.org/officeDocument/2006/relationships/hyperlink" Target="https://s3.amazonaws.com/cdn.smfm.org/media/2874/Provider_Considerations_for_Engaging_in_COVID_Vaccination_Considerations_4-29-21_(final)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ighriskpregnancyinfo.org/covid-19" TargetMode="External"/><Relationship Id="rId11" Type="http://schemas.openxmlformats.org/officeDocument/2006/relationships/hyperlink" Target="https://www.acog.org/clinical/clinical-guidance/practice-advisory/articles/2020/12/vaccinating-pregnant-and-lactating-patients-against-covid-19" TargetMode="External"/><Relationship Id="rId5" Type="http://schemas.openxmlformats.org/officeDocument/2006/relationships/hyperlink" Target="https://www.acog.org/-/media/project/acog/acogorg/files/pdfs/clinical-guidance/practice-advisory/covid19vaccine-conversationguide-121520-v2.pdf?la=en&amp;hash=439FFEC1991B7DD3925352A5308C7C42" TargetMode="External"/><Relationship Id="rId10" Type="http://schemas.openxmlformats.org/officeDocument/2006/relationships/hyperlink" Target="https://s3.amazonaws.com/cdn.smfm.org/media/2865/JJ_Pause_04-19-21_UPDATE.pdf" TargetMode="External"/><Relationship Id="rId4" Type="http://schemas.openxmlformats.org/officeDocument/2006/relationships/hyperlink" Target="https://s3.amazonaws.com/cdn.smfm.org/media/2734/SMFM_COVID_Management_of_COVID_pos_preg_patients_2-2-21_(final).pdf" TargetMode="External"/><Relationship Id="rId9" Type="http://schemas.openxmlformats.org/officeDocument/2006/relationships/hyperlink" Target="https://www.acog.org/news/news-releases/2021/04/acog-statement-on-johnson-johnson-covid-19-vaccine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urldefense.com/v3/__https:/services.aap.org/link/33d8ca6e4cf8410b9668ac4ee848f2b5.aspx__;!!Dq0X2DkFhyF93HkjWTBQKhk!Eacv0XEkmyHMw2cPtFMLeFpTJPbQqRt9Ed1Gz3qASWajafkhlvKKfZ9rKAkR3UWbDQ0TflOXdw$" TargetMode="External"/><Relationship Id="rId3" Type="http://schemas.openxmlformats.org/officeDocument/2006/relationships/hyperlink" Target="https://services.aap.org/link/fb2d54cf7f884a279ea35039eef1c320.aspx" TargetMode="External"/><Relationship Id="rId7" Type="http://schemas.openxmlformats.org/officeDocument/2006/relationships/hyperlink" Target="https://services.aap.org/link/ffa46678e6374b768595319934cbade3.asp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ervices.aap.org/link/0bb1a59281524adf8834a4be404ecb8b.aspx" TargetMode="External"/><Relationship Id="rId5" Type="http://schemas.openxmlformats.org/officeDocument/2006/relationships/hyperlink" Target="https://services.aap.org/en/pages/2019-novel-coronavirus-covid-19-infections/clinical-guidance/interim-guidance-for-covid-19-vaccination-in-children-and-adolescents/" TargetMode="External"/><Relationship Id="rId4" Type="http://schemas.openxmlformats.org/officeDocument/2006/relationships/hyperlink" Target="https://services.aap.org/link/3d512cd874804f928ce8ad1f2fe21d63.aspx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ilpqc.org/ILPQC%202020+/COVID19/Disease_Severity_and_Perinatal_Outcomes_of.121%20(1).pdf" TargetMode="External"/><Relationship Id="rId13" Type="http://schemas.openxmlformats.org/officeDocument/2006/relationships/hyperlink" Target="https://ilpqc.org/ILPQC%202020%2B/COVID19/nejm_Covid%20vaccine%20pregnancy_April%2021.2020.pdf" TargetMode="External"/><Relationship Id="rId3" Type="http://schemas.openxmlformats.org/officeDocument/2006/relationships/hyperlink" Target="https://ilpqc.org/ILPQC%202020+/COVID19/Extracorporeal%20Life%20Support%20in%20Pregnancy:%20A%20Systematic%20Review.pdf" TargetMode="External"/><Relationship Id="rId7" Type="http://schemas.openxmlformats.org/officeDocument/2006/relationships/hyperlink" Target="https://neoreviews.aappublications.org/content/perinatal-sars-cov-2-infection-and-neonatal-covid-19-2021-update" TargetMode="External"/><Relationship Id="rId12" Type="http://schemas.openxmlformats.org/officeDocument/2006/relationships/hyperlink" Target="https://www.usnews.com/news/health-news/articles/2021-04-06/good-news-on-pregnant-women-and-the-covid-vaccin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jog.org/article/S0002-9378(21)00033-8/pdf" TargetMode="External"/><Relationship Id="rId11" Type="http://schemas.openxmlformats.org/officeDocument/2006/relationships/hyperlink" Target="https://ilpqc.org/ILPQC%202020+/COVID19/s12887-021-02618-y%20BMC%20pediatrics%20breastmilk%20antibodies%20Covid.pdf" TargetMode="External"/><Relationship Id="rId5" Type="http://schemas.openxmlformats.org/officeDocument/2006/relationships/hyperlink" Target="https://jamanetwork.com/journals/jamanetworkopen/fullarticle/2774428" TargetMode="External"/><Relationship Id="rId10" Type="http://schemas.openxmlformats.org/officeDocument/2006/relationships/hyperlink" Target="https://www.ajog.org/article/S0002-9378(21)00187-3/pdf" TargetMode="External"/><Relationship Id="rId4" Type="http://schemas.openxmlformats.org/officeDocument/2006/relationships/hyperlink" Target="https://ilpqc.org/ILPQC%202020+/COVID19/Pregnancy%20Outcomes%20Among%20Women%20With%20and%20Without%20Severe%20Acute%20Respiratory%20Syndrome%20Coronavirus%202%20Infection.Nov%202020.pdf" TargetMode="External"/><Relationship Id="rId9" Type="http://schemas.openxmlformats.org/officeDocument/2006/relationships/hyperlink" Target="https://www.medrxiv.org/content/10.1101/2021.02.23.21252328v1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c.gov/coronavirus/2019-ncov/vaccines/recommendations/pregnancy.html" TargetMode="External"/><Relationship Id="rId3" Type="http://schemas.openxmlformats.org/officeDocument/2006/relationships/hyperlink" Target="https://www.cdc.gov/mmwr/volumes/69/wr/mm6944e2.htm?s_cid=mm6944e2_w" TargetMode="External"/><Relationship Id="rId7" Type="http://schemas.openxmlformats.org/officeDocument/2006/relationships/hyperlink" Target="https://www.cdc.gov/coronavirus/2019-ncov/communication/toolkits/pregnant-people-and-new-parents.html" TargetMode="External"/><Relationship Id="rId2" Type="http://schemas.openxmlformats.org/officeDocument/2006/relationships/hyperlink" Target="https://www.illinois.gov/hfs/MedicalProviders/notices/Pages/prn200701b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mmwr/volumes/70/wr/mm7009e4.htm?s_cid=mm7009e4_w" TargetMode="External"/><Relationship Id="rId5" Type="http://schemas.openxmlformats.org/officeDocument/2006/relationships/hyperlink" Target="https://www.cdc.gov/mmwr/volumes/70/wr/mm7005a3.htm?s_cid=mm7005a3_w" TargetMode="External"/><Relationship Id="rId4" Type="http://schemas.openxmlformats.org/officeDocument/2006/relationships/hyperlink" Target="https://www.cdc.gov/vaccines/covid-19/info-by-product/clinical-considerations.html" TargetMode="External"/><Relationship Id="rId9" Type="http://schemas.openxmlformats.org/officeDocument/2006/relationships/hyperlink" Target="https://www.cdc.gov/media/releases/2021/s0413-JJ-vaccine.html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foamcast.org/wp-content/uploads/2021/01/Vaccine-Info-for-Pregnant-People-Updated-12.28.2020-Turkish.pdf" TargetMode="External"/><Relationship Id="rId13" Type="http://schemas.openxmlformats.org/officeDocument/2006/relationships/hyperlink" Target="https://www.highriskpregnancyinfo.org/covid-19" TargetMode="External"/><Relationship Id="rId3" Type="http://schemas.openxmlformats.org/officeDocument/2006/relationships/hyperlink" Target="https://foamcast.org/wp-content/uploads/2021/03/English-Decision-Aid.pdf" TargetMode="External"/><Relationship Id="rId7" Type="http://schemas.openxmlformats.org/officeDocument/2006/relationships/hyperlink" Target="https://foamcast.org/wp-content/uploads/2021/01/Vaccine-Info-for-Pregnant-People-Updated-12-28-2020-Arabic.pdf" TargetMode="External"/><Relationship Id="rId12" Type="http://schemas.openxmlformats.org/officeDocument/2006/relationships/hyperlink" Target="https://foamcast.org/wp-content/uploads/2021/01/VaccineInfo0Women12-22-20-Russian.pdf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amcast.org/wp-content/uploads/2021/01/Vaccine-Info-for-Pregnant-People-Updated-12-28-2020-Portuguese.pdf" TargetMode="External"/><Relationship Id="rId11" Type="http://schemas.openxmlformats.org/officeDocument/2006/relationships/hyperlink" Target="https://foamcast.org/wp-content/uploads/2021/01/Vaccine-Info-for-Pregnant-PERSON-Updated-12-28-2020-Vietnamese.pdf" TargetMode="External"/><Relationship Id="rId5" Type="http://schemas.openxmlformats.org/officeDocument/2006/relationships/hyperlink" Target="https://foamcast.org/wp-content/uploads/2021/01/Vaccine-Info-for-Pregnant-People-_-Updated-12.28.2020-Nepali.pdf" TargetMode="External"/><Relationship Id="rId10" Type="http://schemas.openxmlformats.org/officeDocument/2006/relationships/hyperlink" Target="https://foamcast.org/wp-content/uploads/2021/01/Vaccine-Info-for-Pregnant-Women-Updated-12-28-2020-SimChi-Updated.pdf" TargetMode="External"/><Relationship Id="rId4" Type="http://schemas.openxmlformats.org/officeDocument/2006/relationships/hyperlink" Target="https://foamcast.org/wp-content/uploads/2021/01/VaccineInfoPregnantPeopleUpdated12.28.2020-Spanish-2.pdf" TargetMode="External"/><Relationship Id="rId9" Type="http://schemas.openxmlformats.org/officeDocument/2006/relationships/hyperlink" Target="https://foamcast.org/wp-content/uploads/2021/01/Vaccine-Info-for-Pregnant-Women-Updated-12-28-2020-Somali.pdf" TargetMode="External"/><Relationship Id="rId14" Type="http://schemas.openxmlformats.org/officeDocument/2006/relationships/hyperlink" Target="https://www.cdc.gov/coronavirus/2019-ncov/vaccines/recommendations/pregnancy.htm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coronavirus.illinois.gov/s/vaccination-location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78.tiff"/><Relationship Id="rId4" Type="http://schemas.openxmlformats.org/officeDocument/2006/relationships/image" Target="../media/image77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lpqc.org/covid-19-information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ilpqc.org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9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9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9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9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9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9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lpqc.or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jpe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12" Type="http://schemas.openxmlformats.org/officeDocument/2006/relationships/image" Target="../media/image9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png"/><Relationship Id="rId10" Type="http://schemas.openxmlformats.org/officeDocument/2006/relationships/image" Target="../media/image94.jpeg"/><Relationship Id="rId4" Type="http://schemas.openxmlformats.org/officeDocument/2006/relationships/image" Target="../media/image88.emf"/><Relationship Id="rId9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oronavirus/2019-ncov/cases-updates/cases-in-us.html" TargetMode="External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www.dph.illinois.gov/covid1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image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611549"/>
            <a:ext cx="32146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3283744" y="4522551"/>
            <a:ext cx="5410200" cy="12954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en-US" sz="2000" dirty="0" smtClean="0">
                <a:solidFill>
                  <a:srgbClr val="898989"/>
                </a:solidFill>
              </a:rPr>
              <a:t>May </a:t>
            </a:r>
            <a:r>
              <a:rPr lang="en-US" altLang="en-US" sz="2000" dirty="0">
                <a:solidFill>
                  <a:srgbClr val="898989"/>
                </a:solidFill>
              </a:rPr>
              <a:t>7</a:t>
            </a:r>
            <a:r>
              <a:rPr lang="en-US" altLang="en-US" sz="2000" dirty="0" smtClean="0">
                <a:solidFill>
                  <a:srgbClr val="898989"/>
                </a:solidFill>
              </a:rPr>
              <a:t>, 2021</a:t>
            </a:r>
            <a:endParaRPr lang="en-US" altLang="en-US" sz="2000" dirty="0">
              <a:solidFill>
                <a:srgbClr val="898989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en-US" sz="2000" dirty="0">
                <a:solidFill>
                  <a:srgbClr val="898989"/>
                </a:solidFill>
              </a:rPr>
              <a:t>12:00 – 1:15pm</a:t>
            </a:r>
          </a:p>
        </p:txBody>
      </p:sp>
      <p:sp>
        <p:nvSpPr>
          <p:cNvPr id="15364" name="Title 1"/>
          <p:cNvSpPr>
            <a:spLocks noGrp="1"/>
          </p:cNvSpPr>
          <p:nvPr>
            <p:ph type="ctrTitle"/>
          </p:nvPr>
        </p:nvSpPr>
        <p:spPr>
          <a:xfrm>
            <a:off x="3283744" y="2362200"/>
            <a:ext cx="5638800" cy="2057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004990"/>
                </a:solidFill>
                <a:latin typeface="Goudy Old Style" panose="02020502050305020303" pitchFamily="18" charset="0"/>
              </a:rPr>
              <a:t>COVID-19 Strategies for OB &amp; Neonatal Units</a:t>
            </a:r>
          </a:p>
        </p:txBody>
      </p:sp>
    </p:spTree>
    <p:extLst>
      <p:ext uri="{BB962C8B-B14F-4D97-AF65-F5344CB8AC3E}">
        <p14:creationId xmlns:p14="http://schemas.microsoft.com/office/powerpoint/2010/main" val="4200042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8352" y="1685676"/>
            <a:ext cx="8402748" cy="464856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Illinois Daily Incidence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983" y="1394406"/>
            <a:ext cx="3277925" cy="349857"/>
          </a:xfrm>
          <a:prstGeom prst="rect">
            <a:avLst/>
          </a:prstGeom>
        </p:spPr>
        <p:txBody>
          <a:bodyPr wrap="square" lIns="121869" tIns="60933" rIns="121869" bIns="60933" rtlCol="0" anchor="t">
            <a:noAutofit/>
          </a:bodyPr>
          <a:lstStyle/>
          <a:p>
            <a:pPr marL="0" indent="0" algn="l">
              <a:spcBef>
                <a:spcPts val="0"/>
              </a:spcBef>
            </a:pPr>
            <a:r>
              <a:rPr lang="en-US" sz="1400" dirty="0">
                <a:cs typeface="Calibri"/>
              </a:rPr>
              <a:t>IDPH daily data summary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24" t="5767" r="1822"/>
          <a:stretch/>
        </p:blipFill>
        <p:spPr>
          <a:xfrm>
            <a:off x="86467" y="1864551"/>
            <a:ext cx="8745648" cy="437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3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8352" y="1685676"/>
            <a:ext cx="8402748" cy="464856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Illinois </a:t>
            </a:r>
            <a:r>
              <a:rPr lang="en-US" dirty="0" err="1" smtClean="0"/>
              <a:t>Covid</a:t>
            </a:r>
            <a:r>
              <a:rPr lang="en-US" dirty="0" smtClean="0"/>
              <a:t> Deaths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983" y="1394406"/>
            <a:ext cx="3277925" cy="349857"/>
          </a:xfrm>
          <a:prstGeom prst="rect">
            <a:avLst/>
          </a:prstGeom>
        </p:spPr>
        <p:txBody>
          <a:bodyPr wrap="square" lIns="121869" tIns="60933" rIns="121869" bIns="60933" rtlCol="0" anchor="t">
            <a:noAutofit/>
          </a:bodyPr>
          <a:lstStyle/>
          <a:p>
            <a:pPr marL="0" indent="0" algn="l">
              <a:spcBef>
                <a:spcPts val="0"/>
              </a:spcBef>
            </a:pPr>
            <a:r>
              <a:rPr lang="en-US" sz="1400" dirty="0">
                <a:cs typeface="Calibri"/>
              </a:rPr>
              <a:t>IDPH daily data summary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29" t="6181" r="1086"/>
          <a:stretch/>
        </p:blipFill>
        <p:spPr>
          <a:xfrm>
            <a:off x="-1" y="1864550"/>
            <a:ext cx="9164447" cy="456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2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91986"/>
            <a:ext cx="8229600" cy="1143000"/>
          </a:xfrm>
          <a:noFill/>
        </p:spPr>
        <p:txBody>
          <a:bodyPr>
            <a:noAutofit/>
          </a:bodyPr>
          <a:lstStyle/>
          <a:p>
            <a:r>
              <a:rPr lang="en-US" sz="2800" dirty="0"/>
              <a:t>Data Update </a:t>
            </a:r>
            <a:r>
              <a:rPr lang="en-US" sz="2800" b="1" dirty="0" smtClean="0">
                <a:solidFill>
                  <a:srgbClr val="C00000"/>
                </a:solidFill>
              </a:rPr>
              <a:t>May </a:t>
            </a:r>
            <a:r>
              <a:rPr lang="en-US" sz="2800" b="1" dirty="0">
                <a:solidFill>
                  <a:srgbClr val="C00000"/>
                </a:solidFill>
              </a:rPr>
              <a:t>6</a:t>
            </a:r>
            <a:r>
              <a:rPr lang="en-US" sz="2800" b="1" dirty="0" smtClean="0">
                <a:solidFill>
                  <a:srgbClr val="C00000"/>
                </a:solidFill>
              </a:rPr>
              <a:t>, </a:t>
            </a:r>
            <a:r>
              <a:rPr lang="en-US" sz="2800" b="1" dirty="0">
                <a:solidFill>
                  <a:srgbClr val="C00000"/>
                </a:solidFill>
              </a:rPr>
              <a:t>2021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IDPH: COVID-19 Outbreak </a:t>
            </a:r>
            <a:br>
              <a:rPr lang="en-US" sz="2800" dirty="0"/>
            </a:br>
            <a:r>
              <a:rPr lang="en-US" sz="2800" dirty="0"/>
              <a:t>Race Demographics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12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62171" y="1252198"/>
            <a:ext cx="3801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https://www.dph.illinois.gov/covid19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9319" y="1728884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Confirmed Cases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248400" y="1683813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Deaths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274" t="5555" b="4122"/>
          <a:stretch/>
        </p:blipFill>
        <p:spPr>
          <a:xfrm>
            <a:off x="533400" y="2115429"/>
            <a:ext cx="4343400" cy="41329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115428"/>
            <a:ext cx="3991513" cy="383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20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562" y="50062"/>
            <a:ext cx="7885418" cy="1143000"/>
          </a:xfrm>
          <a:noFill/>
        </p:spPr>
        <p:txBody>
          <a:bodyPr/>
          <a:lstStyle/>
          <a:p>
            <a:pPr algn="l" eaLnBrk="1" hangingPunct="1"/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ILPQC COVID-19 Webpage</a:t>
            </a:r>
            <a:b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www.ilpqc.org </a:t>
            </a:r>
            <a:endParaRPr lang="en-US" sz="28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62" y="1410554"/>
            <a:ext cx="8524875" cy="4510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410554"/>
            <a:ext cx="3200400" cy="430444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 ILPQC  posts national guidelines and OB &amp; Neonatal COVID-19 example hospital protocols &amp; resources </a:t>
            </a:r>
          </a:p>
          <a:p>
            <a:pPr marL="0" indent="0" algn="ctr">
              <a:buNone/>
            </a:pPr>
            <a:r>
              <a:rPr lang="en-US" sz="2800" b="1" dirty="0"/>
              <a:t>please note dates as guidelines are changing rapidly</a:t>
            </a:r>
          </a:p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4419600" y="1447800"/>
            <a:ext cx="914400" cy="533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5958631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https://ilpqc.org/covid-19-information/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3482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24400"/>
            <a:ext cx="9144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0756"/>
            <a:ext cx="6705600" cy="641472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2800" b="1" dirty="0">
                <a:solidFill>
                  <a:srgbClr val="F58466"/>
                </a:solidFill>
                <a:latin typeface="Goudy Old Style" pitchFamily="18" charset="0"/>
              </a:rPr>
              <a:t>Updated </a:t>
            </a:r>
            <a:r>
              <a:rPr lang="en-US" sz="2800" b="1" dirty="0" smtClean="0">
                <a:solidFill>
                  <a:srgbClr val="F58466"/>
                </a:solidFill>
                <a:latin typeface="Goudy Old Style" pitchFamily="18" charset="0"/>
              </a:rPr>
              <a:t>OB (ACOG/SMFM) </a:t>
            </a:r>
            <a:r>
              <a:rPr lang="en-US" sz="2800" b="1" dirty="0">
                <a:solidFill>
                  <a:srgbClr val="F58466"/>
                </a:solidFill>
                <a:latin typeface="Goudy Old Style" pitchFamily="18" charset="0"/>
              </a:rPr>
              <a:t>Resources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4525963"/>
          </a:xfrm>
        </p:spPr>
        <p:txBody>
          <a:bodyPr/>
          <a:lstStyle/>
          <a:p>
            <a:r>
              <a:rPr lang="en-US" sz="2000" b="1" dirty="0" smtClean="0"/>
              <a:t>ACOG</a:t>
            </a:r>
            <a:r>
              <a:rPr lang="en-US" sz="2000" dirty="0"/>
              <a:t>: </a:t>
            </a:r>
            <a:r>
              <a:rPr lang="en-US" sz="2000" dirty="0">
                <a:hlinkClick r:id="rId3"/>
              </a:rPr>
              <a:t>Vaccinating Pregnant Individuals: Eight Key Recommendations for COVID-19 Vaccination Sites</a:t>
            </a:r>
            <a:r>
              <a:rPr lang="en-US" sz="2000" dirty="0"/>
              <a:t>. (2.3.21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b="1" dirty="0" smtClean="0"/>
              <a:t>SMFM:</a:t>
            </a:r>
            <a:r>
              <a:rPr lang="en-US" sz="2000" dirty="0"/>
              <a:t> </a:t>
            </a:r>
            <a:r>
              <a:rPr lang="en-US" sz="2000" dirty="0">
                <a:hlinkClick r:id="rId4"/>
              </a:rPr>
              <a:t>Management Considerations for Pregnant Patients With COVID-19</a:t>
            </a:r>
            <a:r>
              <a:rPr lang="en-US" sz="2000" dirty="0"/>
              <a:t> </a:t>
            </a:r>
            <a:r>
              <a:rPr lang="en-US" sz="2000" dirty="0" smtClean="0"/>
              <a:t>(2.2.21) </a:t>
            </a:r>
          </a:p>
          <a:p>
            <a:r>
              <a:rPr lang="en-US" sz="2000" b="1" dirty="0" smtClean="0"/>
              <a:t>ACOG</a:t>
            </a:r>
            <a:r>
              <a:rPr lang="en-US" sz="2000" dirty="0"/>
              <a:t>: </a:t>
            </a:r>
            <a:r>
              <a:rPr lang="en-US" sz="2000" dirty="0">
                <a:hlinkClick r:id="rId5"/>
              </a:rPr>
              <a:t>COVID-19 Vaccines </a:t>
            </a:r>
            <a:r>
              <a:rPr lang="en-US" sz="2000" dirty="0" smtClean="0">
                <a:hlinkClick r:id="rId5"/>
              </a:rPr>
              <a:t>Pregnancy </a:t>
            </a:r>
            <a:r>
              <a:rPr lang="en-US" sz="2000" dirty="0">
                <a:hlinkClick r:id="rId5"/>
              </a:rPr>
              <a:t>-  Conversation Guide for Clinicians</a:t>
            </a:r>
            <a:r>
              <a:rPr lang="en-US" sz="2000" dirty="0"/>
              <a:t>. (3.5.21)</a:t>
            </a:r>
            <a:endParaRPr lang="en-US" sz="2000" dirty="0" smtClean="0"/>
          </a:p>
          <a:p>
            <a:r>
              <a:rPr lang="en-US" sz="2000" b="1" dirty="0" smtClean="0"/>
              <a:t>SMFM Pt Education </a:t>
            </a:r>
            <a:r>
              <a:rPr lang="en-US" sz="2000" b="1" dirty="0"/>
              <a:t>(English/Spanish)</a:t>
            </a:r>
            <a:r>
              <a:rPr lang="en-US" sz="2000" dirty="0"/>
              <a:t>: </a:t>
            </a:r>
            <a:r>
              <a:rPr lang="en-US" sz="2000" dirty="0">
                <a:hlinkClick r:id="rId6"/>
              </a:rPr>
              <a:t>COVID-19 Vaccines and Pregnancy</a:t>
            </a:r>
            <a:r>
              <a:rPr lang="en-US" sz="2000" dirty="0"/>
              <a:t>. (3.4.21) </a:t>
            </a:r>
            <a:endParaRPr lang="en-US" sz="2000" dirty="0" smtClean="0"/>
          </a:p>
          <a:p>
            <a:r>
              <a:rPr lang="en-US" sz="2000" b="1" dirty="0"/>
              <a:t> AGOG: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My Vaccine Choice: A Pregnant Ob-Gyn Shares Why She Got a COVID-19 Vaccine </a:t>
            </a:r>
            <a:r>
              <a:rPr lang="en-US" sz="2000" dirty="0"/>
              <a:t>(March 2021)</a:t>
            </a:r>
          </a:p>
          <a:p>
            <a:r>
              <a:rPr lang="en-US" sz="2000" b="1" dirty="0" smtClean="0"/>
              <a:t>ACOG</a:t>
            </a:r>
            <a:r>
              <a:rPr lang="en-US" sz="2000" dirty="0" smtClean="0"/>
              <a:t>:</a:t>
            </a:r>
            <a:r>
              <a:rPr lang="en-US" sz="2000" dirty="0" smtClean="0">
                <a:hlinkClick r:id="rId8"/>
              </a:rPr>
              <a:t>COVID-19 </a:t>
            </a:r>
            <a:r>
              <a:rPr lang="en-US" sz="2000" dirty="0">
                <a:hlinkClick r:id="rId8"/>
              </a:rPr>
              <a:t>FAQs for Obstetrician-Gynecologists, Obstetrics</a:t>
            </a:r>
            <a:r>
              <a:rPr lang="en-US" sz="2000" dirty="0"/>
              <a:t> (Updated 3.30.2021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ACOG: </a:t>
            </a:r>
            <a:r>
              <a:rPr lang="en-US" sz="2000" dirty="0">
                <a:hlinkClick r:id="rId9"/>
              </a:rPr>
              <a:t>Statement on the Johnson &amp; Johnson COVID-19 Vaccine</a:t>
            </a:r>
            <a:r>
              <a:rPr lang="en-US" sz="2000" dirty="0"/>
              <a:t>. (4.13.21</a:t>
            </a:r>
            <a:r>
              <a:rPr lang="en-US" sz="2000" dirty="0" smtClean="0"/>
              <a:t>)</a:t>
            </a:r>
            <a:endParaRPr lang="en-US" sz="2000" b="1" dirty="0" smtClean="0"/>
          </a:p>
          <a:p>
            <a:r>
              <a:rPr lang="en-US" sz="2000" b="1" dirty="0"/>
              <a:t>SMFM</a:t>
            </a:r>
            <a:r>
              <a:rPr lang="en-US" sz="2000" dirty="0"/>
              <a:t>: </a:t>
            </a:r>
            <a:r>
              <a:rPr lang="en-US" sz="2000" dirty="0">
                <a:hlinkClick r:id="rId10"/>
              </a:rPr>
              <a:t>Responds to the FDA and CDC Recommendation to Pause Administration of the Johnson &amp; Johnson (Janssen) Vaccine</a:t>
            </a:r>
            <a:r>
              <a:rPr lang="en-US" sz="2000" dirty="0"/>
              <a:t>. (4.19.21) </a:t>
            </a:r>
          </a:p>
          <a:p>
            <a:r>
              <a:rPr lang="en-US" sz="2400" b="1" dirty="0" smtClean="0"/>
              <a:t>ACOG</a:t>
            </a:r>
            <a:r>
              <a:rPr lang="en-US" sz="2400" dirty="0"/>
              <a:t>: </a:t>
            </a:r>
            <a:r>
              <a:rPr lang="en-US" sz="2400" dirty="0">
                <a:hlinkClick r:id="rId11"/>
              </a:rPr>
              <a:t>Practice Advisory: Vaccinating Pregnant and Lactating Patients Against COVID-19</a:t>
            </a:r>
            <a:r>
              <a:rPr lang="en-US" sz="2400" dirty="0"/>
              <a:t>. (Updated 4.28.21)</a:t>
            </a:r>
          </a:p>
          <a:p>
            <a:r>
              <a:rPr lang="en-US" sz="2400" b="1" dirty="0" smtClean="0"/>
              <a:t>NEW</a:t>
            </a:r>
            <a:r>
              <a:rPr lang="en-US" sz="2400" dirty="0"/>
              <a:t> </a:t>
            </a:r>
            <a:r>
              <a:rPr lang="en-US" sz="2400" dirty="0">
                <a:hlinkClick r:id="rId12"/>
              </a:rPr>
              <a:t>Provider Considerations for Engaging in COVID-19 Vaccine Counseling With Pregnant and Lactating Patients</a:t>
            </a:r>
            <a:r>
              <a:rPr lang="en-US" sz="2400" dirty="0"/>
              <a:t> (April 30, </a:t>
            </a:r>
            <a:r>
              <a:rPr lang="en-US" sz="2400" dirty="0" smtClean="0"/>
              <a:t>2021)</a:t>
            </a:r>
            <a:endParaRPr lang="en-US" sz="2400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6432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39891"/>
            <a:ext cx="8229600" cy="114300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rgbClr val="F58466"/>
                </a:solidFill>
                <a:latin typeface="Goudy Old Style" pitchFamily="18" charset="0"/>
              </a:rPr>
              <a:t>Updated </a:t>
            </a:r>
            <a:r>
              <a:rPr lang="en-US" sz="3200" b="1" dirty="0" smtClean="0">
                <a:solidFill>
                  <a:srgbClr val="F58466"/>
                </a:solidFill>
                <a:latin typeface="Goudy Old Style" pitchFamily="18" charset="0"/>
              </a:rPr>
              <a:t>Neonatal /AAP </a:t>
            </a:r>
            <a:r>
              <a:rPr lang="en-US" sz="3200" b="1" dirty="0">
                <a:solidFill>
                  <a:srgbClr val="F58466"/>
                </a:solidFill>
                <a:latin typeface="Goudy Old Style" pitchFamily="18" charset="0"/>
              </a:rPr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229600" cy="4525963"/>
          </a:xfrm>
        </p:spPr>
        <p:txBody>
          <a:bodyPr/>
          <a:lstStyle/>
          <a:p>
            <a:r>
              <a:rPr lang="en-US" sz="1800" b="1" dirty="0" smtClean="0">
                <a:hlinkClick r:id="rId3"/>
              </a:rPr>
              <a:t>Family </a:t>
            </a:r>
            <a:r>
              <a:rPr lang="en-US" sz="1800" b="1" dirty="0">
                <a:hlinkClick r:id="rId3"/>
              </a:rPr>
              <a:t>Presence Policies for Pediatric Inpatient Settings During the COVID-19 Pandemic:</a:t>
            </a:r>
            <a:r>
              <a:rPr lang="en-US" sz="1800" b="1" dirty="0"/>
              <a:t> </a:t>
            </a:r>
            <a:r>
              <a:rPr lang="en-US" sz="1800" dirty="0"/>
              <a:t>(1/25/21)</a:t>
            </a:r>
            <a:r>
              <a:rPr lang="en-US" sz="1800" b="1" u="sng" dirty="0">
                <a:hlinkClick r:id="rId4"/>
              </a:rPr>
              <a:t> </a:t>
            </a:r>
            <a:endParaRPr lang="en-US" sz="1800" dirty="0">
              <a:hlinkClick r:id="rId3"/>
            </a:endParaRPr>
          </a:p>
          <a:p>
            <a:r>
              <a:rPr lang="en-US" sz="1800" b="1" u="sng" dirty="0" smtClean="0">
                <a:hlinkClick r:id="rId4"/>
              </a:rPr>
              <a:t>Multisystem </a:t>
            </a:r>
            <a:r>
              <a:rPr lang="en-US" sz="1800" b="1" u="sng" dirty="0">
                <a:hlinkClick r:id="rId4"/>
              </a:rPr>
              <a:t>Inflammatory Syndrome in Children (MIS-C) Interim Guidance:</a:t>
            </a:r>
            <a:r>
              <a:rPr lang="en-US" sz="1800" dirty="0"/>
              <a:t> Clinical guidance for pediatricians including signs, symptoms, diagnosis and management of this rare but serious complication associated with COVID-19. (Updated </a:t>
            </a:r>
            <a:r>
              <a:rPr lang="en-US" sz="1800" dirty="0" smtClean="0"/>
              <a:t>2/10/2021)</a:t>
            </a:r>
          </a:p>
          <a:p>
            <a:r>
              <a:rPr lang="en-US" sz="1800" dirty="0"/>
              <a:t>AAP:</a:t>
            </a:r>
            <a:r>
              <a:rPr lang="en-US" sz="1800" dirty="0">
                <a:hlinkClick r:id="rId5"/>
              </a:rPr>
              <a:t> Interim Guidance for COVID-19 Vaccination in Children and Adolescents</a:t>
            </a:r>
            <a:r>
              <a:rPr lang="en-US" sz="1800" dirty="0"/>
              <a:t>. (2.2.21) </a:t>
            </a:r>
          </a:p>
          <a:p>
            <a:r>
              <a:rPr lang="en-US" sz="1800" b="1" u="sng" dirty="0" smtClean="0">
                <a:hlinkClick r:id="rId6"/>
              </a:rPr>
              <a:t> </a:t>
            </a:r>
            <a:r>
              <a:rPr lang="en-US" sz="1800" b="1" u="sng" dirty="0">
                <a:hlinkClick r:id="rId6"/>
              </a:rPr>
              <a:t>FAQs: Management of Infants Born to Mothers with Suspected or Confirmed COVID-19:</a:t>
            </a:r>
            <a:r>
              <a:rPr lang="en-US" sz="1800" dirty="0"/>
              <a:t> Includes precautions for birth attendants, rooming-in, breastfeeding, testing, neonatal intensive care, visitation and hospital discharge. (2/11/2021) </a:t>
            </a:r>
          </a:p>
          <a:p>
            <a:r>
              <a:rPr lang="en-US" sz="1800" b="1" u="sng" dirty="0">
                <a:hlinkClick r:id="rId7"/>
              </a:rPr>
              <a:t>Breastfeeding Guidance Post Hospital Discharge for Mothers or Infants with Suspected or Confirmed SARS-Co V-2 Infection:</a:t>
            </a:r>
            <a:r>
              <a:rPr lang="en-US" sz="1800" dirty="0"/>
              <a:t> Guidance developed to support pediatricians providing direct care for breastfeeding families after discharge from the newborn hospital stay. (</a:t>
            </a:r>
            <a:r>
              <a:rPr lang="en-US" sz="1800" i="1" dirty="0"/>
              <a:t>2/11/2021</a:t>
            </a:r>
            <a:r>
              <a:rPr lang="en-US" sz="1800" dirty="0" smtClean="0"/>
              <a:t>)</a:t>
            </a:r>
          </a:p>
          <a:p>
            <a:r>
              <a:rPr lang="en-US" sz="2000" b="1" dirty="0" smtClean="0"/>
              <a:t>AAP</a:t>
            </a:r>
            <a:r>
              <a:rPr lang="en-US" sz="2000" dirty="0"/>
              <a:t>: </a:t>
            </a:r>
            <a:r>
              <a:rPr lang="en-US" sz="2000" dirty="0">
                <a:hlinkClick r:id="rId8"/>
              </a:rPr>
              <a:t>COVID-19 Testing Guidance</a:t>
            </a:r>
            <a:r>
              <a:rPr lang="en-US" sz="2000" dirty="0"/>
              <a:t> - Guidance developed to help pediatric practices determine when to test for severe acute respiratory syndrome-coronavirus 2 (SARS-CoV-2) infection in their patient population. (Updated 3.5.21)</a:t>
            </a:r>
          </a:p>
          <a:p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2842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229600" cy="114300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rgbClr val="F58466"/>
                </a:solidFill>
                <a:latin typeface="Goudy Old Style" pitchFamily="18" charset="0"/>
              </a:rPr>
              <a:t>Updated OB/Neo </a:t>
            </a:r>
            <a:r>
              <a:rPr lang="en-US" sz="3200" b="1" dirty="0" err="1">
                <a:solidFill>
                  <a:srgbClr val="F58466"/>
                </a:solidFill>
                <a:latin typeface="Goudy Old Style" pitchFamily="18" charset="0"/>
              </a:rPr>
              <a:t>Covid</a:t>
            </a:r>
            <a:r>
              <a:rPr lang="en-US" sz="3200" b="1" dirty="0">
                <a:solidFill>
                  <a:srgbClr val="F58466"/>
                </a:solidFill>
                <a:latin typeface="Goudy Old Style" pitchFamily="18" charset="0"/>
              </a:rPr>
              <a:t> Publications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7" y="533400"/>
            <a:ext cx="8773160" cy="4952996"/>
          </a:xfrm>
        </p:spPr>
        <p:txBody>
          <a:bodyPr/>
          <a:lstStyle/>
          <a:p>
            <a:r>
              <a:rPr lang="en-US" sz="1600" b="1" dirty="0" smtClean="0"/>
              <a:t>JAHA</a:t>
            </a:r>
            <a:r>
              <a:rPr lang="en-US" sz="1600" dirty="0"/>
              <a:t>: </a:t>
            </a:r>
            <a:r>
              <a:rPr lang="en-US" sz="1600" dirty="0">
                <a:hlinkClick r:id="rId3" tooltip="https://ilpqc.org/ILPQC%202020%2B/COVID19/Extracorporeal%20Life%20Support%20in%20Pregnancy%3A%20A%20Systematic%20Review.pdf&#10;Ctrl+Click or tap to follow the link"/>
              </a:rPr>
              <a:t>Extracorporeal Life Support in Pregnancy: A Systematic Review</a:t>
            </a:r>
            <a:r>
              <a:rPr lang="en-US" sz="1600" dirty="0"/>
              <a:t>. (9.2020)</a:t>
            </a:r>
          </a:p>
          <a:p>
            <a:r>
              <a:rPr lang="en-US" sz="1600" b="1" dirty="0" smtClean="0"/>
              <a:t>JAMA</a:t>
            </a:r>
            <a:r>
              <a:rPr lang="en-US" sz="1600" dirty="0"/>
              <a:t>: </a:t>
            </a:r>
            <a:r>
              <a:rPr lang="en-US" sz="1600" dirty="0">
                <a:hlinkClick r:id="rId4"/>
              </a:rPr>
              <a:t>Pregnancy Outcomes Among Women With and Without Severe Acute Respiratory Syndrome Coronavirus 2 Infection.</a:t>
            </a:r>
            <a:r>
              <a:rPr lang="en-US" sz="1600" dirty="0"/>
              <a:t> (11.19.2020)</a:t>
            </a:r>
            <a:r>
              <a:rPr lang="en-US" sz="1600" dirty="0" smtClean="0"/>
              <a:t>​</a:t>
            </a:r>
          </a:p>
          <a:p>
            <a:r>
              <a:rPr lang="en-US" sz="1600" b="1" dirty="0" smtClean="0"/>
              <a:t>JAMA</a:t>
            </a:r>
            <a:r>
              <a:rPr lang="en-US" sz="1600" dirty="0"/>
              <a:t>: </a:t>
            </a:r>
            <a:r>
              <a:rPr lang="en-US" sz="1600" dirty="0">
                <a:hlinkClick r:id="rId5"/>
              </a:rPr>
              <a:t>Assessment of Maternal and Neonatal SARS-CoV-2 Viral Load, </a:t>
            </a:r>
            <a:r>
              <a:rPr lang="en-US" sz="1600" dirty="0" err="1">
                <a:hlinkClick r:id="rId5"/>
              </a:rPr>
              <a:t>Transplacental</a:t>
            </a:r>
            <a:r>
              <a:rPr lang="en-US" sz="1600" dirty="0">
                <a:hlinkClick r:id="rId5"/>
              </a:rPr>
              <a:t> Antibody Transfer, and Placental Pathology in Pregnancies During the COVID-19 Pandemic</a:t>
            </a:r>
            <a:r>
              <a:rPr lang="en-US" sz="1600" dirty="0"/>
              <a:t>. (12.22.20</a:t>
            </a:r>
            <a:r>
              <a:rPr lang="en-US" sz="1600" dirty="0" smtClean="0"/>
              <a:t>)</a:t>
            </a:r>
          </a:p>
          <a:p>
            <a:r>
              <a:rPr lang="en-US" sz="1600" b="1" dirty="0" smtClean="0"/>
              <a:t>AJOG: </a:t>
            </a:r>
            <a:r>
              <a:rPr lang="en-US" sz="1600" dirty="0">
                <a:hlinkClick r:id="rId6"/>
              </a:rPr>
              <a:t>Disease Severity, Pregnancy Outcomes and Maternal Deaths among Pregnant Patients with SARS-CoV-2 </a:t>
            </a:r>
            <a:r>
              <a:rPr lang="en-US" sz="1600" dirty="0" smtClean="0">
                <a:hlinkClick r:id="rId6"/>
              </a:rPr>
              <a:t>Infection</a:t>
            </a:r>
            <a:r>
              <a:rPr lang="en-US" sz="1600" dirty="0" smtClean="0"/>
              <a:t> (12.30.20)</a:t>
            </a:r>
          </a:p>
          <a:p>
            <a:r>
              <a:rPr lang="en-US" sz="1600" dirty="0" smtClean="0"/>
              <a:t>Neo Reviews: </a:t>
            </a:r>
            <a:r>
              <a:rPr lang="en-US" sz="1600" u="sng" dirty="0" smtClean="0">
                <a:hlinkClick r:id="rId7"/>
              </a:rPr>
              <a:t>Perinatal </a:t>
            </a:r>
            <a:r>
              <a:rPr lang="en-US" sz="1600" u="sng" dirty="0">
                <a:hlinkClick r:id="rId7"/>
              </a:rPr>
              <a:t>SARS-CoV-2 Infection and Neonatal COVID-19: A 2021 </a:t>
            </a:r>
            <a:r>
              <a:rPr lang="en-US" sz="1600" u="sng" dirty="0" smtClean="0">
                <a:hlinkClick r:id="rId7"/>
              </a:rPr>
              <a:t>Update</a:t>
            </a:r>
            <a:r>
              <a:rPr lang="en-US" sz="1600" u="sng" dirty="0" smtClean="0"/>
              <a:t> (2.4.21) </a:t>
            </a:r>
          </a:p>
          <a:p>
            <a:r>
              <a:rPr lang="en-US" sz="1600" b="1" dirty="0"/>
              <a:t>ACOG:</a:t>
            </a:r>
            <a:r>
              <a:rPr lang="en-US" sz="1600" dirty="0"/>
              <a:t> </a:t>
            </a:r>
            <a:r>
              <a:rPr lang="en-US" sz="1600" dirty="0">
                <a:hlinkClick r:id="rId8"/>
              </a:rPr>
              <a:t>Disease Severity and Perinatal Outcomes of Pregnant Patients With Coronavirus Disease 2019 (COVID-19)</a:t>
            </a:r>
            <a:r>
              <a:rPr lang="en-US" sz="1600" dirty="0"/>
              <a:t> (2.21.21</a:t>
            </a:r>
            <a:r>
              <a:rPr lang="en-US" sz="1600" dirty="0" smtClean="0"/>
              <a:t>)</a:t>
            </a:r>
            <a:endParaRPr lang="en-US" sz="2400" dirty="0"/>
          </a:p>
          <a:p>
            <a:r>
              <a:rPr lang="en-US" sz="1800" b="1" dirty="0" err="1" smtClean="0"/>
              <a:t>MedRxiv</a:t>
            </a:r>
            <a:r>
              <a:rPr lang="en-US" sz="1800" dirty="0"/>
              <a:t>:</a:t>
            </a:r>
            <a:r>
              <a:rPr lang="en-US" sz="1800" dirty="0">
                <a:hlinkClick r:id="rId9"/>
              </a:rPr>
              <a:t> SARS-CoV-2 antibodies detected in human breast milk post-vaccination</a:t>
            </a:r>
            <a:r>
              <a:rPr lang="en-US" sz="1800" dirty="0"/>
              <a:t>. (3.02.21</a:t>
            </a:r>
            <a:r>
              <a:rPr lang="en-US" sz="1800" dirty="0" smtClean="0"/>
              <a:t>)</a:t>
            </a:r>
            <a:endParaRPr lang="en-US" sz="1800" dirty="0"/>
          </a:p>
          <a:p>
            <a:r>
              <a:rPr lang="en-US" sz="1800" b="1" dirty="0"/>
              <a:t>AJOG</a:t>
            </a:r>
            <a:r>
              <a:rPr lang="en-US" sz="1800" dirty="0"/>
              <a:t>:</a:t>
            </a:r>
            <a:r>
              <a:rPr lang="en-US" sz="1800" dirty="0">
                <a:hlinkClick r:id="rId10"/>
              </a:rPr>
              <a:t> COVID-19 vaccine response in pregnant and lactating women: a cohort study</a:t>
            </a:r>
            <a:r>
              <a:rPr lang="en-US" sz="1800" dirty="0"/>
              <a:t>. (3.21.21</a:t>
            </a:r>
            <a:r>
              <a:rPr lang="en-US" sz="1800" dirty="0" smtClean="0"/>
              <a:t>)</a:t>
            </a:r>
            <a:endParaRPr lang="en-US" sz="1800" dirty="0"/>
          </a:p>
          <a:p>
            <a:r>
              <a:rPr lang="en-US" sz="1800" b="1" dirty="0"/>
              <a:t>BMC Pediatrics</a:t>
            </a:r>
            <a:r>
              <a:rPr lang="en-US" sz="1800" dirty="0"/>
              <a:t>: </a:t>
            </a:r>
            <a:r>
              <a:rPr lang="en-US" sz="1800" dirty="0">
                <a:hlinkClick r:id="rId11"/>
              </a:rPr>
              <a:t>Newborn antibodies to SARS-CoV-2 detected in cord blood after maternal vaccination – a case report</a:t>
            </a:r>
            <a:r>
              <a:rPr lang="en-US" sz="1800" dirty="0"/>
              <a:t>. (3.22.21</a:t>
            </a:r>
            <a:r>
              <a:rPr lang="en-US" sz="1800" dirty="0" smtClean="0"/>
              <a:t>)</a:t>
            </a:r>
          </a:p>
          <a:p>
            <a:r>
              <a:rPr lang="en-US" sz="2000" b="1" dirty="0"/>
              <a:t>U.S. News:</a:t>
            </a:r>
            <a:r>
              <a:rPr lang="en-US" sz="2000" dirty="0"/>
              <a:t> </a:t>
            </a:r>
            <a:r>
              <a:rPr lang="en-US" sz="2000" dirty="0">
                <a:hlinkClick r:id="rId12"/>
              </a:rPr>
              <a:t>Promising News for Pregnant People Who Want a COVID-19 Vaccine</a:t>
            </a:r>
            <a:r>
              <a:rPr lang="en-US" sz="2000" dirty="0"/>
              <a:t>. (4.6.21</a:t>
            </a:r>
            <a:r>
              <a:rPr lang="en-US" sz="2000" dirty="0" smtClean="0"/>
              <a:t>)</a:t>
            </a:r>
          </a:p>
          <a:p>
            <a:pPr eaLnBrk="1" fontAlgn="t" hangingPunct="1"/>
            <a:r>
              <a:rPr lang="en-US" sz="2400" dirty="0"/>
              <a:t>NEJM: </a:t>
            </a:r>
            <a:r>
              <a:rPr lang="en-US" sz="2400" dirty="0">
                <a:hlinkClick r:id="rId13"/>
              </a:rPr>
              <a:t>Preliminary Findings of mRNA Covid-19Vaccine Safety in Pregnant Persons</a:t>
            </a:r>
            <a:r>
              <a:rPr lang="en-US" sz="2400" dirty="0"/>
              <a:t>. (4.21.21)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000" dirty="0" smtClean="0"/>
              <a:t>​</a:t>
            </a:r>
            <a:endParaRPr lang="en-US" sz="1200" dirty="0" smtClean="0"/>
          </a:p>
          <a:p>
            <a:endParaRPr lang="en-US" sz="17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  <a:p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630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7239000" cy="1143000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rgbClr val="F58466"/>
                </a:solidFill>
                <a:latin typeface="Goudy Old Style" pitchFamily="18" charset="0"/>
              </a:rPr>
              <a:t>IDPH / </a:t>
            </a:r>
            <a:r>
              <a:rPr 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>HFS / CDC</a:t>
            </a:r>
            <a:endParaRPr lang="en-US" sz="36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525963"/>
          </a:xfrm>
        </p:spPr>
        <p:txBody>
          <a:bodyPr/>
          <a:lstStyle/>
          <a:p>
            <a:r>
              <a:rPr lang="en-US" sz="1800" dirty="0" smtClean="0"/>
              <a:t>HFS</a:t>
            </a:r>
            <a:r>
              <a:rPr lang="en-US" sz="1800" dirty="0"/>
              <a:t>:</a:t>
            </a:r>
            <a:r>
              <a:rPr lang="en-US" sz="1800" dirty="0">
                <a:hlinkClick r:id="rId2"/>
              </a:rPr>
              <a:t> Provider Notice Issued Blood Pressure Monitoring Kit</a:t>
            </a:r>
            <a:r>
              <a:rPr lang="en-US" sz="1800" dirty="0"/>
              <a:t> (7.2.2020)</a:t>
            </a:r>
            <a:r>
              <a:rPr lang="en-US" sz="1800" dirty="0" smtClean="0"/>
              <a:t>​ - Medicaid now covers home BP cuffs for all pregnant / postpartum patients</a:t>
            </a:r>
          </a:p>
          <a:p>
            <a:r>
              <a:rPr lang="en-US" sz="2000" dirty="0" smtClean="0"/>
              <a:t>CDC</a:t>
            </a:r>
            <a:r>
              <a:rPr lang="en-US" sz="2000" dirty="0"/>
              <a:t>: </a:t>
            </a:r>
            <a:r>
              <a:rPr lang="en-US" sz="2000" dirty="0">
                <a:hlinkClick r:id="rId3"/>
              </a:rPr>
              <a:t>Birth and Infant Outcomes Following Laboratory-Confirmed SARS-CoV-2 Infection in Pregnancy</a:t>
            </a:r>
            <a:r>
              <a:rPr lang="en-US" sz="2000" dirty="0"/>
              <a:t>. </a:t>
            </a:r>
            <a:r>
              <a:rPr lang="en-US" sz="2000" dirty="0" smtClean="0"/>
              <a:t>(MMWR 11.6.2020)</a:t>
            </a:r>
          </a:p>
          <a:p>
            <a:r>
              <a:rPr lang="en-US" sz="2000" dirty="0" smtClean="0"/>
              <a:t>CDC</a:t>
            </a:r>
            <a:r>
              <a:rPr lang="en-US" sz="2000" dirty="0"/>
              <a:t>:</a:t>
            </a:r>
            <a:r>
              <a:rPr lang="en-US" sz="2000" dirty="0">
                <a:hlinkClick r:id="rId4"/>
              </a:rPr>
              <a:t> Interim Clinical Considerations for Use of mRNA COVID-19 Vaccines Currently Authorized in the United States</a:t>
            </a:r>
            <a:r>
              <a:rPr lang="en-US" sz="2000" dirty="0"/>
              <a:t>. </a:t>
            </a:r>
            <a:r>
              <a:rPr lang="en-US" sz="2000" dirty="0" smtClean="0"/>
              <a:t>(MMWR 1.6.21)</a:t>
            </a:r>
          </a:p>
          <a:p>
            <a:r>
              <a:rPr lang="en-US" sz="2000" u="sng" dirty="0">
                <a:hlinkClick r:id="rId5"/>
              </a:rPr>
              <a:t>Racial and Ethnic Disparities in the Prevalence of Stress and Worry, Mental Health Conditions, and Increased Substance Use Among Adults During the COVID-19 Pandemic </a:t>
            </a:r>
            <a:r>
              <a:rPr lang="en-US" sz="2000" dirty="0" smtClean="0"/>
              <a:t>(MMWR Feb </a:t>
            </a:r>
            <a:r>
              <a:rPr lang="en-US" sz="2000" dirty="0"/>
              <a:t>5, 2021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CDC: </a:t>
            </a:r>
            <a:r>
              <a:rPr lang="en-US" sz="2000" dirty="0">
                <a:hlinkClick r:id="rId6"/>
              </a:rPr>
              <a:t>The Advisory Committee on Immunization Practices’ Interim Recommendation for Use of Janssen COVID-19 Vaccine  </a:t>
            </a:r>
            <a:r>
              <a:rPr lang="en-US" sz="2000" dirty="0"/>
              <a:t> </a:t>
            </a:r>
            <a:r>
              <a:rPr lang="en-US" sz="2000" dirty="0" smtClean="0"/>
              <a:t>(MMWR 3.5.21)</a:t>
            </a:r>
            <a:endParaRPr lang="en-US" sz="2000" dirty="0"/>
          </a:p>
          <a:p>
            <a:r>
              <a:rPr lang="en-US" sz="2000" dirty="0" smtClean="0"/>
              <a:t>CDC</a:t>
            </a:r>
            <a:r>
              <a:rPr lang="en-US" sz="2000" dirty="0"/>
              <a:t>: </a:t>
            </a:r>
            <a:r>
              <a:rPr lang="en-US" sz="2000" dirty="0">
                <a:hlinkClick r:id="rId7"/>
              </a:rPr>
              <a:t>Toolkit for Pregnant People and New Parents</a:t>
            </a:r>
            <a:r>
              <a:rPr lang="en-US" sz="2000" dirty="0"/>
              <a:t>. </a:t>
            </a:r>
            <a:r>
              <a:rPr lang="en-US" sz="2000" dirty="0" smtClean="0"/>
              <a:t>(2.26.21)</a:t>
            </a:r>
          </a:p>
          <a:p>
            <a:r>
              <a:rPr lang="en-US" sz="2000" dirty="0"/>
              <a:t>CDC: </a:t>
            </a:r>
            <a:r>
              <a:rPr lang="en-US" sz="2000" dirty="0">
                <a:hlinkClick r:id="rId8"/>
              </a:rPr>
              <a:t>Information about COVID-19 Vaccines for People who Are Pregnant or Breastfeeding</a:t>
            </a:r>
            <a:r>
              <a:rPr lang="en-US" sz="2000" dirty="0"/>
              <a:t>. </a:t>
            </a:r>
            <a:r>
              <a:rPr lang="en-US" sz="2000" dirty="0" smtClean="0"/>
              <a:t>(4.28.21)</a:t>
            </a:r>
          </a:p>
          <a:p>
            <a:r>
              <a:rPr lang="en-US" sz="2400" dirty="0"/>
              <a:t>CDC: </a:t>
            </a:r>
            <a:r>
              <a:rPr lang="en-US" sz="2400" dirty="0">
                <a:hlinkClick r:id="rId9"/>
              </a:rPr>
              <a:t>Joint CDC and FDA Statement on Johnson &amp; Johnson COVID-19 Vaccine</a:t>
            </a:r>
            <a:r>
              <a:rPr lang="en-US" sz="2400" dirty="0"/>
              <a:t>. (4.13.21)</a:t>
            </a:r>
          </a:p>
          <a:p>
            <a:pPr marL="0" indent="0">
              <a:buNone/>
            </a:pPr>
            <a:endParaRPr lang="en-US" sz="12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4276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F23B2-1968-4158-BBF8-33ADF317223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235" r="1211" b="2498"/>
          <a:stretch/>
        </p:blipFill>
        <p:spPr>
          <a:xfrm>
            <a:off x="0" y="1236617"/>
            <a:ext cx="9085223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63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F23B2-1968-4158-BBF8-33ADF317223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7" y="975360"/>
            <a:ext cx="9101483" cy="512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55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Welcome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2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22887" y="1348778"/>
            <a:ext cx="6560219" cy="7486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Please</a:t>
            </a:r>
            <a:r>
              <a:rPr lang="en-US" sz="16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 certain you are on </a:t>
            </a:r>
            <a:r>
              <a:rPr lang="en-US" sz="1600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“mute” </a:t>
            </a:r>
            <a:r>
              <a:rPr lang="en-US" sz="16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not speaking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avoid background noise.</a:t>
            </a:r>
          </a:p>
          <a:p>
            <a:pPr marL="0" indent="0">
              <a:buNone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Whether you have joined by phone or computer audio, you can mute and unmute yourself by clicking on the </a:t>
            </a:r>
            <a:r>
              <a:rPr lang="en-US" sz="16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microphone icon.</a:t>
            </a:r>
          </a:p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9" r="2003" b="12503"/>
          <a:stretch/>
        </p:blipFill>
        <p:spPr>
          <a:xfrm>
            <a:off x="840503" y="2826564"/>
            <a:ext cx="6942603" cy="4909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3484782"/>
            <a:ext cx="6059118" cy="151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7030A0"/>
                </a:solidFill>
                <a:latin typeface="Verdana"/>
              </a:rPr>
              <a:t>The following shortcuts can also be used </a:t>
            </a:r>
          </a:p>
          <a:p>
            <a:pPr>
              <a:defRPr/>
            </a:pPr>
            <a:endParaRPr lang="en-US" sz="450" b="1" dirty="0">
              <a:solidFill>
                <a:prstClr val="black"/>
              </a:solidFill>
              <a:latin typeface="Verdana"/>
            </a:endParaRPr>
          </a:p>
          <a:p>
            <a:pPr>
              <a:defRPr/>
            </a:pPr>
            <a:r>
              <a:rPr lang="en-US" b="1" i="1" dirty="0">
                <a:solidFill>
                  <a:prstClr val="black"/>
                </a:solidFill>
                <a:latin typeface="Verdana"/>
              </a:rPr>
              <a:t>For PC:  </a:t>
            </a:r>
            <a:r>
              <a:rPr lang="en-US" dirty="0">
                <a:solidFill>
                  <a:prstClr val="black"/>
                </a:solidFill>
                <a:latin typeface="Verdana"/>
              </a:rPr>
              <a:t>Alt + A : Mute or Unmute</a:t>
            </a:r>
          </a:p>
          <a:p>
            <a:pPr>
              <a:defRPr/>
            </a:pPr>
            <a:endParaRPr lang="en-US" sz="788" dirty="0">
              <a:solidFill>
                <a:prstClr val="black"/>
              </a:solidFill>
              <a:latin typeface="Verdana"/>
            </a:endParaRPr>
          </a:p>
          <a:p>
            <a:pPr>
              <a:defRPr/>
            </a:pPr>
            <a:r>
              <a:rPr lang="en-US" b="1" i="1" dirty="0">
                <a:solidFill>
                  <a:prstClr val="black"/>
                </a:solidFill>
                <a:latin typeface="Verdana"/>
              </a:rPr>
              <a:t>For Mac:  </a:t>
            </a:r>
            <a:r>
              <a:rPr lang="en-US" dirty="0">
                <a:solidFill>
                  <a:prstClr val="black"/>
                </a:solidFill>
                <a:latin typeface="Verdana"/>
              </a:rPr>
              <a:t>Shift + Command + A: Mute or Unmute</a:t>
            </a:r>
          </a:p>
          <a:p>
            <a:pPr>
              <a:defRPr/>
            </a:pPr>
            <a:endParaRPr lang="en-US" sz="788" dirty="0">
              <a:solidFill>
                <a:prstClr val="black"/>
              </a:solidFill>
              <a:latin typeface="Verdana"/>
            </a:endParaRPr>
          </a:p>
          <a:p>
            <a:pPr>
              <a:defRPr/>
            </a:pPr>
            <a:r>
              <a:rPr lang="en-US" b="1" i="1" dirty="0">
                <a:solidFill>
                  <a:prstClr val="black"/>
                </a:solidFill>
                <a:latin typeface="Verdana"/>
              </a:rPr>
              <a:t>For telephone:</a:t>
            </a:r>
            <a:r>
              <a:rPr lang="en-US" dirty="0">
                <a:solidFill>
                  <a:prstClr val="black"/>
                </a:solidFill>
                <a:latin typeface="Verdana"/>
              </a:rPr>
              <a:t>  *6 : Mute or Unmute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415" y="5441156"/>
            <a:ext cx="115061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58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9FB53-311B-43CA-B7CE-1F80A678A23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16" b="1223"/>
          <a:stretch/>
        </p:blipFill>
        <p:spPr>
          <a:xfrm>
            <a:off x="96276" y="1184366"/>
            <a:ext cx="9047724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79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2416"/>
            <a:ext cx="8229600" cy="114300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rgbClr val="F58466"/>
                </a:solidFill>
                <a:latin typeface="Goudy Old Style" pitchFamily="18" charset="0"/>
              </a:rPr>
              <a:t>V-SAFE vaccine </a:t>
            </a:r>
            <a:r>
              <a:rPr lang="en-US" sz="3200" b="1" dirty="0" smtClean="0">
                <a:solidFill>
                  <a:srgbClr val="F58466"/>
                </a:solidFill>
                <a:latin typeface="Goudy Old Style" pitchFamily="18" charset="0"/>
              </a:rPr>
              <a:t>monitoring </a:t>
            </a:r>
            <a:br>
              <a:rPr lang="en-US" sz="32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sz="3200" b="1" dirty="0" smtClean="0">
                <a:solidFill>
                  <a:srgbClr val="F58466"/>
                </a:solidFill>
                <a:latin typeface="Goudy Old Style" pitchFamily="18" charset="0"/>
              </a:rPr>
              <a:t>– what data is being gathered pregnant patients</a:t>
            </a:r>
            <a:endParaRPr lang="en-US" sz="32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As  </a:t>
            </a:r>
            <a:r>
              <a:rPr lang="en-US" sz="2800" dirty="0" smtClean="0"/>
              <a:t>of May 3, </a:t>
            </a:r>
            <a:r>
              <a:rPr lang="en-US" sz="2800" dirty="0"/>
              <a:t>2021, there have been over </a:t>
            </a:r>
            <a:r>
              <a:rPr lang="en-US" sz="2800" dirty="0" smtClean="0"/>
              <a:t>106,241 </a:t>
            </a:r>
            <a:r>
              <a:rPr lang="en-US" sz="2800" dirty="0"/>
              <a:t>pregnancies reported in CDC’s V-SAFE post-vaccination health checker </a:t>
            </a:r>
          </a:p>
          <a:p>
            <a:r>
              <a:rPr lang="en-US" sz="2800" dirty="0" smtClean="0"/>
              <a:t>CDC </a:t>
            </a:r>
            <a:r>
              <a:rPr lang="en-US" sz="2800" dirty="0"/>
              <a:t>is currently enrolling pregnant individuals in </a:t>
            </a:r>
            <a:r>
              <a:rPr lang="en-US" sz="2800" dirty="0" smtClean="0"/>
              <a:t>a  </a:t>
            </a:r>
            <a:r>
              <a:rPr lang="en-US" sz="2800" dirty="0"/>
              <a:t>pregnancy </a:t>
            </a:r>
            <a:r>
              <a:rPr lang="en-US" sz="2800" dirty="0" smtClean="0"/>
              <a:t>registry with 4,077 enrolled. </a:t>
            </a:r>
          </a:p>
          <a:p>
            <a:r>
              <a:rPr lang="en-US" sz="2800" dirty="0" smtClean="0"/>
              <a:t>Evidence </a:t>
            </a:r>
            <a:r>
              <a:rPr lang="en-US" sz="2800" dirty="0"/>
              <a:t>gathered through these </a:t>
            </a:r>
            <a:r>
              <a:rPr lang="en-US" sz="2800" dirty="0" smtClean="0"/>
              <a:t>system </a:t>
            </a:r>
            <a:r>
              <a:rPr lang="en-US" sz="2800" dirty="0"/>
              <a:t>provide clinicians with critically needed data to inform future recommendations related to COVID-19 vaccination during </a:t>
            </a:r>
            <a:r>
              <a:rPr lang="en-US" sz="2800" dirty="0" smtClean="0"/>
              <a:t>pregnancy</a:t>
            </a:r>
            <a:endParaRPr lang="en-US" sz="2800" b="1" dirty="0">
              <a:solidFill>
                <a:srgbClr val="F58466"/>
              </a:solidFill>
              <a:latin typeface="Goudy Old Style" pitchFamily="18" charset="0"/>
            </a:endParaRPr>
          </a:p>
          <a:p>
            <a:r>
              <a:rPr lang="en-US" dirty="0">
                <a:solidFill>
                  <a:srgbClr val="0070C0"/>
                </a:solidFill>
              </a:rPr>
              <a:t>https://www.cdc.gov/coronavirus/2019-ncov/vaccines/safety/vsafe.html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3854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6477000" cy="1143000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>COVID </a:t>
            </a:r>
            <a:r>
              <a:rPr lang="en-US" sz="3600" b="1" dirty="0">
                <a:solidFill>
                  <a:srgbClr val="F58466"/>
                </a:solidFill>
                <a:latin typeface="Goudy Old Style" pitchFamily="18" charset="0"/>
              </a:rPr>
              <a:t>Vaccine </a:t>
            </a:r>
            <a:r>
              <a:rPr 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/>
            </a:r>
            <a:br>
              <a:rPr lang="en-US" sz="36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>Patient Education Examples</a:t>
            </a:r>
            <a:endParaRPr lang="en-US" sz="36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2" y="1320188"/>
            <a:ext cx="3936780" cy="55705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-609600" y="-5508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66218" y="1496496"/>
            <a:ext cx="4573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Massachusetts Medical School – </a:t>
            </a:r>
            <a:r>
              <a:rPr lang="en-US" dirty="0" err="1"/>
              <a:t>Baystate</a:t>
            </a:r>
            <a:r>
              <a:rPr lang="en-US" dirty="0"/>
              <a:t>: </a:t>
            </a:r>
            <a:r>
              <a:rPr lang="en-US" dirty="0" err="1">
                <a:hlinkClick r:id="rId3"/>
              </a:rPr>
              <a:t>Covid</a:t>
            </a:r>
            <a:r>
              <a:rPr lang="en-US" dirty="0">
                <a:hlinkClick r:id="rId3"/>
              </a:rPr>
              <a:t> Vaccine Info for Pregnant/Breastfeeding Patients English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Available in:     </a:t>
            </a:r>
          </a:p>
          <a:p>
            <a:r>
              <a:rPr lang="en-US" dirty="0"/>
              <a:t> </a:t>
            </a:r>
            <a:r>
              <a:rPr lang="en-US" dirty="0">
                <a:hlinkClick r:id="rId4"/>
              </a:rPr>
              <a:t>Spanish</a:t>
            </a:r>
            <a:r>
              <a:rPr lang="en-US" dirty="0"/>
              <a:t>, </a:t>
            </a:r>
            <a:r>
              <a:rPr lang="en-US" dirty="0">
                <a:hlinkClick r:id="rId5"/>
              </a:rPr>
              <a:t>Nepali</a:t>
            </a:r>
            <a:r>
              <a:rPr lang="en-US" dirty="0"/>
              <a:t>, </a:t>
            </a:r>
            <a:r>
              <a:rPr lang="en-US" dirty="0">
                <a:hlinkClick r:id="rId6"/>
              </a:rPr>
              <a:t>Portuguese</a:t>
            </a:r>
            <a:r>
              <a:rPr lang="en-US" dirty="0"/>
              <a:t>, </a:t>
            </a:r>
            <a:r>
              <a:rPr lang="en-US" dirty="0">
                <a:hlinkClick r:id="rId7"/>
              </a:rPr>
              <a:t>Arabic</a:t>
            </a:r>
            <a:r>
              <a:rPr lang="en-US" dirty="0"/>
              <a:t>, </a:t>
            </a:r>
            <a:endParaRPr lang="en-US" dirty="0" smtClean="0"/>
          </a:p>
          <a:p>
            <a:r>
              <a:rPr lang="en-US" dirty="0" smtClean="0">
                <a:hlinkClick r:id="rId8"/>
              </a:rPr>
              <a:t>Turkish</a:t>
            </a:r>
            <a:r>
              <a:rPr lang="en-US" dirty="0"/>
              <a:t>, </a:t>
            </a:r>
            <a:r>
              <a:rPr lang="en-US" dirty="0">
                <a:hlinkClick r:id="rId9"/>
              </a:rPr>
              <a:t>Somali</a:t>
            </a:r>
            <a:r>
              <a:rPr lang="en-US" dirty="0"/>
              <a:t>, </a:t>
            </a:r>
            <a:r>
              <a:rPr lang="en-US" dirty="0">
                <a:hlinkClick r:id="rId10"/>
              </a:rPr>
              <a:t>Chinese</a:t>
            </a:r>
            <a:r>
              <a:rPr lang="en-US" dirty="0"/>
              <a:t>, </a:t>
            </a:r>
            <a:r>
              <a:rPr lang="en-US" dirty="0">
                <a:hlinkClick r:id="rId11"/>
              </a:rPr>
              <a:t>Vietnamese</a:t>
            </a:r>
            <a:r>
              <a:rPr lang="en-US" dirty="0"/>
              <a:t>, </a:t>
            </a:r>
            <a:endParaRPr lang="en-US" dirty="0" smtClean="0"/>
          </a:p>
          <a:p>
            <a:r>
              <a:rPr lang="en-US" dirty="0" smtClean="0">
                <a:hlinkClick r:id="rId12"/>
              </a:rPr>
              <a:t>Russian</a:t>
            </a:r>
            <a:r>
              <a:rPr lang="en-US" dirty="0"/>
              <a:t> (3.17.21)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66492" y="458965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49182" y="4055121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SMFM Patient Education (English/Spanish)</a:t>
            </a:r>
            <a:r>
              <a:rPr lang="en-US" dirty="0"/>
              <a:t>: </a:t>
            </a:r>
            <a:r>
              <a:rPr lang="en-US" dirty="0">
                <a:hlinkClick r:id="rId13"/>
              </a:rPr>
              <a:t>COVID-19 Vaccines and Pregnancy</a:t>
            </a:r>
            <a:r>
              <a:rPr lang="en-US" dirty="0"/>
              <a:t>. (</a:t>
            </a:r>
            <a:r>
              <a:rPr lang="en-US" dirty="0" smtClean="0"/>
              <a:t>3.4.21)</a:t>
            </a:r>
          </a:p>
          <a:p>
            <a:endParaRPr lang="en-US" dirty="0"/>
          </a:p>
          <a:p>
            <a:r>
              <a:rPr lang="en-US" dirty="0"/>
              <a:t>CDC: </a:t>
            </a:r>
            <a:r>
              <a:rPr lang="en-US" dirty="0">
                <a:hlinkClick r:id="rId14"/>
              </a:rPr>
              <a:t>Information about COVID-19 Vaccines for People who Are Pregnant or Breastfeeding</a:t>
            </a:r>
            <a:r>
              <a:rPr lang="en-US" dirty="0"/>
              <a:t>. (3.18.21) </a:t>
            </a:r>
            <a:endParaRPr lang="en-US" sz="1000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275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dirty="0">
                <a:solidFill>
                  <a:srgbClr val="F58466"/>
                </a:solidFill>
                <a:latin typeface="Goudy Old Style" pitchFamily="18" charset="0"/>
              </a:rPr>
              <a:t>Help Finding Vaccines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State of Illinois Coronavirus Response: </a:t>
            </a:r>
            <a:r>
              <a:rPr lang="en-US" dirty="0">
                <a:solidFill>
                  <a:srgbClr val="1155CC"/>
                </a:solidFill>
                <a:latin typeface="Times New Roman" panose="02020603050405020304" pitchFamily="18" charset="0"/>
                <a:hlinkClick r:id="rId2"/>
              </a:rPr>
              <a:t>Find IL Vaccine Distribution Locations by </a:t>
            </a:r>
            <a:r>
              <a:rPr lang="en-US" dirty="0" err="1">
                <a:solidFill>
                  <a:srgbClr val="1155CC"/>
                </a:solidFill>
                <a:latin typeface="Times New Roman" panose="02020603050405020304" pitchFamily="18" charset="0"/>
                <a:hlinkClick r:id="rId2"/>
              </a:rPr>
              <a:t>Zipcode</a:t>
            </a:r>
            <a:r>
              <a:rPr lang="en-US" dirty="0">
                <a:solidFill>
                  <a:srgbClr val="1155CC"/>
                </a:solidFill>
                <a:latin typeface="Times New Roman" panose="02020603050405020304" pitchFamily="18" charset="0"/>
                <a:hlinkClick r:id="rId2"/>
              </a:rPr>
              <a:t> or </a:t>
            </a:r>
            <a:r>
              <a:rPr lang="en-US" dirty="0" smtClean="0">
                <a:solidFill>
                  <a:srgbClr val="1155CC"/>
                </a:solidFill>
                <a:latin typeface="Times New Roman" panose="02020603050405020304" pitchFamily="18" charset="0"/>
                <a:hlinkClick r:id="rId2"/>
              </a:rPr>
              <a:t>City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616943-E090-48BD-85BF-C3499FDFE60E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488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COVID Vaccination in Pregnancy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latin typeface="Times New Roman"/>
                <a:cs typeface="Times New Roman"/>
              </a:rPr>
              <a:t>Updates: NEJM Article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017" y="3744882"/>
            <a:ext cx="4987877" cy="1305250"/>
          </a:xfrm>
        </p:spPr>
        <p:txBody>
          <a:bodyPr vert="horz" lIns="68580" tIns="34290" rIns="68580" bIns="34290" rtlCol="0" anchor="t">
            <a:normAutofit fontScale="62500" lnSpcReduction="2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Arial"/>
                <a:cs typeface="Arial"/>
              </a:rPr>
              <a:t>Marta Perez, MD</a:t>
            </a:r>
          </a:p>
          <a:p>
            <a:r>
              <a:rPr lang="en-US" dirty="0">
                <a:latin typeface="Arial"/>
                <a:cs typeface="Arial"/>
              </a:rPr>
              <a:t>Assistant Professor, </a:t>
            </a:r>
            <a:r>
              <a:rPr lang="en-US" dirty="0" err="1">
                <a:latin typeface="Arial"/>
                <a:cs typeface="Arial"/>
              </a:rPr>
              <a:t>WasU</a:t>
            </a:r>
            <a:r>
              <a:rPr lang="en-US" dirty="0">
                <a:latin typeface="Arial"/>
                <a:cs typeface="Arial"/>
              </a:rPr>
              <a:t> School of Medicine</a:t>
            </a:r>
            <a:endParaRPr lang="en-US" dirty="0" err="1"/>
          </a:p>
          <a:p>
            <a:r>
              <a:rPr lang="en-US" dirty="0" err="1">
                <a:latin typeface="Arial"/>
                <a:cs typeface="Arial"/>
              </a:rPr>
              <a:t>Laborist</a:t>
            </a:r>
            <a:endParaRPr lang="en-US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Obstetrics and Gynecology</a:t>
            </a:r>
            <a:endParaRPr lang="en-US" dirty="0" err="1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37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Disclosures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21717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37931E9-E4DB-44D1-BDF9-D1B4D216D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95400"/>
            <a:ext cx="7139700" cy="4343400"/>
          </a:xfrm>
        </p:spPr>
      </p:pic>
    </p:spTree>
    <p:extLst>
      <p:ext uri="{BB962C8B-B14F-4D97-AF65-F5344CB8AC3E}">
        <p14:creationId xmlns:p14="http://schemas.microsoft.com/office/powerpoint/2010/main" val="101401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5489C-7789-4E40-A40E-0126F107E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011B2-E3EC-441B-9CA3-1F5C206C3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Pregnant people are at increased risk of severe COVID-19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Pregnant people were not included in clinical trials for the Pfizer or Moderna mRNA vaccine</a:t>
            </a:r>
          </a:p>
          <a:p>
            <a:r>
              <a:rPr lang="en-US" dirty="0">
                <a:latin typeface="Arial"/>
                <a:cs typeface="Arial"/>
              </a:rPr>
              <a:t>Post-authorization monitoring to characterize safety of the vaccines in this population</a:t>
            </a:r>
            <a:endParaRPr lang="en-US" dirty="0"/>
          </a:p>
          <a:p>
            <a:pPr lvl="1"/>
            <a:r>
              <a:rPr lang="en-US" dirty="0">
                <a:latin typeface="Arial"/>
                <a:cs typeface="Arial"/>
              </a:rPr>
              <a:t>V-SAFE health checker</a:t>
            </a:r>
            <a:endParaRPr lang="en-US" dirty="0"/>
          </a:p>
          <a:p>
            <a:pPr lvl="1"/>
            <a:r>
              <a:rPr lang="en-US" dirty="0">
                <a:latin typeface="Arial"/>
                <a:cs typeface="Arial"/>
              </a:rPr>
              <a:t>V-SAFE pregnancy registry</a:t>
            </a:r>
            <a:endParaRPr lang="en-US" dirty="0"/>
          </a:p>
          <a:p>
            <a:pPr lvl="1"/>
            <a:r>
              <a:rPr lang="en-US" dirty="0">
                <a:latin typeface="Arial"/>
                <a:cs typeface="Arial"/>
              </a:rPr>
              <a:t>VAERS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4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BE8AC-A15C-48E1-9162-D50F793F8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02897-FBC3-436A-9043-98B7FAE7C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03" y="1417638"/>
            <a:ext cx="8142111" cy="3424364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en-US" sz="2000" dirty="0">
                <a:latin typeface="Arial"/>
                <a:cs typeface="Arial"/>
              </a:rPr>
              <a:t>V-SAFE pregnancy registry – contacted and offered enrollment by phone</a:t>
            </a:r>
          </a:p>
          <a:p>
            <a:pPr lvl="1"/>
            <a:r>
              <a:rPr lang="en-US" sz="1600" dirty="0">
                <a:latin typeface="Arial"/>
                <a:cs typeface="Arial"/>
              </a:rPr>
              <a:t>Includes those vaccinated during pregnancy or </a:t>
            </a:r>
            <a:r>
              <a:rPr lang="en-US" sz="1600" dirty="0" err="1">
                <a:latin typeface="Arial"/>
                <a:cs typeface="Arial"/>
              </a:rPr>
              <a:t>periconception</a:t>
            </a:r>
            <a:r>
              <a:rPr lang="en-US" sz="1600" dirty="0">
                <a:latin typeface="Arial"/>
                <a:cs typeface="Arial"/>
              </a:rPr>
              <a:t> period</a:t>
            </a:r>
          </a:p>
          <a:p>
            <a:pPr lvl="1"/>
            <a:r>
              <a:rPr lang="en-US" sz="1600" dirty="0">
                <a:latin typeface="Arial"/>
                <a:cs typeface="Arial"/>
              </a:rPr>
              <a:t>Collects information including medical, obstetric, and pediatric </a:t>
            </a:r>
          </a:p>
          <a:p>
            <a:r>
              <a:rPr lang="en-US" sz="2000" dirty="0">
                <a:latin typeface="Arial"/>
                <a:cs typeface="Arial"/>
              </a:rPr>
              <a:t>VAERS – passive surveillance</a:t>
            </a:r>
          </a:p>
          <a:p>
            <a:r>
              <a:rPr lang="en-US" sz="2000" dirty="0">
                <a:latin typeface="Arial"/>
                <a:cs typeface="Arial"/>
              </a:rPr>
              <a:t>Comparison: </a:t>
            </a:r>
            <a:r>
              <a:rPr lang="en-US" sz="2000" b="1" dirty="0">
                <a:latin typeface="Arial"/>
                <a:cs typeface="Arial"/>
              </a:rPr>
              <a:t>descriptive statistics</a:t>
            </a:r>
            <a:endParaRPr lang="en-US" sz="2000" dirty="0">
              <a:cs typeface="Arial"/>
            </a:endParaRPr>
          </a:p>
          <a:p>
            <a:pPr lvl="1"/>
            <a:r>
              <a:rPr lang="en-US" sz="1600" dirty="0">
                <a:latin typeface="Arial"/>
                <a:cs typeface="Arial"/>
              </a:rPr>
              <a:t>Local &amp; systemic </a:t>
            </a:r>
            <a:r>
              <a:rPr lang="en-US" sz="1600" dirty="0" err="1">
                <a:latin typeface="Arial"/>
                <a:cs typeface="Arial"/>
              </a:rPr>
              <a:t>reactogenicity</a:t>
            </a:r>
            <a:r>
              <a:rPr lang="en-US" sz="1600" dirty="0">
                <a:latin typeface="Arial"/>
                <a:cs typeface="Arial"/>
              </a:rPr>
              <a:t>: Pregnant 16-54yrs to </a:t>
            </a:r>
            <a:r>
              <a:rPr lang="en-US" sz="1600" dirty="0" err="1">
                <a:latin typeface="Arial"/>
                <a:cs typeface="Arial"/>
              </a:rPr>
              <a:t>nonpregnant</a:t>
            </a:r>
            <a:r>
              <a:rPr lang="en-US" sz="1600" dirty="0">
                <a:latin typeface="Arial"/>
                <a:cs typeface="Arial"/>
              </a:rPr>
              <a:t> females 16-54yrs </a:t>
            </a:r>
          </a:p>
          <a:p>
            <a:pPr lvl="1"/>
            <a:r>
              <a:rPr lang="en-US" sz="1600" dirty="0">
                <a:latin typeface="Arial"/>
                <a:cs typeface="Arial"/>
              </a:rPr>
              <a:t>Pregnancy </a:t>
            </a:r>
            <a:r>
              <a:rPr lang="en-US" sz="1600" dirty="0" err="1">
                <a:latin typeface="Arial"/>
                <a:cs typeface="Arial"/>
              </a:rPr>
              <a:t>otucomes</a:t>
            </a:r>
            <a:r>
              <a:rPr lang="en-US" sz="1600" dirty="0">
                <a:latin typeface="Arial"/>
                <a:cs typeface="Arial"/>
              </a:rPr>
              <a:t>: pregnancy and neonatal outcomes reported for completed pregnancies</a:t>
            </a:r>
          </a:p>
          <a:p>
            <a:r>
              <a:rPr lang="en-US" sz="2000" dirty="0">
                <a:latin typeface="Arial"/>
                <a:cs typeface="Arial"/>
              </a:rPr>
              <a:t>35,691 persons reported pregnancy through V-SAFE through Feb 28, 2021</a:t>
            </a:r>
          </a:p>
          <a:p>
            <a:r>
              <a:rPr lang="en-US" sz="2000" dirty="0">
                <a:latin typeface="Arial"/>
                <a:cs typeface="Arial"/>
              </a:rPr>
              <a:t>Pregnancy registry: 3,958</a:t>
            </a:r>
          </a:p>
          <a:p>
            <a:r>
              <a:rPr lang="en-US" sz="2000" dirty="0">
                <a:latin typeface="Arial"/>
                <a:cs typeface="Arial"/>
              </a:rPr>
              <a:t>VAERS: 221 reports</a:t>
            </a:r>
          </a:p>
        </p:txBody>
      </p:sp>
    </p:spTree>
    <p:extLst>
      <p:ext uri="{BB962C8B-B14F-4D97-AF65-F5344CB8AC3E}">
        <p14:creationId xmlns:p14="http://schemas.microsoft.com/office/powerpoint/2010/main" val="145997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4D0862E1-72D8-4FA6-9A09-9E35BDFF6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7680"/>
            <a:ext cx="5613534" cy="5898319"/>
          </a:xfrm>
          <a:prstGeom prst="rect">
            <a:avLst/>
          </a:prstGeom>
        </p:spPr>
      </p:pic>
      <p:sp>
        <p:nvSpPr>
          <p:cNvPr id="14" name="Arrow: Left 13">
            <a:extLst>
              <a:ext uri="{FF2B5EF4-FFF2-40B4-BE49-F238E27FC236}">
                <a16:creationId xmlns:a16="http://schemas.microsoft.com/office/drawing/2014/main" id="{BB6D845E-FA1D-42A2-8D6D-81A8C177AF44}"/>
              </a:ext>
            </a:extLst>
          </p:cNvPr>
          <p:cNvSpPr/>
          <p:nvPr/>
        </p:nvSpPr>
        <p:spPr>
          <a:xfrm>
            <a:off x="6841942" y="1981200"/>
            <a:ext cx="487843" cy="254961"/>
          </a:xfrm>
          <a:prstGeom prst="leftArrow">
            <a:avLst/>
          </a:prstGeom>
          <a:solidFill>
            <a:srgbClr val="A5141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0F70A1B8-92F8-48CC-AB3A-69AF084CCC46}"/>
              </a:ext>
            </a:extLst>
          </p:cNvPr>
          <p:cNvSpPr/>
          <p:nvPr/>
        </p:nvSpPr>
        <p:spPr>
          <a:xfrm>
            <a:off x="6817412" y="2675947"/>
            <a:ext cx="487843" cy="254961"/>
          </a:xfrm>
          <a:prstGeom prst="leftArrow">
            <a:avLst/>
          </a:prstGeom>
          <a:solidFill>
            <a:srgbClr val="A5141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001269D6-FAB1-4A68-B23C-0E4A97E053DF}"/>
              </a:ext>
            </a:extLst>
          </p:cNvPr>
          <p:cNvSpPr/>
          <p:nvPr/>
        </p:nvSpPr>
        <p:spPr>
          <a:xfrm>
            <a:off x="6841942" y="3370694"/>
            <a:ext cx="487843" cy="286906"/>
          </a:xfrm>
          <a:prstGeom prst="leftArrow">
            <a:avLst/>
          </a:prstGeom>
          <a:solidFill>
            <a:srgbClr val="A5141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42140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Housekeeping: </a:t>
            </a:r>
            <a:br>
              <a:rPr lang="en-US" b="1" dirty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We Are Recording Now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3</a:t>
            </a:fld>
            <a:endParaRPr lang="en-US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863" y="2971800"/>
            <a:ext cx="6480275" cy="50586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715000" y="2971800"/>
            <a:ext cx="579550" cy="505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013" dirty="0">
              <a:solidFill>
                <a:prstClr val="white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09476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FBA76C9A-4A7E-427E-BED2-10357FEA2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28600"/>
            <a:ext cx="7754808" cy="5640627"/>
          </a:xfrm>
        </p:spPr>
      </p:pic>
    </p:spTree>
    <p:extLst>
      <p:ext uri="{BB962C8B-B14F-4D97-AF65-F5344CB8AC3E}">
        <p14:creationId xmlns:p14="http://schemas.microsoft.com/office/powerpoint/2010/main" val="41738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B4D30B1F-A969-45EE-B2A6-9AB301412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680" y="24865"/>
            <a:ext cx="4876800" cy="6054590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E5C29F59-7753-42CB-B01E-5B9FCB03E8D1}"/>
              </a:ext>
            </a:extLst>
          </p:cNvPr>
          <p:cNvSpPr/>
          <p:nvPr/>
        </p:nvSpPr>
        <p:spPr>
          <a:xfrm>
            <a:off x="6295906" y="1676400"/>
            <a:ext cx="487843" cy="254961"/>
          </a:xfrm>
          <a:prstGeom prst="leftArrow">
            <a:avLst/>
          </a:prstGeom>
          <a:solidFill>
            <a:srgbClr val="A5141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F351EAD1-C7BA-4242-AF80-4914D1B695D9}"/>
              </a:ext>
            </a:extLst>
          </p:cNvPr>
          <p:cNvSpPr/>
          <p:nvPr/>
        </p:nvSpPr>
        <p:spPr>
          <a:xfrm>
            <a:off x="6269167" y="2286000"/>
            <a:ext cx="487843" cy="254961"/>
          </a:xfrm>
          <a:prstGeom prst="leftArrow">
            <a:avLst/>
          </a:prstGeom>
          <a:solidFill>
            <a:srgbClr val="A5141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54BB8DF1-563A-45BE-A2BC-1FDB0B3B5EAF}"/>
              </a:ext>
            </a:extLst>
          </p:cNvPr>
          <p:cNvSpPr/>
          <p:nvPr/>
        </p:nvSpPr>
        <p:spPr>
          <a:xfrm>
            <a:off x="6329078" y="3937535"/>
            <a:ext cx="487843" cy="254961"/>
          </a:xfrm>
          <a:prstGeom prst="leftArrow">
            <a:avLst/>
          </a:prstGeom>
          <a:solidFill>
            <a:srgbClr val="A5141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32822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373E5EF-D008-4F3C-ABA6-E4E90B1BA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25" y="1145539"/>
            <a:ext cx="5175936" cy="423334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A80FE2-A4A2-449E-9130-2464AD175CCB}"/>
              </a:ext>
            </a:extLst>
          </p:cNvPr>
          <p:cNvSpPr txBox="1"/>
          <p:nvPr/>
        </p:nvSpPr>
        <p:spPr>
          <a:xfrm>
            <a:off x="5319585" y="2045043"/>
            <a:ext cx="3540209" cy="27699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50">
                <a:solidFill>
                  <a:srgbClr val="000000"/>
                </a:solidFill>
                <a:latin typeface="Rockwell"/>
                <a:ea typeface="+mn-ea"/>
              </a:rPr>
              <a:t>827 of 3,958 included in VSAFE Pregnancy Registry had completed </a:t>
            </a:r>
            <a:r>
              <a:rPr lang="en-US" sz="1350" dirty="0">
                <a:solidFill>
                  <a:srgbClr val="000000"/>
                </a:solidFill>
                <a:latin typeface="Rockwell"/>
                <a:ea typeface="+mn-ea"/>
              </a:rPr>
              <a:t>pregnancy </a:t>
            </a:r>
            <a:endParaRPr lang="en-US" sz="1350">
              <a:solidFill>
                <a:srgbClr val="000000"/>
              </a:solidFill>
              <a:latin typeface="Rockwell"/>
              <a:ea typeface="+mn-ea"/>
            </a:endParaRP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50">
                <a:solidFill>
                  <a:srgbClr val="000000"/>
                </a:solidFill>
                <a:latin typeface="Rockwell"/>
                <a:ea typeface="+mn-ea"/>
              </a:rPr>
              <a:t>712 (86.1%) live birth</a:t>
            </a:r>
            <a:endParaRPr lang="en-US" sz="1350" dirty="0">
              <a:solidFill>
                <a:srgbClr val="000000"/>
              </a:solidFill>
              <a:latin typeface="Rockwell"/>
              <a:ea typeface="+mn-ea"/>
            </a:endParaRP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50">
                <a:solidFill>
                  <a:srgbClr val="000000"/>
                </a:solidFill>
                <a:latin typeface="Rockwell"/>
                <a:ea typeface="+mn-ea"/>
              </a:rPr>
              <a:t>104 (12.6%) spon abortion</a:t>
            </a:r>
            <a:endParaRPr lang="en-US" sz="1350" dirty="0">
              <a:solidFill>
                <a:srgbClr val="000000"/>
              </a:solidFill>
              <a:latin typeface="Rockwell"/>
              <a:ea typeface="+mn-ea"/>
            </a:endParaRP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50">
                <a:solidFill>
                  <a:srgbClr val="000000"/>
                </a:solidFill>
                <a:latin typeface="Rockwell"/>
                <a:ea typeface="+mn-ea"/>
              </a:rPr>
              <a:t>1 (0.1%) stillbirth</a:t>
            </a:r>
            <a:endParaRPr lang="en-US" sz="1350" dirty="0">
              <a:solidFill>
                <a:srgbClr val="000000"/>
              </a:solidFill>
              <a:latin typeface="Rockwell"/>
              <a:ea typeface="+mn-ea"/>
            </a:endParaRP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50">
                <a:solidFill>
                  <a:srgbClr val="000000"/>
                </a:solidFill>
                <a:latin typeface="Rockwell"/>
                <a:ea typeface="+mn-ea"/>
              </a:rPr>
              <a:t>10 (1.2%) other (induced abortion/ectopic)</a:t>
            </a:r>
            <a:endParaRPr lang="en-US" sz="1350" dirty="0">
              <a:solidFill>
                <a:srgbClr val="000000"/>
              </a:solidFill>
              <a:latin typeface="Rockwell"/>
              <a:ea typeface="+mn-ea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50">
                <a:solidFill>
                  <a:srgbClr val="000000"/>
                </a:solidFill>
                <a:latin typeface="Rockwell"/>
                <a:ea typeface="+mn-ea"/>
              </a:rPr>
              <a:t>None of the patients with reported congenital anomalies had received vaccine in first trimester or periconception</a:t>
            </a:r>
            <a:endParaRPr lang="en-US" sz="1350" dirty="0">
              <a:solidFill>
                <a:srgbClr val="000000"/>
              </a:solidFill>
              <a:latin typeface="Rockwell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0000"/>
              </a:solidFill>
              <a:latin typeface="Rockwel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829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D6680-082C-4D9E-95EA-4C582189A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Discussion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929CD-473E-4DA9-9571-A6B29ECD2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058" y="1417638"/>
            <a:ext cx="8142111" cy="4778022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2200" dirty="0">
                <a:latin typeface="Arial"/>
                <a:cs typeface="Arial"/>
              </a:rPr>
              <a:t>Pregnant people are choosing to be vaccinated in all trimesters</a:t>
            </a:r>
          </a:p>
          <a:p>
            <a:r>
              <a:rPr lang="en-US" sz="2200" dirty="0">
                <a:latin typeface="Arial"/>
                <a:cs typeface="Arial"/>
              </a:rPr>
              <a:t>Local and systemic reactions were similar between pregnant and </a:t>
            </a:r>
            <a:r>
              <a:rPr lang="en-US" sz="2200" dirty="0" err="1">
                <a:latin typeface="Arial"/>
                <a:cs typeface="Arial"/>
              </a:rPr>
              <a:t>nonpregnant</a:t>
            </a:r>
            <a:r>
              <a:rPr lang="en-US" sz="2200" dirty="0">
                <a:latin typeface="Arial"/>
                <a:cs typeface="Arial"/>
              </a:rPr>
              <a:t> individuals</a:t>
            </a:r>
          </a:p>
          <a:p>
            <a:r>
              <a:rPr lang="en-US" sz="2200" dirty="0">
                <a:latin typeface="Arial"/>
                <a:cs typeface="Arial"/>
              </a:rPr>
              <a:t>Proportions of adverse pregnancy and neonatal outcomes among those with completed pregnancies are similar to published indices in pregnancy before COVID-19 pandemic</a:t>
            </a:r>
          </a:p>
          <a:p>
            <a:r>
              <a:rPr lang="en-US" sz="2200" dirty="0">
                <a:latin typeface="Arial"/>
                <a:cs typeface="Arial"/>
              </a:rPr>
              <a:t>Only 14.7% of those who identified as pregnant had been contacted, limitations of data for those with ongoing pregnancies</a:t>
            </a:r>
          </a:p>
          <a:p>
            <a:r>
              <a:rPr lang="en-US" sz="2200" dirty="0">
                <a:latin typeface="Arial"/>
                <a:cs typeface="Arial"/>
              </a:rPr>
              <a:t>Emerging evidence of </a:t>
            </a:r>
            <a:r>
              <a:rPr lang="en-US" sz="2200" dirty="0" err="1">
                <a:latin typeface="Arial"/>
                <a:cs typeface="Arial"/>
              </a:rPr>
              <a:t>transplacental</a:t>
            </a:r>
            <a:r>
              <a:rPr lang="en-US" sz="2200" dirty="0">
                <a:latin typeface="Arial"/>
                <a:cs typeface="Arial"/>
              </a:rPr>
              <a:t> transfer of antibodies following maternal vaccination</a:t>
            </a:r>
          </a:p>
        </p:txBody>
      </p:sp>
    </p:spTree>
    <p:extLst>
      <p:ext uri="{BB962C8B-B14F-4D97-AF65-F5344CB8AC3E}">
        <p14:creationId xmlns:p14="http://schemas.microsoft.com/office/powerpoint/2010/main" val="24576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A2BC86B-835B-4B38-8986-4831695D4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3934" y="533400"/>
            <a:ext cx="5246187" cy="3284896"/>
          </a:xfrm>
        </p:spPr>
      </p:pic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D4D3B627-92D7-499D-9383-EB1B5A8DF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22896"/>
            <a:ext cx="7110056" cy="28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F1DF5-D071-495F-9738-4DD98E81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460" y="2977063"/>
            <a:ext cx="7237465" cy="735146"/>
          </a:xfrm>
        </p:spPr>
        <p:txBody>
          <a:bodyPr/>
          <a:lstStyle/>
          <a:p>
            <a:pPr algn="ctr"/>
            <a:r>
              <a:rPr lang="en-US" dirty="0">
                <a:latin typeface="Arial"/>
                <a:cs typeface="Arial"/>
              </a:rPr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3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2545" y="115106"/>
            <a:ext cx="8229600" cy="1143000"/>
          </a:xfrm>
          <a:noFill/>
        </p:spPr>
        <p:txBody>
          <a:bodyPr/>
          <a:lstStyle/>
          <a:p>
            <a:pPr algn="l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OB Discussion Panel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080539"/>
            <a:ext cx="8229600" cy="5257796"/>
          </a:xfrm>
        </p:spPr>
        <p:txBody>
          <a:bodyPr>
            <a:noAutofit/>
          </a:bodyPr>
          <a:lstStyle/>
          <a:p>
            <a:pPr>
              <a:buClr>
                <a:srgbClr val="F58466"/>
              </a:buClr>
            </a:pPr>
            <a:r>
              <a:rPr lang="en-US" sz="2400" b="1" dirty="0" smtClean="0">
                <a:solidFill>
                  <a:prstClr val="black"/>
                </a:solidFill>
              </a:rPr>
              <a:t>Thaddeus </a:t>
            </a:r>
            <a:r>
              <a:rPr lang="en-US" sz="2400" b="1" dirty="0">
                <a:solidFill>
                  <a:prstClr val="black"/>
                </a:solidFill>
              </a:rPr>
              <a:t>Waters, MD - </a:t>
            </a:r>
            <a:r>
              <a:rPr lang="en-US" sz="2400" dirty="0"/>
              <a:t>Director Maternal-Fetal Medicine, Rush University Medical Center, Chicago 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</a:p>
          <a:p>
            <a:pPr>
              <a:buClr>
                <a:srgbClr val="F58466"/>
              </a:buClr>
            </a:pPr>
            <a:r>
              <a:rPr lang="en-US" sz="2400" b="1" dirty="0">
                <a:solidFill>
                  <a:prstClr val="black"/>
                </a:solidFill>
              </a:rPr>
              <a:t>Denise E </a:t>
            </a:r>
            <a:r>
              <a:rPr lang="en-US" sz="2400" b="1" dirty="0" err="1">
                <a:solidFill>
                  <a:prstClr val="black"/>
                </a:solidFill>
              </a:rPr>
              <a:t>Banton</a:t>
            </a:r>
            <a:r>
              <a:rPr lang="en-US" sz="2400" b="1" dirty="0">
                <a:solidFill>
                  <a:prstClr val="black"/>
                </a:solidFill>
              </a:rPr>
              <a:t> MS, CNL, CEFM RNC OB -</a:t>
            </a:r>
            <a:r>
              <a:rPr lang="en-US" sz="2400" dirty="0">
                <a:solidFill>
                  <a:prstClr val="black"/>
                </a:solidFill>
              </a:rPr>
              <a:t> Director for </a:t>
            </a:r>
            <a:r>
              <a:rPr lang="en-US" sz="2400" dirty="0" smtClean="0">
                <a:solidFill>
                  <a:prstClr val="black"/>
                </a:solidFill>
              </a:rPr>
              <a:t>Nursing </a:t>
            </a:r>
            <a:r>
              <a:rPr lang="en-US" sz="2400" dirty="0">
                <a:solidFill>
                  <a:prstClr val="black"/>
                </a:solidFill>
              </a:rPr>
              <a:t>on </a:t>
            </a:r>
            <a:r>
              <a:rPr lang="en-US" sz="2400" dirty="0" smtClean="0">
                <a:solidFill>
                  <a:prstClr val="black"/>
                </a:solidFill>
              </a:rPr>
              <a:t>LD/Antepartum/Postpartum</a:t>
            </a:r>
            <a:r>
              <a:rPr lang="en-US" sz="2400" dirty="0">
                <a:solidFill>
                  <a:prstClr val="black"/>
                </a:solidFill>
              </a:rPr>
              <a:t>, Rush University Medical Center, Chicago</a:t>
            </a:r>
          </a:p>
          <a:p>
            <a:pPr>
              <a:buClr>
                <a:srgbClr val="F58466"/>
              </a:buClr>
            </a:pPr>
            <a:r>
              <a:rPr lang="en-US" sz="2400" b="1" dirty="0">
                <a:solidFill>
                  <a:prstClr val="black"/>
                </a:solidFill>
              </a:rPr>
              <a:t>Rob Abrams, MD, </a:t>
            </a:r>
            <a:r>
              <a:rPr lang="en-US" sz="2400" dirty="0">
                <a:solidFill>
                  <a:prstClr val="black"/>
                </a:solidFill>
              </a:rPr>
              <a:t>Executive Director - SIU Center for Maternal - Fetal Medicine, HSHS St. John's Hospital, Springfield</a:t>
            </a:r>
          </a:p>
          <a:p>
            <a:pPr>
              <a:buClr>
                <a:srgbClr val="F58466"/>
              </a:buClr>
            </a:pPr>
            <a:r>
              <a:rPr lang="en-US" sz="2400" b="1" dirty="0">
                <a:solidFill>
                  <a:prstClr val="black"/>
                </a:solidFill>
              </a:rPr>
              <a:t>Erin </a:t>
            </a:r>
            <a:r>
              <a:rPr lang="en-US" sz="2400" b="1" dirty="0" smtClean="0">
                <a:solidFill>
                  <a:prstClr val="black"/>
                </a:solidFill>
              </a:rPr>
              <a:t>Tran, MD </a:t>
            </a:r>
            <a:r>
              <a:rPr lang="en-US" sz="2400" dirty="0">
                <a:solidFill>
                  <a:prstClr val="black"/>
                </a:solidFill>
              </a:rPr>
              <a:t>– </a:t>
            </a:r>
            <a:r>
              <a:rPr lang="en-US" sz="2400" dirty="0" smtClean="0">
                <a:solidFill>
                  <a:prstClr val="black"/>
                </a:solidFill>
              </a:rPr>
              <a:t>Maternal-Fetal </a:t>
            </a:r>
            <a:r>
              <a:rPr lang="en-US" sz="2400" dirty="0">
                <a:solidFill>
                  <a:prstClr val="black"/>
                </a:solidFill>
              </a:rPr>
              <a:t>Medicine, </a:t>
            </a:r>
            <a:r>
              <a:rPr lang="en-US" sz="2400" dirty="0" err="1">
                <a:solidFill>
                  <a:prstClr val="black"/>
                </a:solidFill>
              </a:rPr>
              <a:t>NorthShore</a:t>
            </a:r>
            <a:r>
              <a:rPr lang="en-US" sz="2400" dirty="0">
                <a:solidFill>
                  <a:prstClr val="black"/>
                </a:solidFill>
              </a:rPr>
              <a:t> University </a:t>
            </a:r>
            <a:r>
              <a:rPr lang="en-US" sz="2400" dirty="0" err="1">
                <a:solidFill>
                  <a:prstClr val="black"/>
                </a:solidFill>
              </a:rPr>
              <a:t>HealthSystem</a:t>
            </a:r>
            <a:r>
              <a:rPr lang="en-US" sz="2400" dirty="0">
                <a:solidFill>
                  <a:prstClr val="black"/>
                </a:solidFill>
              </a:rPr>
              <a:t>, Evanston Hospital</a:t>
            </a:r>
          </a:p>
          <a:p>
            <a:pPr>
              <a:buClr>
                <a:srgbClr val="F58466"/>
              </a:buClr>
            </a:pPr>
            <a:r>
              <a:rPr lang="en-US" sz="2400" b="1" dirty="0">
                <a:solidFill>
                  <a:prstClr val="black"/>
                </a:solidFill>
              </a:rPr>
              <a:t>Steven Ambrose, MD -  </a:t>
            </a:r>
            <a:r>
              <a:rPr lang="en-US" sz="2400" dirty="0">
                <a:solidFill>
                  <a:prstClr val="black"/>
                </a:solidFill>
              </a:rPr>
              <a:t>Maternal-Fetal Medicine, Unity Point Health Methodist Hospital, </a:t>
            </a:r>
            <a:r>
              <a:rPr lang="en-US" sz="2400" dirty="0" smtClean="0">
                <a:solidFill>
                  <a:prstClr val="black"/>
                </a:solidFill>
              </a:rPr>
              <a:t>Peoria</a:t>
            </a:r>
          </a:p>
          <a:p>
            <a:pPr>
              <a:buClr>
                <a:srgbClr val="F58466"/>
              </a:buClr>
            </a:pPr>
            <a:r>
              <a:rPr lang="en-US" sz="2400" b="1" dirty="0">
                <a:solidFill>
                  <a:prstClr val="black"/>
                </a:solidFill>
              </a:rPr>
              <a:t>Marta </a:t>
            </a:r>
            <a:r>
              <a:rPr lang="en-US" sz="2400" b="1" dirty="0">
                <a:solidFill>
                  <a:prstClr val="black"/>
                </a:solidFill>
              </a:rPr>
              <a:t>Perez, MD – </a:t>
            </a:r>
            <a:r>
              <a:rPr lang="en-US" sz="2400" dirty="0" err="1">
                <a:solidFill>
                  <a:prstClr val="black"/>
                </a:solidFill>
              </a:rPr>
              <a:t>Laborist</a:t>
            </a:r>
            <a:r>
              <a:rPr lang="en-US" sz="2400" dirty="0">
                <a:solidFill>
                  <a:prstClr val="black"/>
                </a:solidFill>
              </a:rPr>
              <a:t>, Assistant Professor of Obstetrics &amp; Gynecology, Washington University School of Medicine</a:t>
            </a:r>
          </a:p>
          <a:p>
            <a:pPr>
              <a:buClr>
                <a:srgbClr val="F58466"/>
              </a:buClr>
            </a:pPr>
            <a:endParaRPr lang="en-US" sz="2400" dirty="0">
              <a:solidFill>
                <a:prstClr val="black"/>
              </a:solidFill>
            </a:endParaRPr>
          </a:p>
          <a:p>
            <a:pPr lvl="1">
              <a:buClr>
                <a:srgbClr val="F58466"/>
              </a:buClr>
              <a:buFont typeface="Arial" panose="020B0604020202020204" pitchFamily="34" charset="0"/>
              <a:buChar char="•"/>
            </a:pP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F8077-2CE4-4A8C-806A-F9B27078C0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930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96EAAF-E8E5-5148-82CA-BD8FCBD485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817165" y="1253987"/>
            <a:ext cx="4343400" cy="4343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15E3BF-2AFA-3343-BA81-4BA955C5B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51" y="2895600"/>
            <a:ext cx="4341700" cy="297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012DAF-F02B-4248-86F1-557777865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57" y="754771"/>
            <a:ext cx="4414108" cy="10050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C739FB-6525-0042-884A-60CB053EAE03}"/>
              </a:ext>
            </a:extLst>
          </p:cNvPr>
          <p:cNvSpPr/>
          <p:nvPr/>
        </p:nvSpPr>
        <p:spPr>
          <a:xfrm>
            <a:off x="-116560" y="1981200"/>
            <a:ext cx="525807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Evanston Hospital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EB1238-52DD-6D4F-9F30-207549D3242E}"/>
              </a:ext>
            </a:extLst>
          </p:cNvPr>
          <p:cNvSpPr/>
          <p:nvPr/>
        </p:nvSpPr>
        <p:spPr>
          <a:xfrm>
            <a:off x="5041404" y="2185193"/>
            <a:ext cx="32793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Evanston, IL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Northeast Illinois Perinatal Center, Level III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3400 annual births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44 bed NICU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2A78C3-11F0-E942-A376-D01133912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4700" y="4161398"/>
            <a:ext cx="1340317" cy="220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80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AD086-5988-4C49-BF83-F014E6492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NB, 37 year old G3P0111 at 34w5d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B9263-F7F0-8848-BC6D-9068EBBA8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PMHx: </a:t>
            </a:r>
          </a:p>
          <a:p>
            <a:pPr lvl="1"/>
            <a:r>
              <a:rPr lang="en-US" dirty="0"/>
              <a:t>maternal spina bifida occulta with neurogenic bladder, self-catheterization</a:t>
            </a:r>
          </a:p>
          <a:p>
            <a:pPr lvl="1"/>
            <a:r>
              <a:rPr lang="en-US" dirty="0"/>
              <a:t>stage II chronic kidney disease</a:t>
            </a:r>
          </a:p>
          <a:p>
            <a:pPr lvl="1"/>
            <a:r>
              <a:rPr lang="en-US" dirty="0"/>
              <a:t>Chronic hypertension </a:t>
            </a:r>
          </a:p>
          <a:p>
            <a:pPr lvl="1"/>
            <a:r>
              <a:rPr lang="en-US" dirty="0"/>
              <a:t>A1 gestational diabetes</a:t>
            </a:r>
          </a:p>
          <a:p>
            <a:r>
              <a:rPr lang="en-US" dirty="0"/>
              <a:t>Diagnosed with COVID-19 at 34w3d</a:t>
            </a:r>
          </a:p>
          <a:p>
            <a:r>
              <a:rPr lang="en-US" dirty="0"/>
              <a:t>Admitted to Hospital Medicine service at 34w5d with worsening shortness of breath, COVID-19 pneumonia</a:t>
            </a:r>
          </a:p>
          <a:p>
            <a:pPr lvl="1"/>
            <a:r>
              <a:rPr lang="en-US" dirty="0"/>
              <a:t>Supplemental O2 (5L non-rebreather)</a:t>
            </a:r>
          </a:p>
          <a:p>
            <a:pPr lvl="1"/>
            <a:r>
              <a:rPr lang="en-US" dirty="0"/>
              <a:t>MFM team consulted</a:t>
            </a:r>
          </a:p>
          <a:p>
            <a:pPr lvl="1"/>
            <a:r>
              <a:rPr lang="en-US" dirty="0"/>
              <a:t>Mild transaminitis</a:t>
            </a:r>
          </a:p>
          <a:p>
            <a:pPr lvl="1"/>
            <a:r>
              <a:rPr lang="en-US" dirty="0"/>
              <a:t>Dexamethasone, prophylactic enoxaparin</a:t>
            </a:r>
          </a:p>
          <a:p>
            <a:r>
              <a:rPr lang="en-US" dirty="0"/>
              <a:t>Rapid decompensation several hours after admission</a:t>
            </a:r>
          </a:p>
          <a:p>
            <a:r>
              <a:rPr lang="en-US" dirty="0"/>
              <a:t>Transferred to ICU</a:t>
            </a:r>
          </a:p>
        </p:txBody>
      </p:sp>
    </p:spTree>
    <p:extLst>
      <p:ext uri="{BB962C8B-B14F-4D97-AF65-F5344CB8AC3E}">
        <p14:creationId xmlns:p14="http://schemas.microsoft.com/office/powerpoint/2010/main" val="118623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74451-A30C-824A-9317-3C4795BA9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NB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32455-021D-3B44-A0F8-78A4AC2D2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Admitted to ICU</a:t>
            </a:r>
          </a:p>
          <a:p>
            <a:pPr lvl="1"/>
            <a:r>
              <a:rPr lang="en-US" dirty="0"/>
              <a:t>55L HFNC, FiO2 70%</a:t>
            </a:r>
          </a:p>
          <a:p>
            <a:pPr lvl="1"/>
            <a:r>
              <a:rPr lang="en-US" dirty="0" err="1"/>
              <a:t>Remdesivir</a:t>
            </a:r>
            <a:endParaRPr lang="en-US" dirty="0"/>
          </a:p>
          <a:p>
            <a:pPr lvl="1"/>
            <a:r>
              <a:rPr lang="en-US" dirty="0"/>
              <a:t>Severe range hypertension, AKI on CKD, transaminitis</a:t>
            </a:r>
          </a:p>
          <a:p>
            <a:pPr lvl="2"/>
            <a:r>
              <a:rPr lang="en-US" dirty="0">
                <a:sym typeface="Wingdings" pitchFamily="2" charset="2"/>
              </a:rPr>
              <a:t>superimposed preeclampsia with severe features </a:t>
            </a:r>
          </a:p>
          <a:p>
            <a:pPr lvl="1"/>
            <a:r>
              <a:rPr lang="en-US" dirty="0">
                <a:sym typeface="Wingdings" pitchFamily="2" charset="2"/>
              </a:rPr>
              <a:t>Continuous fetal monitoring</a:t>
            </a:r>
            <a:endParaRPr lang="en-US" dirty="0"/>
          </a:p>
          <a:p>
            <a:r>
              <a:rPr lang="en-US" dirty="0"/>
              <a:t>Worsening respiratory status</a:t>
            </a:r>
          </a:p>
          <a:p>
            <a:pPr lvl="1"/>
            <a:r>
              <a:rPr lang="en-US" dirty="0"/>
              <a:t>C section under GETA on HD#2 at 34w6d for worsening respiratory status, minimal variability, superimposed preeclampsia with severe features, prior C section</a:t>
            </a:r>
          </a:p>
          <a:p>
            <a:pPr lvl="2"/>
            <a:r>
              <a:rPr lang="en-US" dirty="0"/>
              <a:t>Male infant, 2410g, APGARS 7,8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65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E5A5ED-4066-E144-89F8-5C4DADD49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ILPQC </a:t>
            </a:r>
            <a:r>
              <a:rPr lang="en-US" b="1" dirty="0" err="1">
                <a:solidFill>
                  <a:srgbClr val="F58466"/>
                </a:solidFill>
                <a:latin typeface="Goudy Old Style" pitchFamily="18" charset="0"/>
              </a:rPr>
              <a:t>Covid</a:t>
            </a:r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 19 webinars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65C79B-1F0D-7542-9FF5-AA3A4DBC1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990600"/>
            <a:ext cx="8229600" cy="5181600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strategies shared today are examples from individual institutions not IDPH or ILPQC recommendations. 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This is our </a:t>
            </a:r>
            <a:r>
              <a:rPr lang="en-US" dirty="0" smtClean="0"/>
              <a:t>21st </a:t>
            </a:r>
            <a:r>
              <a:rPr lang="en-US" dirty="0"/>
              <a:t>COVID-19 strategies for OB/Neonatal Units </a:t>
            </a:r>
            <a:r>
              <a:rPr lang="en-US" dirty="0" smtClean="0"/>
              <a:t>webinar </a:t>
            </a:r>
            <a:r>
              <a:rPr lang="en-US" dirty="0"/>
              <a:t>in coordination with IDPH, </a:t>
            </a:r>
            <a:r>
              <a:rPr lang="en-US" dirty="0" smtClean="0"/>
              <a:t>since </a:t>
            </a:r>
            <a:r>
              <a:rPr lang="en-US" dirty="0"/>
              <a:t>April </a:t>
            </a:r>
            <a:r>
              <a:rPr lang="en-US" dirty="0" smtClean="0"/>
              <a:t>2020.  </a:t>
            </a:r>
            <a:r>
              <a:rPr lang="en-US" dirty="0"/>
              <a:t>Please see </a:t>
            </a:r>
            <a:r>
              <a:rPr lang="en-US" dirty="0">
                <a:hlinkClick r:id="rId3"/>
              </a:rPr>
              <a:t>https://ilpqc.org/covid-19-information/</a:t>
            </a:r>
            <a:r>
              <a:rPr lang="en-US" dirty="0"/>
              <a:t> for future webinar registration, prior recorded webinars and written out Q/A’s from those webinars.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The next webinar will be </a:t>
            </a:r>
            <a:r>
              <a:rPr lang="en-US" b="1" dirty="0"/>
              <a:t>Friday, </a:t>
            </a:r>
            <a:r>
              <a:rPr lang="en-US" b="1" dirty="0" smtClean="0"/>
              <a:t>June </a:t>
            </a:r>
            <a:r>
              <a:rPr lang="en-US" b="1" dirty="0"/>
              <a:t>4</a:t>
            </a:r>
            <a:r>
              <a:rPr lang="en-US" b="1" dirty="0" smtClean="0"/>
              <a:t>, noon to 1:15pm</a:t>
            </a:r>
            <a:r>
              <a:rPr lang="en-US" dirty="0" smtClean="0"/>
              <a:t>. We are continuing monthly webinars for now. </a:t>
            </a: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Please let us know if your hospital would like to share on an upcoming webinar, please put questions/comments into the </a:t>
            </a:r>
            <a:r>
              <a:rPr lang="en-US" dirty="0" err="1"/>
              <a:t>chatbox</a:t>
            </a:r>
            <a:r>
              <a:rPr lang="en-US" dirty="0"/>
              <a:t> or email directly to </a:t>
            </a:r>
            <a:r>
              <a:rPr lang="en-US" dirty="0">
                <a:hlinkClick r:id="rId4"/>
              </a:rPr>
              <a:t>info@ilpqc.org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21084-7266-034E-8D2B-4415B9D1A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9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6C08E-AF1D-7644-8F3D-E4495E764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NB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203C2-2C15-3E4D-BCA0-9450A7590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Remained intubated until POD#9</a:t>
            </a:r>
          </a:p>
          <a:p>
            <a:r>
              <a:rPr lang="en-US" dirty="0"/>
              <a:t>POD#12 developed urosepsis</a:t>
            </a:r>
          </a:p>
          <a:p>
            <a:pPr lvl="1"/>
            <a:r>
              <a:rPr lang="en-US" dirty="0"/>
              <a:t>Urine and blood cultures with ESBL E. coli</a:t>
            </a:r>
          </a:p>
          <a:p>
            <a:pPr lvl="1"/>
            <a:r>
              <a:rPr lang="en-US" dirty="0"/>
              <a:t>Vancomycin/cefepime/</a:t>
            </a:r>
            <a:r>
              <a:rPr lang="en-US" dirty="0" err="1"/>
              <a:t>flagyl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meropenem  ciprofloxacin</a:t>
            </a:r>
          </a:p>
          <a:p>
            <a:r>
              <a:rPr lang="en-US" dirty="0">
                <a:sym typeface="Wingdings" pitchFamily="2" charset="2"/>
              </a:rPr>
              <a:t>Discharged home on POD# 16</a:t>
            </a:r>
          </a:p>
          <a:p>
            <a:pPr lvl="1"/>
            <a:r>
              <a:rPr lang="en-US" dirty="0">
                <a:sym typeface="Wingdings" pitchFamily="2" charset="2"/>
              </a:rPr>
              <a:t>Blood pressures well controlled with labetalol 400mg TID and amlodipine 2.5mg daily</a:t>
            </a:r>
            <a:endParaRPr lang="en-US" dirty="0"/>
          </a:p>
          <a:p>
            <a:pPr lvl="1"/>
            <a:r>
              <a:rPr lang="en-US" dirty="0"/>
              <a:t>Cr down-trended to 1.1, LFTs normalized</a:t>
            </a:r>
          </a:p>
          <a:p>
            <a:pPr lvl="1"/>
            <a:r>
              <a:rPr lang="en-US" dirty="0"/>
              <a:t>Ciprofloxacin x7 days</a:t>
            </a:r>
          </a:p>
          <a:p>
            <a:pPr lvl="1"/>
            <a:r>
              <a:rPr lang="en-US" dirty="0"/>
              <a:t>Physical therapy, declined rehab stay</a:t>
            </a:r>
          </a:p>
        </p:txBody>
      </p:sp>
    </p:spTree>
    <p:extLst>
      <p:ext uri="{BB962C8B-B14F-4D97-AF65-F5344CB8AC3E}">
        <p14:creationId xmlns:p14="http://schemas.microsoft.com/office/powerpoint/2010/main" val="328423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9588D-C2F3-3841-AB8B-A19796CF4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281D2-FF48-D745-8D02-941D14A8A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6672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COVID patients can decompensate suddenly and quickly</a:t>
            </a:r>
          </a:p>
          <a:p>
            <a:r>
              <a:rPr lang="en-US" dirty="0"/>
              <a:t>Communication can be challenging</a:t>
            </a:r>
          </a:p>
          <a:p>
            <a:pPr lvl="1"/>
            <a:r>
              <a:rPr lang="en-US" dirty="0"/>
              <a:t>MFM/OB</a:t>
            </a:r>
          </a:p>
          <a:p>
            <a:pPr lvl="1"/>
            <a:r>
              <a:rPr lang="en-US" dirty="0"/>
              <a:t>Medicine</a:t>
            </a:r>
          </a:p>
          <a:p>
            <a:pPr lvl="1"/>
            <a:r>
              <a:rPr lang="en-US" dirty="0"/>
              <a:t>ICU</a:t>
            </a:r>
          </a:p>
          <a:p>
            <a:pPr lvl="1"/>
            <a:r>
              <a:rPr lang="en-US" dirty="0"/>
              <a:t>OR team</a:t>
            </a:r>
          </a:p>
          <a:p>
            <a:pPr lvl="1"/>
            <a:r>
              <a:rPr lang="en-US" dirty="0"/>
              <a:t>Neonatology</a:t>
            </a:r>
          </a:p>
          <a:p>
            <a:r>
              <a:rPr lang="en-US" dirty="0"/>
              <a:t>Differentiating preeclampsia from COVID-related lab abnormalities</a:t>
            </a:r>
          </a:p>
          <a:p>
            <a:r>
              <a:rPr lang="en-US" dirty="0"/>
              <a:t>Antepartum patients are always potential surgical patients</a:t>
            </a:r>
          </a:p>
          <a:p>
            <a:pPr lvl="1"/>
            <a:r>
              <a:rPr lang="en-US" dirty="0"/>
              <a:t>Adequate IV access</a:t>
            </a:r>
          </a:p>
          <a:p>
            <a:pPr lvl="1"/>
            <a:r>
              <a:rPr lang="en-US" dirty="0"/>
              <a:t>Active T&amp;S</a:t>
            </a:r>
          </a:p>
          <a:p>
            <a:pPr lvl="1"/>
            <a:r>
              <a:rPr lang="en-US" dirty="0"/>
              <a:t>IV fluid management</a:t>
            </a:r>
          </a:p>
          <a:p>
            <a:pPr lvl="1"/>
            <a:r>
              <a:rPr lang="en-US" dirty="0"/>
              <a:t>Consent</a:t>
            </a:r>
          </a:p>
          <a:p>
            <a:pPr lvl="1"/>
            <a:r>
              <a:rPr lang="en-US" dirty="0"/>
              <a:t>Healthcare proxy</a:t>
            </a:r>
          </a:p>
          <a:p>
            <a:pPr lvl="1"/>
            <a:r>
              <a:rPr lang="en-US" dirty="0"/>
              <a:t>Ongoing communication between teams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33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28600" y="3371830"/>
            <a:ext cx="6400800" cy="1087370"/>
          </a:xfrm>
        </p:spPr>
        <p:txBody>
          <a:bodyPr/>
          <a:lstStyle/>
          <a:p>
            <a:r>
              <a:rPr lang="en-US" dirty="0" smtClean="0"/>
              <a:t>Unity Point Health Methodist</a:t>
            </a:r>
          </a:p>
          <a:p>
            <a:r>
              <a:rPr lang="en-US" dirty="0" smtClean="0"/>
              <a:t>Dr. Steven Ambrose, MFM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5486400" cy="3088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219200"/>
            <a:ext cx="2369620" cy="32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4619622"/>
            <a:ext cx="601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Level IIE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1700 Deliveries per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OSF Perinatal Network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78485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857250"/>
            <a:ext cx="8182719" cy="51435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6F77DA-26F1-49F2-806B-D3E6EF423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4026" y="2389998"/>
            <a:ext cx="4578896" cy="15232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My </a:t>
            </a:r>
            <a:r>
              <a:rPr lang="en-US" dirty="0" err="1">
                <a:solidFill>
                  <a:srgbClr val="FFFFFF"/>
                </a:solidFill>
              </a:rPr>
              <a:t>Covid</a:t>
            </a:r>
            <a:r>
              <a:rPr lang="en-US" dirty="0">
                <a:solidFill>
                  <a:srgbClr val="FFFFFF"/>
                </a:solidFill>
              </a:rPr>
              <a:t> Week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269791-0D5C-4E62-BAFC-9CC1DE6AD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4026" y="3913289"/>
            <a:ext cx="4578896" cy="5115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Steven E Ambrose, MD</a:t>
            </a:r>
          </a:p>
        </p:txBody>
      </p:sp>
    </p:spTree>
    <p:extLst>
      <p:ext uri="{BB962C8B-B14F-4D97-AF65-F5344CB8AC3E}">
        <p14:creationId xmlns:p14="http://schemas.microsoft.com/office/powerpoint/2010/main" val="11204284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456158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999" cy="51435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36D6C7-2FEA-4E70-9AEC-E4F57BA08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397481"/>
            <a:ext cx="2751871" cy="207007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Covid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EF68D-C39A-4368-B01E-12F73BB0E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1" y="1458649"/>
            <a:ext cx="3979563" cy="3922976"/>
          </a:xfrm>
        </p:spPr>
        <p:txBody>
          <a:bodyPr anchor="ctr">
            <a:normAutofit/>
          </a:bodyPr>
          <a:lstStyle/>
          <a:p>
            <a:r>
              <a:rPr lang="en-US" sz="1800" dirty="0" err="1">
                <a:solidFill>
                  <a:srgbClr val="000000"/>
                </a:solidFill>
              </a:rPr>
              <a:t>Covid</a:t>
            </a:r>
            <a:r>
              <a:rPr lang="en-US" sz="1800" dirty="0">
                <a:solidFill>
                  <a:srgbClr val="000000"/>
                </a:solidFill>
              </a:rPr>
              <a:t> PNA Day 11</a:t>
            </a:r>
          </a:p>
          <a:p>
            <a:r>
              <a:rPr lang="en-US" sz="1800" dirty="0">
                <a:solidFill>
                  <a:srgbClr val="000000"/>
                </a:solidFill>
              </a:rPr>
              <a:t>Fluid overload/Myocarditis Postpartum</a:t>
            </a:r>
          </a:p>
          <a:p>
            <a:r>
              <a:rPr lang="en-US" sz="1800" dirty="0">
                <a:solidFill>
                  <a:srgbClr val="000000"/>
                </a:solidFill>
              </a:rPr>
              <a:t>Minor symptoms, Weight 427 </a:t>
            </a:r>
            <a:r>
              <a:rPr lang="en-US" sz="1800" dirty="0" err="1">
                <a:solidFill>
                  <a:srgbClr val="000000"/>
                </a:solidFill>
              </a:rPr>
              <a:t>lbs</a:t>
            </a:r>
            <a:r>
              <a:rPr lang="en-US" sz="1800" dirty="0">
                <a:solidFill>
                  <a:srgbClr val="000000"/>
                </a:solidFill>
              </a:rPr>
              <a:t>, uncontrolled diabetes, 33 weeks</a:t>
            </a:r>
          </a:p>
          <a:p>
            <a:r>
              <a:rPr lang="en-US" sz="1800" dirty="0">
                <a:solidFill>
                  <a:srgbClr val="000000"/>
                </a:solidFill>
              </a:rPr>
              <a:t>Labor &amp; Delivery – rule out labor and mild </a:t>
            </a:r>
            <a:r>
              <a:rPr lang="en-US" sz="1800" dirty="0" err="1">
                <a:solidFill>
                  <a:srgbClr val="000000"/>
                </a:solidFill>
              </a:rPr>
              <a:t>covid</a:t>
            </a:r>
            <a:r>
              <a:rPr lang="en-US" sz="1800" dirty="0">
                <a:solidFill>
                  <a:srgbClr val="000000"/>
                </a:solidFill>
              </a:rPr>
              <a:t> symptoms</a:t>
            </a:r>
          </a:p>
          <a:p>
            <a:r>
              <a:rPr lang="en-US" sz="1800" dirty="0">
                <a:solidFill>
                  <a:srgbClr val="000000"/>
                </a:solidFill>
              </a:rPr>
              <a:t>Suspected vertical transmission</a:t>
            </a:r>
          </a:p>
        </p:txBody>
      </p:sp>
    </p:spTree>
    <p:extLst>
      <p:ext uri="{BB962C8B-B14F-4D97-AF65-F5344CB8AC3E}">
        <p14:creationId xmlns:p14="http://schemas.microsoft.com/office/powerpoint/2010/main" val="41887972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6C1137-60A0-4CE5-ACEB-8C580BC2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86" b="2845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1098133"/>
            <a:ext cx="5398329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BAF05-FA2C-41C5-BE8B-B1D4CEB07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4" y="1337448"/>
            <a:ext cx="4964858" cy="1008731"/>
          </a:xfrm>
        </p:spPr>
        <p:txBody>
          <a:bodyPr>
            <a:normAutofit/>
          </a:bodyPr>
          <a:lstStyle/>
          <a:p>
            <a:r>
              <a:rPr lang="en-US" sz="3000"/>
              <a:t>Vertical Transmission Details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85FC8C6-E706-45A0-9C2C-11E0B63DFC3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45582" y="2448572"/>
          <a:ext cx="4965379" cy="2829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34192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17B638-A111-47D8-B268-BC70BCB217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9" b="13191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1098133"/>
            <a:ext cx="5398329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9EF6BC-26B3-4F93-B4E9-9D415C29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4" y="1337448"/>
            <a:ext cx="4964858" cy="1008731"/>
          </a:xfrm>
        </p:spPr>
        <p:txBody>
          <a:bodyPr>
            <a:normAutofit/>
          </a:bodyPr>
          <a:lstStyle/>
          <a:p>
            <a:r>
              <a:rPr lang="en-US" sz="3000"/>
              <a:t>Possible reinfection Risk factors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9F35BCA-08DB-46EF-8C00-6B2E3A132D9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45582" y="2448572"/>
          <a:ext cx="4965379" cy="2829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453228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8E83CD-AA0F-41DE-ADB1-6A270A568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1" b="12739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1098133"/>
            <a:ext cx="5398329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C6D4F2-DA24-4E25-8EA8-BB3D14765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4" y="1337448"/>
            <a:ext cx="4964858" cy="1008731"/>
          </a:xfrm>
        </p:spPr>
        <p:txBody>
          <a:bodyPr>
            <a:normAutofit/>
          </a:bodyPr>
          <a:lstStyle/>
          <a:p>
            <a:r>
              <a:rPr lang="en-US" sz="3000"/>
              <a:t>Covid Recovered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9F6A229-1EB2-4326-B6E9-A899B274856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45582" y="2448572"/>
          <a:ext cx="4965379" cy="2829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044470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D77B92-CB36-4B20-A59A-59625E0F08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999" cy="5143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6864B-4FA5-46BC-8D21-8489B3A34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99" y="1954530"/>
            <a:ext cx="2847230" cy="2018212"/>
          </a:xfrm>
        </p:spPr>
        <p:txBody>
          <a:bodyPr anchor="t">
            <a:normAutofit/>
          </a:bodyPr>
          <a:lstStyle/>
          <a:p>
            <a:r>
              <a:rPr lang="en-US" sz="3600"/>
              <a:t>Severe Covid Pneumonia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7250" y="4168685"/>
            <a:ext cx="8986749" cy="1565846"/>
            <a:chOff x="143163" y="5763486"/>
            <a:chExt cx="11982332" cy="739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0280" y="1298122"/>
            <a:ext cx="4878975" cy="42617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175334-4E4C-43A6-B986-7B480AB8044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055779" y="1617865"/>
          <a:ext cx="4472040" cy="3734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81708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666998"/>
            <a:ext cx="1370729" cy="103274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1" y="1173860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2" y="134860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3" y="857250"/>
            <a:ext cx="2126518" cy="111062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5443876"/>
            <a:ext cx="1120885" cy="556874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Set hand drawn question marks doodle questions Vector Image">
            <a:extLst>
              <a:ext uri="{FF2B5EF4-FFF2-40B4-BE49-F238E27FC236}">
                <a16:creationId xmlns:a16="http://schemas.microsoft.com/office/drawing/2014/main" id="{C1FA59D2-916A-4B89-B272-62C564A5B6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6038" y="1265577"/>
            <a:ext cx="3864926" cy="417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1" y="5697108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4286A2-C811-4188-B2A1-F863E0B1DCEE}"/>
              </a:ext>
            </a:extLst>
          </p:cNvPr>
          <p:cNvSpPr/>
          <p:nvPr/>
        </p:nvSpPr>
        <p:spPr>
          <a:xfrm>
            <a:off x="3575185" y="4330347"/>
            <a:ext cx="3246632" cy="4586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SO MANY QUESTIONS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98B5FA-9A49-45AE-98F3-05598396EB2D}"/>
              </a:ext>
            </a:extLst>
          </p:cNvPr>
          <p:cNvSpPr/>
          <p:nvPr/>
        </p:nvSpPr>
        <p:spPr>
          <a:xfrm>
            <a:off x="4152551" y="4751839"/>
            <a:ext cx="2107734" cy="2705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02387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6830"/>
            <a:ext cx="4572001" cy="457200"/>
          </a:xfrm>
          <a:solidFill>
            <a:schemeClr val="bg1"/>
          </a:solidFill>
        </p:spPr>
        <p:txBody>
          <a:bodyPr/>
          <a:lstStyle/>
          <a:p>
            <a:pPr algn="l" eaLnBrk="1" hangingPunct="1"/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3A795C-50BE-462B-8B70-BD2F9F6A8888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54030"/>
            <a:ext cx="8686800" cy="5746770"/>
          </a:xfrm>
        </p:spPr>
        <p:txBody>
          <a:bodyPr/>
          <a:lstStyle/>
          <a:p>
            <a:pPr>
              <a:buClr>
                <a:srgbClr val="F58466"/>
              </a:buClr>
            </a:pPr>
            <a:r>
              <a:rPr lang="en-US" sz="1700" b="1" dirty="0" smtClean="0"/>
              <a:t>Introduction</a:t>
            </a:r>
            <a:endParaRPr lang="en-US" sz="1700" b="1" dirty="0"/>
          </a:p>
          <a:p>
            <a:pPr>
              <a:buClr>
                <a:srgbClr val="F58466"/>
              </a:buClr>
            </a:pPr>
            <a:r>
              <a:rPr lang="en-US" sz="1700" b="1" dirty="0">
                <a:solidFill>
                  <a:prstClr val="black"/>
                </a:solidFill>
              </a:rPr>
              <a:t>Discussion of OB Unit Strategies </a:t>
            </a:r>
          </a:p>
          <a:p>
            <a:pPr lvl="1">
              <a:buClr>
                <a:srgbClr val="F58466"/>
              </a:buClr>
            </a:pPr>
            <a:r>
              <a:rPr lang="en-US" sz="1700" b="1" dirty="0">
                <a:solidFill>
                  <a:prstClr val="black"/>
                </a:solidFill>
              </a:rPr>
              <a:t>Thaddeus </a:t>
            </a:r>
            <a:r>
              <a:rPr lang="en-US" sz="1700" b="1" dirty="0" smtClean="0">
                <a:solidFill>
                  <a:prstClr val="black"/>
                </a:solidFill>
              </a:rPr>
              <a:t>Waters, MD - </a:t>
            </a:r>
            <a:r>
              <a:rPr lang="en-US" sz="1700" dirty="0"/>
              <a:t>Director </a:t>
            </a:r>
            <a:r>
              <a:rPr lang="en-US" sz="1700" dirty="0" smtClean="0"/>
              <a:t>Maternal-Fetal </a:t>
            </a:r>
            <a:r>
              <a:rPr lang="en-US" sz="1700" dirty="0"/>
              <a:t>Medicine, Rush </a:t>
            </a:r>
            <a:r>
              <a:rPr lang="en-US" sz="1700" dirty="0" smtClean="0"/>
              <a:t>University Medical Center, </a:t>
            </a:r>
            <a:r>
              <a:rPr lang="en-US" sz="1700" dirty="0"/>
              <a:t>Chicago </a:t>
            </a:r>
            <a:r>
              <a:rPr lang="en-US" sz="1700" b="1" dirty="0" smtClean="0">
                <a:solidFill>
                  <a:prstClr val="black"/>
                </a:solidFill>
              </a:rPr>
              <a:t> </a:t>
            </a:r>
            <a:endParaRPr lang="en-US" sz="1700" b="1" dirty="0">
              <a:solidFill>
                <a:prstClr val="black"/>
              </a:solidFill>
            </a:endParaRPr>
          </a:p>
          <a:p>
            <a:pPr lvl="1">
              <a:buClr>
                <a:srgbClr val="F58466"/>
              </a:buClr>
            </a:pPr>
            <a:r>
              <a:rPr lang="en-US" sz="1700" b="1" dirty="0" smtClean="0">
                <a:solidFill>
                  <a:prstClr val="black"/>
                </a:solidFill>
              </a:rPr>
              <a:t>Denise </a:t>
            </a:r>
            <a:r>
              <a:rPr lang="en-US" sz="1700" b="1" dirty="0">
                <a:solidFill>
                  <a:prstClr val="black"/>
                </a:solidFill>
              </a:rPr>
              <a:t>E </a:t>
            </a:r>
            <a:r>
              <a:rPr lang="en-US" sz="1700" b="1" dirty="0" err="1">
                <a:solidFill>
                  <a:prstClr val="black"/>
                </a:solidFill>
              </a:rPr>
              <a:t>Banton</a:t>
            </a:r>
            <a:r>
              <a:rPr lang="en-US" sz="1700" b="1" dirty="0">
                <a:solidFill>
                  <a:prstClr val="black"/>
                </a:solidFill>
              </a:rPr>
              <a:t> MS, CNL, CEFM RNC </a:t>
            </a:r>
            <a:r>
              <a:rPr lang="en-US" sz="1700" b="1" dirty="0" smtClean="0">
                <a:solidFill>
                  <a:prstClr val="black"/>
                </a:solidFill>
              </a:rPr>
              <a:t>OB -</a:t>
            </a:r>
            <a:r>
              <a:rPr lang="en-US" sz="1700" dirty="0">
                <a:solidFill>
                  <a:prstClr val="black"/>
                </a:solidFill>
              </a:rPr>
              <a:t> Director for nursing on </a:t>
            </a:r>
            <a:r>
              <a:rPr lang="en-US" sz="1700" dirty="0" smtClean="0">
                <a:solidFill>
                  <a:prstClr val="black"/>
                </a:solidFill>
              </a:rPr>
              <a:t>LD/antepartum/postpartum, Rush University Medical Center, Chicago</a:t>
            </a:r>
          </a:p>
          <a:p>
            <a:pPr lvl="1">
              <a:buClr>
                <a:srgbClr val="F58466"/>
              </a:buClr>
            </a:pPr>
            <a:r>
              <a:rPr lang="en-US" sz="1700" b="1" dirty="0">
                <a:solidFill>
                  <a:prstClr val="black"/>
                </a:solidFill>
              </a:rPr>
              <a:t>Rob Abrams, MD, </a:t>
            </a:r>
            <a:r>
              <a:rPr lang="en-US" sz="1700" dirty="0">
                <a:solidFill>
                  <a:prstClr val="black"/>
                </a:solidFill>
              </a:rPr>
              <a:t>Executive Director - SIU Center for Maternal - Fetal Medicine, HSHS St. John's Hospital, Springfield</a:t>
            </a:r>
          </a:p>
          <a:p>
            <a:pPr lvl="1">
              <a:buClr>
                <a:srgbClr val="F58466"/>
              </a:buClr>
            </a:pPr>
            <a:r>
              <a:rPr lang="en-US" sz="1700" b="1" dirty="0">
                <a:solidFill>
                  <a:prstClr val="black"/>
                </a:solidFill>
              </a:rPr>
              <a:t>Erin </a:t>
            </a:r>
            <a:r>
              <a:rPr lang="en-US" sz="1700" b="1" dirty="0" smtClean="0">
                <a:solidFill>
                  <a:prstClr val="black"/>
                </a:solidFill>
              </a:rPr>
              <a:t>Tran </a:t>
            </a:r>
            <a:r>
              <a:rPr lang="en-US" sz="1700" dirty="0" smtClean="0">
                <a:solidFill>
                  <a:prstClr val="black"/>
                </a:solidFill>
              </a:rPr>
              <a:t>– Maternal Fetal Medicine, </a:t>
            </a:r>
            <a:r>
              <a:rPr lang="en-US" sz="1700" dirty="0" err="1" smtClean="0">
                <a:solidFill>
                  <a:prstClr val="black"/>
                </a:solidFill>
              </a:rPr>
              <a:t>NorthShore</a:t>
            </a:r>
            <a:r>
              <a:rPr lang="en-US" sz="1700" dirty="0" smtClean="0">
                <a:solidFill>
                  <a:prstClr val="black"/>
                </a:solidFill>
              </a:rPr>
              <a:t> University </a:t>
            </a:r>
            <a:r>
              <a:rPr lang="en-US" sz="1700" dirty="0" err="1" smtClean="0">
                <a:solidFill>
                  <a:prstClr val="black"/>
                </a:solidFill>
              </a:rPr>
              <a:t>HealthSystem</a:t>
            </a:r>
            <a:r>
              <a:rPr lang="en-US" sz="1700" dirty="0" smtClean="0">
                <a:solidFill>
                  <a:prstClr val="black"/>
                </a:solidFill>
              </a:rPr>
              <a:t>, Evanston Hospital</a:t>
            </a:r>
            <a:endParaRPr lang="en-US" sz="1700" dirty="0">
              <a:solidFill>
                <a:prstClr val="black"/>
              </a:solidFill>
            </a:endParaRPr>
          </a:p>
          <a:p>
            <a:pPr lvl="1">
              <a:buClr>
                <a:srgbClr val="F58466"/>
              </a:buClr>
            </a:pPr>
            <a:r>
              <a:rPr lang="en-US" sz="1700" b="1" dirty="0" smtClean="0">
                <a:solidFill>
                  <a:prstClr val="black"/>
                </a:solidFill>
              </a:rPr>
              <a:t>Steven </a:t>
            </a:r>
            <a:r>
              <a:rPr lang="en-US" sz="1700" b="1" dirty="0">
                <a:solidFill>
                  <a:prstClr val="black"/>
                </a:solidFill>
              </a:rPr>
              <a:t>Ambrose, MD -  </a:t>
            </a:r>
            <a:r>
              <a:rPr lang="en-US" sz="1700" dirty="0">
                <a:solidFill>
                  <a:prstClr val="black"/>
                </a:solidFill>
              </a:rPr>
              <a:t>Maternal-Fetal Medicine, Unity Point Health Methodist Hospital, </a:t>
            </a:r>
            <a:r>
              <a:rPr lang="en-US" sz="1700" dirty="0" smtClean="0">
                <a:solidFill>
                  <a:prstClr val="black"/>
                </a:solidFill>
              </a:rPr>
              <a:t>Peoria</a:t>
            </a:r>
          </a:p>
          <a:p>
            <a:pPr lvl="1">
              <a:buClr>
                <a:srgbClr val="F58466"/>
              </a:buClr>
            </a:pPr>
            <a:r>
              <a:rPr lang="en-US" sz="1700" b="1" dirty="0">
                <a:solidFill>
                  <a:prstClr val="black"/>
                </a:solidFill>
              </a:rPr>
              <a:t>Marta Perez, </a:t>
            </a:r>
            <a:r>
              <a:rPr lang="en-US" sz="1700" b="1" dirty="0" smtClean="0">
                <a:solidFill>
                  <a:prstClr val="black"/>
                </a:solidFill>
              </a:rPr>
              <a:t>MD – </a:t>
            </a:r>
            <a:r>
              <a:rPr lang="en-US" sz="1700" dirty="0" err="1" smtClean="0">
                <a:solidFill>
                  <a:prstClr val="black"/>
                </a:solidFill>
              </a:rPr>
              <a:t>Laborist</a:t>
            </a:r>
            <a:r>
              <a:rPr lang="en-US" sz="1700" dirty="0" smtClean="0">
                <a:solidFill>
                  <a:prstClr val="black"/>
                </a:solidFill>
              </a:rPr>
              <a:t>, Assistant </a:t>
            </a:r>
            <a:r>
              <a:rPr lang="en-US" sz="1700" dirty="0">
                <a:solidFill>
                  <a:prstClr val="black"/>
                </a:solidFill>
              </a:rPr>
              <a:t>Professor of Obstetrics &amp; </a:t>
            </a:r>
            <a:r>
              <a:rPr lang="en-US" sz="1700" dirty="0" smtClean="0">
                <a:solidFill>
                  <a:prstClr val="black"/>
                </a:solidFill>
              </a:rPr>
              <a:t>Gynecology, Washington </a:t>
            </a:r>
            <a:r>
              <a:rPr lang="en-US" sz="1700" dirty="0">
                <a:solidFill>
                  <a:prstClr val="black"/>
                </a:solidFill>
              </a:rPr>
              <a:t>University School of Medicine</a:t>
            </a:r>
          </a:p>
          <a:p>
            <a:pPr>
              <a:buClr>
                <a:srgbClr val="F58466"/>
              </a:buClr>
            </a:pPr>
            <a:r>
              <a:rPr lang="en-US" sz="1700" b="1" dirty="0" smtClean="0">
                <a:solidFill>
                  <a:prstClr val="black"/>
                </a:solidFill>
              </a:rPr>
              <a:t>Discussion </a:t>
            </a:r>
            <a:r>
              <a:rPr lang="en-US" sz="1700" b="1" dirty="0">
                <a:solidFill>
                  <a:prstClr val="black"/>
                </a:solidFill>
              </a:rPr>
              <a:t>of </a:t>
            </a:r>
            <a:r>
              <a:rPr lang="en-US" sz="1700" b="1" dirty="0" smtClean="0">
                <a:solidFill>
                  <a:prstClr val="black"/>
                </a:solidFill>
              </a:rPr>
              <a:t>NEO </a:t>
            </a:r>
            <a:r>
              <a:rPr lang="en-US" sz="1700" b="1" dirty="0">
                <a:solidFill>
                  <a:prstClr val="black"/>
                </a:solidFill>
              </a:rPr>
              <a:t>Unit Strategies </a:t>
            </a:r>
            <a:endParaRPr lang="en-US" sz="1700" b="1" dirty="0" smtClean="0">
              <a:solidFill>
                <a:prstClr val="black"/>
              </a:solidFill>
            </a:endParaRPr>
          </a:p>
          <a:p>
            <a:pPr lvl="1">
              <a:buClr>
                <a:srgbClr val="F58466"/>
              </a:buClr>
            </a:pPr>
            <a:r>
              <a:rPr lang="en-US" sz="1700" b="1" dirty="0" err="1">
                <a:solidFill>
                  <a:prstClr val="black"/>
                </a:solidFill>
              </a:rPr>
              <a:t>Ramzi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b="1" dirty="0" err="1">
                <a:solidFill>
                  <a:prstClr val="black"/>
                </a:solidFill>
              </a:rPr>
              <a:t>Kilani</a:t>
            </a:r>
            <a:r>
              <a:rPr lang="en-US" sz="1700" b="1" dirty="0">
                <a:solidFill>
                  <a:prstClr val="black"/>
                </a:solidFill>
              </a:rPr>
              <a:t>, MD, MSc, </a:t>
            </a:r>
            <a:r>
              <a:rPr lang="en-US" sz="1700" b="1" dirty="0" smtClean="0">
                <a:solidFill>
                  <a:prstClr val="black"/>
                </a:solidFill>
              </a:rPr>
              <a:t>FAAP </a:t>
            </a:r>
            <a:r>
              <a:rPr lang="en-US" sz="1700" dirty="0" smtClean="0">
                <a:solidFill>
                  <a:prstClr val="black"/>
                </a:solidFill>
              </a:rPr>
              <a:t>- Director </a:t>
            </a:r>
            <a:r>
              <a:rPr lang="en-US" sz="1700" dirty="0">
                <a:solidFill>
                  <a:prstClr val="black"/>
                </a:solidFill>
              </a:rPr>
              <a:t>of Neonatology </a:t>
            </a:r>
            <a:r>
              <a:rPr lang="en-US" sz="1700" dirty="0" smtClean="0">
                <a:solidFill>
                  <a:prstClr val="black"/>
                </a:solidFill>
              </a:rPr>
              <a:t>Unity Point Methodist Hospital, Peoria</a:t>
            </a:r>
          </a:p>
          <a:p>
            <a:pPr lvl="1">
              <a:buClr>
                <a:srgbClr val="F58466"/>
              </a:buClr>
            </a:pPr>
            <a:r>
              <a:rPr lang="en-US" sz="1700" b="1" dirty="0">
                <a:solidFill>
                  <a:prstClr val="black"/>
                </a:solidFill>
              </a:rPr>
              <a:t>Justin </a:t>
            </a:r>
            <a:r>
              <a:rPr lang="en-US" sz="1700" b="1" dirty="0" err="1">
                <a:solidFill>
                  <a:prstClr val="black"/>
                </a:solidFill>
              </a:rPr>
              <a:t>Josephsen</a:t>
            </a:r>
            <a:r>
              <a:rPr lang="en-US" sz="1700" b="1" dirty="0">
                <a:solidFill>
                  <a:prstClr val="black"/>
                </a:solidFill>
              </a:rPr>
              <a:t>, MD – </a:t>
            </a:r>
            <a:r>
              <a:rPr lang="en-US" sz="1700" dirty="0">
                <a:solidFill>
                  <a:prstClr val="black"/>
                </a:solidFill>
              </a:rPr>
              <a:t>Medical Director, St. Mary’s Hospital NICU, Neonatologist Cardinal </a:t>
            </a:r>
            <a:r>
              <a:rPr lang="en-US" sz="1700" dirty="0" err="1">
                <a:solidFill>
                  <a:prstClr val="black"/>
                </a:solidFill>
              </a:rPr>
              <a:t>Glennon</a:t>
            </a:r>
            <a:r>
              <a:rPr lang="en-US" sz="1700" dirty="0">
                <a:solidFill>
                  <a:prstClr val="black"/>
                </a:solidFill>
              </a:rPr>
              <a:t> Children’s Hospital, St. Louis</a:t>
            </a:r>
          </a:p>
          <a:p>
            <a:pPr lvl="1">
              <a:buClr>
                <a:srgbClr val="F58466"/>
              </a:buClr>
            </a:pPr>
            <a:r>
              <a:rPr lang="en-US" sz="1700" b="1" dirty="0">
                <a:solidFill>
                  <a:prstClr val="black"/>
                </a:solidFill>
              </a:rPr>
              <a:t>Leslie </a:t>
            </a:r>
            <a:r>
              <a:rPr lang="en-US" sz="1700" b="1" dirty="0" err="1">
                <a:solidFill>
                  <a:prstClr val="black"/>
                </a:solidFill>
              </a:rPr>
              <a:t>Caldarelli</a:t>
            </a:r>
            <a:r>
              <a:rPr lang="en-US" sz="1700" b="1" dirty="0">
                <a:solidFill>
                  <a:prstClr val="black"/>
                </a:solidFill>
              </a:rPr>
              <a:t>, MD –  </a:t>
            </a:r>
            <a:r>
              <a:rPr lang="en-US" sz="1700" dirty="0">
                <a:solidFill>
                  <a:prstClr val="black"/>
                </a:solidFill>
              </a:rPr>
              <a:t>NICU Director, Prentice Women's Hospital, Chicago</a:t>
            </a:r>
          </a:p>
          <a:p>
            <a:pPr lvl="1">
              <a:buClr>
                <a:srgbClr val="F58466"/>
              </a:buClr>
            </a:pPr>
            <a:endParaRPr lang="en-US" sz="1700" dirty="0">
              <a:solidFill>
                <a:prstClr val="black"/>
              </a:solidFill>
            </a:endParaRPr>
          </a:p>
          <a:p>
            <a:pPr marL="0" indent="0">
              <a:buClr>
                <a:srgbClr val="F58466"/>
              </a:buClr>
              <a:buNone/>
            </a:pPr>
            <a:endParaRPr lang="en-US" sz="2400" b="1" dirty="0" smtClean="0"/>
          </a:p>
          <a:p>
            <a:pPr lvl="1">
              <a:buClr>
                <a:srgbClr val="F58466"/>
              </a:buClr>
            </a:pPr>
            <a:endParaRPr lang="en-US" sz="1600" dirty="0"/>
          </a:p>
          <a:p>
            <a:pPr lvl="1">
              <a:buClr>
                <a:srgbClr val="F58466"/>
              </a:buClr>
            </a:pPr>
            <a:endParaRPr lang="en-US" sz="1800" b="1" dirty="0"/>
          </a:p>
          <a:p>
            <a:pPr lvl="1">
              <a:buClr>
                <a:srgbClr val="F58466"/>
              </a:buClr>
            </a:pPr>
            <a:endParaRPr lang="en-US" sz="1800" b="1" dirty="0"/>
          </a:p>
          <a:p>
            <a:pPr lvl="1">
              <a:buClr>
                <a:srgbClr val="F58466"/>
              </a:buClr>
            </a:pPr>
            <a:endParaRPr lang="en-US" sz="1800" dirty="0" smtClean="0"/>
          </a:p>
          <a:p>
            <a:pPr marL="0" indent="0">
              <a:buClr>
                <a:srgbClr val="F58466"/>
              </a:buClr>
              <a:buNone/>
            </a:pPr>
            <a:endParaRPr lang="en-US" sz="1800" dirty="0"/>
          </a:p>
          <a:p>
            <a:pPr lvl="1">
              <a:buClr>
                <a:srgbClr val="F58466"/>
              </a:buClr>
            </a:pPr>
            <a:endParaRPr lang="en-US" sz="1800" dirty="0"/>
          </a:p>
          <a:p>
            <a:pPr lvl="1">
              <a:buClr>
                <a:srgbClr val="F58466"/>
              </a:buClr>
            </a:pPr>
            <a:endParaRPr lang="en-US" sz="1800" dirty="0"/>
          </a:p>
          <a:p>
            <a:pPr lvl="1">
              <a:buClr>
                <a:srgbClr val="F58466"/>
              </a:buClr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487220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OB Discussion Panel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617647"/>
            <a:ext cx="8229600" cy="5257796"/>
          </a:xfrm>
        </p:spPr>
        <p:txBody>
          <a:bodyPr>
            <a:noAutofit/>
          </a:bodyPr>
          <a:lstStyle/>
          <a:p>
            <a:pPr>
              <a:buClr>
                <a:srgbClr val="F58466"/>
              </a:buClr>
            </a:pPr>
            <a:r>
              <a:rPr lang="en-US" sz="2400" b="1" dirty="0" smtClean="0">
                <a:solidFill>
                  <a:prstClr val="black"/>
                </a:solidFill>
              </a:rPr>
              <a:t>Thaddeus </a:t>
            </a:r>
            <a:r>
              <a:rPr lang="en-US" sz="2400" b="1" dirty="0">
                <a:solidFill>
                  <a:prstClr val="black"/>
                </a:solidFill>
              </a:rPr>
              <a:t>Waters, MD - </a:t>
            </a:r>
            <a:r>
              <a:rPr lang="en-US" sz="2400" dirty="0"/>
              <a:t>Director Maternal-Fetal Medicine, Rush University Medical Center, Chicago 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</a:p>
          <a:p>
            <a:pPr>
              <a:buClr>
                <a:srgbClr val="F58466"/>
              </a:buClr>
            </a:pPr>
            <a:r>
              <a:rPr lang="en-US" sz="2400" b="1" dirty="0">
                <a:solidFill>
                  <a:prstClr val="black"/>
                </a:solidFill>
              </a:rPr>
              <a:t>Denise E </a:t>
            </a:r>
            <a:r>
              <a:rPr lang="en-US" sz="2400" b="1" dirty="0" err="1">
                <a:solidFill>
                  <a:prstClr val="black"/>
                </a:solidFill>
              </a:rPr>
              <a:t>Banton</a:t>
            </a:r>
            <a:r>
              <a:rPr lang="en-US" sz="2400" b="1" dirty="0">
                <a:solidFill>
                  <a:prstClr val="black"/>
                </a:solidFill>
              </a:rPr>
              <a:t> MS, CNL, CEFM RNC OB -</a:t>
            </a:r>
            <a:r>
              <a:rPr lang="en-US" sz="2400" dirty="0">
                <a:solidFill>
                  <a:prstClr val="black"/>
                </a:solidFill>
              </a:rPr>
              <a:t> Director for </a:t>
            </a:r>
            <a:r>
              <a:rPr lang="en-US" sz="2400" dirty="0" smtClean="0">
                <a:solidFill>
                  <a:prstClr val="black"/>
                </a:solidFill>
              </a:rPr>
              <a:t>Nursing </a:t>
            </a:r>
            <a:r>
              <a:rPr lang="en-US" sz="2400" dirty="0">
                <a:solidFill>
                  <a:prstClr val="black"/>
                </a:solidFill>
              </a:rPr>
              <a:t>on </a:t>
            </a:r>
            <a:r>
              <a:rPr lang="en-US" sz="2400" dirty="0" smtClean="0">
                <a:solidFill>
                  <a:prstClr val="black"/>
                </a:solidFill>
              </a:rPr>
              <a:t>LD/Antepartum/Postpartum</a:t>
            </a:r>
            <a:r>
              <a:rPr lang="en-US" sz="2400" dirty="0">
                <a:solidFill>
                  <a:prstClr val="black"/>
                </a:solidFill>
              </a:rPr>
              <a:t>, Rush University Medical Center, Chicago</a:t>
            </a:r>
          </a:p>
          <a:p>
            <a:pPr>
              <a:buClr>
                <a:srgbClr val="F58466"/>
              </a:buClr>
            </a:pPr>
            <a:r>
              <a:rPr lang="en-US" sz="2400" b="1" dirty="0">
                <a:solidFill>
                  <a:prstClr val="black"/>
                </a:solidFill>
              </a:rPr>
              <a:t>Rob Abrams, MD, </a:t>
            </a:r>
            <a:r>
              <a:rPr lang="en-US" sz="2400" dirty="0">
                <a:solidFill>
                  <a:prstClr val="black"/>
                </a:solidFill>
              </a:rPr>
              <a:t>Executive Director - SIU Center for Maternal - Fetal Medicine, HSHS St. John's Hospital, Springfield</a:t>
            </a:r>
          </a:p>
          <a:p>
            <a:pPr>
              <a:buClr>
                <a:srgbClr val="F58466"/>
              </a:buClr>
            </a:pPr>
            <a:r>
              <a:rPr lang="en-US" sz="2400" b="1" dirty="0">
                <a:solidFill>
                  <a:prstClr val="black"/>
                </a:solidFill>
              </a:rPr>
              <a:t>Erin </a:t>
            </a:r>
            <a:r>
              <a:rPr lang="en-US" sz="2400" b="1" dirty="0" smtClean="0">
                <a:solidFill>
                  <a:prstClr val="black"/>
                </a:solidFill>
              </a:rPr>
              <a:t>Tran, MD </a:t>
            </a:r>
            <a:r>
              <a:rPr lang="en-US" sz="2400" dirty="0">
                <a:solidFill>
                  <a:prstClr val="black"/>
                </a:solidFill>
              </a:rPr>
              <a:t>– </a:t>
            </a:r>
            <a:r>
              <a:rPr lang="en-US" sz="2400" dirty="0" smtClean="0">
                <a:solidFill>
                  <a:prstClr val="black"/>
                </a:solidFill>
              </a:rPr>
              <a:t>Maternal-Fetal </a:t>
            </a:r>
            <a:r>
              <a:rPr lang="en-US" sz="2400" dirty="0">
                <a:solidFill>
                  <a:prstClr val="black"/>
                </a:solidFill>
              </a:rPr>
              <a:t>Medicine, </a:t>
            </a:r>
            <a:r>
              <a:rPr lang="en-US" sz="2400" dirty="0" err="1">
                <a:solidFill>
                  <a:prstClr val="black"/>
                </a:solidFill>
              </a:rPr>
              <a:t>NorthShore</a:t>
            </a:r>
            <a:r>
              <a:rPr lang="en-US" sz="2400" dirty="0">
                <a:solidFill>
                  <a:prstClr val="black"/>
                </a:solidFill>
              </a:rPr>
              <a:t> University </a:t>
            </a:r>
            <a:r>
              <a:rPr lang="en-US" sz="2400" dirty="0" err="1">
                <a:solidFill>
                  <a:prstClr val="black"/>
                </a:solidFill>
              </a:rPr>
              <a:t>HealthSystem</a:t>
            </a:r>
            <a:r>
              <a:rPr lang="en-US" sz="2400" dirty="0">
                <a:solidFill>
                  <a:prstClr val="black"/>
                </a:solidFill>
              </a:rPr>
              <a:t>, Evanston Hospital</a:t>
            </a:r>
          </a:p>
          <a:p>
            <a:pPr>
              <a:buClr>
                <a:srgbClr val="F58466"/>
              </a:buClr>
            </a:pPr>
            <a:r>
              <a:rPr lang="en-US" sz="2400" b="1" dirty="0">
                <a:solidFill>
                  <a:prstClr val="black"/>
                </a:solidFill>
              </a:rPr>
              <a:t>Steven Ambrose, MD -  </a:t>
            </a:r>
            <a:r>
              <a:rPr lang="en-US" sz="2400" dirty="0">
                <a:solidFill>
                  <a:prstClr val="black"/>
                </a:solidFill>
              </a:rPr>
              <a:t>Maternal-Fetal Medicine, Unity Point Health Methodist Hospital, Peoria</a:t>
            </a:r>
          </a:p>
          <a:p>
            <a:pPr lvl="1">
              <a:buClr>
                <a:srgbClr val="F58466"/>
              </a:buClr>
              <a:buFont typeface="Arial" panose="020B0604020202020204" pitchFamily="34" charset="0"/>
              <a:buChar char="•"/>
            </a:pP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F8077-2CE4-4A8C-806A-F9B27078C0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8922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/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Neonatal Discussion Panel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58466"/>
              </a:buClr>
            </a:pPr>
            <a:r>
              <a:rPr lang="en-US" sz="2800" b="1" dirty="0" err="1" smtClean="0">
                <a:solidFill>
                  <a:prstClr val="black"/>
                </a:solidFill>
              </a:rPr>
              <a:t>Ramzi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Kilani</a:t>
            </a:r>
            <a:r>
              <a:rPr lang="en-US" sz="2800" b="1" dirty="0">
                <a:solidFill>
                  <a:prstClr val="black"/>
                </a:solidFill>
              </a:rPr>
              <a:t>, MD, MSc, FAAP </a:t>
            </a:r>
            <a:r>
              <a:rPr lang="en-US" sz="2800" dirty="0">
                <a:solidFill>
                  <a:prstClr val="black"/>
                </a:solidFill>
              </a:rPr>
              <a:t>- </a:t>
            </a:r>
            <a:r>
              <a:rPr lang="en-US" sz="2800" dirty="0" smtClean="0">
                <a:solidFill>
                  <a:prstClr val="black"/>
                </a:solidFill>
              </a:rPr>
              <a:t>Director </a:t>
            </a:r>
            <a:r>
              <a:rPr lang="en-US" sz="2800" dirty="0">
                <a:solidFill>
                  <a:prstClr val="black"/>
                </a:solidFill>
              </a:rPr>
              <a:t>of Neonatology </a:t>
            </a:r>
            <a:r>
              <a:rPr lang="en-US" sz="2800" dirty="0" smtClean="0">
                <a:solidFill>
                  <a:prstClr val="black"/>
                </a:solidFill>
              </a:rPr>
              <a:t>Unity Point Methodist Hospital, Peoria</a:t>
            </a:r>
            <a:endParaRPr lang="en-US" sz="2800" dirty="0">
              <a:solidFill>
                <a:prstClr val="black"/>
              </a:solidFill>
            </a:endParaRPr>
          </a:p>
          <a:p>
            <a:pPr>
              <a:buClr>
                <a:srgbClr val="F58466"/>
              </a:buClr>
            </a:pPr>
            <a:r>
              <a:rPr lang="en-US" sz="2800" b="1" dirty="0">
                <a:solidFill>
                  <a:prstClr val="black"/>
                </a:solidFill>
              </a:rPr>
              <a:t>Justin </a:t>
            </a:r>
            <a:r>
              <a:rPr lang="en-US" sz="2800" b="1" dirty="0" err="1">
                <a:solidFill>
                  <a:prstClr val="black"/>
                </a:solidFill>
              </a:rPr>
              <a:t>Josephsen</a:t>
            </a:r>
            <a:r>
              <a:rPr lang="en-US" sz="2800" b="1" dirty="0">
                <a:solidFill>
                  <a:prstClr val="black"/>
                </a:solidFill>
              </a:rPr>
              <a:t>, MD – </a:t>
            </a:r>
            <a:r>
              <a:rPr lang="en-US" sz="2800" dirty="0">
                <a:solidFill>
                  <a:prstClr val="black"/>
                </a:solidFill>
              </a:rPr>
              <a:t>Medical Director, St. Mary’s Hospital NICU, Neonatologist Cardinal </a:t>
            </a:r>
            <a:r>
              <a:rPr lang="en-US" sz="2800" dirty="0" err="1">
                <a:solidFill>
                  <a:prstClr val="black"/>
                </a:solidFill>
              </a:rPr>
              <a:t>Glennon</a:t>
            </a:r>
            <a:r>
              <a:rPr lang="en-US" sz="2800" dirty="0">
                <a:solidFill>
                  <a:prstClr val="black"/>
                </a:solidFill>
              </a:rPr>
              <a:t> Children’s Hospital, St. Louis</a:t>
            </a:r>
          </a:p>
          <a:p>
            <a:pPr>
              <a:buClr>
                <a:srgbClr val="F58466"/>
              </a:buClr>
            </a:pPr>
            <a:r>
              <a:rPr lang="en-US" sz="2800" b="1" dirty="0">
                <a:solidFill>
                  <a:prstClr val="black"/>
                </a:solidFill>
              </a:rPr>
              <a:t>Leslie </a:t>
            </a:r>
            <a:r>
              <a:rPr lang="en-US" sz="2800" b="1" dirty="0" err="1">
                <a:solidFill>
                  <a:prstClr val="black"/>
                </a:solidFill>
              </a:rPr>
              <a:t>Caldarelli</a:t>
            </a:r>
            <a:r>
              <a:rPr lang="en-US" sz="2800" b="1" dirty="0">
                <a:solidFill>
                  <a:prstClr val="black"/>
                </a:solidFill>
              </a:rPr>
              <a:t>, MD –  </a:t>
            </a:r>
            <a:r>
              <a:rPr lang="en-US" sz="2800" dirty="0">
                <a:solidFill>
                  <a:prstClr val="black"/>
                </a:solidFill>
              </a:rPr>
              <a:t>NICU Director, Prentice Women's Hospital, Chicago</a:t>
            </a:r>
          </a:p>
          <a:p>
            <a:pPr lvl="1">
              <a:buClr>
                <a:srgbClr val="F58466"/>
              </a:buClr>
            </a:pPr>
            <a:endParaRPr lang="en-US" sz="2400" dirty="0" smtClean="0"/>
          </a:p>
          <a:p>
            <a:pPr>
              <a:buClr>
                <a:srgbClr val="F58466"/>
              </a:buClr>
            </a:pPr>
            <a:endParaRPr lang="en-US" sz="2400" b="1" dirty="0"/>
          </a:p>
          <a:p>
            <a:pPr>
              <a:buClr>
                <a:srgbClr val="F58466"/>
              </a:buClr>
            </a:pPr>
            <a:endParaRPr lang="en-US" sz="2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F8077-2CE4-4A8C-806A-F9B27078C0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0632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382" y="0"/>
            <a:ext cx="6132818" cy="1143000"/>
          </a:xfrm>
          <a:noFill/>
        </p:spPr>
        <p:txBody>
          <a:bodyPr/>
          <a:lstStyle/>
          <a:p>
            <a:pPr algn="l" eaLnBrk="1" hangingPunct="1"/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Thank You</a:t>
            </a:r>
            <a:endParaRPr lang="en-US" sz="28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693" y="914400"/>
            <a:ext cx="8414807" cy="5441970"/>
          </a:xfrm>
        </p:spPr>
        <p:txBody>
          <a:bodyPr/>
          <a:lstStyle/>
          <a:p>
            <a:r>
              <a:rPr lang="en-US" sz="3000" dirty="0"/>
              <a:t>We continue to give thanks to the nurses, doctors, health care workers, public health teams and others across our state at work confronting the COVID-19 pandemic. </a:t>
            </a:r>
          </a:p>
          <a:p>
            <a:r>
              <a:rPr lang="en-US" sz="3000" dirty="0"/>
              <a:t>Please send questions, comments and recommendations, cases / willingness to share for  future COVID-19 OB/Neo discussion webinars to </a:t>
            </a:r>
            <a:r>
              <a:rPr lang="en-US" sz="3000" dirty="0">
                <a:hlinkClick r:id="rId3"/>
              </a:rPr>
              <a:t>info@ilpqc.org</a:t>
            </a:r>
            <a:endParaRPr lang="en-US" sz="3000" dirty="0"/>
          </a:p>
          <a:p>
            <a:r>
              <a:rPr lang="en-US" sz="3000" dirty="0"/>
              <a:t>Recording of this webinar, Q/A and registration for the </a:t>
            </a:r>
            <a:r>
              <a:rPr lang="en-US" sz="3000" b="1" dirty="0"/>
              <a:t>next webinar on Friday, </a:t>
            </a:r>
            <a:r>
              <a:rPr lang="en-US" sz="3000" b="1" dirty="0" smtClean="0"/>
              <a:t>6/4/21 </a:t>
            </a:r>
            <a:r>
              <a:rPr lang="en-US" sz="3000" dirty="0"/>
              <a:t>will be available at www.ilpqc.org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058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886200"/>
          </a:xfrm>
          <a:prstGeom prst="rect">
            <a:avLst/>
          </a:prstGeom>
        </p:spPr>
      </p:pic>
      <p:sp>
        <p:nvSpPr>
          <p:cNvPr id="2" name="Curved Up Ribbon 1"/>
          <p:cNvSpPr/>
          <p:nvPr/>
        </p:nvSpPr>
        <p:spPr>
          <a:xfrm>
            <a:off x="76200" y="3261695"/>
            <a:ext cx="9067800" cy="1295400"/>
          </a:xfrm>
          <a:prstGeom prst="ellipseRibbon2">
            <a:avLst>
              <a:gd name="adj1" fmla="val 50077"/>
              <a:gd name="adj2" fmla="val 55689"/>
              <a:gd name="adj3" fmla="val 30688"/>
            </a:avLst>
          </a:prstGeom>
          <a:solidFill>
            <a:srgbClr val="F584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332462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Goudy Old Style" panose="02020502050305020303" pitchFamily="18" charset="0"/>
                <a:ea typeface="MS PGothic" pitchFamily="34" charset="-128"/>
                <a:cs typeface="+mn-cs"/>
              </a:rPr>
              <a:t>THANKS TO OUR</a:t>
            </a:r>
          </a:p>
        </p:txBody>
      </p:sp>
      <p:sp>
        <p:nvSpPr>
          <p:cNvPr id="5" name="Rectangle 4"/>
          <p:cNvSpPr/>
          <p:nvPr/>
        </p:nvSpPr>
        <p:spPr>
          <a:xfrm>
            <a:off x="3678451" y="3932099"/>
            <a:ext cx="1846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Goudy Old Style" panose="02020502050305020303" pitchFamily="18" charset="0"/>
                <a:ea typeface="MS PGothic" pitchFamily="34" charset="-128"/>
                <a:cs typeface="+mn-cs"/>
              </a:rPr>
              <a:t>FUNDERS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" y="4868670"/>
            <a:ext cx="1710591" cy="4914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704" y="4635600"/>
            <a:ext cx="1695296" cy="828812"/>
          </a:xfrm>
          <a:prstGeom prst="rect">
            <a:avLst/>
          </a:prstGeom>
        </p:spPr>
      </p:pic>
      <p:pic>
        <p:nvPicPr>
          <p:cNvPr id="1026" name="Picture 2" descr="Image result for cdc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8411" y="4668461"/>
            <a:ext cx="1302206" cy="9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60849-8156-6B4A-A350-5E2C25816F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01" y="4843270"/>
            <a:ext cx="1209745" cy="491459"/>
          </a:xfrm>
          <a:prstGeom prst="rect">
            <a:avLst/>
          </a:prstGeom>
        </p:spPr>
      </p:pic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2E7A8B6F-7EBD-1E42-8C6D-D17E7895FB3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29" y="4777401"/>
            <a:ext cx="1231900" cy="6477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EB07D00-1109-AB41-8F98-8E8C6004CC7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25" y="4748691"/>
            <a:ext cx="1668479" cy="6764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43F45A-3913-DE49-8B72-13A64566A987}"/>
              </a:ext>
            </a:extLst>
          </p:cNvPr>
          <p:cNvSpPr/>
          <p:nvPr/>
        </p:nvSpPr>
        <p:spPr>
          <a:xfrm>
            <a:off x="0" y="5736676"/>
            <a:ext cx="9144000" cy="1121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694AD-6D76-8949-9614-60021FA353C6}"/>
              </a:ext>
            </a:extLst>
          </p:cNvPr>
          <p:cNvSpPr txBox="1"/>
          <p:nvPr/>
        </p:nvSpPr>
        <p:spPr>
          <a:xfrm>
            <a:off x="3331161" y="5615910"/>
            <a:ext cx="259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Goudy Old Style" panose="02020502050305020303" pitchFamily="18" charset="0"/>
                <a:ea typeface="MS PGothic" pitchFamily="34" charset="-128"/>
                <a:cs typeface="+mn-cs"/>
              </a:rPr>
              <a:t>In Kind Support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FB174B93-78C5-EB49-9A38-A791A16CB18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2908" y="6267009"/>
            <a:ext cx="2196729" cy="498011"/>
          </a:xfrm>
          <a:prstGeom prst="rect">
            <a:avLst/>
          </a:prstGeom>
        </p:spPr>
      </p:pic>
      <p:pic>
        <p:nvPicPr>
          <p:cNvPr id="19" name="Picture 1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F18E6A4-44D9-FB41-AB48-46475D9D831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4900" y="6127623"/>
            <a:ext cx="2500182" cy="637397"/>
          </a:xfrm>
          <a:prstGeom prst="rect">
            <a:avLst/>
          </a:prstGeom>
        </p:spPr>
      </p:pic>
      <p:pic>
        <p:nvPicPr>
          <p:cNvPr id="11" name="Picture 2" descr="Feinberg School of Medicin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46" y="6335827"/>
            <a:ext cx="2514600" cy="35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Downloads : SLU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851" y="6135176"/>
            <a:ext cx="1436536" cy="61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037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COVID case trend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849B15FD-7ED1-4323-A132-664A40D6C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63"/>
          <a:stretch/>
        </p:blipFill>
        <p:spPr>
          <a:xfrm>
            <a:off x="31173" y="1645177"/>
            <a:ext cx="7307954" cy="4572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210" t="14757" r="1292"/>
          <a:stretch/>
        </p:blipFill>
        <p:spPr>
          <a:xfrm>
            <a:off x="148076" y="2434498"/>
            <a:ext cx="8995924" cy="345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66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" y="75951"/>
            <a:ext cx="8229600" cy="114300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dirty="0"/>
              <a:t>Data </a:t>
            </a:r>
            <a:r>
              <a:rPr lang="en-US" sz="2800" dirty="0" smtClean="0"/>
              <a:t>Update: </a:t>
            </a:r>
            <a:r>
              <a:rPr lang="en-US" sz="2800" b="1" dirty="0" smtClean="0">
                <a:solidFill>
                  <a:srgbClr val="C00000"/>
                </a:solidFill>
              </a:rPr>
              <a:t>May 6</a:t>
            </a:r>
            <a:r>
              <a:rPr lang="en-US" sz="2800" dirty="0" smtClean="0">
                <a:solidFill>
                  <a:srgbClr val="C00000"/>
                </a:solidFill>
              </a:rPr>
              <a:t>, </a:t>
            </a:r>
            <a:r>
              <a:rPr lang="en-US" sz="2800" b="1" dirty="0" smtClean="0">
                <a:solidFill>
                  <a:srgbClr val="C00000"/>
                </a:solidFill>
              </a:rPr>
              <a:t>2021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CDC/IDPH: COVID-19 Outbreak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7135820"/>
              </p:ext>
            </p:extLst>
          </p:nvPr>
        </p:nvGraphicFramePr>
        <p:xfrm>
          <a:off x="-20782" y="1375967"/>
          <a:ext cx="9144000" cy="5516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0">
                  <a:extLst>
                    <a:ext uri="{9D8B030D-6E8A-4147-A177-3AD203B41FA5}">
                      <a16:colId xmlns:a16="http://schemas.microsoft.com/office/drawing/2014/main" val="390613499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796142017"/>
                    </a:ext>
                  </a:extLst>
                </a:gridCol>
              </a:tblGrid>
              <a:tr h="8612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CDC </a:t>
                      </a:r>
                    </a:p>
                    <a:p>
                      <a:pPr algn="ctr"/>
                      <a:r>
                        <a:rPr lang="en-US" sz="1800" dirty="0">
                          <a:hlinkClick r:id="rId3"/>
                        </a:rPr>
                        <a:t>https://www.cdc.gov/coronavirus/2019-ncov/cases-updates/cases-in-us.html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IDPH</a:t>
                      </a:r>
                    </a:p>
                    <a:p>
                      <a:pPr algn="ctr"/>
                      <a:r>
                        <a:rPr lang="en-US" sz="1800" dirty="0">
                          <a:hlinkClick r:id="rId4"/>
                        </a:rPr>
                        <a:t>https://www.dph.illinois.gov/covid19</a:t>
                      </a:r>
                      <a:r>
                        <a:rPr lang="en-US" sz="1800" dirty="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93270207"/>
                  </a:ext>
                </a:extLst>
              </a:tr>
              <a:tr h="462512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Total </a:t>
                      </a:r>
                      <a:r>
                        <a:rPr lang="en-US" sz="1800" dirty="0" smtClean="0"/>
                        <a:t>cases: </a:t>
                      </a:r>
                      <a:r>
                        <a:rPr lang="en-US" sz="1800" b="1" baseline="0" dirty="0" smtClean="0"/>
                        <a:t>32,356,034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confirmed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Total deaths: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576,238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confirmed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b="1" dirty="0" smtClean="0"/>
                        <a:t>1,348,176</a:t>
                      </a:r>
                      <a:r>
                        <a:rPr lang="en-US" sz="1900" dirty="0" smtClean="0"/>
                        <a:t> </a:t>
                      </a:r>
                      <a:r>
                        <a:rPr lang="en-US" sz="1900" dirty="0"/>
                        <a:t>Confirmed Positive Cases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b="1" dirty="0" smtClean="0"/>
                        <a:t>22,136 </a:t>
                      </a:r>
                      <a:r>
                        <a:rPr lang="en-US" sz="1900" dirty="0" smtClean="0"/>
                        <a:t>Deaths </a:t>
                      </a:r>
                      <a:endParaRPr lang="en-US" sz="19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9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7001595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5673"/>
          <a:stretch/>
        </p:blipFill>
        <p:spPr>
          <a:xfrm>
            <a:off x="65116" y="2971800"/>
            <a:ext cx="4954386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155" r="3562"/>
          <a:stretch/>
        </p:blipFill>
        <p:spPr>
          <a:xfrm>
            <a:off x="54725" y="5943601"/>
            <a:ext cx="4954386" cy="949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2971800"/>
            <a:ext cx="3785386" cy="3821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8296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7059"/>
            <a:ext cx="6400800" cy="1143000"/>
          </a:xfrm>
        </p:spPr>
        <p:txBody>
          <a:bodyPr/>
          <a:lstStyle/>
          <a:p>
            <a:pPr algn="l" defTabSz="685800" eaLnBrk="1" hangingPunct="1">
              <a:lnSpc>
                <a:spcPct val="90000"/>
              </a:lnSpc>
            </a:pPr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  <a:ea typeface="+mj-ea"/>
                <a:cs typeface="+mj-cs"/>
              </a:rPr>
              <a:t>IDPH County Level COVID-19 Risk Metrics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0" y="2294930"/>
            <a:ext cx="25908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4990"/>
                </a:solidFill>
              </a:rPr>
              <a:t>Blue indicates that the </a:t>
            </a:r>
            <a:r>
              <a:rPr lang="en-US" sz="2400" dirty="0">
                <a:solidFill>
                  <a:srgbClr val="004990"/>
                </a:solidFill>
              </a:rPr>
              <a:t>county</a:t>
            </a:r>
            <a:r>
              <a:rPr lang="en-US" sz="2000" dirty="0">
                <a:solidFill>
                  <a:srgbClr val="004990"/>
                </a:solidFill>
              </a:rPr>
              <a:t> is experiencing overall stable COVID-19 metrics.</a:t>
            </a:r>
            <a:r>
              <a:rPr lang="en-US" sz="2000" dirty="0"/>
              <a:t>  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>
                <a:solidFill>
                  <a:srgbClr val="F7994B"/>
                </a:solidFill>
              </a:rPr>
              <a:t>Orange indicates there are warning signs of increased COVID-19 risk in the county.</a:t>
            </a:r>
            <a:r>
              <a:rPr lang="en-US" sz="2000" dirty="0"/>
              <a:t> </a:t>
            </a:r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13716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Week 16: 4/18/2021 Through 4/24/2021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585" r="5264"/>
          <a:stretch/>
        </p:blipFill>
        <p:spPr>
          <a:xfrm>
            <a:off x="1219200" y="1199210"/>
            <a:ext cx="4114800" cy="5455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433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75" y="64462"/>
            <a:ext cx="8229600" cy="1143000"/>
          </a:xfrm>
          <a:noFill/>
        </p:spPr>
        <p:txBody>
          <a:bodyPr>
            <a:noAutofit/>
          </a:bodyPr>
          <a:lstStyle/>
          <a:p>
            <a:r>
              <a:rPr lang="en-US" sz="2800" dirty="0"/>
              <a:t>Data Update </a:t>
            </a:r>
            <a:r>
              <a:rPr lang="en-US" sz="2800" b="1" dirty="0" smtClean="0">
                <a:solidFill>
                  <a:srgbClr val="C00000"/>
                </a:solidFill>
              </a:rPr>
              <a:t>May </a:t>
            </a:r>
            <a:r>
              <a:rPr lang="en-US" sz="2800" b="1" dirty="0">
                <a:solidFill>
                  <a:srgbClr val="C00000"/>
                </a:solidFill>
              </a:rPr>
              <a:t>6</a:t>
            </a:r>
            <a:r>
              <a:rPr lang="en-US" sz="2800" b="1" dirty="0" smtClean="0">
                <a:solidFill>
                  <a:srgbClr val="C00000"/>
                </a:solidFill>
              </a:rPr>
              <a:t>, </a:t>
            </a:r>
            <a:r>
              <a:rPr lang="en-US" sz="2800" b="1" dirty="0">
                <a:solidFill>
                  <a:srgbClr val="C00000"/>
                </a:solidFill>
              </a:rPr>
              <a:t>2021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IDPH: COVID-19 Outbreak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24100" y="980682"/>
            <a:ext cx="3801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https://www.dph.illinois.gov/covid19</a:t>
            </a:r>
          </a:p>
        </p:txBody>
      </p:sp>
      <p:sp>
        <p:nvSpPr>
          <p:cNvPr id="7" name="Rectangle 6"/>
          <p:cNvSpPr/>
          <p:nvPr/>
        </p:nvSpPr>
        <p:spPr>
          <a:xfrm>
            <a:off x="780504" y="1573749"/>
            <a:ext cx="30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IL Positive Cases Over Time</a:t>
            </a:r>
          </a:p>
        </p:txBody>
      </p:sp>
      <p:sp>
        <p:nvSpPr>
          <p:cNvPr id="8" name="Rectangle 7"/>
          <p:cNvSpPr/>
          <p:nvPr/>
        </p:nvSpPr>
        <p:spPr>
          <a:xfrm>
            <a:off x="5940081" y="1552182"/>
            <a:ext cx="2292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IL Deaths Over Time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0983" y="19196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Total: 1,348,176 </a:t>
            </a:r>
            <a:r>
              <a:rPr lang="en-US" dirty="0"/>
              <a:t>Confirmed Positive Cases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34557" y="1919612"/>
            <a:ext cx="2424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Total: 22,136 </a:t>
            </a:r>
            <a:r>
              <a:rPr lang="en-US" dirty="0" smtClean="0"/>
              <a:t>Deaths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0" y="2288944"/>
            <a:ext cx="4768250" cy="4364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27" r="602"/>
          <a:stretch/>
        </p:blipFill>
        <p:spPr>
          <a:xfrm>
            <a:off x="4800601" y="2288944"/>
            <a:ext cx="4343400" cy="426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72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SSM Health Theme">
  <a:themeElements>
    <a:clrScheme name="SSM Health">
      <a:dk1>
        <a:srgbClr val="282B25"/>
      </a:dk1>
      <a:lt1>
        <a:srgbClr val="FFFFFF"/>
      </a:lt1>
      <a:dk2>
        <a:srgbClr val="000000"/>
      </a:dk2>
      <a:lt2>
        <a:srgbClr val="D8D8D8"/>
      </a:lt2>
      <a:accent1>
        <a:srgbClr val="001F5F"/>
      </a:accent1>
      <a:accent2>
        <a:srgbClr val="ED5615"/>
      </a:accent2>
      <a:accent3>
        <a:srgbClr val="00839B"/>
      </a:accent3>
      <a:accent4>
        <a:srgbClr val="71798F"/>
      </a:accent4>
      <a:accent5>
        <a:srgbClr val="FDB714"/>
      </a:accent5>
      <a:accent6>
        <a:srgbClr val="2D3043"/>
      </a:accent6>
      <a:hlink>
        <a:srgbClr val="00839B"/>
      </a:hlink>
      <a:folHlink>
        <a:srgbClr val="94959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Custom Design">
  <a:themeElements>
    <a:clrScheme name="Custom 2">
      <a:dk1>
        <a:srgbClr val="44546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Custom Design">
  <a:themeElements>
    <a:clrScheme name="Custom 5">
      <a:dk1>
        <a:srgbClr val="44546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RHC Building full colo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 Aria">
      <a:majorFont>
        <a:latin typeface="Verdana"/>
        <a:ea typeface=""/>
        <a:cs typeface=""/>
      </a:majorFont>
      <a:minorFont>
        <a:latin typeface="Arial Narrow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HC Building Full color" id="{B3D79659-4C9F-452F-BE12-FE9E5C8EF526}" vid="{3C005542-D422-4279-AD11-51AD152D49BC}"/>
    </a:ext>
  </a:extLst>
</a:theme>
</file>

<file path=ppt/theme/theme15.xml><?xml version="1.0" encoding="utf-8"?>
<a:theme xmlns:a="http://schemas.openxmlformats.org/drawingml/2006/main" name="AAH Theme">
  <a:themeElements>
    <a:clrScheme name="AAH Brand Colors 2019">
      <a:dk1>
        <a:srgbClr val="000000"/>
      </a:dk1>
      <a:lt1>
        <a:srgbClr val="FFFFFF"/>
      </a:lt1>
      <a:dk2>
        <a:srgbClr val="00304B"/>
      </a:dk2>
      <a:lt2>
        <a:srgbClr val="A3A8AB"/>
      </a:lt2>
      <a:accent1>
        <a:srgbClr val="4A1852"/>
      </a:accent1>
      <a:accent2>
        <a:srgbClr val="00A5D5"/>
      </a:accent2>
      <a:accent3>
        <a:srgbClr val="004239"/>
      </a:accent3>
      <a:accent4>
        <a:srgbClr val="A1CB67"/>
      </a:accent4>
      <a:accent5>
        <a:srgbClr val="ED9F33"/>
      </a:accent5>
      <a:accent6>
        <a:srgbClr val="B43984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H Theme" id="{AC0099BC-DA7D-2145-956E-AA7DB1F3AC17}" vid="{BE8CB45D-4617-B54D-96AF-9536AE24182E}"/>
    </a:ext>
  </a:extLst>
</a:theme>
</file>

<file path=ppt/theme/theme16.xml><?xml version="1.0" encoding="utf-8"?>
<a:theme xmlns:a="http://schemas.openxmlformats.org/drawingml/2006/main" name="1_AAH Theme">
  <a:themeElements>
    <a:clrScheme name="AAH Brand Colors 2019">
      <a:dk1>
        <a:srgbClr val="000000"/>
      </a:dk1>
      <a:lt1>
        <a:srgbClr val="FFFFFF"/>
      </a:lt1>
      <a:dk2>
        <a:srgbClr val="00304B"/>
      </a:dk2>
      <a:lt2>
        <a:srgbClr val="A3A8AB"/>
      </a:lt2>
      <a:accent1>
        <a:srgbClr val="4A1852"/>
      </a:accent1>
      <a:accent2>
        <a:srgbClr val="00A5D5"/>
      </a:accent2>
      <a:accent3>
        <a:srgbClr val="004239"/>
      </a:accent3>
      <a:accent4>
        <a:srgbClr val="A1CB67"/>
      </a:accent4>
      <a:accent5>
        <a:srgbClr val="ED9F33"/>
      </a:accent5>
      <a:accent6>
        <a:srgbClr val="B43984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H Theme" id="{AC0099BC-DA7D-2145-956E-AA7DB1F3AC17}" vid="{BE8CB45D-4617-B54D-96AF-9536AE24182E}"/>
    </a:ext>
  </a:extLst>
</a:theme>
</file>

<file path=ppt/theme/theme17.xml><?xml version="1.0" encoding="utf-8"?>
<a:theme xmlns:a="http://schemas.openxmlformats.org/drawingml/2006/main" name="1_Vision">
  <a:themeElements>
    <a:clrScheme name="Northshore">
      <a:dk1>
        <a:srgbClr val="434443"/>
      </a:dk1>
      <a:lt1>
        <a:srgbClr val="FFFFFF"/>
      </a:lt1>
      <a:dk2>
        <a:srgbClr val="005CB9"/>
      </a:dk2>
      <a:lt2>
        <a:srgbClr val="D1D3D3"/>
      </a:lt2>
      <a:accent1>
        <a:srgbClr val="00A8E1"/>
      </a:accent1>
      <a:accent2>
        <a:srgbClr val="005CB9"/>
      </a:accent2>
      <a:accent3>
        <a:srgbClr val="27CED7"/>
      </a:accent3>
      <a:accent4>
        <a:srgbClr val="CFDE00"/>
      </a:accent4>
      <a:accent5>
        <a:srgbClr val="00723B"/>
      </a:accent5>
      <a:accent6>
        <a:srgbClr val="62A39F"/>
      </a:accent6>
      <a:hlink>
        <a:srgbClr val="00A8E1"/>
      </a:hlink>
      <a:folHlink>
        <a:srgbClr val="E16C0C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 wrap="square" lIns="121869" tIns="60933" rIns="121869" bIns="60933" rtlCol="0" anchor="t">
        <a:noAutofit/>
      </a:bodyPr>
      <a:lstStyle>
        <a:defPPr marL="0" indent="0" algn="l">
          <a:spcBef>
            <a:spcPts val="0"/>
          </a:spcBef>
          <a:defRPr sz="1400" dirty="0" err="1" smtClean="0">
            <a:cs typeface="Calibri"/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2_Vision">
  <a:themeElements>
    <a:clrScheme name="Northshore">
      <a:dk1>
        <a:srgbClr val="434443"/>
      </a:dk1>
      <a:lt1>
        <a:srgbClr val="FFFFFF"/>
      </a:lt1>
      <a:dk2>
        <a:srgbClr val="005CB9"/>
      </a:dk2>
      <a:lt2>
        <a:srgbClr val="D1D3D3"/>
      </a:lt2>
      <a:accent1>
        <a:srgbClr val="00A8E1"/>
      </a:accent1>
      <a:accent2>
        <a:srgbClr val="005CB9"/>
      </a:accent2>
      <a:accent3>
        <a:srgbClr val="27CED7"/>
      </a:accent3>
      <a:accent4>
        <a:srgbClr val="CFDE00"/>
      </a:accent4>
      <a:accent5>
        <a:srgbClr val="00723B"/>
      </a:accent5>
      <a:accent6>
        <a:srgbClr val="62A39F"/>
      </a:accent6>
      <a:hlink>
        <a:srgbClr val="00A8E1"/>
      </a:hlink>
      <a:folHlink>
        <a:srgbClr val="E16C0C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 wrap="square" lIns="121869" tIns="60933" rIns="121869" bIns="60933" rtlCol="0" anchor="t">
        <a:noAutofit/>
      </a:bodyPr>
      <a:lstStyle>
        <a:defPPr marL="0" indent="0" algn="l">
          <a:spcBef>
            <a:spcPts val="0"/>
          </a:spcBef>
          <a:defRPr sz="1400" dirty="0" err="1" smtClean="0">
            <a:cs typeface="Calibri"/>
          </a:defRPr>
        </a:defPPr>
      </a:lstStyle>
    </a:txDef>
  </a:objectDefaults>
  <a:extraClrSchemeLst/>
</a:theme>
</file>

<file path=ppt/theme/theme19.xml><?xml version="1.0" encoding="utf-8"?>
<a:theme xmlns:a="http://schemas.openxmlformats.org/drawingml/2006/main" name="Blank Presentation">
  <a:themeElements>
    <a:clrScheme name="Blank Presentation 13">
      <a:dk1>
        <a:srgbClr val="000000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ower 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_Vision">
  <a:themeElements>
    <a:clrScheme name="NorthShore_march 2019">
      <a:dk1>
        <a:srgbClr val="434443"/>
      </a:dk1>
      <a:lt1>
        <a:srgbClr val="FFFFFF"/>
      </a:lt1>
      <a:dk2>
        <a:srgbClr val="005CB9"/>
      </a:dk2>
      <a:lt2>
        <a:srgbClr val="BBBBBB"/>
      </a:lt2>
      <a:accent1>
        <a:srgbClr val="00A8E1"/>
      </a:accent1>
      <a:accent2>
        <a:srgbClr val="CEDD00"/>
      </a:accent2>
      <a:accent3>
        <a:srgbClr val="5D5D5D"/>
      </a:accent3>
      <a:accent4>
        <a:srgbClr val="005CBA"/>
      </a:accent4>
      <a:accent5>
        <a:srgbClr val="02713A"/>
      </a:accent5>
      <a:accent6>
        <a:srgbClr val="21CED7"/>
      </a:accent6>
      <a:hlink>
        <a:srgbClr val="005CB9"/>
      </a:hlink>
      <a:folHlink>
        <a:srgbClr val="005CB9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 wrap="square" lIns="121869" tIns="60933" rIns="121869" bIns="60933" rtlCol="0" anchor="t">
        <a:noAutofit/>
      </a:bodyPr>
      <a:lstStyle>
        <a:defPPr marL="0" indent="0" algn="l">
          <a:spcBef>
            <a:spcPts val="0"/>
          </a:spcBef>
          <a:defRPr sz="1400" dirty="0" err="1" smtClean="0">
            <a:cs typeface="Calibri"/>
          </a:defRPr>
        </a:defPPr>
      </a:lstStyle>
    </a:txDef>
  </a:objectDefaults>
  <a:extraClrSchemeLst/>
</a:theme>
</file>

<file path=ppt/theme/theme2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Wash_U_Template-Red">
  <a:themeElements>
    <a:clrScheme name="Custom 8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622466"/>
      </a:accent1>
      <a:accent2>
        <a:srgbClr val="67C8C7"/>
      </a:accent2>
      <a:accent3>
        <a:srgbClr val="789B4A"/>
      </a:accent3>
      <a:accent4>
        <a:srgbClr val="F8BE15"/>
      </a:accent4>
      <a:accent5>
        <a:srgbClr val="172752"/>
      </a:accent5>
      <a:accent6>
        <a:srgbClr val="D15F27"/>
      </a:accent6>
      <a:hlink>
        <a:srgbClr val="005F85"/>
      </a:hlink>
      <a:folHlink>
        <a:srgbClr val="B2B2B2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in Page/Transition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ontent Pag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AHC PPT Template">
  <a:themeElements>
    <a:clrScheme name="AHC">
      <a:dk1>
        <a:srgbClr val="000000"/>
      </a:dk1>
      <a:lt1>
        <a:srgbClr val="FFFFFF"/>
      </a:lt1>
      <a:dk2>
        <a:srgbClr val="4C4D4C"/>
      </a:dk2>
      <a:lt2>
        <a:srgbClr val="FFFFFE"/>
      </a:lt2>
      <a:accent1>
        <a:srgbClr val="66528E"/>
      </a:accent1>
      <a:accent2>
        <a:srgbClr val="1D1B5B"/>
      </a:accent2>
      <a:accent3>
        <a:srgbClr val="C1CF23"/>
      </a:accent3>
      <a:accent4>
        <a:srgbClr val="435E9B"/>
      </a:accent4>
      <a:accent5>
        <a:srgbClr val="790A24"/>
      </a:accent5>
      <a:accent6>
        <a:srgbClr val="479DB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Main Page/Transition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Content Pag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Vision">
  <a:themeElements>
    <a:clrScheme name="NorthShore_march 2019">
      <a:dk1>
        <a:srgbClr val="434443"/>
      </a:dk1>
      <a:lt1>
        <a:srgbClr val="FFFFFF"/>
      </a:lt1>
      <a:dk2>
        <a:srgbClr val="005CB9"/>
      </a:dk2>
      <a:lt2>
        <a:srgbClr val="BBBBBB"/>
      </a:lt2>
      <a:accent1>
        <a:srgbClr val="00A8E1"/>
      </a:accent1>
      <a:accent2>
        <a:srgbClr val="CEDD00"/>
      </a:accent2>
      <a:accent3>
        <a:srgbClr val="5D5D5D"/>
      </a:accent3>
      <a:accent4>
        <a:srgbClr val="005CBA"/>
      </a:accent4>
      <a:accent5>
        <a:srgbClr val="02713A"/>
      </a:accent5>
      <a:accent6>
        <a:srgbClr val="21CED7"/>
      </a:accent6>
      <a:hlink>
        <a:srgbClr val="005CB9"/>
      </a:hlink>
      <a:folHlink>
        <a:srgbClr val="005CB9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 wrap="square" lIns="121869" tIns="60933" rIns="121869" bIns="60933" rtlCol="0" anchor="t">
        <a:noAutofit/>
      </a:bodyPr>
      <a:lstStyle>
        <a:defPPr marL="0" indent="0" algn="l">
          <a:spcBef>
            <a:spcPts val="0"/>
          </a:spcBef>
          <a:defRPr sz="1400" dirty="0" err="1" smtClean="0">
            <a:cs typeface="Calibri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12_Vision">
  <a:themeElements>
    <a:clrScheme name="Northshore">
      <a:dk1>
        <a:srgbClr val="434443"/>
      </a:dk1>
      <a:lt1>
        <a:srgbClr val="FFFFFF"/>
      </a:lt1>
      <a:dk2>
        <a:srgbClr val="005CB9"/>
      </a:dk2>
      <a:lt2>
        <a:srgbClr val="D1D3D3"/>
      </a:lt2>
      <a:accent1>
        <a:srgbClr val="00A8E1"/>
      </a:accent1>
      <a:accent2>
        <a:srgbClr val="005CB9"/>
      </a:accent2>
      <a:accent3>
        <a:srgbClr val="27CED7"/>
      </a:accent3>
      <a:accent4>
        <a:srgbClr val="CFDE00"/>
      </a:accent4>
      <a:accent5>
        <a:srgbClr val="00723B"/>
      </a:accent5>
      <a:accent6>
        <a:srgbClr val="62A39F"/>
      </a:accent6>
      <a:hlink>
        <a:srgbClr val="00A8E1"/>
      </a:hlink>
      <a:folHlink>
        <a:srgbClr val="E16C0C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 wrap="square" lIns="121869" tIns="60933" rIns="121869" bIns="60933" rtlCol="0" anchor="t">
        <a:noAutofit/>
      </a:bodyPr>
      <a:lstStyle>
        <a:defPPr marL="0" indent="0" algn="l">
          <a:spcBef>
            <a:spcPts val="0"/>
          </a:spcBef>
          <a:defRPr sz="1400" dirty="0" err="1" smtClean="0">
            <a:cs typeface="Calibri"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ustomer_x0020_Name xmlns="77c31a17-6afb-46f8-bbc0-94bb9c504c40" xsi:nil="true"/>
    <IconOverlay xmlns="http://schemas.microsoft.com/sharepoint/v4" xsi:nil="true"/>
  </documentManagement>
</p:properti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292C52B-4780-40E0-BA3D-D7011A94DE9A}">
  <ds:schemaRefs>
    <ds:schemaRef ds:uri="http://schemas.microsoft.com/office/2006/metadata/properties"/>
    <ds:schemaRef ds:uri="http://schemas.microsoft.com/office/infopath/2007/PartnerControls"/>
    <ds:schemaRef ds:uri="77c31a17-6afb-46f8-bbc0-94bb9c504c40"/>
    <ds:schemaRef ds:uri="http://schemas.microsoft.com/sharepoint/v4"/>
  </ds:schemaRefs>
</ds:datastoreItem>
</file>

<file path=customXml/itemProps2.xml><?xml version="1.0" encoding="utf-8"?>
<ds:datastoreItem xmlns:ds="http://schemas.openxmlformats.org/officeDocument/2006/customXml" ds:itemID="{CE52ADD7-FD60-4314-95DC-8E075D180A5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63F49201-9937-4E6B-92EF-F0EC7CEF075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4.xml><?xml version="1.0" encoding="utf-8"?>
<ds:datastoreItem xmlns:ds="http://schemas.openxmlformats.org/officeDocument/2006/customXml" ds:itemID="{B7C62C7B-0FA7-4687-9118-8AF8A14FA91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5.xml><?xml version="1.0" encoding="utf-8"?>
<ds:datastoreItem xmlns:ds="http://schemas.openxmlformats.org/officeDocument/2006/customXml" ds:itemID="{1125AEB3-748C-4390-B087-DB9C5C80D51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142540</TotalTime>
  <Words>2844</Words>
  <Application>Microsoft Office PowerPoint</Application>
  <PresentationFormat>On-screen Show (4:3)</PresentationFormat>
  <Paragraphs>392</Paragraphs>
  <Slides>53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25</vt:i4>
      </vt:variant>
      <vt:variant>
        <vt:lpstr>Slide Titles</vt:lpstr>
      </vt:variant>
      <vt:variant>
        <vt:i4>53</vt:i4>
      </vt:variant>
    </vt:vector>
  </HeadingPairs>
  <TitlesOfParts>
    <vt:vector size="94" baseType="lpstr">
      <vt:lpstr>ＭＳ Ｐゴシック</vt:lpstr>
      <vt:lpstr>ＭＳ Ｐゴシック</vt:lpstr>
      <vt:lpstr>Arial</vt:lpstr>
      <vt:lpstr>Arial Black</vt:lpstr>
      <vt:lpstr>Arial Narrow</vt:lpstr>
      <vt:lpstr>Calibri</vt:lpstr>
      <vt:lpstr>Calibri Light</vt:lpstr>
      <vt:lpstr>Goudy Old Style</vt:lpstr>
      <vt:lpstr>Helvetica Neue Medium</vt:lpstr>
      <vt:lpstr>PT Sans</vt:lpstr>
      <vt:lpstr>Rockwell</vt:lpstr>
      <vt:lpstr>Times New Roman</vt:lpstr>
      <vt:lpstr>Verdana</vt:lpstr>
      <vt:lpstr>Wingdings</vt:lpstr>
      <vt:lpstr>Wingdings 2</vt:lpstr>
      <vt:lpstr>ヒラギノ角ゴ Pro W3</vt:lpstr>
      <vt:lpstr>Office Theme</vt:lpstr>
      <vt:lpstr>Power point</vt:lpstr>
      <vt:lpstr>Main Page/Transition Page</vt:lpstr>
      <vt:lpstr>Content Pages</vt:lpstr>
      <vt:lpstr>4_AHC PPT Template</vt:lpstr>
      <vt:lpstr>1_Main Page/Transition Page</vt:lpstr>
      <vt:lpstr>1_Content Pages</vt:lpstr>
      <vt:lpstr>Vision</vt:lpstr>
      <vt:lpstr>12_Vision</vt:lpstr>
      <vt:lpstr>SSM Health Theme</vt:lpstr>
      <vt:lpstr>5_Custom Design</vt:lpstr>
      <vt:lpstr>2_Custom Design</vt:lpstr>
      <vt:lpstr>3_Custom Design</vt:lpstr>
      <vt:lpstr>RHC Building full color</vt:lpstr>
      <vt:lpstr>AAH Theme</vt:lpstr>
      <vt:lpstr>1_AAH Theme</vt:lpstr>
      <vt:lpstr>1_Vision</vt:lpstr>
      <vt:lpstr>2_Vision</vt:lpstr>
      <vt:lpstr>Blank Presentation</vt:lpstr>
      <vt:lpstr>2_Office Theme</vt:lpstr>
      <vt:lpstr>3_Vision</vt:lpstr>
      <vt:lpstr>1_Office Theme</vt:lpstr>
      <vt:lpstr>3_Office Theme</vt:lpstr>
      <vt:lpstr>4_Office Theme</vt:lpstr>
      <vt:lpstr>Wash_U_Template-Red</vt:lpstr>
      <vt:lpstr>COVID-19 Strategies for OB &amp; Neonatal Units</vt:lpstr>
      <vt:lpstr>Welcome</vt:lpstr>
      <vt:lpstr>Housekeeping:  We Are Recording Now</vt:lpstr>
      <vt:lpstr>ILPQC Covid 19 webinars</vt:lpstr>
      <vt:lpstr>Overview</vt:lpstr>
      <vt:lpstr>US COVID case trend</vt:lpstr>
      <vt:lpstr>Data Update: May 6, 2021 CDC/IDPH: COVID-19 Outbreak </vt:lpstr>
      <vt:lpstr>IDPH County Level COVID-19 Risk Metrics</vt:lpstr>
      <vt:lpstr>Data Update May 6, 2021 IDPH: COVID-19 Outbreak </vt:lpstr>
      <vt:lpstr>Illinois Daily Incidence</vt:lpstr>
      <vt:lpstr>Illinois Covid Deaths</vt:lpstr>
      <vt:lpstr>Data Update May 6, 2021 IDPH: COVID-19 Outbreak  Race Demographics</vt:lpstr>
      <vt:lpstr>ILPQC COVID-19 Webpage www.ilpqc.org </vt:lpstr>
      <vt:lpstr>Updated OB (ACOG/SMFM) Resources</vt:lpstr>
      <vt:lpstr>Updated Neonatal /AAP Resources</vt:lpstr>
      <vt:lpstr>Updated OB/Neo Covid Publications</vt:lpstr>
      <vt:lpstr>IDPH / HFS / CDC</vt:lpstr>
      <vt:lpstr>PowerPoint Presentation</vt:lpstr>
      <vt:lpstr>PowerPoint Presentation</vt:lpstr>
      <vt:lpstr>PowerPoint Presentation</vt:lpstr>
      <vt:lpstr>V-SAFE vaccine monitoring  – what data is being gathered pregnant patients</vt:lpstr>
      <vt:lpstr>COVID Vaccine  Patient Education Examples</vt:lpstr>
      <vt:lpstr>Help Finding Vaccines</vt:lpstr>
      <vt:lpstr>COVID Vaccination in Pregnancy Updates: NEJM Article</vt:lpstr>
      <vt:lpstr>Financial Disclosures </vt:lpstr>
      <vt:lpstr>PowerPoint Presentation</vt:lpstr>
      <vt:lpstr>Background</vt:lpstr>
      <vt:lpstr>Methods</vt:lpstr>
      <vt:lpstr>PowerPoint Presentation</vt:lpstr>
      <vt:lpstr>PowerPoint Presentation</vt:lpstr>
      <vt:lpstr>PowerPoint Presentation</vt:lpstr>
      <vt:lpstr>PowerPoint Presentation</vt:lpstr>
      <vt:lpstr>Discussion</vt:lpstr>
      <vt:lpstr>PowerPoint Presentation</vt:lpstr>
      <vt:lpstr>Questions?</vt:lpstr>
      <vt:lpstr>OB Discussion Panel</vt:lpstr>
      <vt:lpstr>PowerPoint Presentation</vt:lpstr>
      <vt:lpstr>NB, 37 year old G3P0111 at 34w5d</vt:lpstr>
      <vt:lpstr>Case NB</vt:lpstr>
      <vt:lpstr>Case NB</vt:lpstr>
      <vt:lpstr>Lessons Learned</vt:lpstr>
      <vt:lpstr>PowerPoint Presentation</vt:lpstr>
      <vt:lpstr>My Covid Week</vt:lpstr>
      <vt:lpstr>Covid Cases</vt:lpstr>
      <vt:lpstr>Vertical Transmission Details</vt:lpstr>
      <vt:lpstr>Possible reinfection Risk factors</vt:lpstr>
      <vt:lpstr>Covid Recovered</vt:lpstr>
      <vt:lpstr>Severe Covid Pneumonia</vt:lpstr>
      <vt:lpstr>PowerPoint Presentation</vt:lpstr>
      <vt:lpstr>OB Discussion Panel</vt:lpstr>
      <vt:lpstr>Neonatal Discussion Panel</vt:lpstr>
      <vt:lpstr>Thank You</vt:lpstr>
      <vt:lpstr>PowerPoint Presentation</vt:lpstr>
    </vt:vector>
  </TitlesOfParts>
  <Company>State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Illinois Perinatal Quality Collaborative</dc:title>
  <dc:creator>alicia.hawkins</dc:creator>
  <cp:lastModifiedBy>Ieshia Johnson</cp:lastModifiedBy>
  <cp:revision>2614</cp:revision>
  <cp:lastPrinted>2018-07-12T17:33:39Z</cp:lastPrinted>
  <dcterms:created xsi:type="dcterms:W3CDTF">2013-06-07T18:46:59Z</dcterms:created>
  <dcterms:modified xsi:type="dcterms:W3CDTF">2021-05-07T16:08:31Z</dcterms:modified>
</cp:coreProperties>
</file>