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5.jpg" ContentType="image/jpeg"/>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17.jp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66" r:id="rId3"/>
    <p:sldMasterId id="2147483684" r:id="rId4"/>
    <p:sldMasterId id="2147483697" r:id="rId5"/>
    <p:sldMasterId id="2147483709" r:id="rId6"/>
    <p:sldMasterId id="2147483715" r:id="rId7"/>
    <p:sldMasterId id="2147483729" r:id="rId8"/>
    <p:sldMasterId id="2147483743" r:id="rId9"/>
    <p:sldMasterId id="2147483755" r:id="rId10"/>
    <p:sldMasterId id="2147483767" r:id="rId11"/>
    <p:sldMasterId id="2147483780" r:id="rId12"/>
    <p:sldMasterId id="2147483794" r:id="rId13"/>
    <p:sldMasterId id="2147483807" r:id="rId14"/>
  </p:sldMasterIdLst>
  <p:notesMasterIdLst>
    <p:notesMasterId r:id="rId99"/>
  </p:notesMasterIdLst>
  <p:sldIdLst>
    <p:sldId id="279" r:id="rId15"/>
    <p:sldId id="280" r:id="rId16"/>
    <p:sldId id="281" r:id="rId17"/>
    <p:sldId id="282" r:id="rId18"/>
    <p:sldId id="283" r:id="rId19"/>
    <p:sldId id="357" r:id="rId20"/>
    <p:sldId id="358" r:id="rId21"/>
    <p:sldId id="287" r:id="rId22"/>
    <p:sldId id="257" r:id="rId23"/>
    <p:sldId id="288" r:id="rId24"/>
    <p:sldId id="318" r:id="rId25"/>
    <p:sldId id="344" r:id="rId26"/>
    <p:sldId id="289" r:id="rId27"/>
    <p:sldId id="290" r:id="rId28"/>
    <p:sldId id="291" r:id="rId29"/>
    <p:sldId id="292" r:id="rId30"/>
    <p:sldId id="293" r:id="rId31"/>
    <p:sldId id="294" r:id="rId32"/>
    <p:sldId id="328" r:id="rId33"/>
    <p:sldId id="327" r:id="rId34"/>
    <p:sldId id="330" r:id="rId35"/>
    <p:sldId id="346" r:id="rId36"/>
    <p:sldId id="335" r:id="rId37"/>
    <p:sldId id="295" r:id="rId38"/>
    <p:sldId id="296" r:id="rId39"/>
    <p:sldId id="310" r:id="rId40"/>
    <p:sldId id="311" r:id="rId41"/>
    <p:sldId id="351" r:id="rId42"/>
    <p:sldId id="297" r:id="rId43"/>
    <p:sldId id="326" r:id="rId44"/>
    <p:sldId id="347" r:id="rId45"/>
    <p:sldId id="359" r:id="rId46"/>
    <p:sldId id="360" r:id="rId47"/>
    <p:sldId id="361" r:id="rId48"/>
    <p:sldId id="362" r:id="rId49"/>
    <p:sldId id="363" r:id="rId50"/>
    <p:sldId id="364" r:id="rId51"/>
    <p:sldId id="365" r:id="rId52"/>
    <p:sldId id="366" r:id="rId53"/>
    <p:sldId id="367" r:id="rId54"/>
    <p:sldId id="368" r:id="rId55"/>
    <p:sldId id="369" r:id="rId56"/>
    <p:sldId id="370" r:id="rId57"/>
    <p:sldId id="371" r:id="rId58"/>
    <p:sldId id="372" r:id="rId59"/>
    <p:sldId id="373" r:id="rId60"/>
    <p:sldId id="374" r:id="rId61"/>
    <p:sldId id="375" r:id="rId62"/>
    <p:sldId id="376" r:id="rId63"/>
    <p:sldId id="377" r:id="rId64"/>
    <p:sldId id="378" r:id="rId65"/>
    <p:sldId id="379" r:id="rId66"/>
    <p:sldId id="380" r:id="rId67"/>
    <p:sldId id="381" r:id="rId68"/>
    <p:sldId id="382" r:id="rId69"/>
    <p:sldId id="383" r:id="rId70"/>
    <p:sldId id="384" r:id="rId71"/>
    <p:sldId id="385" r:id="rId72"/>
    <p:sldId id="386" r:id="rId73"/>
    <p:sldId id="387" r:id="rId74"/>
    <p:sldId id="388" r:id="rId75"/>
    <p:sldId id="321" r:id="rId76"/>
    <p:sldId id="320" r:id="rId77"/>
    <p:sldId id="350" r:id="rId78"/>
    <p:sldId id="300" r:id="rId79"/>
    <p:sldId id="322" r:id="rId80"/>
    <p:sldId id="333" r:id="rId81"/>
    <p:sldId id="303" r:id="rId82"/>
    <p:sldId id="305" r:id="rId83"/>
    <p:sldId id="349" r:id="rId84"/>
    <p:sldId id="352" r:id="rId85"/>
    <p:sldId id="353" r:id="rId86"/>
    <p:sldId id="354" r:id="rId87"/>
    <p:sldId id="355" r:id="rId88"/>
    <p:sldId id="356" r:id="rId89"/>
    <p:sldId id="348" r:id="rId90"/>
    <p:sldId id="306" r:id="rId91"/>
    <p:sldId id="307" r:id="rId92"/>
    <p:sldId id="308" r:id="rId93"/>
    <p:sldId id="312" r:id="rId94"/>
    <p:sldId id="314" r:id="rId95"/>
    <p:sldId id="315" r:id="rId96"/>
    <p:sldId id="317" r:id="rId97"/>
    <p:sldId id="345"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73" autoAdjust="0"/>
    <p:restoredTop sz="91892" autoAdjust="0"/>
  </p:normalViewPr>
  <p:slideViewPr>
    <p:cSldViewPr snapToGrid="0">
      <p:cViewPr varScale="1">
        <p:scale>
          <a:sx n="80" d="100"/>
          <a:sy n="80" d="100"/>
        </p:scale>
        <p:origin x="648" y="48"/>
      </p:cViewPr>
      <p:guideLst/>
    </p:cSldViewPr>
  </p:slideViewPr>
  <p:notesTextViewPr>
    <p:cViewPr>
      <p:scale>
        <a:sx n="1" d="1"/>
        <a:sy n="1" d="1"/>
      </p:scale>
      <p:origin x="0" y="0"/>
    </p:cViewPr>
  </p:notesTextViewPr>
  <p:sorterViewPr>
    <p:cViewPr varScale="1">
      <p:scale>
        <a:sx n="100" d="100"/>
        <a:sy n="100" d="100"/>
      </p:scale>
      <p:origin x="0" y="-9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0.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theme" Target="theme/theme1.xml"/><Relationship Id="rId5" Type="http://schemas.openxmlformats.org/officeDocument/2006/relationships/slideMaster" Target="slideMasters/slideMaster4.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9.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7" Type="http://schemas.openxmlformats.org/officeDocument/2006/relationships/slideMaster" Target="slideMasters/slideMaster6.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1.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3.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presProps" Target="presProps.xml"/><Relationship Id="rId8" Type="http://schemas.openxmlformats.org/officeDocument/2006/relationships/slideMaster" Target="slideMasters/slideMaster7.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236969529431703E-2"/>
          <c:y val="0.13149231346081741"/>
          <c:w val="0.89677548800171214"/>
          <c:h val="0.67277240344956879"/>
        </c:manualLayout>
      </c:layout>
      <c:barChart>
        <c:barDir val="col"/>
        <c:grouping val="clustered"/>
        <c:varyColors val="0"/>
        <c:ser>
          <c:idx val="0"/>
          <c:order val="0"/>
          <c:tx>
            <c:strRef>
              <c:f>'[BE Hospital Measure Reports_10.8.2021_dlw (1).xlsx]Combined graphs!'!$B$1</c:f>
              <c:strCache>
                <c:ptCount val="1"/>
                <c:pt idx="0">
                  <c:v>Baseline (Q4 2021)</c:v>
                </c:pt>
              </c:strCache>
            </c:strRef>
          </c:tx>
          <c:spPr>
            <a:solidFill>
              <a:schemeClr val="accent1"/>
            </a:solidFill>
            <a:ln>
              <a:noFill/>
            </a:ln>
            <a:effectLst/>
          </c:spPr>
          <c:invertIfNegative val="0"/>
          <c:cat>
            <c:strRef>
              <c:f>'[BE Hospital Measure Reports_10.8.2021_dlw (1).xlsx]Combined graphs!'!$A$2:$A$5</c:f>
              <c:strCache>
                <c:ptCount val="4"/>
                <c:pt idx="0">
                  <c:v>SDOH Tool Documented Prenatal</c:v>
                </c:pt>
                <c:pt idx="1">
                  <c:v>SDOH Tool Documented L&amp;D</c:v>
                </c:pt>
                <c:pt idx="2">
                  <c:v>SDOH Linkage to Resources Prenatal</c:v>
                </c:pt>
                <c:pt idx="3">
                  <c:v>SDOH Linkage to Resources L&amp;D</c:v>
                </c:pt>
              </c:strCache>
            </c:strRef>
          </c:cat>
          <c:val>
            <c:numRef>
              <c:f>'[BE Hospital Measure Reports_10.8.2021_dlw (1).xlsx]Combined graphs!'!$B$2:$B$5</c:f>
              <c:numCache>
                <c:formatCode>0%</c:formatCode>
                <c:ptCount val="4"/>
                <c:pt idx="0">
                  <c:v>0.09</c:v>
                </c:pt>
                <c:pt idx="1">
                  <c:v>0.22700000000000001</c:v>
                </c:pt>
                <c:pt idx="2">
                  <c:v>4.1000000000000002E-2</c:v>
                </c:pt>
                <c:pt idx="3">
                  <c:v>0.06</c:v>
                </c:pt>
              </c:numCache>
            </c:numRef>
          </c:val>
          <c:extLst>
            <c:ext xmlns:c16="http://schemas.microsoft.com/office/drawing/2014/chart" uri="{C3380CC4-5D6E-409C-BE32-E72D297353CC}">
              <c16:uniqueId val="{00000000-B801-400C-84CE-3FD814FAA0AE}"/>
            </c:ext>
          </c:extLst>
        </c:ser>
        <c:ser>
          <c:idx val="1"/>
          <c:order val="1"/>
          <c:tx>
            <c:strRef>
              <c:f>'[BE Hospital Measure Reports_10.8.2021_dlw (1).xlsx]Combined graphs!'!$C$1</c:f>
              <c:strCache>
                <c:ptCount val="1"/>
                <c:pt idx="0">
                  <c:v>Aug-21</c:v>
                </c:pt>
              </c:strCache>
            </c:strRef>
          </c:tx>
          <c:spPr>
            <a:solidFill>
              <a:schemeClr val="accent2"/>
            </a:solidFill>
            <a:ln>
              <a:noFill/>
            </a:ln>
            <a:effectLst/>
          </c:spPr>
          <c:invertIfNegative val="0"/>
          <c:cat>
            <c:strRef>
              <c:f>'[BE Hospital Measure Reports_10.8.2021_dlw (1).xlsx]Combined graphs!'!$A$2:$A$5</c:f>
              <c:strCache>
                <c:ptCount val="4"/>
                <c:pt idx="0">
                  <c:v>SDOH Tool Documented Prenatal</c:v>
                </c:pt>
                <c:pt idx="1">
                  <c:v>SDOH Tool Documented L&amp;D</c:v>
                </c:pt>
                <c:pt idx="2">
                  <c:v>SDOH Linkage to Resources Prenatal</c:v>
                </c:pt>
                <c:pt idx="3">
                  <c:v>SDOH Linkage to Resources L&amp;D</c:v>
                </c:pt>
              </c:strCache>
            </c:strRef>
          </c:cat>
          <c:val>
            <c:numRef>
              <c:f>'[BE Hospital Measure Reports_10.8.2021_dlw (1).xlsx]Combined graphs!'!$C$2:$C$5</c:f>
              <c:numCache>
                <c:formatCode>0%</c:formatCode>
                <c:ptCount val="4"/>
                <c:pt idx="0">
                  <c:v>3.2000000000000001E-2</c:v>
                </c:pt>
                <c:pt idx="1">
                  <c:v>0.192</c:v>
                </c:pt>
                <c:pt idx="2">
                  <c:v>1.2E-2</c:v>
                </c:pt>
                <c:pt idx="3">
                  <c:v>3.5000000000000003E-2</c:v>
                </c:pt>
              </c:numCache>
            </c:numRef>
          </c:val>
          <c:extLst>
            <c:ext xmlns:c16="http://schemas.microsoft.com/office/drawing/2014/chart" uri="{C3380CC4-5D6E-409C-BE32-E72D297353CC}">
              <c16:uniqueId val="{00000001-B801-400C-84CE-3FD814FAA0AE}"/>
            </c:ext>
          </c:extLst>
        </c:ser>
        <c:dLbls>
          <c:showLegendKey val="0"/>
          <c:showVal val="0"/>
          <c:showCatName val="0"/>
          <c:showSerName val="0"/>
          <c:showPercent val="0"/>
          <c:showBubbleSize val="0"/>
        </c:dLbls>
        <c:gapWidth val="219"/>
        <c:overlap val="-27"/>
        <c:axId val="567167832"/>
        <c:axId val="567169472"/>
      </c:barChart>
      <c:lineChart>
        <c:grouping val="standard"/>
        <c:varyColors val="0"/>
        <c:ser>
          <c:idx val="2"/>
          <c:order val="2"/>
          <c:tx>
            <c:strRef>
              <c:f>'[BE Hospital Measure Reports_10.8.2021_dlw (1).xlsx]Combined graphs!'!$D$1</c:f>
              <c:strCache>
                <c:ptCount val="1"/>
                <c:pt idx="0">
                  <c:v>Goal</c:v>
                </c:pt>
              </c:strCache>
            </c:strRef>
          </c:tx>
          <c:spPr>
            <a:ln w="28575" cap="rnd">
              <a:solidFill>
                <a:srgbClr val="C00000"/>
              </a:solidFill>
              <a:prstDash val="sysDash"/>
              <a:round/>
            </a:ln>
            <a:effectLst/>
          </c:spPr>
          <c:marker>
            <c:symbol val="none"/>
          </c:marker>
          <c:cat>
            <c:strRef>
              <c:f>'[BE Hospital Measure Reports_10.8.2021_dlw (1).xlsx]Combined graphs!'!$A$2:$A$5</c:f>
              <c:strCache>
                <c:ptCount val="4"/>
                <c:pt idx="0">
                  <c:v>SDOH Tool Documented Prenatal</c:v>
                </c:pt>
                <c:pt idx="1">
                  <c:v>SDOH Tool Documented L&amp;D</c:v>
                </c:pt>
                <c:pt idx="2">
                  <c:v>SDOH Linkage to Resources Prenatal</c:v>
                </c:pt>
                <c:pt idx="3">
                  <c:v>SDOH Linkage to Resources L&amp;D</c:v>
                </c:pt>
              </c:strCache>
            </c:strRef>
          </c:cat>
          <c:val>
            <c:numRef>
              <c:f>'[BE Hospital Measure Reports_10.8.2021_dlw (1).xlsx]Combined graphs!'!$D$2:$D$5</c:f>
              <c:numCache>
                <c:formatCode>0%</c:formatCode>
                <c:ptCount val="4"/>
                <c:pt idx="0">
                  <c:v>0.7</c:v>
                </c:pt>
                <c:pt idx="1">
                  <c:v>0.7</c:v>
                </c:pt>
                <c:pt idx="2">
                  <c:v>0.7</c:v>
                </c:pt>
                <c:pt idx="3">
                  <c:v>0.7</c:v>
                </c:pt>
              </c:numCache>
            </c:numRef>
          </c:val>
          <c:smooth val="0"/>
          <c:extLst>
            <c:ext xmlns:c16="http://schemas.microsoft.com/office/drawing/2014/chart" uri="{C3380CC4-5D6E-409C-BE32-E72D297353CC}">
              <c16:uniqueId val="{00000002-B801-400C-84CE-3FD814FAA0AE}"/>
            </c:ext>
          </c:extLst>
        </c:ser>
        <c:dLbls>
          <c:showLegendKey val="0"/>
          <c:showVal val="0"/>
          <c:showCatName val="0"/>
          <c:showSerName val="0"/>
          <c:showPercent val="0"/>
          <c:showBubbleSize val="0"/>
        </c:dLbls>
        <c:marker val="1"/>
        <c:smooth val="0"/>
        <c:axId val="567167832"/>
        <c:axId val="567169472"/>
      </c:lineChart>
      <c:catAx>
        <c:axId val="56716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7169472"/>
        <c:crosses val="autoZero"/>
        <c:auto val="1"/>
        <c:lblAlgn val="ctr"/>
        <c:lblOffset val="100"/>
        <c:noMultiLvlLbl val="0"/>
      </c:catAx>
      <c:valAx>
        <c:axId val="567169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7167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solidFill>
          <a:schemeClr val="accent6">
            <a:lumMod val="40000"/>
            <a:lumOff val="60000"/>
            <a:alpha val="40000"/>
          </a:schemeClr>
        </a:solid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a:stretch>
            <a:fillRect/>
          </a:stretch>
        </a:blipFill>
      </dgm:spPr>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E5414B87-917E-477E-BF2C-9E01B8ADA961}" type="presOf" srcId="{8BADECEC-2FF8-40F9-8CEC-87662EC9ACD4}" destId="{5F77EB86-DC3A-4F49-9C1C-64F45674FB41}"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1A1B0F33-FC23-40B2-BC2A-AF7EE23A173D}" srcId="{F24A868A-664D-42B6-A599-58F4180D9CD5}" destId="{0AA1816D-CC2F-4D69-B6DA-C364AB0244B0}" srcOrd="5" destOrd="0" parTransId="{988E88B7-D8BF-47C6-8CF7-14EB94081D4C}" sibTransId="{06A61F8F-57F0-4D32-8C10-319FBF89C4F0}"/>
    <dgm:cxn modelId="{132D1BA2-776C-4BBE-A5EF-439F28F52864}" type="presOf" srcId="{7806FEDF-A619-4F80-A944-A6AFB900500D}" destId="{59934895-D150-4E33-9DF9-05F4FF77A7AF}" srcOrd="0" destOrd="0" presId="urn:microsoft.com/office/officeart/2008/layout/PictureStrips"/>
    <dgm:cxn modelId="{5E7F807A-DAD6-410E-967E-373ADB304855}" type="presOf" srcId="{B6B72146-484E-4F79-BA49-1B269067A153}" destId="{E4F7C446-C5AF-419C-B1D8-F6A9C79DD675}" srcOrd="0" destOrd="0" presId="urn:microsoft.com/office/officeart/2008/layout/PictureStrips"/>
    <dgm:cxn modelId="{741ABDBB-7012-4181-AD12-927D8305C0DE}" type="presOf" srcId="{0AA1816D-CC2F-4D69-B6DA-C364AB0244B0}" destId="{197AA65D-CC75-4AFD-8AF6-BE49EB492D3A}"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F0C010E1-0925-47C2-BC60-F5D7ACA41474}" srcId="{F24A868A-664D-42B6-A599-58F4180D9CD5}" destId="{8BADECEC-2FF8-40F9-8CEC-87662EC9ACD4}" srcOrd="3" destOrd="0" parTransId="{4D804546-C693-45EC-852E-E9164F816126}" sibTransId="{30734B9A-4BBF-4E31-AA4B-6CF614EECEFD}"/>
    <dgm:cxn modelId="{FDCCCA09-1174-46B4-B74B-BA16C49073DF}" srcId="{F24A868A-664D-42B6-A599-58F4180D9CD5}" destId="{145678A4-C9B1-46A8-AB0F-333660A44930}" srcOrd="4" destOrd="0" parTransId="{0BE838AE-950D-41CB-915F-94F09230C8BA}" sibTransId="{6F49F7C4-2516-4E5A-874B-96D7AB23C2BB}"/>
    <dgm:cxn modelId="{57F070A5-5C43-4AA5-8D1A-CFAE1DBF7145}" type="presOf" srcId="{145678A4-C9B1-46A8-AB0F-333660A44930}" destId="{70187994-DBE7-4A6A-B505-7DE43D8B5E24}" srcOrd="0" destOrd="0" presId="urn:microsoft.com/office/officeart/2008/layout/PictureStrips"/>
    <dgm:cxn modelId="{1DD56503-1C2E-4DBB-98F7-5E85C651D8A1}" srcId="{F24A868A-664D-42B6-A599-58F4180D9CD5}" destId="{B6B72146-484E-4F79-BA49-1B269067A153}" srcOrd="2" destOrd="0" parTransId="{ADD461F2-10FF-45CB-AE84-C92D8465A518}" sibTransId="{5BBC6221-5249-441E-83CF-AEDA9AE70078}"/>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1777B4-2051-4201-BE14-8F470E392868}"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3BEF7EFD-CAB1-4CD7-97ED-9FCEEC383A33}">
      <dgm:prSet phldrT="[Text]" custT="1"/>
      <dgm:spPr/>
      <dgm:t>
        <a:bodyPr/>
        <a:lstStyle/>
        <a:p>
          <a:pPr algn="l"/>
          <a:r>
            <a:rPr lang="en-US" sz="2400"/>
            <a:t>1. Mapping social determinants of health community resources and services </a:t>
          </a:r>
        </a:p>
      </dgm:t>
    </dgm:pt>
    <dgm:pt modelId="{36E14D88-7667-48D8-8B5C-5B08E559E77C}" type="parTrans" cxnId="{0F734C2A-231A-4F5E-9555-99E11B08C391}">
      <dgm:prSet/>
      <dgm:spPr/>
      <dgm:t>
        <a:bodyPr/>
        <a:lstStyle/>
        <a:p>
          <a:endParaRPr lang="en-US" sz="2800"/>
        </a:p>
      </dgm:t>
    </dgm:pt>
    <dgm:pt modelId="{61612939-3255-4B74-8BF4-D4F3DCA1A7A5}" type="sibTrans" cxnId="{0F734C2A-231A-4F5E-9555-99E11B08C391}">
      <dgm:prSet/>
      <dgm:spPr/>
      <dgm:t>
        <a:bodyPr/>
        <a:lstStyle/>
        <a:p>
          <a:endParaRPr lang="en-US" sz="2800"/>
        </a:p>
      </dgm:t>
    </dgm:pt>
    <dgm:pt modelId="{00F1C039-4EFB-4D15-9577-D137A4A29215}">
      <dgm:prSet custT="1"/>
      <dgm:spPr/>
      <dgm:t>
        <a:bodyPr/>
        <a:lstStyle/>
        <a:p>
          <a:pPr algn="l"/>
          <a:r>
            <a:rPr lang="en-US" sz="2400"/>
            <a:t>2. Screening all patients for social determinants of health needs during prenatal care and at the delivery admission and linking to resources/ services </a:t>
          </a:r>
        </a:p>
      </dgm:t>
    </dgm:pt>
    <dgm:pt modelId="{542B34F0-3489-4C6F-B95A-D488F5570FD9}" type="parTrans" cxnId="{BC8D52E1-1159-4FF8-B62E-B9640B37AD3E}">
      <dgm:prSet/>
      <dgm:spPr/>
      <dgm:t>
        <a:bodyPr/>
        <a:lstStyle/>
        <a:p>
          <a:endParaRPr lang="en-US" sz="2800"/>
        </a:p>
      </dgm:t>
    </dgm:pt>
    <dgm:pt modelId="{938516D7-CB8F-47A8-BAFE-00528205DB2A}" type="sibTrans" cxnId="{BC8D52E1-1159-4FF8-B62E-B9640B37AD3E}">
      <dgm:prSet/>
      <dgm:spPr/>
      <dgm:t>
        <a:bodyPr/>
        <a:lstStyle/>
        <a:p>
          <a:endParaRPr lang="en-US" sz="2800"/>
        </a:p>
      </dgm:t>
    </dgm:pt>
    <dgm:pt modelId="{CA331BC3-C39D-4EE4-AA7E-8655775BC9B3}">
      <dgm:prSet custT="1"/>
      <dgm:spPr/>
      <dgm:t>
        <a:bodyPr/>
        <a:lstStyle/>
        <a:p>
          <a:r>
            <a:rPr lang="en-US" sz="2400"/>
            <a:t>3. Incorporating social determinants of health and discrimination factors in hospital maternal morbidity reviews </a:t>
          </a:r>
        </a:p>
      </dgm:t>
    </dgm:pt>
    <dgm:pt modelId="{8EA54C08-E9F0-4B47-888F-089034533FFA}" type="parTrans" cxnId="{2A3D0FAA-ADF1-445A-B675-2F1895AC043C}">
      <dgm:prSet/>
      <dgm:spPr/>
      <dgm:t>
        <a:bodyPr/>
        <a:lstStyle/>
        <a:p>
          <a:endParaRPr lang="en-US" sz="2800"/>
        </a:p>
      </dgm:t>
    </dgm:pt>
    <dgm:pt modelId="{A99E3FFD-3639-48EF-8EED-0990A01B7E95}" type="sibTrans" cxnId="{2A3D0FAA-ADF1-445A-B675-2F1895AC043C}">
      <dgm:prSet/>
      <dgm:spPr/>
      <dgm:t>
        <a:bodyPr/>
        <a:lstStyle/>
        <a:p>
          <a:endParaRPr lang="en-US" sz="2800"/>
        </a:p>
      </dgm:t>
    </dgm:pt>
    <dgm:pt modelId="{95A0E8D2-D3FD-4CAB-A01C-1DBC769550BF}" type="pres">
      <dgm:prSet presAssocID="{7C1777B4-2051-4201-BE14-8F470E392868}" presName="linear" presStyleCnt="0">
        <dgm:presLayoutVars>
          <dgm:animLvl val="lvl"/>
          <dgm:resizeHandles val="exact"/>
        </dgm:presLayoutVars>
      </dgm:prSet>
      <dgm:spPr/>
      <dgm:t>
        <a:bodyPr/>
        <a:lstStyle/>
        <a:p>
          <a:endParaRPr lang="en-US"/>
        </a:p>
      </dgm:t>
    </dgm:pt>
    <dgm:pt modelId="{252E7F92-59CF-4240-80F0-701637FBBE49}" type="pres">
      <dgm:prSet presAssocID="{3BEF7EFD-CAB1-4CD7-97ED-9FCEEC383A33}" presName="parentText" presStyleLbl="node1" presStyleIdx="0" presStyleCnt="3">
        <dgm:presLayoutVars>
          <dgm:chMax val="0"/>
          <dgm:bulletEnabled val="1"/>
        </dgm:presLayoutVars>
      </dgm:prSet>
      <dgm:spPr/>
      <dgm:t>
        <a:bodyPr/>
        <a:lstStyle/>
        <a:p>
          <a:endParaRPr lang="en-US"/>
        </a:p>
      </dgm:t>
    </dgm:pt>
    <dgm:pt modelId="{B5683D8D-C8E4-4669-87C0-79048636B4C7}" type="pres">
      <dgm:prSet presAssocID="{61612939-3255-4B74-8BF4-D4F3DCA1A7A5}" presName="spacer" presStyleCnt="0"/>
      <dgm:spPr/>
    </dgm:pt>
    <dgm:pt modelId="{42EEBFCA-97F9-4E4C-B7A0-AFB961BCC96E}" type="pres">
      <dgm:prSet presAssocID="{00F1C039-4EFB-4D15-9577-D137A4A29215}" presName="parentText" presStyleLbl="node1" presStyleIdx="1" presStyleCnt="3">
        <dgm:presLayoutVars>
          <dgm:chMax val="0"/>
          <dgm:bulletEnabled val="1"/>
        </dgm:presLayoutVars>
      </dgm:prSet>
      <dgm:spPr/>
      <dgm:t>
        <a:bodyPr/>
        <a:lstStyle/>
        <a:p>
          <a:endParaRPr lang="en-US"/>
        </a:p>
      </dgm:t>
    </dgm:pt>
    <dgm:pt modelId="{1707AD78-3E45-4C40-A6F2-22FDDBFA1A7F}" type="pres">
      <dgm:prSet presAssocID="{938516D7-CB8F-47A8-BAFE-00528205DB2A}" presName="spacer" presStyleCnt="0"/>
      <dgm:spPr/>
    </dgm:pt>
    <dgm:pt modelId="{5577C883-0A20-4E4B-A40D-2BD1F783B2B8}" type="pres">
      <dgm:prSet presAssocID="{CA331BC3-C39D-4EE4-AA7E-8655775BC9B3}" presName="parentText" presStyleLbl="node1" presStyleIdx="2" presStyleCnt="3" custLinFactNeighborX="1218" custLinFactNeighborY="-5615">
        <dgm:presLayoutVars>
          <dgm:chMax val="0"/>
          <dgm:bulletEnabled val="1"/>
        </dgm:presLayoutVars>
      </dgm:prSet>
      <dgm:spPr/>
      <dgm:t>
        <a:bodyPr/>
        <a:lstStyle/>
        <a:p>
          <a:endParaRPr lang="en-US"/>
        </a:p>
      </dgm:t>
    </dgm:pt>
  </dgm:ptLst>
  <dgm:cxnLst>
    <dgm:cxn modelId="{23843F80-DCFE-4B02-9035-B9EFCF9980C7}" type="presOf" srcId="{CA331BC3-C39D-4EE4-AA7E-8655775BC9B3}" destId="{5577C883-0A20-4E4B-A40D-2BD1F783B2B8}" srcOrd="0" destOrd="0" presId="urn:microsoft.com/office/officeart/2005/8/layout/vList2"/>
    <dgm:cxn modelId="{F250D8A2-CA52-4616-9E14-4D2772CFD344}" type="presOf" srcId="{7C1777B4-2051-4201-BE14-8F470E392868}" destId="{95A0E8D2-D3FD-4CAB-A01C-1DBC769550BF}" srcOrd="0" destOrd="0" presId="urn:microsoft.com/office/officeart/2005/8/layout/vList2"/>
    <dgm:cxn modelId="{BC8D52E1-1159-4FF8-B62E-B9640B37AD3E}" srcId="{7C1777B4-2051-4201-BE14-8F470E392868}" destId="{00F1C039-4EFB-4D15-9577-D137A4A29215}" srcOrd="1" destOrd="0" parTransId="{542B34F0-3489-4C6F-B95A-D488F5570FD9}" sibTransId="{938516D7-CB8F-47A8-BAFE-00528205DB2A}"/>
    <dgm:cxn modelId="{2A3D0FAA-ADF1-445A-B675-2F1895AC043C}" srcId="{7C1777B4-2051-4201-BE14-8F470E392868}" destId="{CA331BC3-C39D-4EE4-AA7E-8655775BC9B3}" srcOrd="2" destOrd="0" parTransId="{8EA54C08-E9F0-4B47-888F-089034533FFA}" sibTransId="{A99E3FFD-3639-48EF-8EED-0990A01B7E95}"/>
    <dgm:cxn modelId="{0F734C2A-231A-4F5E-9555-99E11B08C391}" srcId="{7C1777B4-2051-4201-BE14-8F470E392868}" destId="{3BEF7EFD-CAB1-4CD7-97ED-9FCEEC383A33}" srcOrd="0" destOrd="0" parTransId="{36E14D88-7667-48D8-8B5C-5B08E559E77C}" sibTransId="{61612939-3255-4B74-8BF4-D4F3DCA1A7A5}"/>
    <dgm:cxn modelId="{1D04F734-6229-4C6D-9D7E-D927E8D2EF1A}" type="presOf" srcId="{3BEF7EFD-CAB1-4CD7-97ED-9FCEEC383A33}" destId="{252E7F92-59CF-4240-80F0-701637FBBE49}" srcOrd="0" destOrd="0" presId="urn:microsoft.com/office/officeart/2005/8/layout/vList2"/>
    <dgm:cxn modelId="{FCBE49AE-5921-4BA2-AF14-A7306BE355F8}" type="presOf" srcId="{00F1C039-4EFB-4D15-9577-D137A4A29215}" destId="{42EEBFCA-97F9-4E4C-B7A0-AFB961BCC96E}" srcOrd="0" destOrd="0" presId="urn:microsoft.com/office/officeart/2005/8/layout/vList2"/>
    <dgm:cxn modelId="{C17A0A42-1A18-4BBA-86E4-00118CF3DB78}" type="presParOf" srcId="{95A0E8D2-D3FD-4CAB-A01C-1DBC769550BF}" destId="{252E7F92-59CF-4240-80F0-701637FBBE49}" srcOrd="0" destOrd="0" presId="urn:microsoft.com/office/officeart/2005/8/layout/vList2"/>
    <dgm:cxn modelId="{4F6760B9-BB4C-4B08-A339-B342100A2B95}" type="presParOf" srcId="{95A0E8D2-D3FD-4CAB-A01C-1DBC769550BF}" destId="{B5683D8D-C8E4-4669-87C0-79048636B4C7}" srcOrd="1" destOrd="0" presId="urn:microsoft.com/office/officeart/2005/8/layout/vList2"/>
    <dgm:cxn modelId="{AA405755-1B37-47DF-9FFD-F61F470D3A6D}" type="presParOf" srcId="{95A0E8D2-D3FD-4CAB-A01C-1DBC769550BF}" destId="{42EEBFCA-97F9-4E4C-B7A0-AFB961BCC96E}" srcOrd="2" destOrd="0" presId="urn:microsoft.com/office/officeart/2005/8/layout/vList2"/>
    <dgm:cxn modelId="{D0ADFFBB-77DC-4B80-B54D-EF69B339A3BA}" type="presParOf" srcId="{95A0E8D2-D3FD-4CAB-A01C-1DBC769550BF}" destId="{1707AD78-3E45-4C40-A6F2-22FDDBFA1A7F}" srcOrd="3" destOrd="0" presId="urn:microsoft.com/office/officeart/2005/8/layout/vList2"/>
    <dgm:cxn modelId="{0CF39358-8DFD-4BCD-BC71-F0D3EEDDE46B}" type="presParOf" srcId="{95A0E8D2-D3FD-4CAB-A01C-1DBC769550BF}" destId="{5577C883-0A20-4E4B-A40D-2BD1F783B2B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AC2AD0-D4A5-4164-A79D-30510BC7BFF2}" type="doc">
      <dgm:prSet loTypeId="urn:microsoft.com/office/officeart/2008/layout/VerticalCurvedList" loCatId="list" qsTypeId="urn:microsoft.com/office/officeart/2005/8/quickstyle/simple3" qsCatId="simple" csTypeId="urn:microsoft.com/office/officeart/2005/8/colors/accent3_2" csCatId="accent3" phldr="1"/>
      <dgm:spPr/>
    </dgm:pt>
    <dgm:pt modelId="{42894427-925E-4E26-AE03-D5311AC9D346}">
      <dgm:prSet phldrT="[Text]" custT="1"/>
      <dgm:spPr/>
      <dgm:t>
        <a:bodyPr/>
        <a:lstStyle/>
        <a:p>
          <a:pPr algn="l"/>
          <a:r>
            <a:rPr lang="en-US" sz="1600"/>
            <a:t>1. </a:t>
          </a:r>
          <a:r>
            <a:rPr lang="en-US" sz="1600" b="1"/>
            <a:t>Already have </a:t>
          </a:r>
          <a:r>
            <a:rPr lang="en-US" sz="1600" b="1" err="1"/>
            <a:t>NowPow</a:t>
          </a:r>
          <a:r>
            <a:rPr lang="en-US" sz="1600" b="1"/>
            <a:t> at your hospital? </a:t>
          </a:r>
          <a:r>
            <a:rPr lang="en-US" sz="1600"/>
            <a:t>Expand </a:t>
          </a:r>
          <a:r>
            <a:rPr lang="en-US" sz="1600" err="1"/>
            <a:t>NowPow</a:t>
          </a:r>
          <a:r>
            <a:rPr lang="en-US" sz="1600"/>
            <a:t> access and usage to OB department, if not already in place</a:t>
          </a:r>
        </a:p>
      </dgm:t>
    </dgm:pt>
    <dgm:pt modelId="{C47C75CF-BA66-41D7-B3BA-C51C337084AF}" type="parTrans" cxnId="{1B5F5A85-D068-4B0C-B6D3-EC73421072A6}">
      <dgm:prSet/>
      <dgm:spPr/>
      <dgm:t>
        <a:bodyPr/>
        <a:lstStyle/>
        <a:p>
          <a:endParaRPr lang="en-US"/>
        </a:p>
      </dgm:t>
    </dgm:pt>
    <dgm:pt modelId="{36C2A157-4368-4E96-9E7F-A1A9190AFBFA}" type="sibTrans" cxnId="{1B5F5A85-D068-4B0C-B6D3-EC73421072A6}">
      <dgm:prSet/>
      <dgm:spPr/>
      <dgm:t>
        <a:bodyPr/>
        <a:lstStyle/>
        <a:p>
          <a:endParaRPr lang="en-US"/>
        </a:p>
      </dgm:t>
    </dgm:pt>
    <dgm:pt modelId="{70AE8EAC-3736-44DD-8AC1-9C0EE2DDFF03}">
      <dgm:prSet custT="1"/>
      <dgm:spPr/>
      <dgm:t>
        <a:bodyPr/>
        <a:lstStyle/>
        <a:p>
          <a:pPr algn="l"/>
          <a:r>
            <a:rPr lang="en-US" sz="1600"/>
            <a:t>2. </a:t>
          </a:r>
          <a:r>
            <a:rPr lang="en-US" sz="1600" b="1"/>
            <a:t>Interested in </a:t>
          </a:r>
          <a:r>
            <a:rPr lang="en-US" sz="1600" b="1" err="1"/>
            <a:t>NowPow</a:t>
          </a:r>
          <a:r>
            <a:rPr lang="en-US" sz="1600" b="1"/>
            <a:t> at your hospital?    </a:t>
          </a:r>
          <a:r>
            <a:rPr lang="en-US" sz="1600"/>
            <a:t>Designated </a:t>
          </a:r>
          <a:r>
            <a:rPr lang="en-US" sz="1600" err="1"/>
            <a:t>NowPow</a:t>
          </a:r>
          <a:r>
            <a:rPr lang="en-US" sz="1600"/>
            <a:t> contact and special rate</a:t>
          </a:r>
        </a:p>
      </dgm:t>
    </dgm:pt>
    <dgm:pt modelId="{27B29595-00E1-44C1-AAD2-4DC255A2FF17}" type="parTrans" cxnId="{C8E6CE90-8033-4E4A-A450-2C866633A5D5}">
      <dgm:prSet/>
      <dgm:spPr/>
      <dgm:t>
        <a:bodyPr/>
        <a:lstStyle/>
        <a:p>
          <a:endParaRPr lang="en-US"/>
        </a:p>
      </dgm:t>
    </dgm:pt>
    <dgm:pt modelId="{A954C1F7-6D4B-4C28-A78A-68FFF8CDE87B}" type="sibTrans" cxnId="{C8E6CE90-8033-4E4A-A450-2C866633A5D5}">
      <dgm:prSet/>
      <dgm:spPr/>
      <dgm:t>
        <a:bodyPr/>
        <a:lstStyle/>
        <a:p>
          <a:endParaRPr lang="en-US"/>
        </a:p>
      </dgm:t>
    </dgm:pt>
    <dgm:pt modelId="{6984AD34-4851-4372-87A4-EF5A96396CD5}">
      <dgm:prSet custT="1"/>
      <dgm:spPr/>
      <dgm:t>
        <a:bodyPr/>
        <a:lstStyle/>
        <a:p>
          <a:pPr algn="l"/>
          <a:r>
            <a:rPr lang="en-US" sz="1600" dirty="0"/>
            <a:t>3. </a:t>
          </a:r>
          <a:r>
            <a:rPr lang="en-US" sz="1600" b="1" dirty="0"/>
            <a:t>Looking to access </a:t>
          </a:r>
          <a:r>
            <a:rPr lang="en-US" sz="1600" b="1" dirty="0" err="1"/>
            <a:t>NowPow</a:t>
          </a:r>
          <a:r>
            <a:rPr lang="en-US" sz="1600" b="1" dirty="0"/>
            <a:t> resources? </a:t>
          </a:r>
          <a:r>
            <a:rPr lang="en-US" sz="1600" b="0" dirty="0"/>
            <a:t>Free access </a:t>
          </a:r>
          <a:r>
            <a:rPr lang="en-US" sz="1600" dirty="0"/>
            <a:t>to ILPQC sponsored self-serve version of the </a:t>
          </a:r>
          <a:r>
            <a:rPr lang="en-US" sz="1600" dirty="0" err="1"/>
            <a:t>NowPow</a:t>
          </a:r>
          <a:r>
            <a:rPr lang="en-US" sz="1600" dirty="0"/>
            <a:t> platform </a:t>
          </a:r>
        </a:p>
      </dgm:t>
    </dgm:pt>
    <dgm:pt modelId="{F9F70640-3A89-46C0-B8DD-37228BCA264E}" type="parTrans" cxnId="{9DBA48E4-DB24-4452-A3F6-EC2B90479FEC}">
      <dgm:prSet/>
      <dgm:spPr/>
      <dgm:t>
        <a:bodyPr/>
        <a:lstStyle/>
        <a:p>
          <a:endParaRPr lang="en-US"/>
        </a:p>
      </dgm:t>
    </dgm:pt>
    <dgm:pt modelId="{A05ABFA4-D023-4655-8BAC-6AAF986C35A2}" type="sibTrans" cxnId="{9DBA48E4-DB24-4452-A3F6-EC2B90479FEC}">
      <dgm:prSet/>
      <dgm:spPr/>
      <dgm:t>
        <a:bodyPr/>
        <a:lstStyle/>
        <a:p>
          <a:endParaRPr lang="en-US"/>
        </a:p>
      </dgm:t>
    </dgm:pt>
    <dgm:pt modelId="{38BDB754-924C-4180-9592-B52A30250A05}" type="pres">
      <dgm:prSet presAssocID="{DDAC2AD0-D4A5-4164-A79D-30510BC7BFF2}" presName="Name0" presStyleCnt="0">
        <dgm:presLayoutVars>
          <dgm:chMax val="7"/>
          <dgm:chPref val="7"/>
          <dgm:dir/>
        </dgm:presLayoutVars>
      </dgm:prSet>
      <dgm:spPr/>
    </dgm:pt>
    <dgm:pt modelId="{CEF0B04F-279A-4619-BA1E-5E59E37E190D}" type="pres">
      <dgm:prSet presAssocID="{DDAC2AD0-D4A5-4164-A79D-30510BC7BFF2}" presName="Name1" presStyleCnt="0"/>
      <dgm:spPr/>
    </dgm:pt>
    <dgm:pt modelId="{8C991E52-AAA2-4045-9D6C-9A80B5288547}" type="pres">
      <dgm:prSet presAssocID="{DDAC2AD0-D4A5-4164-A79D-30510BC7BFF2}" presName="cycle" presStyleCnt="0"/>
      <dgm:spPr/>
    </dgm:pt>
    <dgm:pt modelId="{70C9D4B0-E656-47EE-8E3F-777ACD8B79C0}" type="pres">
      <dgm:prSet presAssocID="{DDAC2AD0-D4A5-4164-A79D-30510BC7BFF2}" presName="srcNode" presStyleLbl="node1" presStyleIdx="0" presStyleCnt="3"/>
      <dgm:spPr/>
    </dgm:pt>
    <dgm:pt modelId="{68535A88-C1D6-4D7F-A201-6A4137B6A9D9}" type="pres">
      <dgm:prSet presAssocID="{DDAC2AD0-D4A5-4164-A79D-30510BC7BFF2}" presName="conn" presStyleLbl="parChTrans1D2" presStyleIdx="0" presStyleCnt="1"/>
      <dgm:spPr/>
      <dgm:t>
        <a:bodyPr/>
        <a:lstStyle/>
        <a:p>
          <a:endParaRPr lang="en-US"/>
        </a:p>
      </dgm:t>
    </dgm:pt>
    <dgm:pt modelId="{DE36B576-7964-4A5B-B36E-CF3D4672CA46}" type="pres">
      <dgm:prSet presAssocID="{DDAC2AD0-D4A5-4164-A79D-30510BC7BFF2}" presName="extraNode" presStyleLbl="node1" presStyleIdx="0" presStyleCnt="3"/>
      <dgm:spPr/>
    </dgm:pt>
    <dgm:pt modelId="{7F3F8CC0-8C3E-43C2-9F32-3CA2F9140510}" type="pres">
      <dgm:prSet presAssocID="{DDAC2AD0-D4A5-4164-A79D-30510BC7BFF2}" presName="dstNode" presStyleLbl="node1" presStyleIdx="0" presStyleCnt="3"/>
      <dgm:spPr/>
    </dgm:pt>
    <dgm:pt modelId="{872B6348-0E8A-4A81-A55B-2F2590B65199}" type="pres">
      <dgm:prSet presAssocID="{42894427-925E-4E26-AE03-D5311AC9D346}" presName="text_1" presStyleLbl="node1" presStyleIdx="0" presStyleCnt="3">
        <dgm:presLayoutVars>
          <dgm:bulletEnabled val="1"/>
        </dgm:presLayoutVars>
      </dgm:prSet>
      <dgm:spPr/>
      <dgm:t>
        <a:bodyPr/>
        <a:lstStyle/>
        <a:p>
          <a:endParaRPr lang="en-US"/>
        </a:p>
      </dgm:t>
    </dgm:pt>
    <dgm:pt modelId="{A55B6C85-E610-4FDF-B249-B82D71444BAD}" type="pres">
      <dgm:prSet presAssocID="{42894427-925E-4E26-AE03-D5311AC9D346}" presName="accent_1" presStyleCnt="0"/>
      <dgm:spPr/>
    </dgm:pt>
    <dgm:pt modelId="{408D00EF-A65B-4A8D-9CAF-78AEA54708F1}" type="pres">
      <dgm:prSet presAssocID="{42894427-925E-4E26-AE03-D5311AC9D346}" presName="accentRepeatNode" presStyleLbl="solidFgAcc1" presStyleIdx="0" presStyleCnt="3"/>
      <dgm:spPr/>
    </dgm:pt>
    <dgm:pt modelId="{A06225A9-4388-4F12-92E4-5B20859763D9}" type="pres">
      <dgm:prSet presAssocID="{70AE8EAC-3736-44DD-8AC1-9C0EE2DDFF03}" presName="text_2" presStyleLbl="node1" presStyleIdx="1" presStyleCnt="3">
        <dgm:presLayoutVars>
          <dgm:bulletEnabled val="1"/>
        </dgm:presLayoutVars>
      </dgm:prSet>
      <dgm:spPr/>
      <dgm:t>
        <a:bodyPr/>
        <a:lstStyle/>
        <a:p>
          <a:endParaRPr lang="en-US"/>
        </a:p>
      </dgm:t>
    </dgm:pt>
    <dgm:pt modelId="{C5D0A6C6-55BC-4593-A991-634BD41705A6}" type="pres">
      <dgm:prSet presAssocID="{70AE8EAC-3736-44DD-8AC1-9C0EE2DDFF03}" presName="accent_2" presStyleCnt="0"/>
      <dgm:spPr/>
    </dgm:pt>
    <dgm:pt modelId="{E69C6C3A-B397-46DA-8225-D9CD8B4D1DD5}" type="pres">
      <dgm:prSet presAssocID="{70AE8EAC-3736-44DD-8AC1-9C0EE2DDFF03}" presName="accentRepeatNode" presStyleLbl="solidFgAcc1" presStyleIdx="1" presStyleCnt="3"/>
      <dgm:spPr/>
    </dgm:pt>
    <dgm:pt modelId="{8D0FAA84-D964-4415-B207-194D025DE154}" type="pres">
      <dgm:prSet presAssocID="{6984AD34-4851-4372-87A4-EF5A96396CD5}" presName="text_3" presStyleLbl="node1" presStyleIdx="2" presStyleCnt="3">
        <dgm:presLayoutVars>
          <dgm:bulletEnabled val="1"/>
        </dgm:presLayoutVars>
      </dgm:prSet>
      <dgm:spPr/>
      <dgm:t>
        <a:bodyPr/>
        <a:lstStyle/>
        <a:p>
          <a:endParaRPr lang="en-US"/>
        </a:p>
      </dgm:t>
    </dgm:pt>
    <dgm:pt modelId="{65313E9A-59A2-4D94-8774-C99DD0E8C08A}" type="pres">
      <dgm:prSet presAssocID="{6984AD34-4851-4372-87A4-EF5A96396CD5}" presName="accent_3" presStyleCnt="0"/>
      <dgm:spPr/>
    </dgm:pt>
    <dgm:pt modelId="{56DDB50C-58A7-4D3F-9419-3BFC591C313D}" type="pres">
      <dgm:prSet presAssocID="{6984AD34-4851-4372-87A4-EF5A96396CD5}" presName="accentRepeatNode" presStyleLbl="solidFgAcc1" presStyleIdx="2" presStyleCnt="3"/>
      <dgm:spPr/>
    </dgm:pt>
  </dgm:ptLst>
  <dgm:cxnLst>
    <dgm:cxn modelId="{9DBA48E4-DB24-4452-A3F6-EC2B90479FEC}" srcId="{DDAC2AD0-D4A5-4164-A79D-30510BC7BFF2}" destId="{6984AD34-4851-4372-87A4-EF5A96396CD5}" srcOrd="2" destOrd="0" parTransId="{F9F70640-3A89-46C0-B8DD-37228BCA264E}" sibTransId="{A05ABFA4-D023-4655-8BAC-6AAF986C35A2}"/>
    <dgm:cxn modelId="{E6519DA1-70DC-41DA-A39A-AC08A558A5D5}" type="presOf" srcId="{70AE8EAC-3736-44DD-8AC1-9C0EE2DDFF03}" destId="{A06225A9-4388-4F12-92E4-5B20859763D9}" srcOrd="0" destOrd="0" presId="urn:microsoft.com/office/officeart/2008/layout/VerticalCurvedList"/>
    <dgm:cxn modelId="{E4D45836-101F-4684-8544-E71114A3FCDF}" type="presOf" srcId="{6984AD34-4851-4372-87A4-EF5A96396CD5}" destId="{8D0FAA84-D964-4415-B207-194D025DE154}" srcOrd="0" destOrd="0" presId="urn:microsoft.com/office/officeart/2008/layout/VerticalCurvedList"/>
    <dgm:cxn modelId="{1B5F5A85-D068-4B0C-B6D3-EC73421072A6}" srcId="{DDAC2AD0-D4A5-4164-A79D-30510BC7BFF2}" destId="{42894427-925E-4E26-AE03-D5311AC9D346}" srcOrd="0" destOrd="0" parTransId="{C47C75CF-BA66-41D7-B3BA-C51C337084AF}" sibTransId="{36C2A157-4368-4E96-9E7F-A1A9190AFBFA}"/>
    <dgm:cxn modelId="{AF534BDA-7D61-4CFA-8114-248911912F4C}" type="presOf" srcId="{DDAC2AD0-D4A5-4164-A79D-30510BC7BFF2}" destId="{38BDB754-924C-4180-9592-B52A30250A05}" srcOrd="0" destOrd="0" presId="urn:microsoft.com/office/officeart/2008/layout/VerticalCurvedList"/>
    <dgm:cxn modelId="{B65BF56E-8B7F-438B-B47C-CA6E43A54B12}" type="presOf" srcId="{42894427-925E-4E26-AE03-D5311AC9D346}" destId="{872B6348-0E8A-4A81-A55B-2F2590B65199}" srcOrd="0" destOrd="0" presId="urn:microsoft.com/office/officeart/2008/layout/VerticalCurvedList"/>
    <dgm:cxn modelId="{E9F84ECE-CB65-45FE-A0D2-07900F809310}" type="presOf" srcId="{36C2A157-4368-4E96-9E7F-A1A9190AFBFA}" destId="{68535A88-C1D6-4D7F-A201-6A4137B6A9D9}" srcOrd="0" destOrd="0" presId="urn:microsoft.com/office/officeart/2008/layout/VerticalCurvedList"/>
    <dgm:cxn modelId="{C8E6CE90-8033-4E4A-A450-2C866633A5D5}" srcId="{DDAC2AD0-D4A5-4164-A79D-30510BC7BFF2}" destId="{70AE8EAC-3736-44DD-8AC1-9C0EE2DDFF03}" srcOrd="1" destOrd="0" parTransId="{27B29595-00E1-44C1-AAD2-4DC255A2FF17}" sibTransId="{A954C1F7-6D4B-4C28-A78A-68FFF8CDE87B}"/>
    <dgm:cxn modelId="{CF79072A-7BCC-4294-A8C0-8396EAACDE79}" type="presParOf" srcId="{38BDB754-924C-4180-9592-B52A30250A05}" destId="{CEF0B04F-279A-4619-BA1E-5E59E37E190D}" srcOrd="0" destOrd="0" presId="urn:microsoft.com/office/officeart/2008/layout/VerticalCurvedList"/>
    <dgm:cxn modelId="{2D975172-BA19-4CFA-98BA-A0A213F1A88A}" type="presParOf" srcId="{CEF0B04F-279A-4619-BA1E-5E59E37E190D}" destId="{8C991E52-AAA2-4045-9D6C-9A80B5288547}" srcOrd="0" destOrd="0" presId="urn:microsoft.com/office/officeart/2008/layout/VerticalCurvedList"/>
    <dgm:cxn modelId="{75C6FEB8-27CB-48C4-A5E0-EE44B1742463}" type="presParOf" srcId="{8C991E52-AAA2-4045-9D6C-9A80B5288547}" destId="{70C9D4B0-E656-47EE-8E3F-777ACD8B79C0}" srcOrd="0" destOrd="0" presId="urn:microsoft.com/office/officeart/2008/layout/VerticalCurvedList"/>
    <dgm:cxn modelId="{87FCAAD4-D3AC-48BD-9429-B4E89D91F2D9}" type="presParOf" srcId="{8C991E52-AAA2-4045-9D6C-9A80B5288547}" destId="{68535A88-C1D6-4D7F-A201-6A4137B6A9D9}" srcOrd="1" destOrd="0" presId="urn:microsoft.com/office/officeart/2008/layout/VerticalCurvedList"/>
    <dgm:cxn modelId="{62D7B25F-156C-4ED4-BFAF-91DF4811E359}" type="presParOf" srcId="{8C991E52-AAA2-4045-9D6C-9A80B5288547}" destId="{DE36B576-7964-4A5B-B36E-CF3D4672CA46}" srcOrd="2" destOrd="0" presId="urn:microsoft.com/office/officeart/2008/layout/VerticalCurvedList"/>
    <dgm:cxn modelId="{873B2A56-F00D-4AF3-B8F5-A62B86307155}" type="presParOf" srcId="{8C991E52-AAA2-4045-9D6C-9A80B5288547}" destId="{7F3F8CC0-8C3E-43C2-9F32-3CA2F9140510}" srcOrd="3" destOrd="0" presId="urn:microsoft.com/office/officeart/2008/layout/VerticalCurvedList"/>
    <dgm:cxn modelId="{8A96593D-69BE-4665-9007-CFCC40323C1E}" type="presParOf" srcId="{CEF0B04F-279A-4619-BA1E-5E59E37E190D}" destId="{872B6348-0E8A-4A81-A55B-2F2590B65199}" srcOrd="1" destOrd="0" presId="urn:microsoft.com/office/officeart/2008/layout/VerticalCurvedList"/>
    <dgm:cxn modelId="{47A01C3D-A3A5-48A6-A60A-AAB8AAB4ABE3}" type="presParOf" srcId="{CEF0B04F-279A-4619-BA1E-5E59E37E190D}" destId="{A55B6C85-E610-4FDF-B249-B82D71444BAD}" srcOrd="2" destOrd="0" presId="urn:microsoft.com/office/officeart/2008/layout/VerticalCurvedList"/>
    <dgm:cxn modelId="{F36307D4-2F58-4741-ADDA-76A32F61014B}" type="presParOf" srcId="{A55B6C85-E610-4FDF-B249-B82D71444BAD}" destId="{408D00EF-A65B-4A8D-9CAF-78AEA54708F1}" srcOrd="0" destOrd="0" presId="urn:microsoft.com/office/officeart/2008/layout/VerticalCurvedList"/>
    <dgm:cxn modelId="{BCCA1ECB-ED50-4E44-B7CF-A58278AB88C8}" type="presParOf" srcId="{CEF0B04F-279A-4619-BA1E-5E59E37E190D}" destId="{A06225A9-4388-4F12-92E4-5B20859763D9}" srcOrd="3" destOrd="0" presId="urn:microsoft.com/office/officeart/2008/layout/VerticalCurvedList"/>
    <dgm:cxn modelId="{93874EDC-A73D-4F22-99A3-F9819CE1E485}" type="presParOf" srcId="{CEF0B04F-279A-4619-BA1E-5E59E37E190D}" destId="{C5D0A6C6-55BC-4593-A991-634BD41705A6}" srcOrd="4" destOrd="0" presId="urn:microsoft.com/office/officeart/2008/layout/VerticalCurvedList"/>
    <dgm:cxn modelId="{BF40B1CD-27EA-4B8D-9DD3-12677B399765}" type="presParOf" srcId="{C5D0A6C6-55BC-4593-A991-634BD41705A6}" destId="{E69C6C3A-B397-46DA-8225-D9CD8B4D1DD5}" srcOrd="0" destOrd="0" presId="urn:microsoft.com/office/officeart/2008/layout/VerticalCurvedList"/>
    <dgm:cxn modelId="{812CBC7F-CE1B-41CF-B559-6EA9BC28584C}" type="presParOf" srcId="{CEF0B04F-279A-4619-BA1E-5E59E37E190D}" destId="{8D0FAA84-D964-4415-B207-194D025DE154}" srcOrd="5" destOrd="0" presId="urn:microsoft.com/office/officeart/2008/layout/VerticalCurvedList"/>
    <dgm:cxn modelId="{776CF435-D2FC-4638-8163-B930708AB5D6}" type="presParOf" srcId="{CEF0B04F-279A-4619-BA1E-5E59E37E190D}" destId="{65313E9A-59A2-4D94-8774-C99DD0E8C08A}" srcOrd="6" destOrd="0" presId="urn:microsoft.com/office/officeart/2008/layout/VerticalCurvedList"/>
    <dgm:cxn modelId="{C10EFDEA-E0EA-4A10-8001-48880F8E2E67}" type="presParOf" srcId="{65313E9A-59A2-4D94-8774-C99DD0E8C08A}" destId="{56DDB50C-58A7-4D3F-9419-3BFC591C313D}" srcOrd="0" destOrd="0" presId="urn:microsoft.com/office/officeart/2008/layout/VerticalCurved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A856DC-8F60-4981-8DC9-8577B8627221}" type="doc">
      <dgm:prSet loTypeId="urn:microsoft.com/office/officeart/2005/8/layout/cycle7" loCatId="cycle" qsTypeId="urn:microsoft.com/office/officeart/2005/8/quickstyle/simple3" qsCatId="simple" csTypeId="urn:microsoft.com/office/officeart/2005/8/colors/accent3_2" csCatId="accent3" phldr="1"/>
      <dgm:spPr/>
      <dgm:t>
        <a:bodyPr/>
        <a:lstStyle/>
        <a:p>
          <a:endParaRPr lang="en-US"/>
        </a:p>
      </dgm:t>
    </dgm:pt>
    <dgm:pt modelId="{7FDFEC49-7D41-4702-8FD0-634B4715428C}">
      <dgm:prSet phldrT="[Text]" custT="1"/>
      <dgm:spPr/>
      <dgm:t>
        <a:bodyPr/>
        <a:lstStyle/>
        <a:p>
          <a:r>
            <a:rPr lang="en-US" sz="24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4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77CEC275-571A-44A9-ACF7-CE82417FF0CD}" type="pres">
      <dgm:prSet presAssocID="{67A856DC-8F60-4981-8DC9-8577B8627221}" presName="Name0" presStyleCnt="0">
        <dgm:presLayoutVars>
          <dgm:dir/>
          <dgm:resizeHandles val="exact"/>
        </dgm:presLayoutVars>
      </dgm:prSet>
      <dgm:spPr/>
      <dgm:t>
        <a:bodyPr/>
        <a:lstStyle/>
        <a:p>
          <a:endParaRPr lang="en-US"/>
        </a:p>
      </dgm:t>
    </dgm:pt>
    <dgm:pt modelId="{D6223970-C539-4F63-B21E-908185F405DB}" type="pres">
      <dgm:prSet presAssocID="{7FDFEC49-7D41-4702-8FD0-634B4715428C}" presName="node" presStyleLbl="node1" presStyleIdx="0" presStyleCnt="3">
        <dgm:presLayoutVars>
          <dgm:bulletEnabled val="1"/>
        </dgm:presLayoutVars>
      </dgm:prSet>
      <dgm:spPr/>
      <dgm:t>
        <a:bodyPr/>
        <a:lstStyle/>
        <a:p>
          <a:endParaRPr lang="en-US"/>
        </a:p>
      </dgm:t>
    </dgm:pt>
    <dgm:pt modelId="{083BD16F-C8FD-4764-91BC-13FA6C606D0D}" type="pres">
      <dgm:prSet presAssocID="{6E5EFA5B-178F-4743-A1D4-A0F22CB3E303}" presName="sibTrans" presStyleLbl="sibTrans2D1" presStyleIdx="0" presStyleCnt="3"/>
      <dgm:spPr/>
      <dgm:t>
        <a:bodyPr/>
        <a:lstStyle/>
        <a:p>
          <a:endParaRPr lang="en-US"/>
        </a:p>
      </dgm:t>
    </dgm:pt>
    <dgm:pt modelId="{C05819E9-7090-45B4-BCF2-FBF119069DC2}" type="pres">
      <dgm:prSet presAssocID="{6E5EFA5B-178F-4743-A1D4-A0F22CB3E303}" presName="connectorText" presStyleLbl="sibTrans2D1" presStyleIdx="0" presStyleCnt="3"/>
      <dgm:spPr/>
      <dgm:t>
        <a:bodyPr/>
        <a:lstStyle/>
        <a:p>
          <a:endParaRPr lang="en-US"/>
        </a:p>
      </dgm:t>
    </dgm:pt>
    <dgm:pt modelId="{0AAFA28D-469D-4C14-80BE-45A0268C2907}" type="pres">
      <dgm:prSet presAssocID="{2DD77A87-18A7-43D5-80DF-0FB8D1B7AE23}" presName="node" presStyleLbl="node1" presStyleIdx="1" presStyleCnt="3">
        <dgm:presLayoutVars>
          <dgm:bulletEnabled val="1"/>
        </dgm:presLayoutVars>
      </dgm:prSet>
      <dgm:spPr/>
      <dgm:t>
        <a:bodyPr/>
        <a:lstStyle/>
        <a:p>
          <a:endParaRPr lang="en-US"/>
        </a:p>
      </dgm:t>
    </dgm:pt>
    <dgm:pt modelId="{22863F81-1BD0-4DC2-9EC9-426BC404DB37}" type="pres">
      <dgm:prSet presAssocID="{01427838-3334-4FE8-87D5-DB42D550E0FA}" presName="sibTrans" presStyleLbl="sibTrans2D1" presStyleIdx="1" presStyleCnt="3"/>
      <dgm:spPr/>
      <dgm:t>
        <a:bodyPr/>
        <a:lstStyle/>
        <a:p>
          <a:endParaRPr lang="en-US"/>
        </a:p>
      </dgm:t>
    </dgm:pt>
    <dgm:pt modelId="{D1EC9B27-D2FA-46A3-91AB-906471BD2C08}" type="pres">
      <dgm:prSet presAssocID="{01427838-3334-4FE8-87D5-DB42D550E0FA}" presName="connectorText" presStyleLbl="sibTrans2D1" presStyleIdx="1" presStyleCnt="3"/>
      <dgm:spPr/>
      <dgm:t>
        <a:bodyPr/>
        <a:lstStyle/>
        <a:p>
          <a:endParaRPr lang="en-US"/>
        </a:p>
      </dgm:t>
    </dgm:pt>
    <dgm:pt modelId="{8667D1F1-1774-4089-8F0C-C22AE1803772}" type="pres">
      <dgm:prSet presAssocID="{82A3D805-75A9-44B4-983E-DF5D1AEC1958}" presName="node" presStyleLbl="node1" presStyleIdx="2" presStyleCnt="3">
        <dgm:presLayoutVars>
          <dgm:bulletEnabled val="1"/>
        </dgm:presLayoutVars>
      </dgm:prSet>
      <dgm:spPr/>
      <dgm:t>
        <a:bodyPr/>
        <a:lstStyle/>
        <a:p>
          <a:endParaRPr lang="en-US"/>
        </a:p>
      </dgm:t>
    </dgm:pt>
    <dgm:pt modelId="{664989E0-1E5F-4335-99B7-EA0A5EFE56AC}" type="pres">
      <dgm:prSet presAssocID="{B3889D53-FEC9-481D-B352-D19F188792D9}" presName="sibTrans" presStyleLbl="sibTrans2D1" presStyleIdx="2" presStyleCnt="3"/>
      <dgm:spPr/>
      <dgm:t>
        <a:bodyPr/>
        <a:lstStyle/>
        <a:p>
          <a:endParaRPr lang="en-US"/>
        </a:p>
      </dgm:t>
    </dgm:pt>
    <dgm:pt modelId="{C857694D-1577-4F4F-A927-EBAEFFD92700}" type="pres">
      <dgm:prSet presAssocID="{B3889D53-FEC9-481D-B352-D19F188792D9}" presName="connectorText" presStyleLbl="sibTrans2D1" presStyleIdx="2" presStyleCnt="3"/>
      <dgm:spPr/>
      <dgm:t>
        <a:bodyPr/>
        <a:lstStyle/>
        <a:p>
          <a:endParaRPr lang="en-US"/>
        </a:p>
      </dgm:t>
    </dgm:pt>
  </dgm:ptLst>
  <dgm:cxnLst>
    <dgm:cxn modelId="{14AF8E05-38D9-4B36-827B-1C0255651130}" type="presOf" srcId="{2DD77A87-18A7-43D5-80DF-0FB8D1B7AE23}" destId="{0AAFA28D-469D-4C14-80BE-45A0268C2907}" srcOrd="0" destOrd="0" presId="urn:microsoft.com/office/officeart/2005/8/layout/cycle7"/>
    <dgm:cxn modelId="{8F00D1C1-F505-4087-BAAD-9CA1A8077395}" type="presOf" srcId="{6E5EFA5B-178F-4743-A1D4-A0F22CB3E303}" destId="{083BD16F-C8FD-4764-91BC-13FA6C606D0D}" srcOrd="0" destOrd="0" presId="urn:microsoft.com/office/officeart/2005/8/layout/cycle7"/>
    <dgm:cxn modelId="{D99F1C83-381E-4CDA-B94E-FC29312791C0}" srcId="{67A856DC-8F60-4981-8DC9-8577B8627221}" destId="{7FDFEC49-7D41-4702-8FD0-634B4715428C}" srcOrd="0" destOrd="0" parTransId="{48F5101D-6423-4892-859C-4EB24CD6667B}" sibTransId="{6E5EFA5B-178F-4743-A1D4-A0F22CB3E303}"/>
    <dgm:cxn modelId="{25AB8B71-8012-4358-8D18-C10C89BFFE98}" type="presOf" srcId="{6E5EFA5B-178F-4743-A1D4-A0F22CB3E303}" destId="{C05819E9-7090-45B4-BCF2-FBF119069DC2}" srcOrd="1" destOrd="0" presId="urn:microsoft.com/office/officeart/2005/8/layout/cycle7"/>
    <dgm:cxn modelId="{14963AF5-7C57-46DD-B2B1-CB2CF1B8A505}" srcId="{67A856DC-8F60-4981-8DC9-8577B8627221}" destId="{2DD77A87-18A7-43D5-80DF-0FB8D1B7AE23}" srcOrd="1" destOrd="0" parTransId="{21D3EF52-BF5D-4DDC-B94E-B8A72A156F51}" sibTransId="{01427838-3334-4FE8-87D5-DB42D550E0FA}"/>
    <dgm:cxn modelId="{D29FA0AB-9B84-4EE8-A8CD-BF82ADBEAE0D}" type="presOf" srcId="{82A3D805-75A9-44B4-983E-DF5D1AEC1958}" destId="{8667D1F1-1774-4089-8F0C-C22AE1803772}" srcOrd="0" destOrd="0" presId="urn:microsoft.com/office/officeart/2005/8/layout/cycle7"/>
    <dgm:cxn modelId="{8BBF9F27-A3F5-4DFB-8370-A4A63254BDF5}" srcId="{67A856DC-8F60-4981-8DC9-8577B8627221}" destId="{82A3D805-75A9-44B4-983E-DF5D1AEC1958}" srcOrd="2" destOrd="0" parTransId="{63502C3A-C7A3-4299-8694-3238EADEA6C4}" sibTransId="{B3889D53-FEC9-481D-B352-D19F188792D9}"/>
    <dgm:cxn modelId="{5A7F724A-C323-4FB9-AE88-D2277A1B005B}" type="presOf" srcId="{7FDFEC49-7D41-4702-8FD0-634B4715428C}" destId="{D6223970-C539-4F63-B21E-908185F405DB}" srcOrd="0" destOrd="0" presId="urn:microsoft.com/office/officeart/2005/8/layout/cycle7"/>
    <dgm:cxn modelId="{0B0E604B-7DE6-488F-9B41-E99B9BB46241}" type="presOf" srcId="{B3889D53-FEC9-481D-B352-D19F188792D9}" destId="{664989E0-1E5F-4335-99B7-EA0A5EFE56AC}" srcOrd="0" destOrd="0" presId="urn:microsoft.com/office/officeart/2005/8/layout/cycle7"/>
    <dgm:cxn modelId="{9ED8EFAB-FD02-4DD3-8069-6966F5820D10}" type="presOf" srcId="{01427838-3334-4FE8-87D5-DB42D550E0FA}" destId="{22863F81-1BD0-4DC2-9EC9-426BC404DB37}" srcOrd="0" destOrd="0" presId="urn:microsoft.com/office/officeart/2005/8/layout/cycle7"/>
    <dgm:cxn modelId="{5A030EA7-25E6-4BA0-8646-02041E7FE5C2}" type="presOf" srcId="{01427838-3334-4FE8-87D5-DB42D550E0FA}" destId="{D1EC9B27-D2FA-46A3-91AB-906471BD2C08}" srcOrd="1" destOrd="0" presId="urn:microsoft.com/office/officeart/2005/8/layout/cycle7"/>
    <dgm:cxn modelId="{52925540-0FDB-4E1E-B3DA-023CFDDE7D49}" type="presOf" srcId="{67A856DC-8F60-4981-8DC9-8577B8627221}" destId="{77CEC275-571A-44A9-ACF7-CE82417FF0CD}" srcOrd="0" destOrd="0" presId="urn:microsoft.com/office/officeart/2005/8/layout/cycle7"/>
    <dgm:cxn modelId="{7D880A02-9A1F-4A53-8886-0A5DA30D65D4}" type="presOf" srcId="{B3889D53-FEC9-481D-B352-D19F188792D9}" destId="{C857694D-1577-4F4F-A927-EBAEFFD92700}" srcOrd="1" destOrd="0" presId="urn:microsoft.com/office/officeart/2005/8/layout/cycle7"/>
    <dgm:cxn modelId="{0D65ED8C-C49B-416D-AE41-513A7A88467B}" type="presParOf" srcId="{77CEC275-571A-44A9-ACF7-CE82417FF0CD}" destId="{D6223970-C539-4F63-B21E-908185F405DB}" srcOrd="0" destOrd="0" presId="urn:microsoft.com/office/officeart/2005/8/layout/cycle7"/>
    <dgm:cxn modelId="{58A30C5C-D09D-4A6A-A417-351E71CD0372}" type="presParOf" srcId="{77CEC275-571A-44A9-ACF7-CE82417FF0CD}" destId="{083BD16F-C8FD-4764-91BC-13FA6C606D0D}" srcOrd="1" destOrd="0" presId="urn:microsoft.com/office/officeart/2005/8/layout/cycle7"/>
    <dgm:cxn modelId="{A151A15A-B07A-438E-9333-FF69F3DAFAFD}" type="presParOf" srcId="{083BD16F-C8FD-4764-91BC-13FA6C606D0D}" destId="{C05819E9-7090-45B4-BCF2-FBF119069DC2}" srcOrd="0" destOrd="0" presId="urn:microsoft.com/office/officeart/2005/8/layout/cycle7"/>
    <dgm:cxn modelId="{4FAC0CB2-EEE2-48F1-9397-136A8CB69F80}" type="presParOf" srcId="{77CEC275-571A-44A9-ACF7-CE82417FF0CD}" destId="{0AAFA28D-469D-4C14-80BE-45A0268C2907}" srcOrd="2" destOrd="0" presId="urn:microsoft.com/office/officeart/2005/8/layout/cycle7"/>
    <dgm:cxn modelId="{63470DEF-E999-41CD-9DF5-2964C1273EB5}" type="presParOf" srcId="{77CEC275-571A-44A9-ACF7-CE82417FF0CD}" destId="{22863F81-1BD0-4DC2-9EC9-426BC404DB37}" srcOrd="3" destOrd="0" presId="urn:microsoft.com/office/officeart/2005/8/layout/cycle7"/>
    <dgm:cxn modelId="{E271E276-A56E-481C-B233-21E1A2B89E28}" type="presParOf" srcId="{22863F81-1BD0-4DC2-9EC9-426BC404DB37}" destId="{D1EC9B27-D2FA-46A3-91AB-906471BD2C08}" srcOrd="0" destOrd="0" presId="urn:microsoft.com/office/officeart/2005/8/layout/cycle7"/>
    <dgm:cxn modelId="{DF4801CA-9AF3-40EF-B96D-6C18FE53457A}" type="presParOf" srcId="{77CEC275-571A-44A9-ACF7-CE82417FF0CD}" destId="{8667D1F1-1774-4089-8F0C-C22AE1803772}" srcOrd="4" destOrd="0" presId="urn:microsoft.com/office/officeart/2005/8/layout/cycle7"/>
    <dgm:cxn modelId="{F750F765-BF05-42D4-B155-BB68E2275577}" type="presParOf" srcId="{77CEC275-571A-44A9-ACF7-CE82417FF0CD}" destId="{664989E0-1E5F-4335-99B7-EA0A5EFE56AC}" srcOrd="5" destOrd="0" presId="urn:microsoft.com/office/officeart/2005/8/layout/cycle7"/>
    <dgm:cxn modelId="{C4278421-7DEB-4AFA-BF87-67266FF379A5}" type="presParOf" srcId="{664989E0-1E5F-4335-99B7-EA0A5EFE56AC}" destId="{C857694D-1577-4F4F-A927-EBAEFFD92700}"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solidFill>
          <a:schemeClr val="accent6">
            <a:lumMod val="40000"/>
            <a:lumOff val="60000"/>
            <a:alpha val="4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solidFill>
          <a:schemeClr val="lt1">
            <a:alpha val="40000"/>
            <a:hueOff val="0"/>
            <a:satOff val="0"/>
            <a:lumOff val="0"/>
            <a:alphaOff val="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6053280"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solidFill>
          <a:schemeClr val="lt1">
            <a:alpha val="40000"/>
            <a:hueOff val="0"/>
            <a:satOff val="0"/>
            <a:lumOff val="0"/>
            <a:alphaOff val="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E7F92-59CF-4240-80F0-701637FBBE49}">
      <dsp:nvSpPr>
        <dsp:cNvPr id="0" name=""/>
        <dsp:cNvSpPr/>
      </dsp:nvSpPr>
      <dsp:spPr>
        <a:xfrm>
          <a:off x="0" y="947"/>
          <a:ext cx="6657767" cy="162239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1. Mapping social determinants of health community resources and services </a:t>
          </a:r>
        </a:p>
      </dsp:txBody>
      <dsp:txXfrm>
        <a:off x="79199" y="80146"/>
        <a:ext cx="6499369" cy="1463995"/>
      </dsp:txXfrm>
    </dsp:sp>
    <dsp:sp modelId="{42EEBFCA-97F9-4E4C-B7A0-AFB961BCC96E}">
      <dsp:nvSpPr>
        <dsp:cNvPr id="0" name=""/>
        <dsp:cNvSpPr/>
      </dsp:nvSpPr>
      <dsp:spPr>
        <a:xfrm>
          <a:off x="0" y="1637713"/>
          <a:ext cx="6657767" cy="1622393"/>
        </a:xfrm>
        <a:prstGeom prst="roundRect">
          <a:avLst/>
        </a:prstGeom>
        <a:gradFill rotWithShape="0">
          <a:gsLst>
            <a:gs pos="0">
              <a:schemeClr val="accent3">
                <a:hueOff val="1162435"/>
                <a:satOff val="5350"/>
                <a:lumOff val="-9018"/>
                <a:alphaOff val="0"/>
                <a:lumMod val="110000"/>
                <a:satMod val="105000"/>
                <a:tint val="67000"/>
              </a:schemeClr>
            </a:gs>
            <a:gs pos="50000">
              <a:schemeClr val="accent3">
                <a:hueOff val="1162435"/>
                <a:satOff val="5350"/>
                <a:lumOff val="-9018"/>
                <a:alphaOff val="0"/>
                <a:lumMod val="105000"/>
                <a:satMod val="103000"/>
                <a:tint val="73000"/>
              </a:schemeClr>
            </a:gs>
            <a:gs pos="100000">
              <a:schemeClr val="accent3">
                <a:hueOff val="1162435"/>
                <a:satOff val="5350"/>
                <a:lumOff val="-90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2. Screening all patients for social determinants of health needs during prenatal care and at the delivery admission and linking to resources/ services </a:t>
          </a:r>
        </a:p>
      </dsp:txBody>
      <dsp:txXfrm>
        <a:off x="79199" y="1716912"/>
        <a:ext cx="6499369" cy="1463995"/>
      </dsp:txXfrm>
    </dsp:sp>
    <dsp:sp modelId="{5577C883-0A20-4E4B-A40D-2BD1F783B2B8}">
      <dsp:nvSpPr>
        <dsp:cNvPr id="0" name=""/>
        <dsp:cNvSpPr/>
      </dsp:nvSpPr>
      <dsp:spPr>
        <a:xfrm>
          <a:off x="0" y="3273671"/>
          <a:ext cx="6657767" cy="1622393"/>
        </a:xfrm>
        <a:prstGeom prst="roundRect">
          <a:avLst/>
        </a:prstGeom>
        <a:gradFill rotWithShape="0">
          <a:gsLst>
            <a:gs pos="0">
              <a:schemeClr val="accent3">
                <a:hueOff val="2324871"/>
                <a:satOff val="10701"/>
                <a:lumOff val="-18037"/>
                <a:alphaOff val="0"/>
                <a:lumMod val="110000"/>
                <a:satMod val="105000"/>
                <a:tint val="67000"/>
              </a:schemeClr>
            </a:gs>
            <a:gs pos="50000">
              <a:schemeClr val="accent3">
                <a:hueOff val="2324871"/>
                <a:satOff val="10701"/>
                <a:lumOff val="-18037"/>
                <a:alphaOff val="0"/>
                <a:lumMod val="105000"/>
                <a:satMod val="103000"/>
                <a:tint val="73000"/>
              </a:schemeClr>
            </a:gs>
            <a:gs pos="100000">
              <a:schemeClr val="accent3">
                <a:hueOff val="2324871"/>
                <a:satOff val="10701"/>
                <a:lumOff val="-1803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3. Incorporating social determinants of health and discrimination factors in hospital maternal morbidity reviews </a:t>
          </a:r>
        </a:p>
      </dsp:txBody>
      <dsp:txXfrm>
        <a:off x="79199" y="3352870"/>
        <a:ext cx="6499369" cy="1463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35A88-C1D6-4D7F-A201-6A4137B6A9D9}">
      <dsp:nvSpPr>
        <dsp:cNvPr id="0" name=""/>
        <dsp:cNvSpPr/>
      </dsp:nvSpPr>
      <dsp:spPr>
        <a:xfrm>
          <a:off x="-4155115" y="-637634"/>
          <a:ext cx="4951053" cy="4951053"/>
        </a:xfrm>
        <a:prstGeom prst="blockArc">
          <a:avLst>
            <a:gd name="adj1" fmla="val 18900000"/>
            <a:gd name="adj2" fmla="val 2700000"/>
            <a:gd name="adj3" fmla="val 436"/>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2B6348-0E8A-4A81-A55B-2F2590B65199}">
      <dsp:nvSpPr>
        <dsp:cNvPr id="0" name=""/>
        <dsp:cNvSpPr/>
      </dsp:nvSpPr>
      <dsp:spPr>
        <a:xfrm>
          <a:off x="511869" y="367578"/>
          <a:ext cx="4960741" cy="73515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3531" tIns="40640" rIns="40640" bIns="40640" numCol="1" spcCol="1270" anchor="ctr" anchorCtr="0">
          <a:noAutofit/>
        </a:bodyPr>
        <a:lstStyle/>
        <a:p>
          <a:pPr lvl="0" algn="l" defTabSz="711200">
            <a:lnSpc>
              <a:spcPct val="90000"/>
            </a:lnSpc>
            <a:spcBef>
              <a:spcPct val="0"/>
            </a:spcBef>
            <a:spcAft>
              <a:spcPct val="35000"/>
            </a:spcAft>
          </a:pPr>
          <a:r>
            <a:rPr lang="en-US" sz="1600" kern="1200"/>
            <a:t>1. </a:t>
          </a:r>
          <a:r>
            <a:rPr lang="en-US" sz="1600" b="1" kern="1200"/>
            <a:t>Already have </a:t>
          </a:r>
          <a:r>
            <a:rPr lang="en-US" sz="1600" b="1" kern="1200" err="1"/>
            <a:t>NowPow</a:t>
          </a:r>
          <a:r>
            <a:rPr lang="en-US" sz="1600" b="1" kern="1200"/>
            <a:t> at your hospital? </a:t>
          </a:r>
          <a:r>
            <a:rPr lang="en-US" sz="1600" kern="1200"/>
            <a:t>Expand </a:t>
          </a:r>
          <a:r>
            <a:rPr lang="en-US" sz="1600" kern="1200" err="1"/>
            <a:t>NowPow</a:t>
          </a:r>
          <a:r>
            <a:rPr lang="en-US" sz="1600" kern="1200"/>
            <a:t> access and usage to OB department, if not already in place</a:t>
          </a:r>
        </a:p>
      </dsp:txBody>
      <dsp:txXfrm>
        <a:off x="511869" y="367578"/>
        <a:ext cx="4960741" cy="735156"/>
      </dsp:txXfrm>
    </dsp:sp>
    <dsp:sp modelId="{408D00EF-A65B-4A8D-9CAF-78AEA54708F1}">
      <dsp:nvSpPr>
        <dsp:cNvPr id="0" name=""/>
        <dsp:cNvSpPr/>
      </dsp:nvSpPr>
      <dsp:spPr>
        <a:xfrm>
          <a:off x="52396" y="275683"/>
          <a:ext cx="918946" cy="91894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06225A9-4388-4F12-92E4-5B20859763D9}">
      <dsp:nvSpPr>
        <dsp:cNvPr id="0" name=""/>
        <dsp:cNvSpPr/>
      </dsp:nvSpPr>
      <dsp:spPr>
        <a:xfrm>
          <a:off x="779099" y="1470313"/>
          <a:ext cx="4693511" cy="73515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3531" tIns="40640" rIns="40640" bIns="40640" numCol="1" spcCol="1270" anchor="ctr" anchorCtr="0">
          <a:noAutofit/>
        </a:bodyPr>
        <a:lstStyle/>
        <a:p>
          <a:pPr lvl="0" algn="l" defTabSz="711200">
            <a:lnSpc>
              <a:spcPct val="90000"/>
            </a:lnSpc>
            <a:spcBef>
              <a:spcPct val="0"/>
            </a:spcBef>
            <a:spcAft>
              <a:spcPct val="35000"/>
            </a:spcAft>
          </a:pPr>
          <a:r>
            <a:rPr lang="en-US" sz="1600" kern="1200"/>
            <a:t>2. </a:t>
          </a:r>
          <a:r>
            <a:rPr lang="en-US" sz="1600" b="1" kern="1200"/>
            <a:t>Interested in </a:t>
          </a:r>
          <a:r>
            <a:rPr lang="en-US" sz="1600" b="1" kern="1200" err="1"/>
            <a:t>NowPow</a:t>
          </a:r>
          <a:r>
            <a:rPr lang="en-US" sz="1600" b="1" kern="1200"/>
            <a:t> at your hospital?    </a:t>
          </a:r>
          <a:r>
            <a:rPr lang="en-US" sz="1600" kern="1200"/>
            <a:t>Designated </a:t>
          </a:r>
          <a:r>
            <a:rPr lang="en-US" sz="1600" kern="1200" err="1"/>
            <a:t>NowPow</a:t>
          </a:r>
          <a:r>
            <a:rPr lang="en-US" sz="1600" kern="1200"/>
            <a:t> contact and special rate</a:t>
          </a:r>
        </a:p>
      </dsp:txBody>
      <dsp:txXfrm>
        <a:off x="779099" y="1470313"/>
        <a:ext cx="4693511" cy="735156"/>
      </dsp:txXfrm>
    </dsp:sp>
    <dsp:sp modelId="{E69C6C3A-B397-46DA-8225-D9CD8B4D1DD5}">
      <dsp:nvSpPr>
        <dsp:cNvPr id="0" name=""/>
        <dsp:cNvSpPr/>
      </dsp:nvSpPr>
      <dsp:spPr>
        <a:xfrm>
          <a:off x="319626" y="1378419"/>
          <a:ext cx="918946" cy="91894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D0FAA84-D964-4415-B207-194D025DE154}">
      <dsp:nvSpPr>
        <dsp:cNvPr id="0" name=""/>
        <dsp:cNvSpPr/>
      </dsp:nvSpPr>
      <dsp:spPr>
        <a:xfrm>
          <a:off x="511869" y="2573048"/>
          <a:ext cx="4960741" cy="73515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3531" tIns="40640" rIns="40640" bIns="40640" numCol="1" spcCol="1270" anchor="ctr" anchorCtr="0">
          <a:noAutofit/>
        </a:bodyPr>
        <a:lstStyle/>
        <a:p>
          <a:pPr lvl="0" algn="l" defTabSz="711200">
            <a:lnSpc>
              <a:spcPct val="90000"/>
            </a:lnSpc>
            <a:spcBef>
              <a:spcPct val="0"/>
            </a:spcBef>
            <a:spcAft>
              <a:spcPct val="35000"/>
            </a:spcAft>
          </a:pPr>
          <a:r>
            <a:rPr lang="en-US" sz="1600" kern="1200" dirty="0"/>
            <a:t>3. </a:t>
          </a:r>
          <a:r>
            <a:rPr lang="en-US" sz="1600" b="1" kern="1200" dirty="0"/>
            <a:t>Looking to access </a:t>
          </a:r>
          <a:r>
            <a:rPr lang="en-US" sz="1600" b="1" kern="1200" dirty="0" err="1"/>
            <a:t>NowPow</a:t>
          </a:r>
          <a:r>
            <a:rPr lang="en-US" sz="1600" b="1" kern="1200" dirty="0"/>
            <a:t> resources? </a:t>
          </a:r>
          <a:r>
            <a:rPr lang="en-US" sz="1600" b="0" kern="1200" dirty="0"/>
            <a:t>Free access </a:t>
          </a:r>
          <a:r>
            <a:rPr lang="en-US" sz="1600" kern="1200" dirty="0"/>
            <a:t>to ILPQC sponsored self-serve version of the </a:t>
          </a:r>
          <a:r>
            <a:rPr lang="en-US" sz="1600" kern="1200" dirty="0" err="1"/>
            <a:t>NowPow</a:t>
          </a:r>
          <a:r>
            <a:rPr lang="en-US" sz="1600" kern="1200" dirty="0"/>
            <a:t> platform </a:t>
          </a:r>
        </a:p>
      </dsp:txBody>
      <dsp:txXfrm>
        <a:off x="511869" y="2573048"/>
        <a:ext cx="4960741" cy="735156"/>
      </dsp:txXfrm>
    </dsp:sp>
    <dsp:sp modelId="{56DDB50C-58A7-4D3F-9419-3BFC591C313D}">
      <dsp:nvSpPr>
        <dsp:cNvPr id="0" name=""/>
        <dsp:cNvSpPr/>
      </dsp:nvSpPr>
      <dsp:spPr>
        <a:xfrm>
          <a:off x="52396" y="2481154"/>
          <a:ext cx="918946" cy="91894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23970-C539-4F63-B21E-908185F405DB}">
      <dsp:nvSpPr>
        <dsp:cNvPr id="0" name=""/>
        <dsp:cNvSpPr/>
      </dsp:nvSpPr>
      <dsp:spPr>
        <a:xfrm>
          <a:off x="2513204" y="111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Labor &amp; Delivery </a:t>
          </a:r>
        </a:p>
      </dsp:txBody>
      <dsp:txXfrm>
        <a:off x="2540297" y="28209"/>
        <a:ext cx="1795881" cy="870847"/>
      </dsp:txXfrm>
    </dsp:sp>
    <dsp:sp modelId="{083BD16F-C8FD-4764-91BC-13FA6C606D0D}">
      <dsp:nvSpPr>
        <dsp:cNvPr id="0" name=""/>
        <dsp:cNvSpPr/>
      </dsp:nvSpPr>
      <dsp:spPr>
        <a:xfrm rot="3600000">
          <a:off x="3719921"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817049" y="1689629"/>
        <a:ext cx="770191" cy="194257"/>
      </dsp:txXfrm>
    </dsp:sp>
    <dsp:sp modelId="{0AAFA28D-469D-4C14-80BE-45A0268C2907}">
      <dsp:nvSpPr>
        <dsp:cNvPr id="0" name=""/>
        <dsp:cNvSpPr/>
      </dsp:nvSpPr>
      <dsp:spPr>
        <a:xfrm>
          <a:off x="4041017"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Respectful Care Practices </a:t>
          </a:r>
        </a:p>
      </dsp:txBody>
      <dsp:txXfrm>
        <a:off x="4068110" y="2674459"/>
        <a:ext cx="1795881" cy="870847"/>
      </dsp:txXfrm>
    </dsp:sp>
    <dsp:sp modelId="{22863F81-1BD0-4DC2-9EC9-426BC404DB37}">
      <dsp:nvSpPr>
        <dsp:cNvPr id="0" name=""/>
        <dsp:cNvSpPr/>
      </dsp:nvSpPr>
      <dsp:spPr>
        <a:xfrm rot="10800000">
          <a:off x="2956014" y="2948002"/>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053142" y="3012754"/>
        <a:ext cx="770191" cy="194257"/>
      </dsp:txXfrm>
    </dsp:sp>
    <dsp:sp modelId="{8667D1F1-1774-4089-8F0C-C22AE1803772}">
      <dsp:nvSpPr>
        <dsp:cNvPr id="0" name=""/>
        <dsp:cNvSpPr/>
      </dsp:nvSpPr>
      <dsp:spPr>
        <a:xfrm>
          <a:off x="985390"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a:solidFill>
                <a:schemeClr val="tx1">
                  <a:lumMod val="50000"/>
                </a:schemeClr>
              </a:solidFill>
            </a:rPr>
            <a:t>PREM</a:t>
          </a:r>
        </a:p>
      </dsp:txBody>
      <dsp:txXfrm>
        <a:off x="1012483" y="2674459"/>
        <a:ext cx="1795881" cy="870847"/>
      </dsp:txXfrm>
    </dsp:sp>
    <dsp:sp modelId="{664989E0-1E5F-4335-99B7-EA0A5EFE56AC}">
      <dsp:nvSpPr>
        <dsp:cNvPr id="0" name=""/>
        <dsp:cNvSpPr/>
      </dsp:nvSpPr>
      <dsp:spPr>
        <a:xfrm rot="18000000">
          <a:off x="2192107"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289235" y="1689629"/>
        <a:ext cx="770191" cy="19425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96F9D-2668-4094-8227-54635571F5D1}"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CC341-821B-413D-A8A4-39E7464FF4B0}" type="slidenum">
              <a:rPr lang="en-US" smtClean="0"/>
              <a:t>‹#›</a:t>
            </a:fld>
            <a:endParaRPr lang="en-US"/>
          </a:p>
        </p:txBody>
      </p:sp>
    </p:spTree>
    <p:extLst>
      <p:ext uri="{BB962C8B-B14F-4D97-AF65-F5344CB8AC3E}">
        <p14:creationId xmlns:p14="http://schemas.microsoft.com/office/powerpoint/2010/main" val="324433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diversityscience.org/ilpqc-2/!"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perinatalqi.org/event/SPEAKUPCONFILNOV2021"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436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7007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0059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76089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2436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18990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6183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65436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16736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673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James’ 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incorporation of structural determinants as causes of</a:t>
            </a:r>
            <a:r>
              <a:rPr lang="en-US" sz="1200"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social determinants or living conditions and then the 3. consequences of the living conditions</a:t>
            </a:r>
          </a:p>
          <a:p>
            <a:endParaRPr dirty="0"/>
          </a:p>
        </p:txBody>
      </p:sp>
    </p:spTree>
    <p:extLst>
      <p:ext uri="{BB962C8B-B14F-4D97-AF65-F5344CB8AC3E}">
        <p14:creationId xmlns:p14="http://schemas.microsoft.com/office/powerpoint/2010/main" val="208324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Need Allison Bryant</a:t>
            </a:r>
            <a:endParaRPr dirty="0"/>
          </a:p>
        </p:txBody>
      </p:sp>
    </p:spTree>
    <p:extLst>
      <p:ext uri="{BB962C8B-B14F-4D97-AF65-F5344CB8AC3E}">
        <p14:creationId xmlns:p14="http://schemas.microsoft.com/office/powerpoint/2010/main" val="273404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21</a:t>
            </a:fld>
            <a:endParaRPr lang="en-US"/>
          </a:p>
        </p:txBody>
      </p:sp>
    </p:spTree>
    <p:extLst>
      <p:ext uri="{BB962C8B-B14F-4D97-AF65-F5344CB8AC3E}">
        <p14:creationId xmlns:p14="http://schemas.microsoft.com/office/powerpoint/2010/main" val="2515496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https://www.promedica.org/socialdeterminants/pages/default.aspx</a:t>
            </a:r>
            <a:endParaRPr lang="en-US" sz="1000" i="1"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23</a:t>
            </a:fld>
            <a:endParaRPr lang="en-US"/>
          </a:p>
        </p:txBody>
      </p:sp>
    </p:spTree>
    <p:extLst>
      <p:ext uri="{BB962C8B-B14F-4D97-AF65-F5344CB8AC3E}">
        <p14:creationId xmlns:p14="http://schemas.microsoft.com/office/powerpoint/2010/main" val="844881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none"/>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1881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80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9373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531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8C3DB7-969D-4A59-8649-0E72341B5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86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https://findrx.ilpqc.org/findrx/ilpqc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1E65-92E1-406D-BB15-6397A15B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86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67968-1293-4520-9215-6FB94E3A50F3}" type="slidenum">
              <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Lucida Grande"/>
            </a:endParaRPr>
          </a:p>
        </p:txBody>
      </p:sp>
    </p:spTree>
    <p:extLst>
      <p:ext uri="{BB962C8B-B14F-4D97-AF65-F5344CB8AC3E}">
        <p14:creationId xmlns:p14="http://schemas.microsoft.com/office/powerpoint/2010/main" val="3353416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ChangeArrowheads="1" noTextEdit="1"/>
          </p:cNvSpPr>
          <p:nvPr>
            <p:ph type="sldImg"/>
          </p:nvPr>
        </p:nvSpPr>
        <p:spPr>
          <a:ln/>
        </p:spPr>
      </p:sp>
      <p:sp>
        <p:nvSpPr>
          <p:cNvPr id="6758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Tree>
    <p:extLst>
      <p:ext uri="{BB962C8B-B14F-4D97-AF65-F5344CB8AC3E}">
        <p14:creationId xmlns:p14="http://schemas.microsoft.com/office/powerpoint/2010/main" val="25326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814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ChangeArrowheads="1" noTextEdit="1"/>
          </p:cNvSpPr>
          <p:nvPr>
            <p:ph type="sldImg"/>
          </p:nvPr>
        </p:nvSpPr>
        <p:spPr>
          <a:ln/>
        </p:spPr>
      </p:sp>
      <p:sp>
        <p:nvSpPr>
          <p:cNvPr id="69634"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Lucida Grande"/>
              </a:rPr>
              <a:t>Central to all the work that followed; i.e., workflow, tip sheets, tri-fold</a:t>
            </a:r>
          </a:p>
          <a:p>
            <a:r>
              <a:rPr lang="en-US" altLang="en-US" smtClean="0">
                <a:latin typeface="Lucida Grande"/>
              </a:rPr>
              <a:t>Note this is the same survey tool used at all 4 locations – Yawkey, Chelsea, Charlestown, Revere</a:t>
            </a:r>
          </a:p>
          <a:p>
            <a:endParaRPr lang="en-US" altLang="en-US" smtClean="0">
              <a:latin typeface="Lucida Grande"/>
            </a:endParaRPr>
          </a:p>
        </p:txBody>
      </p:sp>
    </p:spTree>
    <p:extLst>
      <p:ext uri="{BB962C8B-B14F-4D97-AF65-F5344CB8AC3E}">
        <p14:creationId xmlns:p14="http://schemas.microsoft.com/office/powerpoint/2010/main" val="2698504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noTextEdit="1"/>
          </p:cNvSpPr>
          <p:nvPr>
            <p:ph type="sldImg"/>
          </p:nvPr>
        </p:nvSpPr>
        <p:spPr>
          <a:ln/>
        </p:spPr>
      </p:sp>
      <p:sp>
        <p:nvSpPr>
          <p:cNvPr id="7168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Lucida Grande"/>
              </a:rPr>
              <a:t>To understand the patient’s experience with the survey; i.e. literacy, amount of time to complete</a:t>
            </a:r>
          </a:p>
          <a:p>
            <a:r>
              <a:rPr lang="en-US" altLang="en-US" smtClean="0">
                <a:latin typeface="Lucida Grande"/>
              </a:rPr>
              <a:t>To determine if the survey would have an impact on the practice schedule; would it slow down through put</a:t>
            </a:r>
          </a:p>
        </p:txBody>
      </p:sp>
    </p:spTree>
    <p:extLst>
      <p:ext uri="{BB962C8B-B14F-4D97-AF65-F5344CB8AC3E}">
        <p14:creationId xmlns:p14="http://schemas.microsoft.com/office/powerpoint/2010/main" val="3076155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noTextEdit="1"/>
          </p:cNvSpPr>
          <p:nvPr>
            <p:ph type="sldImg"/>
          </p:nvPr>
        </p:nvSpPr>
        <p:spPr>
          <a:ln/>
        </p:spPr>
      </p:sp>
      <p:sp>
        <p:nvSpPr>
          <p:cNvPr id="7373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Tree>
    <p:extLst>
      <p:ext uri="{BB962C8B-B14F-4D97-AF65-F5344CB8AC3E}">
        <p14:creationId xmlns:p14="http://schemas.microsoft.com/office/powerpoint/2010/main" val="2830680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ChangeArrowheads="1" noTextEdit="1"/>
          </p:cNvSpPr>
          <p:nvPr>
            <p:ph type="sldImg"/>
          </p:nvPr>
        </p:nvSpPr>
        <p:spPr>
          <a:ln/>
        </p:spPr>
      </p:sp>
      <p:sp>
        <p:nvSpPr>
          <p:cNvPr id="7577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Tree>
    <p:extLst>
      <p:ext uri="{BB962C8B-B14F-4D97-AF65-F5344CB8AC3E}">
        <p14:creationId xmlns:p14="http://schemas.microsoft.com/office/powerpoint/2010/main" val="498353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ChangeArrowheads="1" noTextEdit="1"/>
          </p:cNvSpPr>
          <p:nvPr>
            <p:ph type="sldImg"/>
          </p:nvPr>
        </p:nvSpPr>
        <p:spPr>
          <a:ln/>
        </p:spPr>
      </p:sp>
      <p:sp>
        <p:nvSpPr>
          <p:cNvPr id="7782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Tree>
    <p:extLst>
      <p:ext uri="{BB962C8B-B14F-4D97-AF65-F5344CB8AC3E}">
        <p14:creationId xmlns:p14="http://schemas.microsoft.com/office/powerpoint/2010/main" val="2491269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ChangeArrowheads="1" noTextEdit="1"/>
          </p:cNvSpPr>
          <p:nvPr>
            <p:ph type="sldImg"/>
          </p:nvPr>
        </p:nvSpPr>
        <p:spPr>
          <a:ln/>
        </p:spPr>
      </p:sp>
      <p:sp>
        <p:nvSpPr>
          <p:cNvPr id="8192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smtClean="0">
              <a:latin typeface="Lucida Grande"/>
            </a:endParaRPr>
          </a:p>
        </p:txBody>
      </p:sp>
      <p:sp>
        <p:nvSpPr>
          <p:cNvPr id="8192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8D5DBE-8A08-400F-B067-D0173CF9D380}" type="slidenum">
              <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endParaRPr>
          </a:p>
        </p:txBody>
      </p:sp>
    </p:spTree>
    <p:extLst>
      <p:ext uri="{BB962C8B-B14F-4D97-AF65-F5344CB8AC3E}">
        <p14:creationId xmlns:p14="http://schemas.microsoft.com/office/powerpoint/2010/main" val="1997545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E5F93-B298-476F-9976-2DEF2C8DAB1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Lucida Grande"/>
            </a:endParaRPr>
          </a:p>
        </p:txBody>
      </p:sp>
    </p:spTree>
    <p:extLst>
      <p:ext uri="{BB962C8B-B14F-4D97-AF65-F5344CB8AC3E}">
        <p14:creationId xmlns:p14="http://schemas.microsoft.com/office/powerpoint/2010/main" val="3936687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ChangeArrowheads="1" noTextEdit="1"/>
          </p:cNvSpPr>
          <p:nvPr>
            <p:ph type="sldImg"/>
          </p:nvPr>
        </p:nvSpPr>
        <p:spPr>
          <a:ln/>
        </p:spPr>
      </p:sp>
      <p:sp>
        <p:nvSpPr>
          <p:cNvPr id="8601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Lucida Grande"/>
              </a:rPr>
              <a:t>Two generation approach: screening at OB, IM, </a:t>
            </a:r>
            <a:r>
              <a:rPr lang="en-US" altLang="en-US" i="1" u="sng" smtClean="0">
                <a:latin typeface="Lucida Grande"/>
              </a:rPr>
              <a:t>and</a:t>
            </a:r>
            <a:r>
              <a:rPr lang="en-US" altLang="en-US" smtClean="0">
                <a:latin typeface="Lucida Grande"/>
              </a:rPr>
              <a:t> pediatrics, support for parent </a:t>
            </a:r>
            <a:r>
              <a:rPr lang="en-US" altLang="en-US" i="1" u="sng" smtClean="0">
                <a:latin typeface="Lucida Grande"/>
              </a:rPr>
              <a:t>and</a:t>
            </a:r>
            <a:r>
              <a:rPr lang="en-US" altLang="en-US" smtClean="0">
                <a:latin typeface="Lucida Grande"/>
              </a:rPr>
              <a:t> child</a:t>
            </a:r>
          </a:p>
        </p:txBody>
      </p:sp>
      <p:sp>
        <p:nvSpPr>
          <p:cNvPr id="8601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9E80AF-D3E4-49EF-83EC-0F5302F8C986}" type="slidenum">
              <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endParaRPr>
          </a:p>
        </p:txBody>
      </p:sp>
    </p:spTree>
    <p:extLst>
      <p:ext uri="{BB962C8B-B14F-4D97-AF65-F5344CB8AC3E}">
        <p14:creationId xmlns:p14="http://schemas.microsoft.com/office/powerpoint/2010/main" val="360966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ChangeArrowheads="1" noTextEdit="1"/>
          </p:cNvSpPr>
          <p:nvPr>
            <p:ph type="sldImg"/>
          </p:nvPr>
        </p:nvSpPr>
        <p:spPr>
          <a:ln/>
        </p:spPr>
      </p:sp>
      <p:sp>
        <p:nvSpPr>
          <p:cNvPr id="8806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
        <p:nvSpPr>
          <p:cNvPr id="8806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CFEA51-3DDB-4C40-B5FB-53732F77BDD9}" type="slidenum">
              <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endParaRPr>
          </a:p>
        </p:txBody>
      </p:sp>
    </p:spTree>
    <p:extLst>
      <p:ext uri="{BB962C8B-B14F-4D97-AF65-F5344CB8AC3E}">
        <p14:creationId xmlns:p14="http://schemas.microsoft.com/office/powerpoint/2010/main" val="1674032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ChangeArrowheads="1" noTextEdit="1"/>
          </p:cNvSpPr>
          <p:nvPr>
            <p:ph type="sldImg"/>
          </p:nvPr>
        </p:nvSpPr>
        <p:spPr>
          <a:ln/>
        </p:spPr>
      </p:sp>
      <p:sp>
        <p:nvSpPr>
          <p:cNvPr id="9216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
        <p:nvSpPr>
          <p:cNvPr id="4" name="Slide Number Placeholder 3"/>
          <p:cNvSpPr>
            <a:spLocks noGrp="1"/>
          </p:cNvSpPr>
          <p:nvPr>
            <p:ph type="sldNum" sz="quarter" idx="5"/>
          </p:nvPr>
        </p:nvSpPr>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B8A5F6-ECE7-4452-9DC6-02EC0354A48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010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Ellie to fill in #s when we get attendance</a:t>
            </a:r>
            <a:r>
              <a:rPr lang="en-US" baseline="0" dirty="0" smtClean="0"/>
              <a:t> from 25/8</a:t>
            </a:r>
            <a:endParaRPr lang="en-US" dirty="0" smtClean="0"/>
          </a:p>
          <a:p>
            <a:endParaRPr lang="en-US" dirty="0" smtClean="0"/>
          </a:p>
          <a:p>
            <a:r>
              <a:rPr lang="en-US" dirty="0" smtClean="0"/>
              <a:t>Hi Ellie, would you please help us find the number of OB and patient family</a:t>
            </a:r>
            <a:r>
              <a:rPr lang="en-US" baseline="0" dirty="0" smtClean="0"/>
              <a:t> engagement breakout participants. We’ll want to know that for Monday. </a:t>
            </a:r>
            <a:endParaRPr lang="en-US" dirty="0" smtClean="0"/>
          </a:p>
          <a:p>
            <a:r>
              <a:rPr lang="en-US" dirty="0" smtClean="0"/>
              <a:t>Have we integrated the </a:t>
            </a:r>
            <a:r>
              <a:rPr lang="en-US" baseline="0" dirty="0" smtClean="0"/>
              <a:t>plus one sheets to see what our actual attendance is? I see  notes here but not sure the numbers in the slide are updated?</a:t>
            </a:r>
          </a:p>
          <a:p>
            <a:r>
              <a:rPr lang="en-US" baseline="0" dirty="0" smtClean="0"/>
              <a:t>It was 37 total plus one surveys which I think puts us over 500 attendees!</a:t>
            </a:r>
          </a:p>
          <a:p>
            <a:r>
              <a:rPr lang="en-US" baseline="0" dirty="0" smtClean="0"/>
              <a:t>10 Neo breakout</a:t>
            </a:r>
          </a:p>
          <a:p>
            <a:r>
              <a:rPr lang="en-US" baseline="0" dirty="0" smtClean="0"/>
              <a:t>1 Patent and Family breakout</a:t>
            </a:r>
          </a:p>
          <a:p>
            <a:r>
              <a:rPr lang="en-US" baseline="0" dirty="0" smtClean="0"/>
              <a:t>26 OB breakout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667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ChangeArrowheads="1" noTextEdit="1"/>
          </p:cNvSpPr>
          <p:nvPr>
            <p:ph type="sldImg"/>
          </p:nvPr>
        </p:nvSpPr>
        <p:spPr>
          <a:ln/>
        </p:spPr>
      </p:sp>
      <p:sp>
        <p:nvSpPr>
          <p:cNvPr id="9625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Lucida Grande"/>
            </a:endParaRPr>
          </a:p>
        </p:txBody>
      </p:sp>
      <p:sp>
        <p:nvSpPr>
          <p:cNvPr id="4" name="Slide Number Placeholder 3"/>
          <p:cNvSpPr>
            <a:spLocks noGrp="1"/>
          </p:cNvSpPr>
          <p:nvPr>
            <p:ph type="sldNum" sz="quarter" idx="5"/>
          </p:nvPr>
        </p:nvSpPr>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78600-36DC-4007-9D6B-F18B42B1EB8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32692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dirty="0"/>
              <a:t>A patient must have a need for the services, along with the diagnosis </a:t>
            </a:r>
          </a:p>
          <a:p>
            <a:pPr marL="804863" lvl="1" indent="-342900">
              <a:defRPr/>
            </a:pPr>
            <a:r>
              <a:rPr lang="en-US" dirty="0"/>
              <a:t>For example: A patient must have uncontrolled diabetes</a:t>
            </a:r>
          </a:p>
          <a:p>
            <a:pPr marL="342900" indent="-342900">
              <a:buFont typeface="Arial" panose="020B0604020202020204" pitchFamily="34" charset="0"/>
              <a:buChar char="•"/>
              <a:defRPr/>
            </a:pPr>
            <a:endParaRPr lang="en-US" dirty="0"/>
          </a:p>
          <a:p>
            <a:pPr marL="342900" indent="-342900">
              <a:buFont typeface="Arial" panose="020B0604020202020204" pitchFamily="34" charset="0"/>
              <a:buChar char="•"/>
              <a:defRPr/>
            </a:pPr>
            <a:r>
              <a:rPr lang="en-US" dirty="0"/>
              <a:t>Patients should be connected to existing state resources, for example SNAP</a:t>
            </a:r>
          </a:p>
          <a:p>
            <a:pPr marL="804863" lvl="1" indent="-342900">
              <a:defRPr/>
            </a:pPr>
            <a:r>
              <a:rPr lang="en-US" dirty="0"/>
              <a:t>If a patient is being referred into a nutrition supports program, they must first be enrolled or referred to SNAP to ensure they are utilizing all state resources</a:t>
            </a:r>
          </a:p>
          <a:p>
            <a:pPr marL="342900" indent="-342900">
              <a:buFont typeface="Arial" panose="020B0604020202020204" pitchFamily="34" charset="0"/>
              <a:buChar char="•"/>
              <a:defRPr/>
            </a:pPr>
            <a:endParaRPr lang="en-US" dirty="0"/>
          </a:p>
          <a:p>
            <a:pPr marL="342900" indent="-342900">
              <a:buFont typeface="Arial" panose="020B0604020202020204" pitchFamily="34" charset="0"/>
              <a:buChar char="•"/>
              <a:defRPr/>
            </a:pPr>
            <a:r>
              <a:rPr lang="en-US" dirty="0"/>
              <a:t>The patient must be in the </a:t>
            </a:r>
            <a:r>
              <a:rPr lang="en-US" b="1" u="sng" dirty="0"/>
              <a:t>Partners HealthCare Choice ACO </a:t>
            </a:r>
            <a:r>
              <a:rPr lang="en-US" dirty="0"/>
              <a:t>to be provided these services</a:t>
            </a:r>
          </a:p>
          <a:p>
            <a:pPr marL="804863" lvl="1" indent="-342900">
              <a:defRPr/>
            </a:pPr>
            <a:r>
              <a:rPr lang="en-US" dirty="0"/>
              <a:t>Patient’s eligibility must be checked every 90 days to ensure they are still in the ACO</a:t>
            </a:r>
          </a:p>
          <a:p>
            <a:pPr marL="804863" lvl="1" indent="-342900">
              <a:defRPr/>
            </a:pPr>
            <a:endParaRPr lang="en-US" dirty="0"/>
          </a:p>
          <a:p>
            <a:pPr marL="342900" indent="-342900">
              <a:buFont typeface="Arial" panose="020B0604020202020204" pitchFamily="34" charset="0"/>
              <a:buChar char="•"/>
              <a:defRPr/>
            </a:pPr>
            <a:r>
              <a:rPr lang="en-US" dirty="0"/>
              <a:t>The risk factor and health needs based criteria should be from the last year and documented in the chart</a:t>
            </a:r>
          </a:p>
          <a:p>
            <a:pPr>
              <a:defRPr/>
            </a:pPr>
            <a:endParaRPr lang="en-US" dirty="0"/>
          </a:p>
        </p:txBody>
      </p:sp>
      <p:sp>
        <p:nvSpPr>
          <p:cNvPr id="10137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068355-088C-4005-A3C0-B83F55616F32}" type="slidenum">
              <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endParaRPr>
          </a:p>
        </p:txBody>
      </p:sp>
    </p:spTree>
    <p:extLst>
      <p:ext uri="{BB962C8B-B14F-4D97-AF65-F5344CB8AC3E}">
        <p14:creationId xmlns:p14="http://schemas.microsoft.com/office/powerpoint/2010/main" val="1827035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24916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92952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901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PREM survey: </a:t>
            </a:r>
          </a:p>
          <a:p>
            <a:r>
              <a:rPr lang="en-US"/>
              <a:t>Teams will receive patient handout with QR code reports on patient feedback will be available in the ILPQC Data System</a:t>
            </a:r>
          </a:p>
          <a:p>
            <a:r>
              <a:rPr lang="en-US"/>
              <a:t>Available in English and Spanish </a:t>
            </a:r>
          </a:p>
          <a:p>
            <a:r>
              <a:rPr lang="en-US"/>
              <a:t>Additional 7 languages coming soon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398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67</a:t>
            </a:fld>
            <a:endParaRPr lang="en-US"/>
          </a:p>
        </p:txBody>
      </p:sp>
    </p:spTree>
    <p:extLst>
      <p:ext uri="{BB962C8B-B14F-4D97-AF65-F5344CB8AC3E}">
        <p14:creationId xmlns:p14="http://schemas.microsoft.com/office/powerpoint/2010/main" val="693011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r>
              <a:rPr kumimoji="0" lang="en-US" sz="1200" b="0" i="0" u="none" strike="noStrike" kern="1200" cap="none" spc="-5" normalizeH="0" baseline="0" noProof="0">
                <a:ln>
                  <a:noFill/>
                </a:ln>
                <a:solidFill>
                  <a:srgbClr val="21252A"/>
                </a:solidFill>
                <a:effectLst/>
                <a:uLnTx/>
                <a:uFillTx/>
                <a:latin typeface="Arial"/>
                <a:ea typeface="+mn-ea"/>
                <a:cs typeface="Arial"/>
              </a:rPr>
              <a:t>Webpage link to Diversity Science </a:t>
            </a:r>
            <a:endParaRPr kumimoji="0" lang="en-US" sz="1200" b="0" i="0" u="none" strike="noStrike" kern="1200" cap="none" spc="-5" normalizeH="0" baseline="0" noProof="0">
              <a:ln>
                <a:noFill/>
              </a:ln>
              <a:solidFill>
                <a:srgbClr val="FF0000"/>
              </a:solidFill>
              <a:effectLst/>
              <a:uLnTx/>
              <a:uFillTx/>
              <a:latin typeface="Arial"/>
              <a:ea typeface="+mn-ea"/>
              <a:cs typeface="Arial"/>
            </a:endParaRPr>
          </a:p>
          <a:p>
            <a:pPr marL="12700" marR="5080" lvl="0" indent="0" algn="l" defTabSz="914400" rtl="0" eaLnBrk="1" fontAlgn="auto" latinLnBrk="0" hangingPunct="1">
              <a:lnSpc>
                <a:spcPts val="2300"/>
              </a:lnSpc>
              <a:spcBef>
                <a:spcPts val="0"/>
              </a:spcBef>
              <a:spcAft>
                <a:spcPts val="0"/>
              </a:spcAft>
              <a:buClr>
                <a:srgbClr val="F5668F"/>
              </a:buClr>
              <a:buSzTx/>
              <a:buFontTx/>
              <a:buNone/>
              <a:tabLst>
                <a:tab pos="241300" algn="l"/>
              </a:tabLst>
              <a:defRPr/>
            </a:pPr>
            <a:r>
              <a:rPr kumimoji="0" lang="en-US" sz="1200" b="0" i="0" u="none" strike="noStrike" kern="1200" cap="none" spc="-5" normalizeH="0" baseline="0" noProof="0">
                <a:ln>
                  <a:noFill/>
                </a:ln>
                <a:solidFill>
                  <a:srgbClr val="21252A"/>
                </a:solidFill>
                <a:effectLst/>
                <a:uLnTx/>
                <a:uFillTx/>
                <a:latin typeface="Arial"/>
                <a:ea typeface="+mn-ea"/>
                <a:cs typeface="Arial"/>
                <a:hlinkClick r:id="rId3"/>
              </a:rPr>
              <a:t>https://www.diversityscience.org/ilpqc-2/! </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endParaRPr lang="en-US"/>
          </a:p>
          <a:p>
            <a:pPr marL="12065" marR="5080" lvl="0" indent="0" algn="l" defTabSz="914400" rtl="0" eaLnBrk="1" fontAlgn="auto" latinLnBrk="0" hangingPunct="1">
              <a:lnSpc>
                <a:spcPct val="100000"/>
              </a:lnSpc>
              <a:spcBef>
                <a:spcPts val="100"/>
              </a:spcBef>
              <a:spcAft>
                <a:spcPts val="0"/>
              </a:spcAft>
              <a:buClrTx/>
              <a:buSzTx/>
              <a:buFontTx/>
              <a:buNone/>
              <a:tabLst>
                <a:tab pos="298450" algn="l"/>
                <a:tab pos="299720" algn="l"/>
              </a:tabLst>
              <a:defRPr/>
            </a:pPr>
            <a:r>
              <a:rPr kumimoji="0" lang="en-US" sz="2000" b="0" i="0" u="none" strike="noStrike" kern="1200" cap="none" spc="10" normalizeH="0" baseline="0" noProof="0">
                <a:ln>
                  <a:noFill/>
                </a:ln>
                <a:solidFill>
                  <a:srgbClr val="444B54"/>
                </a:solidFill>
                <a:effectLst/>
                <a:uLnTx/>
                <a:uFillTx/>
                <a:latin typeface="Arial" panose="020B0604020202020204"/>
                <a:ea typeface="+mn-ea"/>
                <a:cs typeface="Arial"/>
              </a:rPr>
              <a:t>SPEAK-UP Registration link:</a:t>
            </a:r>
          </a:p>
          <a:p>
            <a:pPr marL="756285" marR="5080" lvl="1" indent="-287020" algn="l" defTabSz="914400" rtl="0" eaLnBrk="1" fontAlgn="auto" latinLnBrk="0" hangingPunct="1">
              <a:lnSpc>
                <a:spcPct val="100000"/>
              </a:lnSpc>
              <a:spcBef>
                <a:spcPts val="100"/>
              </a:spcBef>
              <a:spcAft>
                <a:spcPts val="0"/>
              </a:spcAft>
              <a:buClrTx/>
              <a:buSzTx/>
              <a:buFontTx/>
              <a:buChar char="•"/>
              <a:tabLst>
                <a:tab pos="298450" algn="l"/>
                <a:tab pos="299720" algn="l"/>
              </a:tabLst>
              <a:defRPr/>
            </a:pPr>
            <a:r>
              <a:rPr kumimoji="0" lang="en-US" sz="2000" b="0" i="0" u="none" strike="noStrike" kern="1200" cap="none" spc="10" normalizeH="0" baseline="0" noProof="0">
                <a:ln>
                  <a:noFill/>
                </a:ln>
                <a:solidFill>
                  <a:srgbClr val="444B54"/>
                </a:solidFill>
                <a:effectLst/>
                <a:uLnTx/>
                <a:uFillTx/>
                <a:latin typeface="Arial" panose="020B0604020202020204"/>
                <a:ea typeface="+mn-ea"/>
                <a:cs typeface="Arial"/>
                <a:hlinkClick r:id="rId4"/>
              </a:rPr>
              <a:t>https://www.perinatalqi.org/event/SPEAKUPCONFILNOV2021</a:t>
            </a:r>
            <a:r>
              <a:rPr kumimoji="0" lang="en-US" sz="2000" b="0" i="0" u="none" strike="noStrike" kern="1200" cap="none" spc="10" normalizeH="0" baseline="0" noProof="0">
                <a:ln>
                  <a:noFill/>
                </a:ln>
                <a:solidFill>
                  <a:srgbClr val="444B54"/>
                </a:solidFill>
                <a:effectLst/>
                <a:uLnTx/>
                <a:uFillTx/>
                <a:latin typeface="Arial" panose="020B0604020202020204"/>
                <a:ea typeface="+mn-ea"/>
                <a:cs typeface="Arial"/>
              </a:rPr>
              <a:t> </a:t>
            </a:r>
          </a:p>
          <a:p>
            <a:endParaRPr/>
          </a:p>
        </p:txBody>
      </p:sp>
    </p:spTree>
    <p:extLst>
      <p:ext uri="{BB962C8B-B14F-4D97-AF65-F5344CB8AC3E}">
        <p14:creationId xmlns:p14="http://schemas.microsoft.com/office/powerpoint/2010/main" val="15976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4493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r>
              <a:rPr lang="en-US" dirty="0" smtClean="0"/>
              <a:t>Additional support for your birth equity initiative! We want to help you succeed by:</a:t>
            </a:r>
          </a:p>
          <a:p>
            <a:r>
              <a:rPr lang="en-US" dirty="0" smtClean="0"/>
              <a:t>Partnering with you to arrange your Key Players meeting.</a:t>
            </a:r>
          </a:p>
          <a:p>
            <a:r>
              <a:rPr lang="en-US" dirty="0" smtClean="0"/>
              <a:t>Assist you with who to invite at each hospital for most effective meeting with representative from ILPQC</a:t>
            </a:r>
          </a:p>
          <a:p>
            <a:r>
              <a:rPr lang="en-US" dirty="0" smtClean="0"/>
              <a:t>Provide you with a Birth Equity champion from the BE speakers bureau to partner with you to problem solve, overcome  barriers  and move implementation forward</a:t>
            </a:r>
          </a:p>
          <a:p>
            <a:endParaRPr lang="en-US" dirty="0" smtClean="0"/>
          </a:p>
          <a:p>
            <a:r>
              <a:rPr lang="en-US" dirty="0" smtClean="0"/>
              <a:t>Who should be at the KPM: who do have currently on the leadership at your hospital, and bring the ILPQC side, OB chair,, nurses leadership, QI leadership, Diversity, Equity and Inclusion committee leadership, anyone other hospital senior leadership, additional OB staff including providers and nurse, and QI roster as well below:</a:t>
            </a:r>
          </a:p>
          <a:p>
            <a:endParaRPr lang="en-US" dirty="0" smtClean="0"/>
          </a:p>
          <a:p>
            <a:pPr marL="171450" indent="-171450">
              <a:buFont typeface="Arial" panose="020B0604020202020204" pitchFamily="34" charset="0"/>
              <a:buChar char="•"/>
            </a:pPr>
            <a:r>
              <a:rPr lang="en-US" dirty="0" smtClean="0"/>
              <a:t>Team lead </a:t>
            </a:r>
          </a:p>
          <a:p>
            <a:pPr marL="171450" indent="-171450">
              <a:buFont typeface="Arial" panose="020B0604020202020204" pitchFamily="34" charset="0"/>
              <a:buChar char="•"/>
            </a:pPr>
            <a:r>
              <a:rPr lang="en-US" dirty="0" smtClean="0"/>
              <a:t>OB lead</a:t>
            </a:r>
          </a:p>
          <a:p>
            <a:pPr marL="171450" indent="-171450">
              <a:buFont typeface="Arial" panose="020B0604020202020204" pitchFamily="34" charset="0"/>
              <a:buChar char="•"/>
            </a:pPr>
            <a:r>
              <a:rPr lang="en-US" dirty="0" smtClean="0"/>
              <a:t>Nurse Lead </a:t>
            </a:r>
          </a:p>
          <a:p>
            <a:pPr marL="171450" indent="-171450">
              <a:buFont typeface="Arial" panose="020B0604020202020204" pitchFamily="34" charset="0"/>
              <a:buChar char="•"/>
            </a:pPr>
            <a:r>
              <a:rPr lang="en-US" dirty="0" smtClean="0"/>
              <a:t>Prenatal/Outpatient Representative </a:t>
            </a:r>
          </a:p>
          <a:p>
            <a:pPr marL="171450" indent="-171450">
              <a:buFont typeface="Arial" panose="020B0604020202020204" pitchFamily="34" charset="0"/>
              <a:buChar char="•"/>
            </a:pPr>
            <a:r>
              <a:rPr lang="en-US" dirty="0" smtClean="0"/>
              <a:t>Patient/Family Advisor or Community Liaison </a:t>
            </a:r>
          </a:p>
          <a:p>
            <a:pPr marL="171450" indent="-171450">
              <a:buFont typeface="Arial" panose="020B0604020202020204" pitchFamily="34" charset="0"/>
              <a:buChar char="•"/>
            </a:pPr>
            <a:r>
              <a:rPr lang="en-US" dirty="0" smtClean="0"/>
              <a:t>Midwife/Doula Representative, Quality Improvement (QI) Professional </a:t>
            </a:r>
          </a:p>
          <a:p>
            <a:pPr marL="171450" indent="-171450">
              <a:buFont typeface="Arial" panose="020B0604020202020204" pitchFamily="34" charset="0"/>
              <a:buChar char="•"/>
            </a:pPr>
            <a:r>
              <a:rPr lang="en-US" dirty="0" smtClean="0"/>
              <a:t>Health Information Technology (HIT) Representative </a:t>
            </a:r>
          </a:p>
          <a:p>
            <a:pPr marL="171450" indent="-171450">
              <a:buFont typeface="Arial" panose="020B0604020202020204" pitchFamily="34" charset="0"/>
              <a:buChar char="•"/>
            </a:pPr>
            <a:r>
              <a:rPr lang="en-US" dirty="0" smtClean="0"/>
              <a:t>Equity Officer </a:t>
            </a:r>
          </a:p>
          <a:p>
            <a:endParaRPr dirty="0"/>
          </a:p>
        </p:txBody>
      </p:sp>
    </p:spTree>
    <p:extLst>
      <p:ext uri="{BB962C8B-B14F-4D97-AF65-F5344CB8AC3E}">
        <p14:creationId xmlns:p14="http://schemas.microsoft.com/office/powerpoint/2010/main" val="325108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Credits</a:t>
            </a:r>
            <a:r>
              <a:rPr lang="en-US" baseline="0" dirty="0" smtClean="0">
                <a:cs typeface="Calibri"/>
              </a:rPr>
              <a:t> must be claimed by 11/4, but I will connect with Fiza on Friday to see how many people collected the credits and if it is possible to provide more time for people. (AP) Left message with Fiza on Friday</a:t>
            </a:r>
          </a:p>
          <a:p>
            <a:endParaRPr lang="en-US" baseline="0" dirty="0" smtClean="0">
              <a:cs typeface="Calibri"/>
            </a:endParaRPr>
          </a:p>
          <a:p>
            <a:r>
              <a:rPr lang="en-US" baseline="0" dirty="0" smtClean="0">
                <a:cs typeface="Calibri"/>
              </a:rPr>
              <a:t>If you have yet to receive your credits please email Fiza.Scaletty@ssmhealth.com directly</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848572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66943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578424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01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07215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010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8754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smtClean="0"/>
              <a:t>Patti, can you please read the questions</a:t>
            </a:r>
            <a:r>
              <a:rPr lang="en-US" baseline="0" dirty="0" smtClean="0"/>
              <a:t> and add or edit them? </a:t>
            </a:r>
            <a:endParaRPr lang="en-US" dirty="0"/>
          </a:p>
        </p:txBody>
      </p:sp>
    </p:spTree>
    <p:extLst>
      <p:ext uri="{BB962C8B-B14F-4D97-AF65-F5344CB8AC3E}">
        <p14:creationId xmlns:p14="http://schemas.microsoft.com/office/powerpoint/2010/main" val="129774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excited to award our Obstetric hospital teams the Birth Equity Initiative Outstanding Launch Award to acknowledge their hard work getting started on the initiative. Award recipients submitted a Team Roster, filled out a readiness survey, submitted hospital level data for Baseline, as wells as August of 2021. Please join us in congratulating all the award winners!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08894-86FE-4762-AD7A-DC4D615143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24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08894-86FE-4762-AD7A-DC4D615143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7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71538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15177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6.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31.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32.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46390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15829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go, company name&#10;&#10;Description automatically generated with medium confidenc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8800"/>
          <a:stretch>
            <a:fillRect/>
          </a:stretch>
        </p:blipFill>
        <p:spPr bwMode="auto">
          <a:xfrm>
            <a:off x="6604000" y="55563"/>
            <a:ext cx="23733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picture containing text&#10;&#10;Description automatically generate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1300" y="5868988"/>
            <a:ext cx="1338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0490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95178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7165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89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3305699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649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7937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43001"/>
            <a:ext cx="6815667"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143001"/>
            <a:ext cx="4011084" cy="4983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93768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7816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335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90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811708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atin typeface="Lucida Grande"/>
                <a:ea typeface="MS PGothic" panose="020B0600070205080204" pitchFamily="34" charset="-128"/>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defRPr>
                <a:latin typeface="Lucida Grande"/>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94E8F76-87F4-45A0-A503-70E3C5C90A96}" type="slidenum">
              <a:rPr lang="en-US" altLang="en-US"/>
              <a:pPr/>
              <a:t>‹#›</a:t>
            </a:fld>
            <a:endParaRPr lang="en-US" altLang="en-US"/>
          </a:p>
        </p:txBody>
      </p:sp>
    </p:spTree>
    <p:extLst>
      <p:ext uri="{BB962C8B-B14F-4D97-AF65-F5344CB8AC3E}">
        <p14:creationId xmlns:p14="http://schemas.microsoft.com/office/powerpoint/2010/main" val="4003955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charset="0"/>
                <a:ea typeface="MS PGothic" charset="-128"/>
              </a:defRPr>
            </a:lvl1pPr>
            <a:lvl2pPr marL="742950" indent="-285750">
              <a:defRPr sz="2400">
                <a:solidFill>
                  <a:schemeClr val="tx1"/>
                </a:solidFill>
                <a:latin typeface="Lucida Grande" charset="0"/>
                <a:ea typeface="MS PGothic" charset="-128"/>
              </a:defRPr>
            </a:lvl2pPr>
            <a:lvl3pPr marL="1143000" indent="-228600">
              <a:defRPr sz="2400">
                <a:solidFill>
                  <a:schemeClr val="tx1"/>
                </a:solidFill>
                <a:latin typeface="Lucida Grande" charset="0"/>
                <a:ea typeface="MS PGothic" charset="-128"/>
              </a:defRPr>
            </a:lvl3pPr>
            <a:lvl4pPr marL="1600200" indent="-228600">
              <a:defRPr sz="2400">
                <a:solidFill>
                  <a:schemeClr val="tx1"/>
                </a:solidFill>
                <a:latin typeface="Lucida Grande" charset="0"/>
                <a:ea typeface="MS PGothic" charset="-128"/>
              </a:defRPr>
            </a:lvl4pPr>
            <a:lvl5pPr marL="2057400" indent="-228600">
              <a:defRPr sz="2400">
                <a:solidFill>
                  <a:schemeClr val="tx1"/>
                </a:solidFill>
                <a:latin typeface="Lucida Grande" charset="0"/>
                <a:ea typeface="MS PGothic" charset="-128"/>
              </a:defRPr>
            </a:lvl5pPr>
            <a:lvl6pPr marL="2514600" indent="-228600" eaLnBrk="0" fontAlgn="base" hangingPunct="0">
              <a:spcBef>
                <a:spcPct val="0"/>
              </a:spcBef>
              <a:spcAft>
                <a:spcPct val="0"/>
              </a:spcAft>
              <a:defRPr sz="2400">
                <a:solidFill>
                  <a:schemeClr val="tx1"/>
                </a:solidFill>
                <a:latin typeface="Lucida Grande" charset="0"/>
                <a:ea typeface="MS PGothic" charset="-128"/>
              </a:defRPr>
            </a:lvl6pPr>
            <a:lvl7pPr marL="2971800" indent="-228600" eaLnBrk="0" fontAlgn="base" hangingPunct="0">
              <a:spcBef>
                <a:spcPct val="0"/>
              </a:spcBef>
              <a:spcAft>
                <a:spcPct val="0"/>
              </a:spcAft>
              <a:defRPr sz="2400">
                <a:solidFill>
                  <a:schemeClr val="tx1"/>
                </a:solidFill>
                <a:latin typeface="Lucida Grande" charset="0"/>
                <a:ea typeface="MS PGothic" charset="-128"/>
              </a:defRPr>
            </a:lvl7pPr>
            <a:lvl8pPr marL="3429000" indent="-228600" eaLnBrk="0" fontAlgn="base" hangingPunct="0">
              <a:spcBef>
                <a:spcPct val="0"/>
              </a:spcBef>
              <a:spcAft>
                <a:spcPct val="0"/>
              </a:spcAft>
              <a:defRPr sz="2400">
                <a:solidFill>
                  <a:schemeClr val="tx1"/>
                </a:solidFill>
                <a:latin typeface="Lucida Grande" charset="0"/>
                <a:ea typeface="MS PGothic" charset="-128"/>
              </a:defRPr>
            </a:lvl8pPr>
            <a:lvl9pPr marL="3886200" indent="-228600" eaLnBrk="0" fontAlgn="base" hangingPunct="0">
              <a:spcBef>
                <a:spcPct val="0"/>
              </a:spcBef>
              <a:spcAft>
                <a:spcPct val="0"/>
              </a:spcAft>
              <a:defRPr sz="2400">
                <a:solidFill>
                  <a:schemeClr val="tx1"/>
                </a:solidFill>
                <a:latin typeface="Lucida Grande" charset="0"/>
                <a:ea typeface="MS PGothic" charset="-128"/>
              </a:defRPr>
            </a:lvl9pPr>
          </a:lstStyle>
          <a:p>
            <a:pPr>
              <a:defRPr/>
            </a:pPr>
            <a:endParaRPr lang="x-none" altLang="x-none" sz="1800"/>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405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793023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847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638451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771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269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26518812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666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756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7937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3003"/>
            <a:ext cx="4011084" cy="49831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9943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34343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819388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96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466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a:xfrm>
            <a:off x="0" y="0"/>
            <a:ext cx="0" cy="0"/>
          </a:xfrm>
        </p:spPr>
        <p:txBody>
          <a:bodyPr/>
          <a:lstStyle>
            <a:lvl1pPr>
              <a:defRPr>
                <a:latin typeface="Lucida Grande"/>
                <a:ea typeface="MS PGothic" panose="020B0600070205080204" pitchFamily="34" charset="-128"/>
              </a:defRPr>
            </a:lvl1pPr>
          </a:lstStyle>
          <a:p>
            <a:pPr>
              <a:defRPr/>
            </a:pPr>
            <a:fld id="{425C9FDA-9CA5-493D-8B5F-98F907FDD5D4}" type="datetimeFigureOut">
              <a:rPr lang="en-US"/>
              <a:pPr>
                <a:defRPr/>
              </a:pPr>
              <a:t>11/19/2021</a:t>
            </a:fld>
            <a:endParaRPr lang="en-US"/>
          </a:p>
        </p:txBody>
      </p:sp>
      <p:sp>
        <p:nvSpPr>
          <p:cNvPr id="6" name="Footer Placeholder 4"/>
          <p:cNvSpPr>
            <a:spLocks noGrp="1"/>
          </p:cNvSpPr>
          <p:nvPr>
            <p:ph type="ftr" sz="quarter" idx="15"/>
          </p:nvPr>
        </p:nvSpPr>
        <p:spPr>
          <a:xfrm>
            <a:off x="0" y="0"/>
            <a:ext cx="0" cy="0"/>
          </a:xfrm>
        </p:spPr>
        <p:txBody>
          <a:bodyPr/>
          <a:lstStyle>
            <a:lvl1pPr>
              <a:defRPr>
                <a:latin typeface="Lucida Grande"/>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297D2C0-12DF-4DF8-BAD0-3FC644ACBE83}" type="slidenum">
              <a:rPr lang="en-US" altLang="en-US"/>
              <a:pPr/>
              <a:t>‹#›</a:t>
            </a:fld>
            <a:endParaRPr lang="en-US" altLang="en-US"/>
          </a:p>
        </p:txBody>
      </p:sp>
    </p:spTree>
    <p:extLst>
      <p:ext uri="{BB962C8B-B14F-4D97-AF65-F5344CB8AC3E}">
        <p14:creationId xmlns:p14="http://schemas.microsoft.com/office/powerpoint/2010/main" val="15141165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a:defRPr/>
            </a:pPr>
            <a:endParaRPr lang="en-US" altLang="en-US"/>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48339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1793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97149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0371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757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3330113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7513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7126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7937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43001"/>
            <a:ext cx="6815667"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143001"/>
            <a:ext cx="4011084" cy="4983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98738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3063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983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1007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Slide Number Placeholder 5"/>
          <p:cNvSpPr>
            <a:spLocks noGrp="1"/>
          </p:cNvSpPr>
          <p:nvPr>
            <p:ph type="sldNum" sz="quarter" idx="10"/>
          </p:nvPr>
        </p:nvSpPr>
        <p:spPr>
          <a:xfrm>
            <a:off x="11156950" y="6419850"/>
            <a:ext cx="833438" cy="366713"/>
          </a:xfrm>
          <a:prstGeom prst="rect">
            <a:avLst/>
          </a:prstGeom>
        </p:spPr>
        <p:txBody>
          <a:bodyPr vert="horz" wrap="square" lIns="91440" tIns="45720" rIns="91440" bIns="45720" numCol="1" anchor="t" anchorCtr="0" compatLnSpc="1">
            <a:prstTxWarp prst="textNoShape">
              <a:avLst/>
            </a:prstTxWarp>
          </a:bodyPr>
          <a:lstStyle>
            <a:lvl1pPr>
              <a:defRPr/>
            </a:lvl1pPr>
          </a:lstStyle>
          <a:p>
            <a:fld id="{7BDF14D6-5B9B-4BCD-9714-DA50302488BF}" type="slidenum">
              <a:rPr lang="en-US" altLang="en-US"/>
              <a:pPr/>
              <a:t>‹#›</a:t>
            </a:fld>
            <a:endParaRPr lang="en-US" altLang="en-US"/>
          </a:p>
        </p:txBody>
      </p:sp>
    </p:spTree>
    <p:extLst>
      <p:ext uri="{BB962C8B-B14F-4D97-AF65-F5344CB8AC3E}">
        <p14:creationId xmlns:p14="http://schemas.microsoft.com/office/powerpoint/2010/main" val="1012832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0" y="0"/>
            <a:ext cx="374650"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800"/>
          </a:p>
        </p:txBody>
      </p:sp>
      <p:sp>
        <p:nvSpPr>
          <p:cNvPr id="6" name="Rectangle 5"/>
          <p:cNvSpPr/>
          <p:nvPr/>
        </p:nvSpPr>
        <p:spPr>
          <a:xfrm>
            <a:off x="11817350" y="0"/>
            <a:ext cx="374650"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800"/>
          </a:p>
        </p:txBody>
      </p:sp>
      <p:pic>
        <p:nvPicPr>
          <p:cNvPr id="7" name="Graphic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636588"/>
            <a:ext cx="31734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6424" y="2119186"/>
            <a:ext cx="9522781" cy="1680909"/>
          </a:xfrm>
        </p:spPr>
        <p:txBody>
          <a:bodyPr anchor="b"/>
          <a:lstStyle>
            <a:lvl1pPr algn="l">
              <a:defRPr sz="45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106424" y="3884582"/>
            <a:ext cx="9522781" cy="737220"/>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Text Placeholder 3"/>
          <p:cNvSpPr>
            <a:spLocks noGrp="1"/>
          </p:cNvSpPr>
          <p:nvPr>
            <p:ph type="body" sz="half" idx="2"/>
          </p:nvPr>
        </p:nvSpPr>
        <p:spPr>
          <a:xfrm>
            <a:off x="1106424" y="6316195"/>
            <a:ext cx="1832219" cy="243349"/>
          </a:xfrm>
        </p:spPr>
        <p:txBody>
          <a:bodyPr/>
          <a:lstStyle>
            <a:lvl1pPr marL="0" indent="0" algn="l">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p:cNvSpPr>
            <a:spLocks noGrp="1"/>
          </p:cNvSpPr>
          <p:nvPr>
            <p:ph type="ftr" sz="quarter" idx="10"/>
          </p:nvPr>
        </p:nvSpPr>
        <p:spPr/>
        <p:txBody>
          <a:bodyPr/>
          <a:lstStyle>
            <a:lvl1pPr>
              <a:defRPr/>
            </a:lvl1pPr>
          </a:lstStyle>
          <a:p>
            <a:pPr>
              <a:defRPr/>
            </a:pPr>
            <a:endParaRPr/>
          </a:p>
        </p:txBody>
      </p:sp>
    </p:spTree>
    <p:extLst>
      <p:ext uri="{BB962C8B-B14F-4D97-AF65-F5344CB8AC3E}">
        <p14:creationId xmlns:p14="http://schemas.microsoft.com/office/powerpoint/2010/main" val="25401469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8" hidden="1"/>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2051" name="think-cell Slide" r:id="rId4" imgW="0" imgH="0" progId="TCLayout.ActiveDocument.1">
                  <p:embed/>
                </p:oleObj>
              </mc:Choice>
              <mc:Fallback>
                <p:oleObj name="think-cell Slide" r:id="rId4" imgW="0" imgH="0" progId="TCLayout.ActiveDocument.1">
                  <p:embed/>
                  <p:pic>
                    <p:nvPicPr>
                      <p:cNvPr id="5" name="Object 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4pPr marL="688181" indent="-175022">
              <a:buFont typeface="Wingdings" pitchFamily="2" charset="2"/>
              <a:buChar char="§"/>
              <a:defRPr/>
            </a:lvl4pPr>
            <a:lvl5pPr marL="859631" indent="-176213">
              <a:buSzPct val="9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6"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13815591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0079" y="2029844"/>
            <a:ext cx="5184648" cy="3715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640079" y="1719074"/>
            <a:ext cx="5184648" cy="310771"/>
          </a:xfrm>
        </p:spPr>
        <p:txBody>
          <a:bodyPr/>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361113" y="1719072"/>
            <a:ext cx="5183188" cy="310770"/>
          </a:xfrm>
        </p:spPr>
        <p:txBody>
          <a:bodyPr/>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61113" y="2029844"/>
            <a:ext cx="5183188" cy="3715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8"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316549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719072"/>
            <a:ext cx="5184648"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2700" y="1719072"/>
            <a:ext cx="5184648"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7"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6"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503532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79" y="1719072"/>
            <a:ext cx="3200400" cy="4023360"/>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89" y="1719072"/>
            <a:ext cx="3200400" cy="4023360"/>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0"/>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6"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8"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13299181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79" y="1719072"/>
            <a:ext cx="7052311" cy="4023360"/>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0"/>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6"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8"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2740019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79" y="2227344"/>
            <a:ext cx="3200400" cy="2670961"/>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p:txBody>
      </p:sp>
      <p:sp>
        <p:nvSpPr>
          <p:cNvPr id="4" name="Content Placeholder 3"/>
          <p:cNvSpPr>
            <a:spLocks noGrp="1"/>
          </p:cNvSpPr>
          <p:nvPr>
            <p:ph sz="half" idx="2"/>
          </p:nvPr>
        </p:nvSpPr>
        <p:spPr>
          <a:xfrm>
            <a:off x="4491991" y="2227344"/>
            <a:ext cx="3200400" cy="2670961"/>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p:txBody>
      </p:sp>
      <p:sp>
        <p:nvSpPr>
          <p:cNvPr id="7" name="Content Placeholder 3"/>
          <p:cNvSpPr>
            <a:spLocks noGrp="1"/>
          </p:cNvSpPr>
          <p:nvPr>
            <p:ph sz="half" idx="10"/>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p:txBody>
      </p:sp>
      <p:sp>
        <p:nvSpPr>
          <p:cNvPr id="6" name="Text Placeholder 2"/>
          <p:cNvSpPr>
            <a:spLocks noGrp="1"/>
          </p:cNvSpPr>
          <p:nvPr>
            <p:ph type="body" idx="11"/>
          </p:nvPr>
        </p:nvSpPr>
        <p:spPr>
          <a:xfrm>
            <a:off x="64008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2"/>
          <p:cNvSpPr>
            <a:spLocks noGrp="1"/>
          </p:cNvSpPr>
          <p:nvPr>
            <p:ph type="body" idx="12"/>
          </p:nvPr>
        </p:nvSpPr>
        <p:spPr>
          <a:xfrm>
            <a:off x="449199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2"/>
          <p:cNvSpPr>
            <a:spLocks noGrp="1"/>
          </p:cNvSpPr>
          <p:nvPr>
            <p:ph type="body" idx="13"/>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1"/>
          <p:cNvSpPr>
            <a:spLocks noGrp="1"/>
          </p:cNvSpPr>
          <p:nvPr>
            <p:ph type="body" sz="quarter" idx="15"/>
          </p:nvPr>
        </p:nvSpPr>
        <p:spPr>
          <a:xfrm>
            <a:off x="4491991"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14" name="Text Placeholder 11"/>
          <p:cNvSpPr>
            <a:spLocks noGrp="1"/>
          </p:cNvSpPr>
          <p:nvPr>
            <p:ph type="body" sz="quarter" idx="16"/>
          </p:nvPr>
        </p:nvSpPr>
        <p:spPr>
          <a:xfrm>
            <a:off x="8343900"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12" name="Text Placeholder 11"/>
          <p:cNvSpPr>
            <a:spLocks noGrp="1"/>
          </p:cNvSpPr>
          <p:nvPr>
            <p:ph type="body" sz="quarter" idx="14"/>
          </p:nvPr>
        </p:nvSpPr>
        <p:spPr>
          <a:xfrm>
            <a:off x="639763"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15" name="Text Placeholder 11"/>
          <p:cNvSpPr>
            <a:spLocks noGrp="1"/>
          </p:cNvSpPr>
          <p:nvPr>
            <p:ph type="body" sz="quarter" idx="17"/>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16" name="Footer Placeholder 3"/>
          <p:cNvSpPr>
            <a:spLocks noGrp="1"/>
          </p:cNvSpPr>
          <p:nvPr>
            <p:ph type="ftr" sz="quarter" idx="18"/>
          </p:nvPr>
        </p:nvSpPr>
        <p:spPr/>
        <p:txBody>
          <a:bodyPr/>
          <a:lstStyle>
            <a:lvl1pPr>
              <a:defRPr/>
            </a:lvl1pPr>
          </a:lstStyle>
          <a:p>
            <a:pPr>
              <a:defRPr/>
            </a:pPr>
            <a:endParaRPr/>
          </a:p>
        </p:txBody>
      </p:sp>
    </p:spTree>
    <p:extLst>
      <p:ext uri="{BB962C8B-B14F-4D97-AF65-F5344CB8AC3E}">
        <p14:creationId xmlns:p14="http://schemas.microsoft.com/office/powerpoint/2010/main" val="3075044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4491989" y="2227344"/>
            <a:ext cx="3200400" cy="2670961"/>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p:txBody>
      </p:sp>
      <p:sp>
        <p:nvSpPr>
          <p:cNvPr id="8" name="Content Placeholder 3"/>
          <p:cNvSpPr>
            <a:spLocks noGrp="1"/>
          </p:cNvSpPr>
          <p:nvPr>
            <p:ph sz="half" idx="10"/>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a:t>Click to edit Master text styles</a:t>
            </a:r>
          </a:p>
        </p:txBody>
      </p:sp>
      <p:sp>
        <p:nvSpPr>
          <p:cNvPr id="9" name="Text Placeholder 2"/>
          <p:cNvSpPr>
            <a:spLocks noGrp="1"/>
          </p:cNvSpPr>
          <p:nvPr>
            <p:ph type="body" idx="12"/>
          </p:nvPr>
        </p:nvSpPr>
        <p:spPr>
          <a:xfrm>
            <a:off x="4491989"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2"/>
          <p:cNvSpPr>
            <a:spLocks noGrp="1"/>
          </p:cNvSpPr>
          <p:nvPr>
            <p:ph type="body" idx="13"/>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11"/>
          <p:cNvSpPr>
            <a:spLocks noGrp="1"/>
          </p:cNvSpPr>
          <p:nvPr>
            <p:ph type="body" sz="quarter" idx="15"/>
          </p:nvPr>
        </p:nvSpPr>
        <p:spPr>
          <a:xfrm>
            <a:off x="4491989"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12" name="Text Placeholder 11"/>
          <p:cNvSpPr>
            <a:spLocks noGrp="1"/>
          </p:cNvSpPr>
          <p:nvPr>
            <p:ph type="body" sz="quarter" idx="16"/>
          </p:nvPr>
        </p:nvSpPr>
        <p:spPr>
          <a:xfrm>
            <a:off x="8343900"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
        <p:nvSpPr>
          <p:cNvPr id="13"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5" name="Content Placeholder 4"/>
          <p:cNvSpPr>
            <a:spLocks noGrp="1"/>
          </p:cNvSpPr>
          <p:nvPr>
            <p:ph sz="quarter" idx="18"/>
          </p:nvPr>
        </p:nvSpPr>
        <p:spPr>
          <a:xfrm>
            <a:off x="647701" y="1729029"/>
            <a:ext cx="3195639"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p:cNvSpPr>
            <a:spLocks noGrp="1"/>
          </p:cNvSpPr>
          <p:nvPr>
            <p:ph type="ftr" sz="quarter" idx="19"/>
          </p:nvPr>
        </p:nvSpPr>
        <p:spPr/>
        <p:txBody>
          <a:bodyPr/>
          <a:lstStyle>
            <a:lvl1pPr>
              <a:defRPr/>
            </a:lvl1pPr>
          </a:lstStyle>
          <a:p>
            <a:pPr>
              <a:defRPr/>
            </a:pPr>
            <a:endParaRPr/>
          </a:p>
        </p:txBody>
      </p:sp>
    </p:spTree>
    <p:extLst>
      <p:ext uri="{BB962C8B-B14F-4D97-AF65-F5344CB8AC3E}">
        <p14:creationId xmlns:p14="http://schemas.microsoft.com/office/powerpoint/2010/main" val="6159680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pic>
        <p:nvPicPr>
          <p:cNvPr id="6" name="Picture 4" descr="A picture containing text&#10;&#10;Description automatically generated"/>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1300" y="5868988"/>
            <a:ext cx="1338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Table Placeholder 3"/>
          <p:cNvSpPr>
            <a:spLocks noGrp="1"/>
          </p:cNvSpPr>
          <p:nvPr>
            <p:ph type="tbl" sz="quarter" idx="10"/>
          </p:nvPr>
        </p:nvSpPr>
        <p:spPr>
          <a:xfrm>
            <a:off x="640081" y="1719072"/>
            <a:ext cx="10902951" cy="4026091"/>
          </a:xfrm>
        </p:spPr>
        <p:txBody>
          <a:bodyPr rtlCol="0">
            <a:noAutofit/>
          </a:bodyPr>
          <a:lstStyle/>
          <a:p>
            <a:pPr lvl="0"/>
            <a:r>
              <a:rPr lang="en-US" noProof="0"/>
              <a:t>Click icon to add table</a:t>
            </a:r>
            <a:endParaRPr lang="en-US" noProof="0" dirty="0"/>
          </a:p>
        </p:txBody>
      </p:sp>
      <p:sp>
        <p:nvSpPr>
          <p:cNvPr id="5"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7" name="Footer Placeholder 2"/>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2301996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11"/>
          <p:cNvSpPr>
            <a:spLocks noGrp="1"/>
          </p:cNvSpPr>
          <p:nvPr>
            <p:ph type="body" sz="quarter" idx="14"/>
          </p:nvPr>
        </p:nvSpPr>
        <p:spPr>
          <a:xfrm>
            <a:off x="639760" y="5838570"/>
            <a:ext cx="7058029" cy="274981"/>
          </a:xfrm>
        </p:spPr>
        <p:txBody>
          <a:bodyPr anchor="b"/>
          <a:lstStyle>
            <a:lvl1pPr>
              <a:defRPr sz="600" b="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4"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18980493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3"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15785846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pic>
        <p:nvPicPr>
          <p:cNvPr id="3" name="Group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20700"/>
            <a:ext cx="4051300" cy="5803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0080" y="1892810"/>
            <a:ext cx="7315200" cy="2852737"/>
          </a:xfrm>
        </p:spPr>
        <p:txBody>
          <a:bodyPr anchor="ctr"/>
          <a:lstStyle>
            <a:lvl1pPr>
              <a:defRPr sz="405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629195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0432" y="1920240"/>
            <a:ext cx="7444408" cy="2576378"/>
          </a:xfrm>
        </p:spPr>
        <p:txBody>
          <a:bodyPr anchor="ctr"/>
          <a:lstStyle>
            <a:lvl1pPr>
              <a:defRPr sz="4050">
                <a:solidFill>
                  <a:schemeClr val="accent2"/>
                </a:solidFill>
              </a:defRPr>
            </a:lvl1pPr>
          </a:lstStyle>
          <a:p>
            <a:r>
              <a:rPr lang="en-US"/>
              <a:t>Click to edit Master title style</a:t>
            </a:r>
            <a:endParaRPr lang="en-US" dirty="0"/>
          </a:p>
        </p:txBody>
      </p:sp>
      <p:sp>
        <p:nvSpPr>
          <p:cNvPr id="5" name="Text Placeholder 3"/>
          <p:cNvSpPr>
            <a:spLocks noGrp="1"/>
          </p:cNvSpPr>
          <p:nvPr>
            <p:ph type="body" sz="half" idx="2"/>
          </p:nvPr>
        </p:nvSpPr>
        <p:spPr>
          <a:xfrm>
            <a:off x="1170434" y="4626866"/>
            <a:ext cx="3657599" cy="914401"/>
          </a:xfrm>
        </p:spPr>
        <p:txBody>
          <a:bodyPr/>
          <a:lstStyle>
            <a:lvl1pPr marL="0" indent="0">
              <a:buNone/>
              <a:defRPr sz="16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Footer Placeholder 2"/>
          <p:cNvSpPr>
            <a:spLocks noGrp="1"/>
          </p:cNvSpPr>
          <p:nvPr>
            <p:ph type="ftr" sz="quarter" idx="10"/>
          </p:nvPr>
        </p:nvSpPr>
        <p:spPr/>
        <p:txBody>
          <a:bodyPr/>
          <a:lstStyle>
            <a:lvl1pPr>
              <a:defRPr/>
            </a:lvl1pPr>
          </a:lstStyle>
          <a:p>
            <a:pPr>
              <a:defRPr/>
            </a:pPr>
            <a:endParaRPr/>
          </a:p>
        </p:txBody>
      </p:sp>
    </p:spTree>
    <p:extLst>
      <p:ext uri="{BB962C8B-B14F-4D97-AF65-F5344CB8AC3E}">
        <p14:creationId xmlns:p14="http://schemas.microsoft.com/office/powerpoint/2010/main" val="7114573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1796843"/>
            <a:ext cx="10911840" cy="2852737"/>
          </a:xfrm>
        </p:spPr>
        <p:txBody>
          <a:bodyPr anchor="ctr"/>
          <a:lstStyle>
            <a:lvl1pPr>
              <a:lnSpc>
                <a:spcPct val="100000"/>
              </a:lnSpc>
              <a:defRPr sz="4050">
                <a:solidFill>
                  <a:schemeClr val="accent2"/>
                </a:solidFill>
              </a:defRPr>
            </a:lvl1pPr>
          </a:lstStyle>
          <a:p>
            <a:r>
              <a:rPr lang="en-US"/>
              <a:t>Click to edit Master title style</a:t>
            </a:r>
            <a:endParaRPr lang="en-US" dirty="0"/>
          </a:p>
        </p:txBody>
      </p:sp>
      <p:sp>
        <p:nvSpPr>
          <p:cNvPr id="3" name="Text Placeholder 11"/>
          <p:cNvSpPr>
            <a:spLocks noGrp="1"/>
          </p:cNvSpPr>
          <p:nvPr>
            <p:ph type="body" sz="quarter" idx="14"/>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a:t>Click to edit Master text styles</a:t>
            </a:r>
          </a:p>
        </p:txBody>
      </p:sp>
      <p:sp>
        <p:nvSpPr>
          <p:cNvPr id="4" name="Footer Placeholder 3"/>
          <p:cNvSpPr>
            <a:spLocks noGrp="1"/>
          </p:cNvSpPr>
          <p:nvPr>
            <p:ph type="ftr" sz="quarter" idx="15"/>
          </p:nvPr>
        </p:nvSpPr>
        <p:spPr/>
        <p:txBody>
          <a:bodyPr/>
          <a:lstStyle>
            <a:lvl1pPr>
              <a:defRPr/>
            </a:lvl1pPr>
          </a:lstStyle>
          <a:p>
            <a:pPr>
              <a:defRPr/>
            </a:pPr>
            <a:endParaRPr/>
          </a:p>
        </p:txBody>
      </p:sp>
    </p:spTree>
    <p:extLst>
      <p:ext uri="{BB962C8B-B14F-4D97-AF65-F5344CB8AC3E}">
        <p14:creationId xmlns:p14="http://schemas.microsoft.com/office/powerpoint/2010/main" val="48184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2" name="Graphic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8813" y="3027363"/>
            <a:ext cx="57943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875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71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smtClean="0"/>
              <a:t>Title of Presentation</a:t>
            </a:r>
            <a:endParaRPr lang="en-US" dirty="0"/>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smtClean="0"/>
              <a:t>Name of Presenter</a:t>
            </a:r>
            <a:endParaRPr lang="en-US" dirty="0"/>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smtClean="0"/>
              <a:t>Date</a:t>
            </a:r>
            <a:endParaRPr lang="en-US" dirty="0"/>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smtClean="0">
                <a:solidFill>
                  <a:schemeClr val="tx1">
                    <a:lumMod val="65000"/>
                    <a:lumOff val="35000"/>
                  </a:schemeClr>
                </a:solidFill>
              </a:rPr>
              <a:t>#2772</a:t>
            </a:r>
            <a:r>
              <a:rPr lang="en-US" altLang="en-US" sz="600" baseline="0" dirty="0" smtClean="0">
                <a:solidFill>
                  <a:schemeClr val="tx1">
                    <a:lumMod val="65000"/>
                    <a:lumOff val="35000"/>
                  </a:schemeClr>
                </a:solidFill>
              </a:rPr>
              <a:t> </a:t>
            </a:r>
            <a:r>
              <a:rPr lang="en-US" altLang="en-US" sz="600" dirty="0" smtClean="0">
                <a:solidFill>
                  <a:schemeClr val="tx1">
                    <a:lumMod val="65000"/>
                    <a:lumOff val="35000"/>
                  </a:schemeClr>
                </a:solidFill>
              </a:rPr>
              <a:t>Rev</a:t>
            </a:r>
            <a:r>
              <a:rPr lang="en-US" altLang="en-US" sz="600" dirty="0">
                <a:solidFill>
                  <a:schemeClr val="tx1">
                    <a:lumMod val="65000"/>
                    <a:lumOff val="35000"/>
                  </a:schemeClr>
                </a:solidFill>
              </a:rPr>
              <a:t>. </a:t>
            </a:r>
            <a:r>
              <a:rPr lang="en-US" altLang="en-US" sz="600" dirty="0" smtClean="0">
                <a:solidFill>
                  <a:schemeClr val="tx1">
                    <a:lumMod val="65000"/>
                    <a:lumOff val="35000"/>
                  </a:schemeClr>
                </a:solidFill>
              </a:rPr>
              <a:t>01/17</a:t>
            </a:r>
            <a:endParaRPr lang="en-US" altLang="en-US" sz="600" dirty="0">
              <a:solidFill>
                <a:schemeClr val="tx1">
                  <a:lumMod val="65000"/>
                  <a:lumOff val="35000"/>
                </a:schemeClr>
              </a:solidFill>
            </a:endParaRPr>
          </a:p>
        </p:txBody>
      </p:sp>
    </p:spTree>
    <p:extLst>
      <p:ext uri="{BB962C8B-B14F-4D97-AF65-F5344CB8AC3E}">
        <p14:creationId xmlns:p14="http://schemas.microsoft.com/office/powerpoint/2010/main" val="42101133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1595570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7560002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26725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84562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smtClean="0"/>
              <a:t>Page Divider Title</a:t>
            </a:r>
            <a:endParaRPr lang="en-US" dirty="0"/>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864343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smtClean="0">
                <a:solidFill>
                  <a:schemeClr val="bg1"/>
                </a:solidFill>
                <a:latin typeface="Arial" charset="0"/>
                <a:ea typeface="Arial" charset="0"/>
                <a:cs typeface="Arial" charset="0"/>
              </a:rPr>
              <a:t>Thank You</a:t>
            </a:r>
            <a:endParaRPr lang="en-US" sz="4800" b="1" dirty="0">
              <a:solidFill>
                <a:schemeClr val="bg1"/>
              </a:solidFill>
              <a:latin typeface="Arial" charset="0"/>
              <a:ea typeface="Arial" charset="0"/>
              <a:cs typeface="Arial" charset="0"/>
            </a:endParaRP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11/19/2021</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954180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43427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79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195990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8054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5756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17044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2604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55230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4881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8465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3411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1286744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11/19/2021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353387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562496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201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0416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9264395" y="228599"/>
            <a:ext cx="2025395" cy="911351"/>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9" name="bg object 19"/>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82960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7215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486557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4164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290559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271533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8175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825341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47827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313943" y="5564123"/>
            <a:ext cx="2025395"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916938" y="1977179"/>
            <a:ext cx="10358122" cy="1995170"/>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376578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99167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428143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86536" y="1651198"/>
            <a:ext cx="4343400" cy="4017645"/>
          </a:xfrm>
          <a:prstGeom prst="rect">
            <a:avLst/>
          </a:prstGeom>
        </p:spPr>
        <p:txBody>
          <a:bodyPr wrap="square" lIns="0" tIns="0" rIns="0" bIns="0">
            <a:spAutoFit/>
          </a:bodyPr>
          <a:lstStyle>
            <a:lvl1pPr>
              <a:defRPr sz="2400" b="1" i="0">
                <a:solidFill>
                  <a:srgbClr val="21252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639056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25171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203199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42552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316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68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62837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30132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185849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333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17720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07559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71149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458295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877283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Tree>
    <p:custDataLst>
      <p:tags r:id="rId1"/>
    </p:custDataLst>
    <p:extLst>
      <p:ext uri="{BB962C8B-B14F-4D97-AF65-F5344CB8AC3E}">
        <p14:creationId xmlns:p14="http://schemas.microsoft.com/office/powerpoint/2010/main" val="257757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54836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72372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0884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54401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16512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36202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47946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dirty="0"/>
          </a:p>
        </p:txBody>
      </p:sp>
    </p:spTree>
    <p:custDataLst>
      <p:tags r:id="rId1"/>
    </p:custDataLst>
    <p:extLst>
      <p:ext uri="{BB962C8B-B14F-4D97-AF65-F5344CB8AC3E}">
        <p14:creationId xmlns:p14="http://schemas.microsoft.com/office/powerpoint/2010/main" val="2963140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699672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912285" y="1233488"/>
            <a:ext cx="10367433" cy="190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userDrawn="1"/>
        </p:nvCxnSpPr>
        <p:spPr bwMode="auto">
          <a:xfrm>
            <a:off x="880534" y="1074739"/>
            <a:ext cx="10380133" cy="1587"/>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895349" y="195263"/>
            <a:ext cx="10363200" cy="898525"/>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0"/>
          </p:nvPr>
        </p:nvSpPr>
        <p:spPr/>
        <p:txBody>
          <a:bodyPr/>
          <a:lstStyle>
            <a:lvl1pPr>
              <a:defRPr>
                <a:latin typeface="Arial" pitchFamily="34" charset="0"/>
              </a:defRPr>
            </a:lvl1pPr>
          </a:lstStyle>
          <a:p>
            <a:pPr>
              <a:defRPr/>
            </a:pPr>
            <a:endParaRPr lang="en-US" altLang="en-US"/>
          </a:p>
          <a:p>
            <a:pPr>
              <a:defRPr/>
            </a:pPr>
            <a:endParaRPr lang="en-US" altLang="en-US"/>
          </a:p>
          <a:p>
            <a:pPr>
              <a:defRPr/>
            </a:pPr>
            <a:fld id="{DFED7F62-6E64-431D-A1A0-F4F048945513}" type="slidenum">
              <a:rPr lang="en-US" altLang="en-US"/>
              <a:pPr>
                <a:defRPr/>
              </a:pPr>
              <a:t>‹#›</a:t>
            </a:fld>
            <a:r>
              <a:rPr lang="en-US" altLang="en-US"/>
              <a:t>    |    AAU Study Highlights    |    NorthShore    |    April  21, 2010</a:t>
            </a:r>
          </a:p>
        </p:txBody>
      </p:sp>
    </p:spTree>
    <p:extLst>
      <p:ext uri="{BB962C8B-B14F-4D97-AF65-F5344CB8AC3E}">
        <p14:creationId xmlns:p14="http://schemas.microsoft.com/office/powerpoint/2010/main" val="3265889191"/>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44"/>
        <p:cNvGrpSpPr/>
        <p:nvPr/>
      </p:nvGrpSpPr>
      <p:grpSpPr>
        <a:xfrm>
          <a:off x="0" y="0"/>
          <a:ext cx="0" cy="0"/>
          <a:chOff x="0" y="0"/>
          <a:chExt cx="0" cy="0"/>
        </a:xfrm>
      </p:grpSpPr>
      <p:sp>
        <p:nvSpPr>
          <p:cNvPr id="45" name="Google Shape;45;p46"/>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46"/>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7" name="Google Shape;47;p46"/>
          <p:cNvSpPr txBox="1">
            <a:spLocks noGrp="1"/>
          </p:cNvSpPr>
          <p:nvPr>
            <p:ph type="body" idx="1"/>
          </p:nvPr>
        </p:nvSpPr>
        <p:spPr>
          <a:xfrm>
            <a:off x="508540" y="1707786"/>
            <a:ext cx="11203664" cy="4648568"/>
          </a:xfrm>
          <a:prstGeom prst="rect">
            <a:avLst/>
          </a:prstGeom>
          <a:noFill/>
          <a:ln>
            <a:noFill/>
          </a:ln>
        </p:spPr>
        <p:txBody>
          <a:bodyPr spcFirstLastPara="1" wrap="square" lIns="121925" tIns="60950" rIns="121925" bIns="60950" anchor="t" anchorCtr="0">
            <a:normAutofit/>
          </a:bodyPr>
          <a:lstStyle>
            <a:lvl1pPr marL="457200" lvl="0" indent="-387286" algn="l">
              <a:spcBef>
                <a:spcPts val="500"/>
              </a:spcBef>
              <a:spcAft>
                <a:spcPts val="0"/>
              </a:spcAft>
              <a:buClr>
                <a:srgbClr val="4B4C4B"/>
              </a:buClr>
              <a:buSzPts val="2499"/>
              <a:buChar char="•"/>
              <a:defRPr>
                <a:solidFill>
                  <a:srgbClr val="4B4C4B"/>
                </a:solidFill>
              </a:defRPr>
            </a:lvl1pPr>
            <a:lvl2pPr marL="914400" lvl="1" indent="-374586" algn="l">
              <a:spcBef>
                <a:spcPts val="460"/>
              </a:spcBef>
              <a:spcAft>
                <a:spcPts val="0"/>
              </a:spcAft>
              <a:buClr>
                <a:srgbClr val="4B4C4B"/>
              </a:buClr>
              <a:buSzPts val="2299"/>
              <a:buChar char="–"/>
              <a:defRPr>
                <a:solidFill>
                  <a:srgbClr val="4B4C4B"/>
                </a:solidFill>
              </a:defRPr>
            </a:lvl2pPr>
            <a:lvl3pPr marL="1371600" lvl="2" indent="-355536" algn="l">
              <a:spcBef>
                <a:spcPts val="400"/>
              </a:spcBef>
              <a:spcAft>
                <a:spcPts val="0"/>
              </a:spcAft>
              <a:buClr>
                <a:srgbClr val="4B4C4B"/>
              </a:buClr>
              <a:buSzPts val="1999"/>
              <a:buChar char="•"/>
              <a:defRPr>
                <a:solidFill>
                  <a:srgbClr val="4B4C4B"/>
                </a:solidFill>
              </a:defRPr>
            </a:lvl3pPr>
            <a:lvl4pPr marL="1828800" lvl="3" indent="-336486" algn="l">
              <a:spcBef>
                <a:spcPts val="340"/>
              </a:spcBef>
              <a:spcAft>
                <a:spcPts val="0"/>
              </a:spcAft>
              <a:buClr>
                <a:srgbClr val="4B4C4B"/>
              </a:buClr>
              <a:buSzPts val="1699"/>
              <a:buChar char="–"/>
              <a:defRPr>
                <a:solidFill>
                  <a:srgbClr val="4B4C4B"/>
                </a:solidFill>
              </a:defRPr>
            </a:lvl4pPr>
            <a:lvl5pPr marL="2286000" lvl="4" indent="-336486" algn="l">
              <a:spcBef>
                <a:spcPts val="340"/>
              </a:spcBef>
              <a:spcAft>
                <a:spcPts val="0"/>
              </a:spcAft>
              <a:buClr>
                <a:srgbClr val="4B4C4B"/>
              </a:buClr>
              <a:buSzPts val="1699"/>
              <a:buChar char="»"/>
              <a:defRPr>
                <a:solidFill>
                  <a:srgbClr val="4B4C4B"/>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6"/>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9" name="Google Shape;49;p46"/>
          <p:cNvSpPr txBox="1">
            <a:spLocks noGrp="1"/>
          </p:cNvSpPr>
          <p:nvPr>
            <p:ph type="title"/>
          </p:nvPr>
        </p:nvSpPr>
        <p:spPr>
          <a:xfrm>
            <a:off x="304800" y="170056"/>
            <a:ext cx="11430000" cy="1143000"/>
          </a:xfrm>
          <a:prstGeom prst="rect">
            <a:avLst/>
          </a:prstGeom>
          <a:noFill/>
          <a:ln>
            <a:noFill/>
          </a:ln>
        </p:spPr>
        <p:txBody>
          <a:bodyPr spcFirstLastPara="1" wrap="square" lIns="121925" tIns="60950" rIns="121925" bIns="60950" anchor="ctr" anchorCtr="0">
            <a:noAutofit/>
          </a:bodyPr>
          <a:lstStyle>
            <a:lvl1pPr lvl="0" algn="l">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body" idx="2"/>
          </p:nvPr>
        </p:nvSpPr>
        <p:spPr>
          <a:xfrm>
            <a:off x="332187" y="953346"/>
            <a:ext cx="11430112" cy="415925"/>
          </a:xfrm>
          <a:prstGeom prst="rect">
            <a:avLst/>
          </a:prstGeom>
          <a:noFill/>
          <a:ln>
            <a:noFill/>
          </a:ln>
        </p:spPr>
        <p:txBody>
          <a:bodyPr spcFirstLastPara="1" wrap="square" lIns="121925" tIns="60950" rIns="121925" bIns="6095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342900" algn="l">
              <a:spcBef>
                <a:spcPts val="360"/>
              </a:spcBef>
              <a:spcAft>
                <a:spcPts val="0"/>
              </a:spcAft>
              <a:buClr>
                <a:srgbClr val="5D5F5D"/>
              </a:buClr>
              <a:buSzPts val="1800"/>
              <a:buChar char="–"/>
              <a:defRPr/>
            </a:lvl2pPr>
            <a:lvl3pPr marL="1371600" lvl="2" indent="-342900" algn="l">
              <a:spcBef>
                <a:spcPts val="360"/>
              </a:spcBef>
              <a:spcAft>
                <a:spcPts val="0"/>
              </a:spcAft>
              <a:buClr>
                <a:srgbClr val="5D5F5D"/>
              </a:buClr>
              <a:buSzPts val="1800"/>
              <a:buChar char="•"/>
              <a:defRPr/>
            </a:lvl3pPr>
            <a:lvl4pPr marL="1828800" lvl="3" indent="-342900" algn="l">
              <a:spcBef>
                <a:spcPts val="360"/>
              </a:spcBef>
              <a:spcAft>
                <a:spcPts val="0"/>
              </a:spcAft>
              <a:buClr>
                <a:srgbClr val="5D5F5D"/>
              </a:buClr>
              <a:buSzPts val="1800"/>
              <a:buChar char="–"/>
              <a:defRPr/>
            </a:lvl4pPr>
            <a:lvl5pPr marL="2286000" lvl="4" indent="-342900" algn="l">
              <a:spcBef>
                <a:spcPts val="360"/>
              </a:spcBef>
              <a:spcAft>
                <a:spcPts val="0"/>
              </a:spcAft>
              <a:buClr>
                <a:srgbClr val="5D5F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1" name="Google Shape;51;p46"/>
          <p:cNvCxnSpPr/>
          <p:nvPr/>
        </p:nvCxnSpPr>
        <p:spPr>
          <a:xfrm>
            <a:off x="11311725" y="6447272"/>
            <a:ext cx="0" cy="267883"/>
          </a:xfrm>
          <a:prstGeom prst="straightConnector1">
            <a:avLst/>
          </a:prstGeom>
          <a:noFill/>
          <a:ln w="9525" cap="flat" cmpd="sng">
            <a:solidFill>
              <a:srgbClr val="7F7F7F"/>
            </a:solidFill>
            <a:prstDash val="solid"/>
            <a:round/>
            <a:headEnd type="none" w="sm" len="sm"/>
            <a:tailEnd type="none" w="sm" len="sm"/>
          </a:ln>
        </p:spPr>
      </p:cxnSp>
      <p:sp>
        <p:nvSpPr>
          <p:cNvPr id="52" name="Google Shape;52;p46"/>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fld id="{00000000-1234-1234-1234-123412341234}" type="slidenum">
              <a:rPr lang="en-US" smtClean="0"/>
              <a:pPr/>
              <a:t>‹#›</a:t>
            </a:fld>
            <a:endParaRPr lang="en-US"/>
          </a:p>
        </p:txBody>
      </p:sp>
      <p:pic>
        <p:nvPicPr>
          <p:cNvPr id="53" name="Google Shape;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255906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778B-6EBE-134A-A0F6-7034460A8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BB8E38-8832-BB47-BAB7-47233EF80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74395-532D-CE40-93E9-C40C0AB2EB13}"/>
              </a:ext>
            </a:extLst>
          </p:cNvPr>
          <p:cNvSpPr>
            <a:spLocks noGrp="1"/>
          </p:cNvSpPr>
          <p:nvPr>
            <p:ph type="dt" sz="half" idx="10"/>
          </p:nvPr>
        </p:nvSpPr>
        <p:spPr/>
        <p:txBody>
          <a:bodyPr/>
          <a:lstStyle/>
          <a:p>
            <a:fld id="{78ABE3C1-DBE1-495D-B57B-2849774B866A}" type="datetimeFigureOut">
              <a:rPr lang="en-US" smtClean="0"/>
              <a:t>11/19/2021</a:t>
            </a:fld>
            <a:endParaRPr lang="en-US" dirty="0"/>
          </a:p>
        </p:txBody>
      </p:sp>
      <p:sp>
        <p:nvSpPr>
          <p:cNvPr id="5" name="Footer Placeholder 4">
            <a:extLst>
              <a:ext uri="{FF2B5EF4-FFF2-40B4-BE49-F238E27FC236}">
                <a16:creationId xmlns:a16="http://schemas.microsoft.com/office/drawing/2014/main" id="{DAFD18F1-0C43-BE49-815D-0DEAA40FF8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90F844-1C22-164C-BB5F-FA4C2857E78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4534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80EA-D27D-F946-B441-493BABB1A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1C787-0090-4349-87B2-BE539C4833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DF4B7C-927A-CD42-AFDA-57780378168F}"/>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5" name="Footer Placeholder 4">
            <a:extLst>
              <a:ext uri="{FF2B5EF4-FFF2-40B4-BE49-F238E27FC236}">
                <a16:creationId xmlns:a16="http://schemas.microsoft.com/office/drawing/2014/main" id="{037F839D-8400-B542-AA7F-21EB96CBBE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9E3C53-9E75-5844-AE7F-19AFB263ED5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0370885"/>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F68C-D6B0-7A43-A615-5662AB6A5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FA428-B68E-4C42-AAC1-EFF3AA58EE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4E1607-E1C5-1B4F-B6BF-9BF33422B28D}"/>
              </a:ext>
            </a:extLst>
          </p:cNvPr>
          <p:cNvSpPr>
            <a:spLocks noGrp="1"/>
          </p:cNvSpPr>
          <p:nvPr>
            <p:ph type="dt" sz="half" idx="10"/>
          </p:nvPr>
        </p:nvSpPr>
        <p:spPr/>
        <p:txBody>
          <a:bodyPr/>
          <a:lstStyle/>
          <a:p>
            <a:fld id="{30578ACC-22D6-47C1-A373-4FD133E34F3C}" type="datetimeFigureOut">
              <a:rPr lang="en-US" smtClean="0"/>
              <a:t>11/19/2021</a:t>
            </a:fld>
            <a:endParaRPr lang="en-US" dirty="0"/>
          </a:p>
        </p:txBody>
      </p:sp>
      <p:sp>
        <p:nvSpPr>
          <p:cNvPr id="5" name="Footer Placeholder 4">
            <a:extLst>
              <a:ext uri="{FF2B5EF4-FFF2-40B4-BE49-F238E27FC236}">
                <a16:creationId xmlns:a16="http://schemas.microsoft.com/office/drawing/2014/main" id="{2D3D66AB-2B4F-F44F-A614-9E562CD31D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01F27-2F87-A548-AB64-03C0FB0424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937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00EC-08FC-AE4F-8481-6DFE9E30F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4CE9A2-2ED8-FA48-A361-B009E991FC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F4D2B-06DE-5347-8241-62A839489E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A06C5C-CBCF-4B49-BF63-ECD215E8D415}"/>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6" name="Footer Placeholder 5">
            <a:extLst>
              <a:ext uri="{FF2B5EF4-FFF2-40B4-BE49-F238E27FC236}">
                <a16:creationId xmlns:a16="http://schemas.microsoft.com/office/drawing/2014/main" id="{747AB88D-AA36-B140-8975-B44D2AE942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DFB8E1-1285-DF4A-B1F8-A85D02EF850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80319092"/>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4263-3F25-B541-AF40-473C814CB4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26F81-78A2-D64B-B4D0-AF439602F3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283A07-762B-DB4C-A3AE-DFDF34D69F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1FA549-9CC0-0E41-BB31-133253271B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9D850D-45AD-474F-B2CF-39AB8CF742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667B0-3828-AE4D-A418-685705DA58A7}"/>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8" name="Footer Placeholder 7">
            <a:extLst>
              <a:ext uri="{FF2B5EF4-FFF2-40B4-BE49-F238E27FC236}">
                <a16:creationId xmlns:a16="http://schemas.microsoft.com/office/drawing/2014/main" id="{49F57E1E-7F95-C84B-BB42-AC6FFBC43B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85209A-88CF-6B4A-AF2C-15EFF796286F}"/>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496844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3A3D-E82D-0D49-A62E-AF6F523B4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A586A-C958-3B44-93B1-A20860B8D621}"/>
              </a:ext>
            </a:extLst>
          </p:cNvPr>
          <p:cNvSpPr>
            <a:spLocks noGrp="1"/>
          </p:cNvSpPr>
          <p:nvPr>
            <p:ph type="dt" sz="half" idx="10"/>
          </p:nvPr>
        </p:nvSpPr>
        <p:spPr/>
        <p:txBody>
          <a:bodyPr/>
          <a:lstStyle/>
          <a:p>
            <a:fld id="{CE99F462-093F-4566-844B-4C71F2739DA5}" type="datetimeFigureOut">
              <a:rPr lang="en-US" smtClean="0"/>
              <a:t>11/19/2021</a:t>
            </a:fld>
            <a:endParaRPr lang="en-US" dirty="0"/>
          </a:p>
        </p:txBody>
      </p:sp>
      <p:sp>
        <p:nvSpPr>
          <p:cNvPr id="4" name="Footer Placeholder 3">
            <a:extLst>
              <a:ext uri="{FF2B5EF4-FFF2-40B4-BE49-F238E27FC236}">
                <a16:creationId xmlns:a16="http://schemas.microsoft.com/office/drawing/2014/main" id="{BFE415DE-82A7-8B45-AA25-D055BF6AA6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6B3421-2350-B449-AD7E-079BF3B6DE9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525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C5BF9-A98D-0146-8D84-2FD6E00BC510}"/>
              </a:ext>
            </a:extLst>
          </p:cNvPr>
          <p:cNvSpPr>
            <a:spLocks noGrp="1"/>
          </p:cNvSpPr>
          <p:nvPr>
            <p:ph type="dt" sz="half" idx="10"/>
          </p:nvPr>
        </p:nvSpPr>
        <p:spPr/>
        <p:txBody>
          <a:bodyPr/>
          <a:lstStyle/>
          <a:p>
            <a:fld id="{3D24A7AC-904D-4781-85BA-7D10C17ED021}" type="datetimeFigureOut">
              <a:rPr lang="en-US" smtClean="0"/>
              <a:t>11/19/2021</a:t>
            </a:fld>
            <a:endParaRPr lang="en-US" dirty="0"/>
          </a:p>
        </p:txBody>
      </p:sp>
      <p:sp>
        <p:nvSpPr>
          <p:cNvPr id="3" name="Footer Placeholder 2">
            <a:extLst>
              <a:ext uri="{FF2B5EF4-FFF2-40B4-BE49-F238E27FC236}">
                <a16:creationId xmlns:a16="http://schemas.microsoft.com/office/drawing/2014/main" id="{42A48A0B-AEC3-0049-AE62-F46BA483B97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2C62EB-1FB5-E94B-A577-1F73A043992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16240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E39B-C21A-2240-B2F1-1E9E88C64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84E8-3875-8B4C-99CB-03CAF9F62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E0EA28-8C1E-7D4F-8E4B-02C0B49E3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65E51C-3F88-634F-A6A5-D68EF305A076}"/>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6" name="Footer Placeholder 5">
            <a:extLst>
              <a:ext uri="{FF2B5EF4-FFF2-40B4-BE49-F238E27FC236}">
                <a16:creationId xmlns:a16="http://schemas.microsoft.com/office/drawing/2014/main" id="{5AFCC1DE-1FB7-4941-BD69-D2C8F3EEE1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0DFE8B-B525-EC46-A3B4-4CF03C5256AD}"/>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29112872"/>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6BB5-2F29-F946-92E7-9A6496660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7B94E-7D18-1344-BE39-4AA0FCB788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67564-1387-8242-B0FD-D7B3B9A44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B6E6B0-EBE5-1C4A-8ED0-BCE8F4AF4C47}"/>
              </a:ext>
            </a:extLst>
          </p:cNvPr>
          <p:cNvSpPr>
            <a:spLocks noGrp="1"/>
          </p:cNvSpPr>
          <p:nvPr>
            <p:ph type="dt" sz="half" idx="10"/>
          </p:nvPr>
        </p:nvSpPr>
        <p:spPr/>
        <p:txBody>
          <a:bodyPr/>
          <a:lstStyle/>
          <a:p>
            <a:fld id="{363EFA5E-FA76-400D-B3DC-F0BA90E6D107}" type="datetimeFigureOut">
              <a:rPr lang="en-US" smtClean="0"/>
              <a:t>11/19/2021</a:t>
            </a:fld>
            <a:endParaRPr lang="en-US" dirty="0"/>
          </a:p>
        </p:txBody>
      </p:sp>
      <p:sp>
        <p:nvSpPr>
          <p:cNvPr id="6" name="Footer Placeholder 5">
            <a:extLst>
              <a:ext uri="{FF2B5EF4-FFF2-40B4-BE49-F238E27FC236}">
                <a16:creationId xmlns:a16="http://schemas.microsoft.com/office/drawing/2014/main" id="{32007B34-863B-F140-A501-CF72C75170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714835-B849-EC40-9A97-A5F0172BDCF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9933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301B-5581-3244-A2F8-310356881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FF16B-B85D-6D45-8E4F-51747C8CDE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11751-E640-3945-8B50-02676012669E}"/>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5" name="Footer Placeholder 4">
            <a:extLst>
              <a:ext uri="{FF2B5EF4-FFF2-40B4-BE49-F238E27FC236}">
                <a16:creationId xmlns:a16="http://schemas.microsoft.com/office/drawing/2014/main" id="{5EE9A0BA-5F6B-9D47-9BC5-93BF2AEE94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20AF9E-A39C-F449-96F2-DCDA5FC721C9}"/>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1593991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7DA45-C1EB-B142-859C-A6E103FA80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F60874-BDA7-2649-B7B3-BA853B248A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64B4A-941B-2A46-9F96-B9ABF573C47A}"/>
              </a:ext>
            </a:extLst>
          </p:cNvPr>
          <p:cNvSpPr>
            <a:spLocks noGrp="1"/>
          </p:cNvSpPr>
          <p:nvPr>
            <p:ph type="dt" sz="half" idx="10"/>
          </p:nvPr>
        </p:nvSpPr>
        <p:spPr/>
        <p:txBody>
          <a:bodyPr/>
          <a:lstStyle/>
          <a:p>
            <a:fld id="{9D6E9DEC-419B-4CC5-A080-3B06BD5A8291}" type="datetimeFigureOut">
              <a:rPr lang="en-US" smtClean="0"/>
              <a:t>11/19/2021</a:t>
            </a:fld>
            <a:endParaRPr lang="en-US" dirty="0"/>
          </a:p>
        </p:txBody>
      </p:sp>
      <p:sp>
        <p:nvSpPr>
          <p:cNvPr id="5" name="Footer Placeholder 4">
            <a:extLst>
              <a:ext uri="{FF2B5EF4-FFF2-40B4-BE49-F238E27FC236}">
                <a16:creationId xmlns:a16="http://schemas.microsoft.com/office/drawing/2014/main" id="{FAFD7990-4575-244E-9D7F-6B9B14AB6D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D80C48-D037-4A49-854F-7F9C698B381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2958657"/>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93389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62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59846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96126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891079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2139618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04611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1494991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33217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678115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611274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a:defRPr/>
            </a:pPr>
            <a:endParaRPr lang="en-US" altLang="en-US"/>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56250"/>
            <a:ext cx="40846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mpany name&#10;&#10;Description automatically generated with medium confidenc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8800"/>
          <a:stretch>
            <a:fillRect/>
          </a:stretch>
        </p:blipFill>
        <p:spPr bwMode="auto">
          <a:xfrm>
            <a:off x="4368800" y="5465763"/>
            <a:ext cx="33274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4322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0.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2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vmlDrawing" Target="../drawings/vmlDrawing1.vml"/><Relationship Id="rId3" Type="http://schemas.openxmlformats.org/officeDocument/2006/relationships/slideLayout" Target="../slideLayouts/slideLayout138.xml"/><Relationship Id="rId21" Type="http://schemas.openxmlformats.org/officeDocument/2006/relationships/oleObject" Target="../embeddings/oleObject1.bin"/><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heme" Target="../theme/theme13.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tags" Target="../tags/tag1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29.png"/><Relationship Id="rId10" Type="http://schemas.openxmlformats.org/officeDocument/2006/relationships/slideLayout" Target="../slideLayouts/slideLayout145.xml"/><Relationship Id="rId19" Type="http://schemas.openxmlformats.org/officeDocument/2006/relationships/tags" Target="../tags/tag1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28.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4.png"/><Relationship Id="rId2" Type="http://schemas.openxmlformats.org/officeDocument/2006/relationships/slideLayout" Target="../slideLayouts/slideLayout65.xml"/><Relationship Id="rId16" Type="http://schemas.openxmlformats.org/officeDocument/2006/relationships/tags" Target="../tags/tag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customXml" Target="../../customXml/item1.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64396" y="228600"/>
            <a:ext cx="2025383" cy="911351"/>
          </a:xfrm>
          <a:prstGeom prst="rect">
            <a:avLst/>
          </a:prstGeom>
        </p:spPr>
      </p:pic>
      <p:pic>
        <p:nvPicPr>
          <p:cNvPr id="17" name="bg object 17"/>
          <p:cNvPicPr/>
          <p:nvPr/>
        </p:nvPicPr>
        <p:blipFill>
          <a:blip r:embed="rId8"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a:xfrm>
            <a:off x="529116" y="180190"/>
            <a:ext cx="6682740" cy="574040"/>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603250" y="1993900"/>
            <a:ext cx="10731500" cy="29432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a:xfrm>
            <a:off x="11280647" y="6444636"/>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07358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cxnSp>
        <p:nvCxnSpPr>
          <p:cNvPr id="1028"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029" name="Picture 7" descr="VincentOBGYN color 2009 fina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95776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sldNum="0" hdr="0" ftr="0" dt="0"/>
  <p:txStyles>
    <p:titleStyle>
      <a:lvl1pPr algn="l" rtl="0" eaLnBrk="0" fontAlgn="base" hangingPunct="0">
        <a:spcBef>
          <a:spcPct val="0"/>
        </a:spcBef>
        <a:spcAft>
          <a:spcPct val="0"/>
        </a:spcAft>
        <a:defRPr sz="28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cxnSp>
        <p:nvCxnSpPr>
          <p:cNvPr id="14340"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4341" name="Picture 7" descr="VincentOBGYN color 2009 fin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772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rtl="0" eaLnBrk="0" fontAlgn="base" hangingPunct="0">
        <a:spcBef>
          <a:spcPct val="0"/>
        </a:spcBef>
        <a:spcAft>
          <a:spcPct val="0"/>
        </a:spcAft>
        <a:defRPr sz="21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5pPr>
      <a:lvl6pPr marL="342900" algn="l" rtl="0" eaLnBrk="1" fontAlgn="base" hangingPunct="1">
        <a:spcBef>
          <a:spcPct val="0"/>
        </a:spcBef>
        <a:spcAft>
          <a:spcPct val="0"/>
        </a:spcAft>
        <a:defRPr sz="2700">
          <a:solidFill>
            <a:schemeClr val="tx2"/>
          </a:solidFill>
          <a:latin typeface="Palatino" charset="0"/>
          <a:ea typeface="ＭＳ Ｐゴシック" charset="-128"/>
        </a:defRPr>
      </a:lvl6pPr>
      <a:lvl7pPr marL="685800" algn="l" rtl="0" eaLnBrk="1" fontAlgn="base" hangingPunct="1">
        <a:spcBef>
          <a:spcPct val="0"/>
        </a:spcBef>
        <a:spcAft>
          <a:spcPct val="0"/>
        </a:spcAft>
        <a:defRPr sz="2700">
          <a:solidFill>
            <a:schemeClr val="tx2"/>
          </a:solidFill>
          <a:latin typeface="Palatino" charset="0"/>
          <a:ea typeface="ＭＳ Ｐゴシック" charset="-128"/>
        </a:defRPr>
      </a:lvl7pPr>
      <a:lvl8pPr marL="1028700" algn="l" rtl="0" eaLnBrk="1" fontAlgn="base" hangingPunct="1">
        <a:spcBef>
          <a:spcPct val="0"/>
        </a:spcBef>
        <a:spcAft>
          <a:spcPct val="0"/>
        </a:spcAft>
        <a:defRPr sz="2700">
          <a:solidFill>
            <a:schemeClr val="tx2"/>
          </a:solidFill>
          <a:latin typeface="Palatino" charset="0"/>
          <a:ea typeface="ＭＳ Ｐゴシック" charset="-128"/>
        </a:defRPr>
      </a:lvl8pPr>
      <a:lvl9pPr marL="1371600" algn="l" rtl="0" eaLnBrk="1" fontAlgn="base" hangingPunct="1">
        <a:spcBef>
          <a:spcPct val="0"/>
        </a:spcBef>
        <a:spcAft>
          <a:spcPct val="0"/>
        </a:spcAft>
        <a:defRPr sz="2700">
          <a:solidFill>
            <a:schemeClr val="tx2"/>
          </a:solidFill>
          <a:latin typeface="Palatino" charset="0"/>
          <a:ea typeface="ＭＳ Ｐゴシック" charset="-128"/>
        </a:defRPr>
      </a:lvl9pPr>
    </p:titleStyle>
    <p:bodyStyle>
      <a:lvl1pPr marL="257175" indent="-257175"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1pPr>
      <a:lvl2pPr marL="557213" indent="-214313" algn="l" rtl="0" eaLnBrk="0" fontAlgn="base" hangingPunct="0">
        <a:spcBef>
          <a:spcPct val="0"/>
        </a:spcBef>
        <a:spcAft>
          <a:spcPts val="900"/>
        </a:spcAft>
        <a:buClr>
          <a:srgbClr val="003366"/>
        </a:buClr>
        <a:buSzPct val="85000"/>
        <a:buChar char="–"/>
        <a:defRPr sz="1500">
          <a:solidFill>
            <a:schemeClr val="tx1"/>
          </a:solidFill>
          <a:latin typeface="Arial" pitchFamily="34" charset="0"/>
          <a:ea typeface="MS PGothic" pitchFamily="34" charset="-128"/>
          <a:cs typeface="Arial" pitchFamily="34" charset="0"/>
        </a:defRPr>
      </a:lvl2pPr>
      <a:lvl3pPr marL="857250" indent="-171450"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3pPr>
      <a:lvl4pPr marL="12001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4pPr>
      <a:lvl5pPr marL="15430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5pPr>
      <a:lvl6pPr marL="1885950" indent="-171450" algn="l" rtl="0" eaLnBrk="1" fontAlgn="base" hangingPunct="1">
        <a:spcBef>
          <a:spcPct val="0"/>
        </a:spcBef>
        <a:spcAft>
          <a:spcPct val="20000"/>
        </a:spcAft>
        <a:defRPr sz="2100">
          <a:solidFill>
            <a:schemeClr val="tx1"/>
          </a:solidFill>
          <a:latin typeface="+mn-lt"/>
          <a:ea typeface="+mn-ea"/>
        </a:defRPr>
      </a:lvl6pPr>
      <a:lvl7pPr marL="2228850" indent="-171450" algn="l" rtl="0" eaLnBrk="1" fontAlgn="base" hangingPunct="1">
        <a:spcBef>
          <a:spcPct val="0"/>
        </a:spcBef>
        <a:spcAft>
          <a:spcPct val="20000"/>
        </a:spcAft>
        <a:defRPr sz="2100">
          <a:solidFill>
            <a:schemeClr val="tx1"/>
          </a:solidFill>
          <a:latin typeface="+mn-lt"/>
          <a:ea typeface="+mn-ea"/>
        </a:defRPr>
      </a:lvl7pPr>
      <a:lvl8pPr marL="2571750" indent="-171450" algn="l" rtl="0" eaLnBrk="1" fontAlgn="base" hangingPunct="1">
        <a:spcBef>
          <a:spcPct val="0"/>
        </a:spcBef>
        <a:spcAft>
          <a:spcPct val="20000"/>
        </a:spcAft>
        <a:defRPr sz="2100">
          <a:solidFill>
            <a:schemeClr val="tx1"/>
          </a:solidFill>
          <a:latin typeface="+mn-lt"/>
          <a:ea typeface="+mn-ea"/>
        </a:defRPr>
      </a:lvl8pPr>
      <a:lvl9pPr marL="2914650" indent="-171450" algn="l" rtl="0" eaLnBrk="1" fontAlgn="base" hangingPunct="1">
        <a:spcBef>
          <a:spcPct val="0"/>
        </a:spcBef>
        <a:spcAft>
          <a:spcPct val="20000"/>
        </a:spcAft>
        <a:defRPr sz="21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035"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cxnSp>
        <p:nvCxnSpPr>
          <p:cNvPr id="44036"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44037" name="Picture 7" descr="VincentOBGYN color 2009 fina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39248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l" rtl="0" eaLnBrk="0" fontAlgn="base" hangingPunct="0">
        <a:spcBef>
          <a:spcPct val="0"/>
        </a:spcBef>
        <a:spcAft>
          <a:spcPct val="0"/>
        </a:spcAft>
        <a:defRPr sz="28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7650" name="Object 7" hidden="1"/>
          <p:cNvGraphicFramePr>
            <a:graphicFrameLocks noChangeAspect="1"/>
          </p:cNvGraphicFramePr>
          <p:nvPr>
            <p:custDataLst>
              <p:tags r:id="rId19"/>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027" name="think-cell Slide" r:id="rId21" imgW="0" imgH="0" progId="TCLayout.ActiveDocument.1">
                  <p:embed/>
                </p:oleObj>
              </mc:Choice>
              <mc:Fallback>
                <p:oleObj name="think-cell Slide" r:id="rId21" imgW="0" imgH="0" progId="TCLayout.ActiveDocument.1">
                  <p:embed/>
                  <p:pic>
                    <p:nvPicPr>
                      <p:cNvPr id="27650" name="Object 7"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hidden="1"/>
          <p:cNvSpPr/>
          <p:nvPr>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dirty="0">
              <a:latin typeface="Georgia" panose="02040502050405020303" pitchFamily="18" charset="0"/>
              <a:ea typeface="+mj-ea"/>
              <a:cs typeface="+mj-cs"/>
              <a:sym typeface="Georgia" panose="02040502050405020303" pitchFamily="18" charset="0"/>
            </a:endParaRPr>
          </a:p>
        </p:txBody>
      </p:sp>
      <p:sp>
        <p:nvSpPr>
          <p:cNvPr id="4" name="Footer Placeholder 3"/>
          <p:cNvSpPr>
            <a:spLocks noGrp="1"/>
          </p:cNvSpPr>
          <p:nvPr>
            <p:ph type="ftr" sz="quarter" idx="3"/>
          </p:nvPr>
        </p:nvSpPr>
        <p:spPr>
          <a:xfrm>
            <a:off x="3335338" y="6400800"/>
            <a:ext cx="7708900" cy="115888"/>
          </a:xfrm>
          <a:prstGeom prst="rect">
            <a:avLst/>
          </a:prstGeom>
          <a:noFill/>
        </p:spPr>
        <p:txBody>
          <a:bodyPr vert="horz" wrap="square" lIns="0" tIns="0" rIns="0" bIns="0" rtlCol="0" anchor="b" anchorCtr="0">
            <a:spAutoFit/>
          </a:bodyPr>
          <a:lstStyle>
            <a:lvl1pPr algn="r">
              <a:defRPr lang="en-US" sz="750">
                <a:solidFill>
                  <a:schemeClr val="tx1"/>
                </a:solidFill>
                <a:latin typeface="Lucida Grande" panose="020B0600040502020204" pitchFamily="34" charset="0"/>
              </a:defRPr>
            </a:lvl1pPr>
          </a:lstStyle>
          <a:p>
            <a:pPr>
              <a:defRPr/>
            </a:pPr>
            <a:endParaRPr/>
          </a:p>
        </p:txBody>
      </p:sp>
      <p:sp>
        <p:nvSpPr>
          <p:cNvPr id="27653" name="Title Placeholder 1"/>
          <p:cNvSpPr>
            <a:spLocks noGrp="1" noChangeArrowheads="1"/>
          </p:cNvSpPr>
          <p:nvPr>
            <p:ph type="title"/>
          </p:nvPr>
        </p:nvSpPr>
        <p:spPr bwMode="auto">
          <a:xfrm>
            <a:off x="641350" y="523875"/>
            <a:ext cx="109029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title</a:t>
            </a:r>
          </a:p>
        </p:txBody>
      </p:sp>
      <p:sp>
        <p:nvSpPr>
          <p:cNvPr id="27654" name="Text Placeholder 2"/>
          <p:cNvSpPr>
            <a:spLocks noGrp="1" noChangeArrowheads="1"/>
          </p:cNvSpPr>
          <p:nvPr>
            <p:ph type="body" idx="1"/>
          </p:nvPr>
        </p:nvSpPr>
        <p:spPr bwMode="auto">
          <a:xfrm>
            <a:off x="641350" y="1719263"/>
            <a:ext cx="1090295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TextBox 5"/>
          <p:cNvSpPr txBox="1"/>
          <p:nvPr/>
        </p:nvSpPr>
        <p:spPr>
          <a:xfrm>
            <a:off x="11201400" y="6362700"/>
            <a:ext cx="350838" cy="114300"/>
          </a:xfrm>
          <a:prstGeom prst="rect">
            <a:avLst/>
          </a:prstGeom>
          <a:noFill/>
        </p:spPr>
        <p:txBody>
          <a:bodyPr lIns="0" tIns="0" rIns="0" bIns="0">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algn="r"/>
            <a:fld id="{CD7534F8-C397-4317-8689-066C93041D6C}" type="slidenum">
              <a:rPr lang="en-US" altLang="en-US" sz="700"/>
              <a:pPr algn="r"/>
              <a:t>‹#›</a:t>
            </a:fld>
            <a:endParaRPr lang="en-US" altLang="en-US" sz="700"/>
          </a:p>
        </p:txBody>
      </p:sp>
      <p:pic>
        <p:nvPicPr>
          <p:cNvPr id="42" name="Graphic 41"/>
          <p:cNvPicPr>
            <a:picLocks noChangeAspect="1"/>
          </p:cNvPicPr>
          <p:nvPr/>
        </p:nvPicPr>
        <p:blipFill>
          <a:blip r:embed="rId23"/>
          <a:srcRect r="89889"/>
          <a:stretch>
            <a:fillRect/>
          </a:stretch>
        </p:blipFill>
        <p:spPr>
          <a:xfrm>
            <a:off x="639234" y="6246814"/>
            <a:ext cx="251884" cy="344487"/>
          </a:xfrm>
          <a:custGeom>
            <a:avLst/>
            <a:gdLst>
              <a:gd name="connsiteX0" fmla="*/ 0 w 251703"/>
              <a:gd name="connsiteY0" fmla="*/ 0 h 345186"/>
              <a:gd name="connsiteX1" fmla="*/ 251703 w 251703"/>
              <a:gd name="connsiteY1" fmla="*/ 0 h 345186"/>
              <a:gd name="connsiteX2" fmla="*/ 251703 w 251703"/>
              <a:gd name="connsiteY2" fmla="*/ 345186 h 345186"/>
              <a:gd name="connsiteX3" fmla="*/ 0 w 251703"/>
              <a:gd name="connsiteY3" fmla="*/ 345186 h 345186"/>
            </a:gdLst>
            <a:ahLst/>
            <a:cxnLst>
              <a:cxn ang="0">
                <a:pos x="connsiteX0" y="connsiteY0"/>
              </a:cxn>
              <a:cxn ang="0">
                <a:pos x="connsiteX1" y="connsiteY1"/>
              </a:cxn>
              <a:cxn ang="0">
                <a:pos x="connsiteX2" y="connsiteY2"/>
              </a:cxn>
              <a:cxn ang="0">
                <a:pos x="connsiteX3" y="connsiteY3"/>
              </a:cxn>
            </a:cxnLst>
            <a:rect l="l" t="t" r="r" b="b"/>
            <a:pathLst>
              <a:path w="251703" h="345186">
                <a:moveTo>
                  <a:pt x="0" y="0"/>
                </a:moveTo>
                <a:lnTo>
                  <a:pt x="251703" y="0"/>
                </a:lnTo>
                <a:lnTo>
                  <a:pt x="251703" y="345186"/>
                </a:lnTo>
                <a:lnTo>
                  <a:pt x="0" y="345186"/>
                </a:lnTo>
                <a:close/>
              </a:path>
            </a:pathLst>
          </a:custGeom>
        </p:spPr>
      </p:pic>
    </p:spTree>
    <p:extLst>
      <p:ext uri="{BB962C8B-B14F-4D97-AF65-F5344CB8AC3E}">
        <p14:creationId xmlns:p14="http://schemas.microsoft.com/office/powerpoint/2010/main" val="11131436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l" defTabSz="685800" rtl="0" eaLnBrk="0" fontAlgn="base" hangingPunct="0">
        <a:lnSpc>
          <a:spcPct val="90000"/>
        </a:lnSpc>
        <a:spcBef>
          <a:spcPct val="0"/>
        </a:spcBef>
        <a:spcAft>
          <a:spcPct val="0"/>
        </a:spcAft>
        <a:defRPr sz="2400"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2400">
          <a:solidFill>
            <a:schemeClr val="accent2"/>
          </a:solidFill>
          <a:latin typeface="Georgia" panose="02040502050405020303" pitchFamily="18" charset="0"/>
        </a:defRPr>
      </a:lvl2pPr>
      <a:lvl3pPr algn="l" defTabSz="685800" rtl="0" eaLnBrk="0" fontAlgn="base" hangingPunct="0">
        <a:lnSpc>
          <a:spcPct val="90000"/>
        </a:lnSpc>
        <a:spcBef>
          <a:spcPct val="0"/>
        </a:spcBef>
        <a:spcAft>
          <a:spcPct val="0"/>
        </a:spcAft>
        <a:defRPr sz="2400">
          <a:solidFill>
            <a:schemeClr val="accent2"/>
          </a:solidFill>
          <a:latin typeface="Georgia" panose="02040502050405020303" pitchFamily="18" charset="0"/>
        </a:defRPr>
      </a:lvl3pPr>
      <a:lvl4pPr algn="l" defTabSz="685800" rtl="0" eaLnBrk="0" fontAlgn="base" hangingPunct="0">
        <a:lnSpc>
          <a:spcPct val="90000"/>
        </a:lnSpc>
        <a:spcBef>
          <a:spcPct val="0"/>
        </a:spcBef>
        <a:spcAft>
          <a:spcPct val="0"/>
        </a:spcAft>
        <a:defRPr sz="2400">
          <a:solidFill>
            <a:schemeClr val="accent2"/>
          </a:solidFill>
          <a:latin typeface="Georgia" panose="02040502050405020303" pitchFamily="18" charset="0"/>
        </a:defRPr>
      </a:lvl4pPr>
      <a:lvl5pPr algn="l" defTabSz="685800" rtl="0" eaLnBrk="0" fontAlgn="base" hangingPunct="0">
        <a:lnSpc>
          <a:spcPct val="90000"/>
        </a:lnSpc>
        <a:spcBef>
          <a:spcPct val="0"/>
        </a:spcBef>
        <a:spcAft>
          <a:spcPct val="0"/>
        </a:spcAft>
        <a:defRPr sz="2400">
          <a:solidFill>
            <a:schemeClr val="accent2"/>
          </a:solidFill>
          <a:latin typeface="Georgia" panose="02040502050405020303" pitchFamily="18" charset="0"/>
        </a:defRPr>
      </a:lvl5pPr>
      <a:lvl6pPr marL="457200" algn="l" defTabSz="685800" rtl="0" fontAlgn="base">
        <a:lnSpc>
          <a:spcPct val="90000"/>
        </a:lnSpc>
        <a:spcBef>
          <a:spcPct val="0"/>
        </a:spcBef>
        <a:spcAft>
          <a:spcPct val="0"/>
        </a:spcAft>
        <a:defRPr sz="2400">
          <a:solidFill>
            <a:schemeClr val="accent2"/>
          </a:solidFill>
          <a:latin typeface="Georgia" panose="02040502050405020303" pitchFamily="18" charset="0"/>
        </a:defRPr>
      </a:lvl6pPr>
      <a:lvl7pPr marL="914400" algn="l" defTabSz="685800" rtl="0" fontAlgn="base">
        <a:lnSpc>
          <a:spcPct val="90000"/>
        </a:lnSpc>
        <a:spcBef>
          <a:spcPct val="0"/>
        </a:spcBef>
        <a:spcAft>
          <a:spcPct val="0"/>
        </a:spcAft>
        <a:defRPr sz="2400">
          <a:solidFill>
            <a:schemeClr val="accent2"/>
          </a:solidFill>
          <a:latin typeface="Georgia" panose="02040502050405020303" pitchFamily="18" charset="0"/>
        </a:defRPr>
      </a:lvl7pPr>
      <a:lvl8pPr marL="1371600" algn="l" defTabSz="685800" rtl="0" fontAlgn="base">
        <a:lnSpc>
          <a:spcPct val="90000"/>
        </a:lnSpc>
        <a:spcBef>
          <a:spcPct val="0"/>
        </a:spcBef>
        <a:spcAft>
          <a:spcPct val="0"/>
        </a:spcAft>
        <a:defRPr sz="2400">
          <a:solidFill>
            <a:schemeClr val="accent2"/>
          </a:solidFill>
          <a:latin typeface="Georgia" panose="02040502050405020303" pitchFamily="18" charset="0"/>
        </a:defRPr>
      </a:lvl8pPr>
      <a:lvl9pPr marL="1828800" algn="l" defTabSz="685800" rtl="0" fontAlgn="base">
        <a:lnSpc>
          <a:spcPct val="90000"/>
        </a:lnSpc>
        <a:spcBef>
          <a:spcPct val="0"/>
        </a:spcBef>
        <a:spcAft>
          <a:spcPct val="0"/>
        </a:spcAft>
        <a:defRPr sz="2400">
          <a:solidFill>
            <a:schemeClr val="accent2"/>
          </a:solidFill>
          <a:latin typeface="Georgia" panose="02040502050405020303" pitchFamily="18" charset="0"/>
        </a:defRPr>
      </a:lvl9pPr>
    </p:titleStyle>
    <p:bodyStyle>
      <a:lvl1pPr algn="l" defTabSz="685800" rtl="0" eaLnBrk="0" fontAlgn="base" hangingPunct="0">
        <a:spcBef>
          <a:spcPct val="0"/>
        </a:spcBef>
        <a:spcAft>
          <a:spcPct val="0"/>
        </a:spcAft>
        <a:buFont typeface="Arial" panose="020B0604020202020204" pitchFamily="34" charset="0"/>
        <a:defRPr sz="1500" kern="1200">
          <a:solidFill>
            <a:schemeClr val="tx1"/>
          </a:solidFill>
          <a:latin typeface="+mn-lt"/>
          <a:ea typeface="+mn-ea"/>
          <a:cs typeface="+mn-cs"/>
        </a:defRPr>
      </a:lvl1pPr>
      <a:lvl2pPr marL="346075" indent="-171450" algn="l" defTabSz="685800" rtl="0" eaLnBrk="0" fontAlgn="base" hangingPunct="0">
        <a:spcBef>
          <a:spcPct val="0"/>
        </a:spcBef>
        <a:spcAft>
          <a:spcPct val="0"/>
        </a:spcAft>
        <a:buSzPct val="95000"/>
        <a:buFont typeface="Arial" panose="020B0604020202020204" pitchFamily="34" charset="0"/>
        <a:buChar char="•"/>
        <a:defRPr sz="1500" kern="1200">
          <a:solidFill>
            <a:schemeClr val="tx1"/>
          </a:solidFill>
          <a:latin typeface="+mn-lt"/>
          <a:ea typeface="+mn-ea"/>
          <a:cs typeface="+mn-cs"/>
        </a:defRPr>
      </a:lvl2pPr>
      <a:lvl3pPr marL="515938" indent="-165100" algn="l" defTabSz="685800" rtl="0" eaLnBrk="0" fontAlgn="base" hangingPunct="0">
        <a:spcBef>
          <a:spcPct val="0"/>
        </a:spcBef>
        <a:spcAft>
          <a:spcPct val="0"/>
        </a:spcAft>
        <a:buFont typeface="Calibri" panose="020F0502020204030204" pitchFamily="34" charset="0"/>
        <a:buChar char="‒"/>
        <a:defRPr sz="1500" kern="1200">
          <a:solidFill>
            <a:schemeClr val="tx1"/>
          </a:solidFill>
          <a:latin typeface="+mn-lt"/>
          <a:ea typeface="+mn-ea"/>
          <a:cs typeface="+mn-cs"/>
        </a:defRPr>
      </a:lvl3pPr>
      <a:lvl4pPr marL="687388" indent="-174625" algn="l" defTabSz="685800" rtl="0" eaLnBrk="0" fontAlgn="base" hangingPunct="0">
        <a:spcBef>
          <a:spcPct val="0"/>
        </a:spcBef>
        <a:spcAft>
          <a:spcPct val="0"/>
        </a:spcAft>
        <a:buSzPct val="80000"/>
        <a:buFont typeface="Wingdings" panose="05000000000000000000" pitchFamily="2" charset="2"/>
        <a:buChar char="§"/>
        <a:defRPr sz="1500" kern="1200">
          <a:solidFill>
            <a:schemeClr val="tx1"/>
          </a:solidFill>
          <a:latin typeface="+mn-lt"/>
          <a:ea typeface="+mn-ea"/>
          <a:cs typeface="+mn-cs"/>
        </a:defRPr>
      </a:lvl4pPr>
      <a:lvl5pPr marL="858838" indent="-176213" algn="l" defTabSz="685800" rtl="0" eaLnBrk="0" fontAlgn="base" hangingPunct="0">
        <a:spcBef>
          <a:spcPct val="0"/>
        </a:spcBef>
        <a:spcAft>
          <a:spcPct val="0"/>
        </a:spcAft>
        <a:buSzPct val="90000"/>
        <a:buFont typeface="System Font Regular"/>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5759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727" r:id="rId18"/>
    <p:sldLayoutId id="2147483728" r:id="rId19"/>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9582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23162981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7682" y="53528"/>
            <a:ext cx="6934834" cy="1731645"/>
          </a:xfrm>
          <a:prstGeom prst="rect">
            <a:avLst/>
          </a:prstGeom>
        </p:spPr>
        <p:txBody>
          <a:bodyPr wrap="square" lIns="0" tIns="0" rIns="0" bIns="0">
            <a:spAutoFit/>
          </a:bodyPr>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a:xfrm>
            <a:off x="780606" y="1784106"/>
            <a:ext cx="10471150" cy="4105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6" name="Holder 6"/>
          <p:cNvSpPr>
            <a:spLocks noGrp="1"/>
          </p:cNvSpPr>
          <p:nvPr>
            <p:ph type="sldNum" sz="quarter" idx="7"/>
          </p:nvPr>
        </p:nvSpPr>
        <p:spPr>
          <a:xfrm>
            <a:off x="11280647" y="6444639"/>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410877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1327637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26836524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C17C0-5C0E-8A47-8D06-AFC08E010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A2A107-E58C-EB4C-AE92-7627D6B9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833F7-50F7-F24E-94E8-346AD1D80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11/19/2021</a:t>
            </a:fld>
            <a:endParaRPr lang="en-US" dirty="0"/>
          </a:p>
        </p:txBody>
      </p:sp>
      <p:sp>
        <p:nvSpPr>
          <p:cNvPr id="5" name="Footer Placeholder 4">
            <a:extLst>
              <a:ext uri="{FF2B5EF4-FFF2-40B4-BE49-F238E27FC236}">
                <a16:creationId xmlns:a16="http://schemas.microsoft.com/office/drawing/2014/main" id="{B3F9D07A-DED3-1946-8EB0-EEE46F0C6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D3DD8B-C7AA-3742-8F5A-82A248E4D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696789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29579544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36.jp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6.jpe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71.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hyperlink" Target="https://ilpqc.org/birthequity/" TargetMode="External"/><Relationship Id="rId3" Type="http://schemas.openxmlformats.org/officeDocument/2006/relationships/image" Target="../media/image37.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ilpqc.org/ILPQC%202020+/Birth%20Equity/NowPow%20Access%20Guide_FINAL_6.28.docx" TargetMode="External"/><Relationship Id="rId7" Type="http://schemas.openxmlformats.org/officeDocument/2006/relationships/diagramQuickStyle" Target="../diagrams/quickStyle3.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4.png"/><Relationship Id="rId4" Type="http://schemas.openxmlformats.org/officeDocument/2006/relationships/hyperlink" Target="https://ilpqc.org/ILPQC%202020+/Birth%20Equity/NowPow%20Access%20Guide_FINAL.docx" TargetMode="External"/><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hyperlink" Target="https://ilpqc.org/"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0.xml"/><Relationship Id="rId1" Type="http://schemas.openxmlformats.org/officeDocument/2006/relationships/vmlDrawing" Target="../drawings/vmlDrawing3.v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2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125.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5.xml"/><Relationship Id="rId1" Type="http://schemas.openxmlformats.org/officeDocument/2006/relationships/vmlDrawing" Target="../drawings/vmlDrawing4.vml"/><Relationship Id="rId5" Type="http://schemas.openxmlformats.org/officeDocument/2006/relationships/image" Target="../media/image88.emf"/><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6.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4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4.xml"/><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image" Target="../media/image106.png"/><Relationship Id="rId5" Type="http://schemas.openxmlformats.org/officeDocument/2006/relationships/hyperlink" Target="https://ilpqc.org/birthequity/" TargetMode="Externa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8" Type="http://schemas.openxmlformats.org/officeDocument/2006/relationships/hyperlink" Target="https://www.aha.org/physicians/SDOH" TargetMode="External"/><Relationship Id="rId3" Type="http://schemas.openxmlformats.org/officeDocument/2006/relationships/image" Target="../media/image37.png"/><Relationship Id="rId7" Type="http://schemas.openxmlformats.org/officeDocument/2006/relationships/hyperlink" Target="https://www.orpca.org/files/Empathic%20Inquiry%20Conversation%20Guide%20v5.pdf" TargetMode="Externa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hyperlink" Target="https://www.orpca.org/files/Patient%20Centered%20Priorities%20for%20Social%20Needs%20Interviewing_%20updated_%20Feb2019.pdf" TargetMode="External"/><Relationship Id="rId5" Type="http://schemas.openxmlformats.org/officeDocument/2006/relationships/hyperlink" Target="https://ilpqc.org/ILPQC%202020+/Birth%20Equity/1614984517420_collective%20journey%20map.pdf" TargetMode="External"/><Relationship Id="rId10" Type="http://schemas.openxmlformats.org/officeDocument/2006/relationships/hyperlink" Target="https://ilpqc.org/ILPQC%202020+/Birth%20Equity/AWHONN%20SBAR%20for%20Inclusive%20and%20Equitable%20Patient%20Care.pdf" TargetMode="External"/><Relationship Id="rId4" Type="http://schemas.openxmlformats.org/officeDocument/2006/relationships/image" Target="../media/image38.png"/><Relationship Id="rId9" Type="http://schemas.openxmlformats.org/officeDocument/2006/relationships/hyperlink" Target="https://www.perinatalqi.org/page/DisparitiesDiagra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redcap.healthlnk.org/surveys/?s=RLM4M4DPJ4" TargetMode="External"/><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108.png"/><Relationship Id="rId7" Type="http://schemas.openxmlformats.org/officeDocument/2006/relationships/image" Target="../media/image112.png"/><Relationship Id="rId12"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diagramColors" Target="../diagrams/colors4.xml"/><Relationship Id="rId5" Type="http://schemas.openxmlformats.org/officeDocument/2006/relationships/image" Target="../media/image110.png"/><Relationship Id="rId10" Type="http://schemas.openxmlformats.org/officeDocument/2006/relationships/diagramQuickStyle" Target="../diagrams/quickStyle4.xml"/><Relationship Id="rId4" Type="http://schemas.openxmlformats.org/officeDocument/2006/relationships/image" Target="../media/image109.png"/><Relationship Id="rId9" Type="http://schemas.openxmlformats.org/officeDocument/2006/relationships/diagramLayout" Target="../diagrams/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image" Target="../media/image114.png"/><Relationship Id="rId5" Type="http://schemas.openxmlformats.org/officeDocument/2006/relationships/hyperlink" Target="https://www.diversityscience.org/ilpqc-new/" TargetMode="Externa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hyperlink" Target="https://www.diversityscience.org/ilpqc-2/!"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jpg"/><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8.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124.png"/><Relationship Id="rId5" Type="http://schemas.openxmlformats.org/officeDocument/2006/relationships/hyperlink" Target="https://redcap.healthlnk.org/surveys/?s=C9TKXKJNMD" TargetMode="Externa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49.xml"/><Relationship Id="rId5" Type="http://schemas.openxmlformats.org/officeDocument/2006/relationships/image" Target="../media/image12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57.xml"/><Relationship Id="rId5" Type="http://schemas.openxmlformats.org/officeDocument/2006/relationships/hyperlink" Target="https://redcap.healthlnk.org/surveys/?s=RN9D4H9AMD" TargetMode="External"/><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hyperlink" Target="https://www.ilga.gov/legislation/publicacts/fulltext.asp?Name=101-0390&amp;GA=101"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hyperlink" Target="https://ilpqc.org/continuinged/"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8.jp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49.xml"/><Relationship Id="rId6" Type="http://schemas.openxmlformats.org/officeDocument/2006/relationships/image" Target="../media/image129.png"/><Relationship Id="rId11" Type="http://schemas.openxmlformats.org/officeDocument/2006/relationships/image" Target="../media/image134.jpg"/><Relationship Id="rId5" Type="http://schemas.openxmlformats.org/officeDocument/2006/relationships/image" Target="../media/image35.png"/><Relationship Id="rId10" Type="http://schemas.openxmlformats.org/officeDocument/2006/relationships/image" Target="../media/image133.png"/><Relationship Id="rId4" Type="http://schemas.openxmlformats.org/officeDocument/2006/relationships/image" Target="../media/image34.png"/><Relationship Id="rId9" Type="http://schemas.openxmlformats.org/officeDocument/2006/relationships/image" Target="../media/image132.png"/><Relationship Id="rId14" Type="http://schemas.openxmlformats.org/officeDocument/2006/relationships/image" Target="../media/image13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0"/>
            <a:ext cx="6419215" cy="1510665"/>
            <a:chOff x="0" y="0"/>
            <a:chExt cx="6419215" cy="1510665"/>
          </a:xfrm>
        </p:grpSpPr>
        <p:pic>
          <p:nvPicPr>
            <p:cNvPr id="4" name="object 4"/>
            <p:cNvPicPr/>
            <p:nvPr/>
          </p:nvPicPr>
          <p:blipFill>
            <a:blip r:embed="rId3" cstate="print"/>
            <a:stretch>
              <a:fillRect/>
            </a:stretch>
          </p:blipFill>
          <p:spPr>
            <a:xfrm>
              <a:off x="0" y="0"/>
              <a:ext cx="6419088" cy="1510282"/>
            </a:xfrm>
            <a:prstGeom prst="rect">
              <a:avLst/>
            </a:prstGeom>
          </p:spPr>
        </p:pic>
        <p:sp>
          <p:nvSpPr>
            <p:cNvPr id="5" name="object 5"/>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513588" y="137160"/>
              <a:ext cx="1944623" cy="879347"/>
            </a:xfrm>
            <a:prstGeom prst="rect">
              <a:avLst/>
            </a:prstGeom>
          </p:spPr>
        </p:pic>
      </p:grpSp>
      <p:sp>
        <p:nvSpPr>
          <p:cNvPr id="7" name="object 7"/>
          <p:cNvSpPr txBox="1"/>
          <p:nvPr/>
        </p:nvSpPr>
        <p:spPr>
          <a:xfrm>
            <a:off x="592089" y="3069906"/>
            <a:ext cx="5060315" cy="1321516"/>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1" i="0" u="none" strike="noStrike" kern="1200" cap="none" spc="0" normalizeH="0" baseline="0" noProof="0" dirty="0">
                <a:ln>
                  <a:noFill/>
                </a:ln>
                <a:solidFill>
                  <a:srgbClr val="004890"/>
                </a:solidFill>
                <a:effectLst/>
                <a:uLnTx/>
                <a:uFillTx/>
                <a:latin typeface="Arial"/>
                <a:ea typeface="+mn-ea"/>
                <a:cs typeface="Arial"/>
              </a:rPr>
              <a:t>Birth </a:t>
            </a:r>
            <a:r>
              <a:rPr kumimoji="0" sz="4400" b="1" i="0" u="none" strike="noStrike" kern="1200" cap="none" spc="-5" normalizeH="0" baseline="0" noProof="0" dirty="0">
                <a:ln>
                  <a:noFill/>
                </a:ln>
                <a:solidFill>
                  <a:srgbClr val="004890"/>
                </a:solidFill>
                <a:effectLst/>
                <a:uLnTx/>
                <a:uFillTx/>
                <a:latin typeface="Arial"/>
                <a:ea typeface="+mn-ea"/>
                <a:cs typeface="Arial"/>
              </a:rPr>
              <a:t>Equity </a:t>
            </a:r>
            <a:r>
              <a:rPr kumimoji="0" sz="4400" b="1" i="0" u="none" strike="noStrike" kern="1200" cap="none" spc="0" normalizeH="0" baseline="0" noProof="0" dirty="0">
                <a:ln>
                  <a:noFill/>
                </a:ln>
                <a:solidFill>
                  <a:srgbClr val="004890"/>
                </a:solidFill>
                <a:effectLst/>
                <a:uLnTx/>
                <a:uFillTx/>
                <a:latin typeface="Arial"/>
                <a:ea typeface="+mn-ea"/>
                <a:cs typeface="Arial"/>
              </a:rPr>
              <a:t>(BE) </a:t>
            </a:r>
            <a:r>
              <a:rPr kumimoji="0" sz="4400" b="1" i="0" u="none" strike="noStrike" kern="1200" cap="none" spc="5" normalizeH="0" baseline="0" noProof="0" dirty="0">
                <a:ln>
                  <a:noFill/>
                </a:ln>
                <a:solidFill>
                  <a:srgbClr val="004890"/>
                </a:solidFill>
                <a:effectLst/>
                <a:uLnTx/>
                <a:uFillTx/>
                <a:latin typeface="Arial"/>
                <a:ea typeface="+mn-ea"/>
                <a:cs typeface="Arial"/>
              </a:rPr>
              <a:t> </a:t>
            </a:r>
            <a:r>
              <a:rPr kumimoji="0" lang="en-US" sz="4400" b="1" i="0" u="none" strike="noStrike" kern="1200" cap="none" spc="0" normalizeH="0" baseline="0" noProof="0" dirty="0" smtClean="0">
                <a:ln>
                  <a:noFill/>
                </a:ln>
                <a:solidFill>
                  <a:srgbClr val="004890"/>
                </a:solidFill>
                <a:effectLst/>
                <a:uLnTx/>
                <a:uFillTx/>
                <a:latin typeface="Arial"/>
                <a:ea typeface="+mn-ea"/>
                <a:cs typeface="Arial"/>
              </a:rPr>
              <a:t>Monthly Webinar </a:t>
            </a:r>
            <a:endParaRPr kumimoji="0" sz="44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566434" y="5299806"/>
            <a:ext cx="3830320" cy="419089"/>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31500"/>
              </a:lnSpc>
              <a:spcBef>
                <a:spcPts val="100"/>
              </a:spcBef>
              <a:spcAft>
                <a:spcPts val="0"/>
              </a:spcAft>
              <a:buClrTx/>
              <a:buSzTx/>
              <a:buFontTx/>
              <a:buNone/>
              <a:tabLst/>
              <a:defRPr/>
            </a:pPr>
            <a:r>
              <a:rPr kumimoji="0" lang="en-US" sz="2000" b="0" i="0" u="none" strike="noStrike" kern="1200" cap="none" spc="0" normalizeH="0" baseline="0" noProof="0" dirty="0" smtClean="0">
                <a:ln>
                  <a:noFill/>
                </a:ln>
                <a:solidFill>
                  <a:srgbClr val="888888"/>
                </a:solidFill>
                <a:effectLst/>
                <a:uLnTx/>
                <a:uFillTx/>
                <a:latin typeface="Arial"/>
                <a:ea typeface="+mn-ea"/>
                <a:cs typeface="Arial"/>
              </a:rPr>
              <a:t>November </a:t>
            </a:r>
            <a:r>
              <a:rPr kumimoji="0" lang="en-US" sz="2000" b="0" i="0" u="none" strike="noStrike" kern="1200" cap="none" spc="5" normalizeH="0" baseline="0" noProof="0" dirty="0" smtClean="0">
                <a:ln>
                  <a:noFill/>
                </a:ln>
                <a:solidFill>
                  <a:srgbClr val="888888"/>
                </a:solidFill>
                <a:effectLst/>
                <a:uLnTx/>
                <a:uFillTx/>
                <a:latin typeface="Arial"/>
                <a:ea typeface="+mn-ea"/>
                <a:cs typeface="Arial"/>
              </a:rPr>
              <a:t>15</a:t>
            </a:r>
            <a:r>
              <a:rPr kumimoji="0" sz="1950" b="0" i="0" u="none" strike="noStrike" kern="1200" cap="none" spc="7" normalizeH="0" baseline="25641" noProof="0" dirty="0" smtClean="0">
                <a:ln>
                  <a:noFill/>
                </a:ln>
                <a:solidFill>
                  <a:srgbClr val="888888"/>
                </a:solidFill>
                <a:effectLst/>
                <a:uLnTx/>
                <a:uFillTx/>
                <a:latin typeface="Arial"/>
                <a:ea typeface="+mn-ea"/>
                <a:cs typeface="Arial"/>
              </a:rPr>
              <a:t>th</a:t>
            </a:r>
            <a:r>
              <a:rPr kumimoji="0" sz="2000" b="0" i="0" u="none" strike="noStrike" kern="1200" cap="none" spc="5" normalizeH="0" baseline="0" noProof="0" dirty="0">
                <a:ln>
                  <a:noFill/>
                </a:ln>
                <a:solidFill>
                  <a:srgbClr val="888888"/>
                </a:solidFill>
                <a:effectLst/>
                <a:uLnTx/>
                <a:uFillTx/>
                <a:latin typeface="Arial"/>
                <a:ea typeface="+mn-ea"/>
                <a:cs typeface="Arial"/>
              </a:rPr>
              <a:t>,</a:t>
            </a:r>
            <a:r>
              <a:rPr kumimoji="0" sz="2000" b="0" i="0" u="none" strike="noStrike" kern="1200" cap="none" spc="-25" normalizeH="0" baseline="0" noProof="0" dirty="0">
                <a:ln>
                  <a:noFill/>
                </a:ln>
                <a:solidFill>
                  <a:srgbClr val="888888"/>
                </a:solidFill>
                <a:effectLst/>
                <a:uLnTx/>
                <a:uFillTx/>
                <a:latin typeface="Arial"/>
                <a:ea typeface="+mn-ea"/>
                <a:cs typeface="Arial"/>
              </a:rPr>
              <a:t> </a:t>
            </a:r>
            <a:r>
              <a:rPr kumimoji="0" sz="2000" b="0" i="0" u="none" strike="noStrike" kern="1200" cap="none" spc="0" normalizeH="0" baseline="0" noProof="0" dirty="0">
                <a:ln>
                  <a:noFill/>
                </a:ln>
                <a:solidFill>
                  <a:srgbClr val="888888"/>
                </a:solidFill>
                <a:effectLst/>
                <a:uLnTx/>
                <a:uFillTx/>
                <a:latin typeface="Arial"/>
                <a:ea typeface="+mn-ea"/>
                <a:cs typeface="Arial"/>
              </a:rPr>
              <a:t>2021</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6867144" y="1679448"/>
            <a:ext cx="5026138" cy="4280915"/>
          </a:xfrm>
          <a:prstGeom prst="rect">
            <a:avLst/>
          </a:prstGeom>
        </p:spPr>
      </p:pic>
    </p:spTree>
    <p:extLst>
      <p:ext uri="{BB962C8B-B14F-4D97-AF65-F5344CB8AC3E}">
        <p14:creationId xmlns:p14="http://schemas.microsoft.com/office/powerpoint/2010/main" val="322039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2" y="0"/>
            <a:ext cx="12186035" cy="6123685"/>
            <a:chOff x="6092" y="0"/>
            <a:chExt cx="12186035" cy="6123685"/>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92" y="4380746"/>
              <a:ext cx="3272154" cy="1742939"/>
            </a:xfrm>
            <a:custGeom>
              <a:avLst/>
              <a:gdLst/>
              <a:ahLst/>
              <a:cxnLst/>
              <a:rect l="l" t="t" r="r" b="b"/>
              <a:pathLst>
                <a:path w="3272154" h="1309370">
                  <a:moveTo>
                    <a:pt x="2617482" y="0"/>
                  </a:moveTo>
                  <a:lnTo>
                    <a:pt x="0" y="0"/>
                  </a:lnTo>
                  <a:lnTo>
                    <a:pt x="654558" y="654557"/>
                  </a:lnTo>
                  <a:lnTo>
                    <a:pt x="0" y="1309115"/>
                  </a:lnTo>
                  <a:lnTo>
                    <a:pt x="2617482" y="1309115"/>
                  </a:lnTo>
                  <a:lnTo>
                    <a:pt x="3272028" y="654557"/>
                  </a:lnTo>
                  <a:lnTo>
                    <a:pt x="2617482" y="0"/>
                  </a:lnTo>
                  <a:close/>
                </a:path>
              </a:pathLst>
            </a:custGeom>
            <a:solidFill>
              <a:srgbClr val="F566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609600" y="740328"/>
            <a:ext cx="10972800" cy="575157"/>
          </a:xfrm>
          <a:prstGeom prst="rect">
            <a:avLst/>
          </a:prstGeom>
        </p:spPr>
        <p:txBody>
          <a:bodyPr vert="horz" wrap="square" lIns="0" tIns="74295" rIns="0" bIns="0" rtlCol="0">
            <a:spAutoFit/>
          </a:bodyPr>
          <a:lstStyle/>
          <a:p>
            <a:pPr marL="12700" marR="5080">
              <a:lnSpc>
                <a:spcPts val="3890"/>
              </a:lnSpc>
              <a:spcBef>
                <a:spcPts val="585"/>
              </a:spcBef>
            </a:pPr>
            <a:r>
              <a:rPr lang="en-US" sz="3200" dirty="0"/>
              <a:t>W</a:t>
            </a:r>
            <a:r>
              <a:rPr lang="en-US" sz="3200" b="0" kern="1200" dirty="0">
                <a:solidFill>
                  <a:schemeClr val="tx1"/>
                </a:solidFill>
                <a:latin typeface="+mj-lt"/>
                <a:ea typeface="Lato Medium" panose="020F0502020204030203" pitchFamily="34" charset="0"/>
                <a:cs typeface="Lato Medium" panose="020F0502020204030203" pitchFamily="34" charset="0"/>
              </a:rPr>
              <a:t>hat is the </a:t>
            </a:r>
            <a:r>
              <a:rPr sz="3200" b="0" kern="1200" dirty="0">
                <a:solidFill>
                  <a:schemeClr val="tx1"/>
                </a:solidFill>
                <a:latin typeface="+mj-lt"/>
                <a:ea typeface="Lato Medium" panose="020F0502020204030203" pitchFamily="34" charset="0"/>
                <a:cs typeface="Lato Medium" panose="020F0502020204030203" pitchFamily="34" charset="0"/>
              </a:rPr>
              <a:t>focus </a:t>
            </a:r>
            <a:r>
              <a:rPr lang="en-US" sz="3200" dirty="0"/>
              <a:t>of Birth Equity (BE)</a:t>
            </a:r>
            <a:r>
              <a:rPr sz="3200" b="0" kern="1200" dirty="0">
                <a:solidFill>
                  <a:schemeClr val="tx1"/>
                </a:solidFill>
                <a:latin typeface="+mj-lt"/>
                <a:ea typeface="Lato Medium" panose="020F0502020204030203" pitchFamily="34" charset="0"/>
                <a:cs typeface="Lato Medium" panose="020F0502020204030203" pitchFamily="34" charset="0"/>
              </a:rPr>
              <a:t>?</a:t>
            </a:r>
          </a:p>
        </p:txBody>
      </p:sp>
      <p:sp>
        <p:nvSpPr>
          <p:cNvPr id="8" name="object 8"/>
          <p:cNvSpPr txBox="1"/>
          <p:nvPr/>
        </p:nvSpPr>
        <p:spPr>
          <a:xfrm>
            <a:off x="892635" y="4864625"/>
            <a:ext cx="1577975"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10" normalizeH="0" baseline="0" noProof="0" dirty="0">
                <a:ln>
                  <a:noFill/>
                </a:ln>
                <a:solidFill>
                  <a:srgbClr val="21252A"/>
                </a:solidFill>
                <a:effectLst/>
                <a:uLnTx/>
                <a:uFillTx/>
                <a:latin typeface="Arial"/>
                <a:ea typeface="+mn-ea"/>
                <a:cs typeface="Arial"/>
              </a:rPr>
              <a:t>Addressing </a:t>
            </a:r>
            <a:r>
              <a:rPr kumimoji="0" sz="1800" b="1" i="0" u="none" strike="noStrike" kern="1200" cap="none" spc="-5" normalizeH="0" baseline="0" noProof="0" dirty="0">
                <a:ln>
                  <a:noFill/>
                </a:ln>
                <a:solidFill>
                  <a:srgbClr val="21252A"/>
                </a:solidFill>
                <a:effectLst/>
                <a:uLnTx/>
                <a:uFillTx/>
                <a:latin typeface="Arial"/>
                <a:ea typeface="+mn-ea"/>
                <a:cs typeface="Arial"/>
              </a:rPr>
              <a:t>Social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Determinants </a:t>
            </a:r>
            <a:r>
              <a:rPr kumimoji="0" sz="1800" b="1" i="0" u="none" strike="noStrike" kern="1200" cap="none" spc="-10" normalizeH="0" baseline="0" noProof="0" dirty="0">
                <a:ln>
                  <a:noFill/>
                </a:ln>
                <a:solidFill>
                  <a:srgbClr val="21252A"/>
                </a:solidFill>
                <a:effectLst/>
                <a:uLnTx/>
                <a:uFillTx/>
                <a:latin typeface="Arial"/>
                <a:ea typeface="+mn-ea"/>
                <a:cs typeface="Arial"/>
              </a:rPr>
              <a:t>of </a:t>
            </a:r>
            <a:r>
              <a:rPr kumimoji="0" sz="1800" b="1" i="0" u="none" strike="noStrike" kern="1200" cap="none" spc="-5" normalizeH="0" baseline="0" noProof="0" dirty="0">
                <a:ln>
                  <a:noFill/>
                </a:ln>
                <a:solidFill>
                  <a:srgbClr val="21252A"/>
                </a:solidFill>
                <a:effectLst/>
                <a:uLnTx/>
                <a:uFillTx/>
                <a:latin typeface="Arial"/>
                <a:ea typeface="+mn-ea"/>
                <a:cs typeface="Arial"/>
              </a:rPr>
              <a:t>Health</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2944114" y="4372303"/>
            <a:ext cx="3284854" cy="1757732"/>
            <a:chOff x="2944114" y="4807965"/>
            <a:chExt cx="3284854" cy="1322070"/>
          </a:xfrm>
        </p:grpSpPr>
        <p:sp>
          <p:nvSpPr>
            <p:cNvPr id="10" name="object 10"/>
            <p:cNvSpPr/>
            <p:nvPr/>
          </p:nvSpPr>
          <p:spPr>
            <a:xfrm>
              <a:off x="2950464"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58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950464"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3779665" y="4864625"/>
            <a:ext cx="1837689" cy="1009892"/>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lang="en-US" b="1" spc="-5" dirty="0" smtClean="0">
                <a:solidFill>
                  <a:srgbClr val="21252A"/>
                </a:solidFill>
                <a:latin typeface="Arial"/>
                <a:cs typeface="Arial"/>
              </a:rPr>
              <a:t>Optimize and review </a:t>
            </a:r>
            <a:r>
              <a:rPr kumimoji="0" sz="1800" b="1" i="0" u="none" strike="noStrike" kern="1200" cap="none" spc="0" normalizeH="0" baseline="0" noProof="0" dirty="0" smtClean="0">
                <a:ln>
                  <a:noFill/>
                </a:ln>
                <a:solidFill>
                  <a:srgbClr val="21252A"/>
                </a:solidFill>
                <a:effectLst/>
                <a:uLnTx/>
                <a:uFillTx/>
                <a:latin typeface="Arial"/>
                <a:ea typeface="+mn-ea"/>
                <a:cs typeface="Arial"/>
              </a:rPr>
              <a:t>race/ethnicity </a:t>
            </a:r>
            <a:r>
              <a:rPr kumimoji="0" sz="1800" b="1" i="0" u="none" strike="noStrike" kern="1200" cap="none" spc="-375" normalizeH="0" baseline="0" noProof="0" dirty="0" smtClean="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medical </a:t>
            </a:r>
            <a:r>
              <a:rPr kumimoji="0" sz="1800" b="1" i="0" u="none" strike="noStrike" kern="1200" cap="none" spc="0" normalizeH="0" baseline="0" noProof="0" dirty="0">
                <a:ln>
                  <a:noFill/>
                </a:ln>
                <a:solidFill>
                  <a:srgbClr val="21252A"/>
                </a:solidFill>
                <a:effectLst/>
                <a:uLnTx/>
                <a:uFillTx/>
                <a:latin typeface="Arial"/>
                <a:ea typeface="+mn-ea"/>
                <a:cs typeface="Arial"/>
              </a:rPr>
              <a:t>record </a:t>
            </a:r>
            <a:r>
              <a:rPr kumimoji="0" sz="1800" b="1" i="0" u="none" strike="noStrike" kern="1200" cap="none" spc="-5" normalizeH="0" baseline="0" noProof="0" dirty="0">
                <a:ln>
                  <a:noFill/>
                </a:ln>
                <a:solidFill>
                  <a:srgbClr val="21252A"/>
                </a:solidFill>
                <a:effectLst/>
                <a:uLnTx/>
                <a:uFillTx/>
                <a:latin typeface="Arial"/>
                <a:ea typeface="+mn-ea"/>
                <a:cs typeface="Arial"/>
              </a:rPr>
              <a:t>and quality</a:t>
            </a:r>
            <a:r>
              <a:rPr kumimoji="0" sz="1800" b="1" i="0" u="none" strike="noStrike" kern="1200" cap="none" spc="-2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data</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3" name="object 13"/>
          <p:cNvGrpSpPr/>
          <p:nvPr/>
        </p:nvGrpSpPr>
        <p:grpSpPr>
          <a:xfrm>
            <a:off x="5890005" y="4380746"/>
            <a:ext cx="3284854" cy="1749289"/>
            <a:chOff x="5890005" y="4807965"/>
            <a:chExt cx="3284854" cy="1322070"/>
          </a:xfrm>
        </p:grpSpPr>
        <p:sp>
          <p:nvSpPr>
            <p:cNvPr id="14" name="object 14"/>
            <p:cNvSpPr/>
            <p:nvPr/>
          </p:nvSpPr>
          <p:spPr>
            <a:xfrm>
              <a:off x="5896355"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CD6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896355"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6633223" y="4535369"/>
            <a:ext cx="1833880" cy="1472198"/>
          </a:xfrm>
          <a:prstGeom prst="rect">
            <a:avLst/>
          </a:prstGeom>
        </p:spPr>
        <p:txBody>
          <a:bodyPr vert="horz" wrap="square" lIns="0" tIns="42545" rIns="0" bIns="0" rtlCol="0">
            <a:spAutoFit/>
          </a:bodyPr>
          <a:lstStyle/>
          <a:p>
            <a:pPr marL="12700" marR="5080" lvl="0" indent="-1270" algn="ctr" defTabSz="914400" rtl="0" eaLnBrk="1" fontAlgn="auto" latinLnBrk="0" hangingPunct="1">
              <a:lnSpc>
                <a:spcPct val="86200"/>
              </a:lnSpc>
              <a:spcBef>
                <a:spcPts val="335"/>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Promote patient- </a:t>
            </a:r>
            <a:r>
              <a:rPr kumimoji="0" sz="1800" b="1" i="0" u="none" strike="noStrike" kern="1200" cap="none" spc="0"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centered</a:t>
            </a:r>
            <a:r>
              <a:rPr kumimoji="0" sz="1800" b="1" i="0" u="none" strike="noStrike" kern="1200" cap="none" spc="-40"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approach</a:t>
            </a:r>
            <a:r>
              <a:rPr kumimoji="0" sz="1800" b="1" i="0" u="none" strike="noStrike" kern="1200" cap="none" spc="-3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to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engage patients </a:t>
            </a:r>
            <a:r>
              <a:rPr kumimoji="0" sz="1800" b="1" i="0" u="none" strike="noStrike" kern="1200" cap="none" spc="-10" normalizeH="0" baseline="0" noProof="0" dirty="0">
                <a:ln>
                  <a:noFill/>
                </a:ln>
                <a:solidFill>
                  <a:srgbClr val="21252A"/>
                </a:solidFill>
                <a:effectLst/>
                <a:uLnTx/>
                <a:uFillTx/>
                <a:latin typeface="Arial"/>
                <a:ea typeface="+mn-ea"/>
                <a:cs typeface="Arial"/>
              </a:rPr>
              <a:t>and </a:t>
            </a:r>
            <a:r>
              <a:rPr kumimoji="0" sz="1800" b="1" i="0" u="none" strike="noStrike" kern="1200" cap="none" spc="-5" normalizeH="0" baseline="0" noProof="0" dirty="0">
                <a:ln>
                  <a:noFill/>
                </a:ln>
                <a:solidFill>
                  <a:srgbClr val="21252A"/>
                </a:solidFill>
                <a:effectLst/>
                <a:uLnTx/>
                <a:uFillTx/>
                <a:latin typeface="Arial"/>
                <a:ea typeface="+mn-ea"/>
                <a:cs typeface="Arial"/>
              </a:rPr>
              <a:t> communities</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7" name="object 17"/>
          <p:cNvGrpSpPr/>
          <p:nvPr/>
        </p:nvGrpSpPr>
        <p:grpSpPr>
          <a:xfrm>
            <a:off x="8834373" y="4389148"/>
            <a:ext cx="3284854" cy="1764001"/>
            <a:chOff x="8834373" y="4786629"/>
            <a:chExt cx="3284854" cy="1366520"/>
          </a:xfrm>
        </p:grpSpPr>
        <p:sp>
          <p:nvSpPr>
            <p:cNvPr id="18" name="object 18"/>
            <p:cNvSpPr/>
            <p:nvPr/>
          </p:nvSpPr>
          <p:spPr>
            <a:xfrm>
              <a:off x="8840723" y="4792979"/>
              <a:ext cx="3272154" cy="1353820"/>
            </a:xfrm>
            <a:custGeom>
              <a:avLst/>
              <a:gdLst/>
              <a:ahLst/>
              <a:cxnLst/>
              <a:rect l="l" t="t" r="r" b="b"/>
              <a:pathLst>
                <a:path w="3272154" h="1353820">
                  <a:moveTo>
                    <a:pt x="2595372" y="0"/>
                  </a:moveTo>
                  <a:lnTo>
                    <a:pt x="0" y="0"/>
                  </a:lnTo>
                  <a:lnTo>
                    <a:pt x="676656" y="676656"/>
                  </a:lnTo>
                  <a:lnTo>
                    <a:pt x="0" y="1353312"/>
                  </a:lnTo>
                  <a:lnTo>
                    <a:pt x="2595372" y="1353312"/>
                  </a:lnTo>
                  <a:lnTo>
                    <a:pt x="3272028" y="676656"/>
                  </a:lnTo>
                  <a:lnTo>
                    <a:pt x="2595372" y="0"/>
                  </a:lnTo>
                  <a:close/>
                </a:path>
              </a:pathLst>
            </a:custGeom>
            <a:solidFill>
              <a:srgbClr val="6B94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840723" y="4792979"/>
              <a:ext cx="3272154" cy="1353820"/>
            </a:xfrm>
            <a:custGeom>
              <a:avLst/>
              <a:gdLst/>
              <a:ahLst/>
              <a:cxnLst/>
              <a:rect l="l" t="t" r="r" b="b"/>
              <a:pathLst>
                <a:path w="3272154" h="1353820">
                  <a:moveTo>
                    <a:pt x="0" y="0"/>
                  </a:moveTo>
                  <a:lnTo>
                    <a:pt x="2595372" y="0"/>
                  </a:lnTo>
                  <a:lnTo>
                    <a:pt x="3272028" y="676656"/>
                  </a:lnTo>
                  <a:lnTo>
                    <a:pt x="2595372" y="1353312"/>
                  </a:lnTo>
                  <a:lnTo>
                    <a:pt x="0" y="1353312"/>
                  </a:lnTo>
                  <a:lnTo>
                    <a:pt x="676656" y="676656"/>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9579114" y="4535369"/>
            <a:ext cx="1866900" cy="1471557"/>
          </a:xfrm>
          <a:prstGeom prst="rect">
            <a:avLst/>
          </a:prstGeom>
        </p:spPr>
        <p:txBody>
          <a:bodyPr vert="horz" wrap="square" lIns="0" tIns="41910" rIns="0" bIns="0" rtlCol="0">
            <a:spAutoFit/>
          </a:bodyPr>
          <a:lstStyle/>
          <a:p>
            <a:pPr marL="12065" marR="5080" lvl="0" indent="-1905" algn="ctr" defTabSz="914400" rtl="0" eaLnBrk="1" fontAlgn="auto" latinLnBrk="0" hangingPunct="1">
              <a:lnSpc>
                <a:spcPct val="86100"/>
              </a:lnSpc>
              <a:spcBef>
                <a:spcPts val="330"/>
              </a:spcBef>
              <a:spcAft>
                <a:spcPts val="0"/>
              </a:spcAft>
              <a:buClrTx/>
              <a:buSzTx/>
              <a:buFontTx/>
              <a:buNone/>
              <a:tabLst/>
              <a:defRPr/>
            </a:pPr>
            <a:r>
              <a:rPr lang="en-US" b="1" dirty="0" smtClean="0">
                <a:solidFill>
                  <a:srgbClr val="21252A"/>
                </a:solidFill>
                <a:latin typeface="Arial"/>
                <a:cs typeface="Arial"/>
              </a:rPr>
              <a:t>Implement </a:t>
            </a:r>
            <a:r>
              <a:rPr kumimoji="0" sz="1800" b="1" i="0" u="none" strike="noStrike" kern="1200" cap="none" spc="0" normalizeH="0" baseline="0" noProof="0" dirty="0" smtClean="0">
                <a:ln>
                  <a:noFill/>
                </a:ln>
                <a:solidFill>
                  <a:srgbClr val="21252A"/>
                </a:solidFill>
                <a:effectLst/>
                <a:uLnTx/>
                <a:uFillTx/>
                <a:latin typeface="Arial"/>
                <a:ea typeface="+mn-ea"/>
                <a:cs typeface="Arial"/>
              </a:rPr>
              <a:t>respectful </a:t>
            </a:r>
            <a:r>
              <a:rPr kumimoji="0" sz="1800" b="1" i="0" u="none" strike="noStrike" kern="1200" cap="none" spc="5" normalizeH="0" baseline="0" noProof="0" dirty="0" smtClean="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care and bias </a:t>
            </a:r>
            <a:r>
              <a:rPr kumimoji="0" sz="1800" b="1" i="0" u="none" strike="noStrike" kern="1200" cap="none" spc="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education for </a:t>
            </a:r>
            <a:r>
              <a:rPr kumimoji="0" sz="1800" b="1" i="0" u="none" strike="noStrike" kern="1200" cap="none" spc="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providers,</a:t>
            </a:r>
            <a:r>
              <a:rPr kumimoji="0" sz="1800" b="1" i="0" u="none" strike="noStrike" kern="1200" cap="none" spc="-5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nurses,</a:t>
            </a:r>
            <a:r>
              <a:rPr kumimoji="0" sz="1800" b="1" i="0" u="none" strike="noStrike" kern="1200" cap="none" spc="-50"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and </a:t>
            </a:r>
            <a:r>
              <a:rPr kumimoji="0" sz="1800" b="1" i="0" u="none" strike="noStrike" kern="1200" cap="none" spc="-360"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staff</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21" name="object 21"/>
          <p:cNvSpPr txBox="1"/>
          <p:nvPr/>
        </p:nvSpPr>
        <p:spPr>
          <a:xfrm>
            <a:off x="892635" y="2166787"/>
            <a:ext cx="9831825" cy="1629677"/>
          </a:xfrm>
          <a:prstGeom prst="rect">
            <a:avLst/>
          </a:prstGeom>
          <a:ln w="28955">
            <a:solidFill>
              <a:srgbClr val="F60063"/>
            </a:solidFill>
          </a:ln>
        </p:spPr>
        <p:txBody>
          <a:bodyPr vert="horz" wrap="square" lIns="0" tIns="22860" rIns="0" bIns="0" rtlCol="0">
            <a:spAutoFit/>
          </a:bodyPr>
          <a:lstStyle/>
          <a:p>
            <a:pPr marL="90805" marR="133985" lvl="0" indent="0" algn="l" defTabSz="914400" rtl="0" eaLnBrk="1" fontAlgn="auto" latinLnBrk="0" hangingPunct="1">
              <a:lnSpc>
                <a:spcPct val="90200"/>
              </a:lnSpc>
              <a:spcBef>
                <a:spcPts val="180"/>
              </a:spcBef>
              <a:spcAft>
                <a:spcPts val="0"/>
              </a:spcAft>
              <a:buClrTx/>
              <a:buSzTx/>
              <a:buFontTx/>
              <a:buNone/>
              <a:tabLst/>
              <a:defRPr/>
            </a:pPr>
            <a:r>
              <a:rPr kumimoji="0" sz="3200" b="1" i="0" u="heavy" strike="noStrike" kern="1200" cap="none" spc="0" normalizeH="0" baseline="0" noProof="0">
                <a:ln>
                  <a:noFill/>
                </a:ln>
                <a:solidFill>
                  <a:srgbClr val="F60063"/>
                </a:solidFill>
                <a:effectLst/>
                <a:uLnTx/>
                <a:uFill>
                  <a:solidFill>
                    <a:srgbClr val="F60063"/>
                  </a:solidFill>
                </a:uFill>
                <a:latin typeface="Arial"/>
                <a:ea typeface="+mn-ea"/>
                <a:cs typeface="Arial"/>
              </a:rPr>
              <a:t>BE </a:t>
            </a:r>
            <a:r>
              <a:rPr kumimoji="0" sz="3200" b="1" i="0" u="heavy" strike="noStrike" kern="1200" cap="none" spc="-5" normalizeH="0" baseline="0" noProof="0">
                <a:ln>
                  <a:noFill/>
                </a:ln>
                <a:solidFill>
                  <a:srgbClr val="F60063"/>
                </a:solidFill>
                <a:effectLst/>
                <a:uLnTx/>
                <a:uFill>
                  <a:solidFill>
                    <a:srgbClr val="F60063"/>
                  </a:solidFill>
                </a:uFill>
                <a:latin typeface="Arial"/>
                <a:ea typeface="+mn-ea"/>
                <a:cs typeface="Arial"/>
              </a:rPr>
              <a:t>AIM:</a:t>
            </a:r>
            <a:r>
              <a:rPr kumimoji="0" sz="3200" b="1" i="0" u="none" strike="noStrike" kern="1200" cap="none" spc="-5" normalizeH="0" baseline="0" noProof="0">
                <a:ln>
                  <a:noFill/>
                </a:ln>
                <a:solidFill>
                  <a:srgbClr val="F60063"/>
                </a:solidFill>
                <a:effectLst/>
                <a:uLnTx/>
                <a:uFillTx/>
                <a:latin typeface="Arial"/>
                <a:ea typeface="+mn-ea"/>
                <a:cs typeface="Arial"/>
              </a:rPr>
              <a:t> </a:t>
            </a:r>
            <a:r>
              <a:rPr kumimoji="0" sz="2800" b="1" i="0" u="none" strike="noStrike" kern="1200" cap="none" spc="-10" normalizeH="0" baseline="0" noProof="0">
                <a:ln>
                  <a:noFill/>
                </a:ln>
                <a:solidFill>
                  <a:prstClr val="black"/>
                </a:solidFill>
                <a:effectLst/>
                <a:uLnTx/>
                <a:uFillTx/>
                <a:latin typeface="Arial"/>
                <a:ea typeface="+mn-ea"/>
                <a:cs typeface="Arial"/>
              </a:rPr>
              <a:t>By </a:t>
            </a:r>
            <a:r>
              <a:rPr kumimoji="0" sz="2800" b="1" i="0" u="none" strike="noStrike" kern="1200" cap="none" spc="-5" normalizeH="0" baseline="0" noProof="0">
                <a:ln>
                  <a:noFill/>
                </a:ln>
                <a:solidFill>
                  <a:prstClr val="black"/>
                </a:solidFill>
                <a:effectLst/>
                <a:uLnTx/>
                <a:uFillTx/>
                <a:latin typeface="Arial"/>
                <a:ea typeface="+mn-ea"/>
                <a:cs typeface="Arial"/>
              </a:rPr>
              <a:t>December </a:t>
            </a:r>
            <a:r>
              <a:rPr kumimoji="0" sz="2800" b="1" i="0" u="none" strike="noStrike" kern="1200" cap="none" spc="0" normalizeH="0" baseline="0" noProof="0">
                <a:ln>
                  <a:noFill/>
                </a:ln>
                <a:solidFill>
                  <a:prstClr val="black"/>
                </a:solidFill>
                <a:effectLst/>
                <a:uLnTx/>
                <a:uFillTx/>
                <a:latin typeface="Arial"/>
                <a:ea typeface="+mn-ea"/>
                <a:cs typeface="Arial"/>
              </a:rPr>
              <a:t>2023, </a:t>
            </a:r>
            <a:r>
              <a:rPr kumimoji="0" sz="2800" b="1" i="0" u="none" strike="noStrike" kern="1200" cap="none" spc="-5" normalizeH="0" baseline="0" noProof="0">
                <a:ln>
                  <a:noFill/>
                </a:ln>
                <a:solidFill>
                  <a:prstClr val="black"/>
                </a:solidFill>
                <a:effectLst/>
                <a:uLnTx/>
                <a:uFillTx/>
                <a:latin typeface="Arial"/>
                <a:ea typeface="+mn-ea"/>
                <a:cs typeface="Arial"/>
              </a:rPr>
              <a:t>more </a:t>
            </a:r>
            <a:r>
              <a:rPr kumimoji="0" sz="2800" b="1" i="0" u="none" strike="noStrike" kern="1200" cap="none" spc="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than</a:t>
            </a:r>
            <a:r>
              <a:rPr kumimoji="0" sz="2800" b="1" i="0" u="none" strike="noStrike" kern="1200" cap="none" spc="0" normalizeH="0" baseline="0" noProof="0">
                <a:ln>
                  <a:noFill/>
                </a:ln>
                <a:solidFill>
                  <a:prstClr val="black"/>
                </a:solidFill>
                <a:effectLst/>
                <a:uLnTx/>
                <a:uFillTx/>
                <a:latin typeface="Arial"/>
                <a:ea typeface="+mn-ea"/>
                <a:cs typeface="Arial"/>
              </a:rPr>
              <a:t> 75% </a:t>
            </a:r>
            <a:r>
              <a:rPr kumimoji="0" sz="2800" b="1" i="0" u="none" strike="noStrike" kern="1200" cap="none" spc="-5" normalizeH="0" baseline="0" noProof="0">
                <a:ln>
                  <a:noFill/>
                </a:ln>
                <a:solidFill>
                  <a:prstClr val="black"/>
                </a:solidFill>
                <a:effectLst/>
                <a:uLnTx/>
                <a:uFillTx/>
                <a:latin typeface="Arial"/>
                <a:ea typeface="+mn-ea"/>
                <a:cs typeface="Arial"/>
              </a:rPr>
              <a:t>of</a:t>
            </a:r>
            <a:r>
              <a:rPr kumimoji="0" sz="2800" b="1" i="0" u="none" strike="noStrike" kern="1200" cap="none" spc="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Illinois birthing </a:t>
            </a:r>
            <a:r>
              <a:rPr kumimoji="0" sz="2800" b="1" i="0" u="none" strike="noStrike" kern="1200" cap="none" spc="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hospitals</a:t>
            </a:r>
            <a:r>
              <a:rPr kumimoji="0" sz="2800" b="1" i="0" u="none" strike="noStrike" kern="1200" cap="none" spc="25"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will</a:t>
            </a:r>
            <a:r>
              <a:rPr kumimoji="0" sz="2800" b="1" i="0" u="none" strike="noStrike" kern="1200" cap="none" spc="-2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be</a:t>
            </a:r>
            <a:r>
              <a:rPr kumimoji="0" sz="2800" b="1" i="0" u="none" strike="noStrike" kern="1200" cap="none" spc="2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participating</a:t>
            </a:r>
            <a:r>
              <a:rPr kumimoji="0" sz="2800" b="1" i="0" u="none" strike="noStrike" kern="1200" cap="none" spc="1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in the </a:t>
            </a:r>
            <a:r>
              <a:rPr kumimoji="0" sz="2800" b="1" i="0" u="none" strike="noStrike" kern="1200" cap="none" spc="-765"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Birth</a:t>
            </a:r>
            <a:r>
              <a:rPr kumimoji="0" sz="2800" b="1" i="0" u="none" strike="noStrike" kern="1200" cap="none" spc="75"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Equity</a:t>
            </a:r>
            <a:r>
              <a:rPr kumimoji="0" sz="2800" b="1" i="0" u="none" strike="noStrike" kern="1200" cap="none" spc="114"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Initiative</a:t>
            </a:r>
            <a:r>
              <a:rPr kumimoji="0" sz="2800" b="1" i="0" u="none" strike="noStrike" kern="1200" cap="none" spc="8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and</a:t>
            </a:r>
            <a:r>
              <a:rPr kumimoji="0" sz="2800" b="1" i="0" u="none" strike="noStrike" kern="1200" cap="none" spc="90" normalizeH="0" baseline="0" noProof="0">
                <a:ln>
                  <a:noFill/>
                </a:ln>
                <a:solidFill>
                  <a:prstClr val="black"/>
                </a:solidFill>
                <a:effectLst/>
                <a:uLnTx/>
                <a:uFillTx/>
                <a:latin typeface="Arial"/>
                <a:ea typeface="+mn-ea"/>
                <a:cs typeface="Arial"/>
              </a:rPr>
              <a:t> </a:t>
            </a:r>
            <a:r>
              <a:rPr kumimoji="0" sz="2800" b="1" i="0" u="none" strike="noStrike" kern="1200" cap="none" spc="-10" normalizeH="0" baseline="0" noProof="0">
                <a:ln>
                  <a:noFill/>
                </a:ln>
                <a:solidFill>
                  <a:prstClr val="black"/>
                </a:solidFill>
                <a:effectLst/>
                <a:uLnTx/>
                <a:uFillTx/>
                <a:latin typeface="Arial"/>
                <a:ea typeface="+mn-ea"/>
                <a:cs typeface="Arial"/>
              </a:rPr>
              <a:t>more </a:t>
            </a:r>
            <a:r>
              <a:rPr kumimoji="0" sz="2800" b="1" i="0" u="none" strike="noStrike" kern="1200" cap="none" spc="-5" normalizeH="0" baseline="0" noProof="0">
                <a:ln>
                  <a:noFill/>
                </a:ln>
                <a:solidFill>
                  <a:prstClr val="black"/>
                </a:solidFill>
                <a:effectLst/>
                <a:uLnTx/>
                <a:uFillTx/>
                <a:latin typeface="Arial"/>
                <a:ea typeface="+mn-ea"/>
                <a:cs typeface="Arial"/>
              </a:rPr>
              <a:t> than</a:t>
            </a:r>
            <a:r>
              <a:rPr kumimoji="0" sz="2800" b="1" i="0" u="none" strike="noStrike" kern="1200" cap="none" spc="5" normalizeH="0" baseline="0" noProof="0">
                <a:ln>
                  <a:noFill/>
                </a:ln>
                <a:solidFill>
                  <a:prstClr val="black"/>
                </a:solidFill>
                <a:effectLst/>
                <a:uLnTx/>
                <a:uFillTx/>
                <a:latin typeface="Arial"/>
                <a:ea typeface="+mn-ea"/>
                <a:cs typeface="Arial"/>
              </a:rPr>
              <a:t> </a:t>
            </a:r>
            <a:r>
              <a:rPr kumimoji="0" sz="2800" b="1" i="0" u="none" strike="noStrike" kern="1200" cap="none" spc="0" normalizeH="0" baseline="0" noProof="0">
                <a:ln>
                  <a:noFill/>
                </a:ln>
                <a:solidFill>
                  <a:prstClr val="black"/>
                </a:solidFill>
                <a:effectLst/>
                <a:uLnTx/>
                <a:uFillTx/>
                <a:latin typeface="Arial"/>
                <a:ea typeface="+mn-ea"/>
                <a:cs typeface="Arial"/>
              </a:rPr>
              <a:t>75%</a:t>
            </a:r>
            <a:r>
              <a:rPr kumimoji="0" sz="2800" b="1" i="0" u="none" strike="noStrike" kern="1200" cap="none" spc="-5" normalizeH="0" baseline="0" noProof="0">
                <a:ln>
                  <a:noFill/>
                </a:ln>
                <a:solidFill>
                  <a:prstClr val="black"/>
                </a:solidFill>
                <a:effectLst/>
                <a:uLnTx/>
                <a:uFillTx/>
                <a:latin typeface="Arial"/>
                <a:ea typeface="+mn-ea"/>
                <a:cs typeface="Arial"/>
              </a:rPr>
              <a:t> of</a:t>
            </a:r>
            <a:r>
              <a:rPr kumimoji="0" sz="2800" b="1" i="0" u="none" strike="noStrike" kern="1200" cap="none" spc="1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participating</a:t>
            </a:r>
            <a:r>
              <a:rPr kumimoji="0" sz="2800" b="1" i="0" u="none" strike="noStrike" kern="1200" cap="none" spc="15"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hospitals </a:t>
            </a:r>
            <a:r>
              <a:rPr kumimoji="0" sz="2800" b="1" i="0" u="none" strike="noStrike" kern="1200" cap="none" spc="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will</a:t>
            </a:r>
            <a:r>
              <a:rPr kumimoji="0" sz="2800" b="1" i="0" u="none" strike="noStrike" kern="1200" cap="none" spc="35"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have</a:t>
            </a:r>
            <a:r>
              <a:rPr kumimoji="0" sz="2800" b="1" i="0" u="none" strike="noStrike" kern="1200" cap="none" spc="6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the</a:t>
            </a:r>
            <a:r>
              <a:rPr kumimoji="0" sz="2800" b="1" i="0" u="none" strike="noStrike" kern="1200" cap="none" spc="50" normalizeH="0" baseline="0" noProof="0">
                <a:ln>
                  <a:noFill/>
                </a:ln>
                <a:solidFill>
                  <a:prstClr val="black"/>
                </a:solidFill>
                <a:effectLst/>
                <a:uLnTx/>
                <a:uFillTx/>
                <a:latin typeface="Arial"/>
                <a:ea typeface="+mn-ea"/>
                <a:cs typeface="Arial"/>
              </a:rPr>
              <a:t> </a:t>
            </a:r>
            <a:r>
              <a:rPr kumimoji="0" sz="2800" b="1" i="0" u="none" strike="noStrike" kern="1200" cap="none" spc="0" normalizeH="0" baseline="0" noProof="0">
                <a:ln>
                  <a:noFill/>
                </a:ln>
                <a:solidFill>
                  <a:prstClr val="black"/>
                </a:solidFill>
                <a:effectLst/>
                <a:uLnTx/>
                <a:uFillTx/>
                <a:latin typeface="Arial"/>
                <a:ea typeface="+mn-ea"/>
                <a:cs typeface="Arial"/>
              </a:rPr>
              <a:t>key</a:t>
            </a:r>
            <a:r>
              <a:rPr kumimoji="0" sz="2800" b="1" i="0" u="none" strike="noStrike" kern="1200" cap="none" spc="50" normalizeH="0" baseline="0" noProof="0">
                <a:ln>
                  <a:noFill/>
                </a:ln>
                <a:solidFill>
                  <a:prstClr val="black"/>
                </a:solidFill>
                <a:effectLst/>
                <a:uLnTx/>
                <a:uFillTx/>
                <a:latin typeface="Arial"/>
                <a:ea typeface="+mn-ea"/>
                <a:cs typeface="Arial"/>
              </a:rPr>
              <a:t> </a:t>
            </a:r>
            <a:r>
              <a:rPr kumimoji="0" sz="2800" b="1" i="0" u="none" strike="noStrike" kern="1200" cap="none" spc="0" normalizeH="0" baseline="0" noProof="0">
                <a:ln>
                  <a:noFill/>
                </a:ln>
                <a:solidFill>
                  <a:prstClr val="black"/>
                </a:solidFill>
                <a:effectLst/>
                <a:uLnTx/>
                <a:uFillTx/>
                <a:latin typeface="Arial"/>
                <a:ea typeface="+mn-ea"/>
                <a:cs typeface="Arial"/>
              </a:rPr>
              <a:t>strategies</a:t>
            </a:r>
            <a:r>
              <a:rPr kumimoji="0" sz="2800" b="1" i="0" u="none" strike="noStrike" kern="1200" cap="none" spc="6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in </a:t>
            </a:r>
            <a:r>
              <a:rPr kumimoji="0" sz="2800" b="1" i="0" u="none" strike="noStrike" kern="1200" cap="none" spc="0" normalizeH="0" baseline="0" noProof="0">
                <a:ln>
                  <a:noFill/>
                </a:ln>
                <a:solidFill>
                  <a:prstClr val="black"/>
                </a:solidFill>
                <a:effectLst/>
                <a:uLnTx/>
                <a:uFillTx/>
                <a:latin typeface="Arial"/>
                <a:ea typeface="+mn-ea"/>
                <a:cs typeface="Arial"/>
              </a:rPr>
              <a:t> </a:t>
            </a:r>
            <a:r>
              <a:rPr kumimoji="0" sz="2800" b="1" i="0" u="none" strike="noStrike" kern="1200" cap="none" spc="-5" normalizeH="0" baseline="0" noProof="0">
                <a:ln>
                  <a:noFill/>
                </a:ln>
                <a:solidFill>
                  <a:prstClr val="black"/>
                </a:solidFill>
                <a:effectLst/>
                <a:uLnTx/>
                <a:uFillTx/>
                <a:latin typeface="Arial"/>
                <a:ea typeface="+mn-ea"/>
                <a:cs typeface="Arial"/>
              </a:rPr>
              <a:t>place</a:t>
            </a:r>
            <a:r>
              <a:rPr kumimoji="0" sz="2800" b="0" i="0" u="none" strike="noStrike" kern="1200" cap="none" spc="-5" normalizeH="0" baseline="0" noProof="0">
                <a:ln>
                  <a:noFill/>
                </a:ln>
                <a:solidFill>
                  <a:prstClr val="black"/>
                </a:solidFill>
                <a:effectLst/>
                <a:uLnTx/>
                <a:uFillTx/>
                <a:latin typeface="Arial"/>
                <a:ea typeface="+mn-ea"/>
                <a:cs typeface="Arial"/>
              </a:rPr>
              <a: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868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 name="Rectangle 98"/>
          <p:cNvSpPr/>
          <p:nvPr/>
        </p:nvSpPr>
        <p:spPr>
          <a:xfrm>
            <a:off x="6477000" y="0"/>
            <a:ext cx="5791199" cy="1079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bject 11"/>
          <p:cNvSpPr txBox="1"/>
          <p:nvPr/>
        </p:nvSpPr>
        <p:spPr>
          <a:xfrm>
            <a:off x="457200" y="2602532"/>
            <a:ext cx="2024380" cy="2162175"/>
          </a:xfrm>
          <a:prstGeom prst="rect">
            <a:avLst/>
          </a:prstGeom>
        </p:spPr>
        <p:txBody>
          <a:bodyPr vert="horz" wrap="square" lIns="0" tIns="46355" rIns="0" bIns="0" rtlCol="0">
            <a:spAutoFit/>
          </a:bodyPr>
          <a:lstStyle/>
          <a:p>
            <a:pPr marL="12700" marR="5080" lvl="0" indent="-635" algn="ctr" defTabSz="914400" rtl="0" eaLnBrk="1" fontAlgn="auto" latinLnBrk="0" hangingPunct="1">
              <a:lnSpc>
                <a:spcPts val="1660"/>
              </a:lnSpc>
              <a:spcBef>
                <a:spcPts val="36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By December 2023,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more</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than</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75% of </a:t>
            </a:r>
            <a:r>
              <a:rPr kumimoji="0" sz="1600" b="0" i="0" u="none" strike="noStrike" kern="1200" cap="none" spc="0" normalizeH="0" baseline="0" noProof="0" dirty="0">
                <a:ln>
                  <a:noFill/>
                </a:ln>
                <a:solidFill>
                  <a:prstClr val="black"/>
                </a:solidFill>
                <a:effectLst/>
                <a:uLnTx/>
                <a:uFillTx/>
                <a:latin typeface="Arial"/>
                <a:ea typeface="+mn-ea"/>
                <a:cs typeface="Arial"/>
              </a:rPr>
              <a:t> Illinois </a:t>
            </a:r>
            <a:r>
              <a:rPr kumimoji="0" sz="1600" b="0" i="0" u="none" strike="noStrike" kern="1200" cap="none" spc="-5" normalizeH="0" baseline="0" noProof="0" dirty="0">
                <a:ln>
                  <a:noFill/>
                </a:ln>
                <a:solidFill>
                  <a:prstClr val="black"/>
                </a:solidFill>
                <a:effectLst/>
                <a:uLnTx/>
                <a:uFillTx/>
                <a:latin typeface="Arial"/>
                <a:ea typeface="+mn-ea"/>
                <a:cs typeface="Arial"/>
              </a:rPr>
              <a:t>birthing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hospitals</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will</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be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participating </a:t>
            </a:r>
            <a:r>
              <a:rPr kumimoji="0" sz="1600" b="0" i="0" u="none" strike="noStrike" kern="1200" cap="none" spc="0" normalizeH="0" baseline="0" noProof="0" dirty="0">
                <a:ln>
                  <a:noFill/>
                </a:ln>
                <a:solidFill>
                  <a:prstClr val="black"/>
                </a:solidFill>
                <a:effectLst/>
                <a:uLnTx/>
                <a:uFillTx/>
                <a:latin typeface="Arial"/>
                <a:ea typeface="+mn-ea"/>
                <a:cs typeface="Arial"/>
              </a:rPr>
              <a:t>in </a:t>
            </a:r>
            <a:r>
              <a:rPr kumimoji="0" sz="1600" b="0" i="0" u="none" strike="noStrike" kern="1200" cap="none" spc="-5" normalizeH="0" baseline="0" noProof="0" dirty="0">
                <a:ln>
                  <a:noFill/>
                </a:ln>
                <a:solidFill>
                  <a:prstClr val="black"/>
                </a:solidFill>
                <a:effectLst/>
                <a:uLnTx/>
                <a:uFillTx/>
                <a:latin typeface="Arial"/>
                <a:ea typeface="+mn-ea"/>
                <a:cs typeface="Arial"/>
              </a:rPr>
              <a:t>the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Birth Equity </a:t>
            </a:r>
            <a:r>
              <a:rPr kumimoji="0" sz="1600" b="0" i="0" u="none" strike="noStrike" kern="1200" cap="none" spc="0" normalizeH="0" baseline="0" noProof="0" dirty="0">
                <a:ln>
                  <a:noFill/>
                </a:ln>
                <a:solidFill>
                  <a:prstClr val="black"/>
                </a:solidFill>
                <a:effectLst/>
                <a:uLnTx/>
                <a:uFillTx/>
                <a:latin typeface="Arial"/>
                <a:ea typeface="+mn-ea"/>
                <a:cs typeface="Arial"/>
              </a:rPr>
              <a:t>Initiative </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and</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more</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than 75%</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of </a:t>
            </a:r>
            <a:r>
              <a:rPr kumimoji="0" sz="1600" b="0" i="0" u="none" strike="noStrike" kern="1200" cap="none" spc="-43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participating hospitals </a:t>
            </a:r>
            <a:r>
              <a:rPr kumimoji="0" sz="1600" b="0" i="0" u="none" strike="noStrike" kern="1200" cap="none" spc="-43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will have </a:t>
            </a:r>
            <a:r>
              <a:rPr kumimoji="0" sz="1600" b="0" i="0" u="none" strike="noStrike" kern="1200" cap="none" spc="0" normalizeH="0" baseline="0" noProof="0" dirty="0">
                <a:ln>
                  <a:noFill/>
                </a:ln>
                <a:solidFill>
                  <a:prstClr val="black"/>
                </a:solidFill>
                <a:effectLst/>
                <a:uLnTx/>
                <a:uFillTx/>
                <a:latin typeface="Arial"/>
                <a:ea typeface="+mn-ea"/>
                <a:cs typeface="Arial"/>
              </a:rPr>
              <a:t>all </a:t>
            </a:r>
            <a:r>
              <a:rPr kumimoji="0" sz="1600" b="0" i="0" u="none" strike="noStrike" kern="1200" cap="none" spc="-5" normalizeH="0" baseline="0" noProof="0" dirty="0">
                <a:ln>
                  <a:noFill/>
                </a:ln>
                <a:solidFill>
                  <a:prstClr val="black"/>
                </a:solidFill>
                <a:effectLst/>
                <a:uLnTx/>
                <a:uFillTx/>
                <a:latin typeface="Arial"/>
                <a:ea typeface="+mn-ea"/>
                <a:cs typeface="Arial"/>
              </a:rPr>
              <a:t>key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strategies</a:t>
            </a:r>
            <a:r>
              <a:rPr kumimoji="0" sz="1600" b="0" i="0" u="none" strike="noStrike" kern="1200" cap="none" spc="0" normalizeH="0" baseline="0" noProof="0" dirty="0">
                <a:ln>
                  <a:noFill/>
                </a:ln>
                <a:solidFill>
                  <a:prstClr val="black"/>
                </a:solidFill>
                <a:effectLst/>
                <a:uLnTx/>
                <a:uFillTx/>
                <a:latin typeface="Arial"/>
                <a:ea typeface="+mn-ea"/>
                <a:cs typeface="Arial"/>
              </a:rPr>
              <a:t> in</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place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2" name="object 12"/>
          <p:cNvGrpSpPr/>
          <p:nvPr/>
        </p:nvGrpSpPr>
        <p:grpSpPr>
          <a:xfrm>
            <a:off x="2620235" y="1279907"/>
            <a:ext cx="1901825" cy="2744470"/>
            <a:chOff x="2620235" y="1279907"/>
            <a:chExt cx="1901825" cy="2744470"/>
          </a:xfrm>
        </p:grpSpPr>
        <p:sp>
          <p:nvSpPr>
            <p:cNvPr id="13" name="object 13"/>
            <p:cNvSpPr/>
            <p:nvPr/>
          </p:nvSpPr>
          <p:spPr>
            <a:xfrm>
              <a:off x="2626585" y="1930420"/>
              <a:ext cx="307340" cy="2087880"/>
            </a:xfrm>
            <a:custGeom>
              <a:avLst/>
              <a:gdLst/>
              <a:ahLst/>
              <a:cxnLst/>
              <a:rect l="l" t="t" r="r" b="b"/>
              <a:pathLst>
                <a:path w="307339" h="2087879">
                  <a:moveTo>
                    <a:pt x="0" y="2087448"/>
                  </a:moveTo>
                  <a:lnTo>
                    <a:pt x="306743" y="0"/>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934461" y="1290067"/>
              <a:ext cx="1577340" cy="1282065"/>
            </a:xfrm>
            <a:custGeom>
              <a:avLst/>
              <a:gdLst/>
              <a:ahLst/>
              <a:cxnLst/>
              <a:rect l="l" t="t" r="r" b="b"/>
              <a:pathLst>
                <a:path w="1577339" h="1282064">
                  <a:moveTo>
                    <a:pt x="1449171" y="0"/>
                  </a:moveTo>
                  <a:lnTo>
                    <a:pt x="128168" y="0"/>
                  </a:lnTo>
                  <a:lnTo>
                    <a:pt x="78277" y="10071"/>
                  </a:lnTo>
                  <a:lnTo>
                    <a:pt x="37538" y="37538"/>
                  </a:lnTo>
                  <a:lnTo>
                    <a:pt x="10071" y="78277"/>
                  </a:lnTo>
                  <a:lnTo>
                    <a:pt x="0" y="128168"/>
                  </a:lnTo>
                  <a:lnTo>
                    <a:pt x="0" y="1153515"/>
                  </a:lnTo>
                  <a:lnTo>
                    <a:pt x="10071" y="1203406"/>
                  </a:lnTo>
                  <a:lnTo>
                    <a:pt x="37538" y="1244145"/>
                  </a:lnTo>
                  <a:lnTo>
                    <a:pt x="78277" y="1271612"/>
                  </a:lnTo>
                  <a:lnTo>
                    <a:pt x="128168" y="1281683"/>
                  </a:lnTo>
                  <a:lnTo>
                    <a:pt x="1449171" y="1281683"/>
                  </a:lnTo>
                  <a:lnTo>
                    <a:pt x="1499062" y="1271612"/>
                  </a:lnTo>
                  <a:lnTo>
                    <a:pt x="1539801" y="1244145"/>
                  </a:lnTo>
                  <a:lnTo>
                    <a:pt x="1567268" y="1203406"/>
                  </a:lnTo>
                  <a:lnTo>
                    <a:pt x="1577340" y="1153515"/>
                  </a:lnTo>
                  <a:lnTo>
                    <a:pt x="1577340" y="128168"/>
                  </a:lnTo>
                  <a:lnTo>
                    <a:pt x="1567268" y="78277"/>
                  </a:lnTo>
                  <a:lnTo>
                    <a:pt x="1539801" y="37538"/>
                  </a:lnTo>
                  <a:lnTo>
                    <a:pt x="1499062" y="10071"/>
                  </a:lnTo>
                  <a:lnTo>
                    <a:pt x="14491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934461" y="1290067"/>
              <a:ext cx="1577340" cy="1282065"/>
            </a:xfrm>
            <a:custGeom>
              <a:avLst/>
              <a:gdLst/>
              <a:ahLst/>
              <a:cxnLst/>
              <a:rect l="l" t="t" r="r" b="b"/>
              <a:pathLst>
                <a:path w="1577339" h="1282064">
                  <a:moveTo>
                    <a:pt x="0" y="128168"/>
                  </a:moveTo>
                  <a:lnTo>
                    <a:pt x="10071" y="78277"/>
                  </a:lnTo>
                  <a:lnTo>
                    <a:pt x="37538" y="37538"/>
                  </a:lnTo>
                  <a:lnTo>
                    <a:pt x="78277" y="10071"/>
                  </a:lnTo>
                  <a:lnTo>
                    <a:pt x="128168" y="0"/>
                  </a:lnTo>
                  <a:lnTo>
                    <a:pt x="1449171" y="0"/>
                  </a:lnTo>
                  <a:lnTo>
                    <a:pt x="1499062" y="10071"/>
                  </a:lnTo>
                  <a:lnTo>
                    <a:pt x="1539801" y="37538"/>
                  </a:lnTo>
                  <a:lnTo>
                    <a:pt x="1567268" y="78277"/>
                  </a:lnTo>
                  <a:lnTo>
                    <a:pt x="1577340" y="128168"/>
                  </a:lnTo>
                  <a:lnTo>
                    <a:pt x="1577340" y="1153515"/>
                  </a:lnTo>
                  <a:lnTo>
                    <a:pt x="1567268" y="1203406"/>
                  </a:lnTo>
                  <a:lnTo>
                    <a:pt x="1539801" y="1244145"/>
                  </a:lnTo>
                  <a:lnTo>
                    <a:pt x="1499062" y="1271612"/>
                  </a:lnTo>
                  <a:lnTo>
                    <a:pt x="1449171" y="1281683"/>
                  </a:lnTo>
                  <a:lnTo>
                    <a:pt x="128168" y="1281683"/>
                  </a:lnTo>
                  <a:lnTo>
                    <a:pt x="78277" y="1271612"/>
                  </a:lnTo>
                  <a:lnTo>
                    <a:pt x="37538" y="1244145"/>
                  </a:lnTo>
                  <a:lnTo>
                    <a:pt x="10071" y="1203406"/>
                  </a:lnTo>
                  <a:lnTo>
                    <a:pt x="0" y="1153515"/>
                  </a:lnTo>
                  <a:lnTo>
                    <a:pt x="0" y="128168"/>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009981" y="1337999"/>
            <a:ext cx="1424305" cy="1156335"/>
          </a:xfrm>
          <a:prstGeom prst="rect">
            <a:avLst/>
          </a:prstGeom>
          <a:solidFill>
            <a:schemeClr val="accent6">
              <a:lumMod val="40000"/>
              <a:lumOff val="60000"/>
            </a:schemeClr>
          </a:solidFill>
        </p:spPr>
        <p:txBody>
          <a:bodyPr vert="horz" wrap="square" lIns="0" tIns="37465" rIns="0" bIns="0" rtlCol="0">
            <a:spAutoFit/>
          </a:bodyPr>
          <a:lstStyle/>
          <a:p>
            <a:pPr marL="116205" marR="109855" lvl="0" indent="19685" algn="l" defTabSz="914400" rtl="0" eaLnBrk="1" fontAlgn="auto" latinLnBrk="0" hangingPunct="1">
              <a:lnSpc>
                <a:spcPct val="86400"/>
              </a:lnSpc>
              <a:spcBef>
                <a:spcPts val="29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1.</a:t>
            </a:r>
            <a:r>
              <a:rPr kumimoji="0" sz="1200" b="0" i="0" u="none" strike="noStrike" kern="1200" cap="none" spc="-7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a:t>
            </a:r>
            <a:r>
              <a:rPr kumimoji="0" sz="1200" b="0" i="0" u="none" strike="noStrike" kern="1200" cap="none" spc="-5" normalizeH="0" baseline="0" noProof="0" dirty="0">
                <a:ln>
                  <a:noFill/>
                </a:ln>
                <a:solidFill>
                  <a:prstClr val="black"/>
                </a:solidFill>
                <a:effectLst/>
                <a:uLnTx/>
                <a:uFillTx/>
                <a:latin typeface="Arial"/>
                <a:ea typeface="+mn-ea"/>
                <a:cs typeface="Arial"/>
              </a:rPr>
              <a:t>dd</a:t>
            </a:r>
            <a:r>
              <a:rPr kumimoji="0" sz="1200" b="0" i="0" u="none" strike="noStrike" kern="1200" cap="none" spc="-10" normalizeH="0" baseline="0" noProof="0" dirty="0">
                <a:ln>
                  <a:noFill/>
                </a:ln>
                <a:solidFill>
                  <a:prstClr val="black"/>
                </a:solidFill>
                <a:effectLst/>
                <a:uLnTx/>
                <a:uFillTx/>
                <a:latin typeface="Arial"/>
                <a:ea typeface="+mn-ea"/>
                <a:cs typeface="Arial"/>
              </a:rPr>
              <a:t>r</a:t>
            </a:r>
            <a:r>
              <a:rPr kumimoji="0" sz="1200" b="0" i="0" u="none" strike="noStrike" kern="1200" cap="none" spc="-5" normalizeH="0" baseline="0" noProof="0" dirty="0">
                <a:ln>
                  <a:noFill/>
                </a:ln>
                <a:solidFill>
                  <a:prstClr val="black"/>
                </a:solidFill>
                <a:effectLst/>
                <a:uLnTx/>
                <a:uFillTx/>
                <a:latin typeface="Arial"/>
                <a:ea typeface="+mn-ea"/>
                <a:cs typeface="Arial"/>
              </a:rPr>
              <a:t>es</a:t>
            </a:r>
            <a:r>
              <a:rPr kumimoji="0" sz="1200" b="0" i="0" u="none" strike="noStrike" kern="1200" cap="none" spc="0" normalizeH="0" baseline="0" noProof="0" dirty="0">
                <a:ln>
                  <a:noFill/>
                </a:ln>
                <a:solidFill>
                  <a:prstClr val="black"/>
                </a:solidFill>
                <a:effectLst/>
                <a:uLnTx/>
                <a:uFillTx/>
                <a:latin typeface="Arial"/>
                <a:ea typeface="+mn-ea"/>
                <a:cs typeface="Arial"/>
              </a:rPr>
              <a:t>s</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s</a:t>
            </a:r>
            <a:r>
              <a:rPr kumimoji="0" sz="1200" b="0" i="0" u="none" strike="noStrike" kern="1200" cap="none" spc="-5" normalizeH="0" baseline="0" noProof="0" dirty="0">
                <a:ln>
                  <a:noFill/>
                </a:ln>
                <a:solidFill>
                  <a:prstClr val="black"/>
                </a:solidFill>
                <a:effectLst/>
                <a:uLnTx/>
                <a:uFillTx/>
                <a:latin typeface="Arial"/>
                <a:ea typeface="+mn-ea"/>
                <a:cs typeface="Arial"/>
              </a:rPr>
              <a:t>oc</a:t>
            </a:r>
            <a:r>
              <a:rPr kumimoji="0" sz="1200" b="0" i="0" u="none" strike="noStrike" kern="1200" cap="none" spc="-10" normalizeH="0" baseline="0" noProof="0" dirty="0">
                <a:ln>
                  <a:noFill/>
                </a:ln>
                <a:solidFill>
                  <a:prstClr val="black"/>
                </a:solidFill>
                <a:effectLst/>
                <a:uLnTx/>
                <a:uFillTx/>
                <a:latin typeface="Arial"/>
                <a:ea typeface="+mn-ea"/>
                <a:cs typeface="Arial"/>
              </a:rPr>
              <a:t>i</a:t>
            </a:r>
            <a:r>
              <a:rPr kumimoji="0" sz="1200" b="0" i="0" u="none" strike="noStrike" kern="1200" cap="none" spc="-5" normalizeH="0" baseline="0" noProof="0" dirty="0">
                <a:ln>
                  <a:noFill/>
                </a:ln>
                <a:solidFill>
                  <a:prstClr val="black"/>
                </a:solidFill>
                <a:effectLst/>
                <a:uLnTx/>
                <a:uFillTx/>
                <a:latin typeface="Arial"/>
                <a:ea typeface="+mn-ea"/>
                <a:cs typeface="Arial"/>
              </a:rPr>
              <a:t>al  determinants </a:t>
            </a:r>
            <a:r>
              <a:rPr kumimoji="0" sz="1200" b="0" i="0" u="none" strike="noStrike" kern="1200" cap="none" spc="0" normalizeH="0" baseline="0" noProof="0" dirty="0">
                <a:ln>
                  <a:noFill/>
                </a:ln>
                <a:solidFill>
                  <a:prstClr val="black"/>
                </a:solidFill>
                <a:effectLst/>
                <a:uLnTx/>
                <a:uFillTx/>
                <a:latin typeface="Arial"/>
                <a:ea typeface="+mn-ea"/>
                <a:cs typeface="Arial"/>
              </a:rPr>
              <a:t>of </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health during </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prenatal,</a:t>
            </a:r>
            <a:r>
              <a:rPr kumimoji="0" sz="1200" b="0" i="0" u="none" strike="noStrike" kern="1200" cap="none" spc="-70" normalizeH="0" baseline="0" noProof="0" dirty="0">
                <a:ln>
                  <a:noFill/>
                </a:ln>
                <a:solidFill>
                  <a:prstClr val="black"/>
                </a:solidFill>
                <a:effectLst/>
                <a:uLnTx/>
                <a:uFillTx/>
                <a:latin typeface="Arial"/>
                <a:ea typeface="+mn-ea"/>
                <a:cs typeface="Arial"/>
              </a:rPr>
              <a:t> </a:t>
            </a:r>
            <a:r>
              <a:rPr kumimoji="0" sz="1200" b="0" i="0" u="none" strike="noStrike" kern="1200" cap="none" spc="-15" normalizeH="0" baseline="0" noProof="0" dirty="0">
                <a:ln>
                  <a:noFill/>
                </a:ln>
                <a:solidFill>
                  <a:prstClr val="black"/>
                </a:solidFill>
                <a:effectLst/>
                <a:uLnTx/>
                <a:uFillTx/>
                <a:latin typeface="Arial"/>
                <a:ea typeface="+mn-ea"/>
                <a:cs typeface="Arial"/>
              </a:rPr>
              <a:t>delivery,</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2065" marR="5080" lvl="0" indent="0" algn="ctr" defTabSz="914400" rtl="0" eaLnBrk="1" fontAlgn="auto" latinLnBrk="0" hangingPunct="1">
              <a:lnSpc>
                <a:spcPct val="86200"/>
              </a:lnSpc>
              <a:spcBef>
                <a:spcPts val="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and postpartum care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 </a:t>
            </a:r>
            <a:r>
              <a:rPr kumimoji="0" sz="1200" b="0" i="0" u="none" strike="noStrike" kern="1200" cap="none" spc="-5" normalizeH="0" baseline="0" noProof="0" dirty="0">
                <a:ln>
                  <a:noFill/>
                </a:ln>
                <a:solidFill>
                  <a:prstClr val="black"/>
                </a:solidFill>
                <a:effectLst/>
                <a:uLnTx/>
                <a:uFillTx/>
                <a:latin typeface="Arial"/>
                <a:ea typeface="+mn-ea"/>
                <a:cs typeface="Arial"/>
              </a:rPr>
              <a:t>improve birth </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7" name="object 17"/>
          <p:cNvGrpSpPr/>
          <p:nvPr/>
        </p:nvGrpSpPr>
        <p:grpSpPr>
          <a:xfrm>
            <a:off x="4510751" y="774955"/>
            <a:ext cx="6725475" cy="1155999"/>
            <a:chOff x="4510751" y="774955"/>
            <a:chExt cx="6725475" cy="1155999"/>
          </a:xfrm>
        </p:grpSpPr>
        <p:sp>
          <p:nvSpPr>
            <p:cNvPr id="18" name="object 18"/>
            <p:cNvSpPr/>
            <p:nvPr/>
          </p:nvSpPr>
          <p:spPr>
            <a:xfrm>
              <a:off x="4510751" y="1078785"/>
              <a:ext cx="1028065" cy="852169"/>
            </a:xfrm>
            <a:custGeom>
              <a:avLst/>
              <a:gdLst/>
              <a:ahLst/>
              <a:cxnLst/>
              <a:rect l="l" t="t" r="r" b="b"/>
              <a:pathLst>
                <a:path w="1028064" h="852169">
                  <a:moveTo>
                    <a:pt x="0" y="851636"/>
                  </a:moveTo>
                  <a:lnTo>
                    <a:pt x="1027557"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538978" y="774955"/>
              <a:ext cx="5556885" cy="609600"/>
            </a:xfrm>
            <a:custGeom>
              <a:avLst/>
              <a:gdLst/>
              <a:ahLst/>
              <a:cxnLst/>
              <a:rect l="l" t="t" r="r" b="b"/>
              <a:pathLst>
                <a:path w="5556884" h="609600">
                  <a:moveTo>
                    <a:pt x="5495544" y="0"/>
                  </a:moveTo>
                  <a:lnTo>
                    <a:pt x="60960" y="0"/>
                  </a:lnTo>
                  <a:lnTo>
                    <a:pt x="37231" y="4790"/>
                  </a:lnTo>
                  <a:lnTo>
                    <a:pt x="17854" y="17854"/>
                  </a:lnTo>
                  <a:lnTo>
                    <a:pt x="4790" y="37231"/>
                  </a:lnTo>
                  <a:lnTo>
                    <a:pt x="0" y="60960"/>
                  </a:lnTo>
                  <a:lnTo>
                    <a:pt x="0" y="548640"/>
                  </a:lnTo>
                  <a:lnTo>
                    <a:pt x="4790" y="572368"/>
                  </a:lnTo>
                  <a:lnTo>
                    <a:pt x="17854" y="591745"/>
                  </a:lnTo>
                  <a:lnTo>
                    <a:pt x="37231" y="604809"/>
                  </a:lnTo>
                  <a:lnTo>
                    <a:pt x="60960" y="609600"/>
                  </a:lnTo>
                  <a:lnTo>
                    <a:pt x="5495544" y="609600"/>
                  </a:lnTo>
                  <a:lnTo>
                    <a:pt x="5519272" y="604809"/>
                  </a:lnTo>
                  <a:lnTo>
                    <a:pt x="5538649" y="591745"/>
                  </a:lnTo>
                  <a:lnTo>
                    <a:pt x="5551713" y="572368"/>
                  </a:lnTo>
                  <a:lnTo>
                    <a:pt x="5556504" y="548640"/>
                  </a:lnTo>
                  <a:lnTo>
                    <a:pt x="5556504" y="60960"/>
                  </a:lnTo>
                  <a:lnTo>
                    <a:pt x="5551713" y="37231"/>
                  </a:lnTo>
                  <a:lnTo>
                    <a:pt x="5538649" y="17854"/>
                  </a:lnTo>
                  <a:lnTo>
                    <a:pt x="5519272" y="4790"/>
                  </a:lnTo>
                  <a:lnTo>
                    <a:pt x="5495544" y="0"/>
                  </a:lnTo>
                  <a:close/>
                </a:path>
              </a:pathLst>
            </a:custGeom>
            <a:solidFill>
              <a:srgbClr val="FFFFF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538978" y="774955"/>
              <a:ext cx="5697248" cy="609600"/>
            </a:xfrm>
            <a:custGeom>
              <a:avLst/>
              <a:gdLst/>
              <a:ahLst/>
              <a:cxnLst/>
              <a:rect l="l" t="t" r="r" b="b"/>
              <a:pathLst>
                <a:path w="5556884" h="609600">
                  <a:moveTo>
                    <a:pt x="0" y="60960"/>
                  </a:moveTo>
                  <a:lnTo>
                    <a:pt x="4790" y="37231"/>
                  </a:lnTo>
                  <a:lnTo>
                    <a:pt x="17854" y="17854"/>
                  </a:lnTo>
                  <a:lnTo>
                    <a:pt x="37231" y="4790"/>
                  </a:lnTo>
                  <a:lnTo>
                    <a:pt x="60960" y="0"/>
                  </a:lnTo>
                  <a:lnTo>
                    <a:pt x="5495544" y="0"/>
                  </a:lnTo>
                  <a:lnTo>
                    <a:pt x="5519272" y="4790"/>
                  </a:lnTo>
                  <a:lnTo>
                    <a:pt x="5538649" y="17854"/>
                  </a:lnTo>
                  <a:lnTo>
                    <a:pt x="5551713" y="37231"/>
                  </a:lnTo>
                  <a:lnTo>
                    <a:pt x="5556504" y="60960"/>
                  </a:lnTo>
                  <a:lnTo>
                    <a:pt x="5556504" y="548640"/>
                  </a:lnTo>
                  <a:lnTo>
                    <a:pt x="5551713" y="572368"/>
                  </a:lnTo>
                  <a:lnTo>
                    <a:pt x="5538649" y="591745"/>
                  </a:lnTo>
                  <a:lnTo>
                    <a:pt x="5519272" y="604809"/>
                  </a:lnTo>
                  <a:lnTo>
                    <a:pt x="5495544" y="609600"/>
                  </a:lnTo>
                  <a:lnTo>
                    <a:pt x="60960" y="609600"/>
                  </a:lnTo>
                  <a:lnTo>
                    <a:pt x="37231" y="604809"/>
                  </a:lnTo>
                  <a:lnTo>
                    <a:pt x="17854" y="591745"/>
                  </a:lnTo>
                  <a:lnTo>
                    <a:pt x="4790" y="572368"/>
                  </a:lnTo>
                  <a:lnTo>
                    <a:pt x="0" y="548640"/>
                  </a:lnTo>
                  <a:lnTo>
                    <a:pt x="0" y="60960"/>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21"/>
          <p:cNvSpPr txBox="1"/>
          <p:nvPr/>
        </p:nvSpPr>
        <p:spPr>
          <a:xfrm>
            <a:off x="5673911" y="823296"/>
            <a:ext cx="5282565" cy="193675"/>
          </a:xfrm>
          <a:prstGeom prst="rect">
            <a:avLst/>
          </a:prstGeom>
          <a:solidFill>
            <a:schemeClr val="accent6">
              <a:lumMod val="40000"/>
              <a:lumOff val="60000"/>
            </a:schemeClr>
          </a:solid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1.</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Utilize</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ILPQC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(SDoH)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community resources mapping</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object 22"/>
          <p:cNvSpPr txBox="1"/>
          <p:nvPr/>
        </p:nvSpPr>
        <p:spPr>
          <a:xfrm>
            <a:off x="5696765" y="968131"/>
            <a:ext cx="5237480" cy="193675"/>
          </a:xfrm>
          <a:prstGeom prst="rect">
            <a:avLst/>
          </a:prstGeom>
          <a:solidFill>
            <a:schemeClr val="accent6">
              <a:lumMod val="40000"/>
              <a:lumOff val="60000"/>
            </a:schemeClr>
          </a:solid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tool</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assist</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linking</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resources based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23" name="object 23"/>
          <p:cNvSpPr txBox="1"/>
          <p:nvPr/>
        </p:nvSpPr>
        <p:spPr>
          <a:xfrm>
            <a:off x="5972554" y="1112966"/>
            <a:ext cx="4685030" cy="193675"/>
          </a:xfrm>
          <a:prstGeom prst="rect">
            <a:avLst/>
          </a:prstGeom>
          <a:solidFill>
            <a:schemeClr val="accent6">
              <a:lumMod val="40000"/>
              <a:lumOff val="60000"/>
            </a:schemeClr>
          </a:solid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screening 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 with</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affiliated</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prenatal </a:t>
            </a:r>
            <a:r>
              <a:rPr kumimoji="0" sz="1100" b="0" i="0" u="none" strike="noStrike" kern="1200" cap="none" spc="0" normalizeH="0" baseline="0" noProof="0" dirty="0">
                <a:ln>
                  <a:noFill/>
                </a:ln>
                <a:solidFill>
                  <a:prstClr val="black"/>
                </a:solidFill>
                <a:effectLst/>
                <a:uLnTx/>
                <a:uFillTx/>
                <a:latin typeface="Arial"/>
                <a:ea typeface="+mn-ea"/>
                <a:cs typeface="Arial"/>
              </a:rPr>
              <a:t>care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sites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 </a:t>
            </a:r>
            <a:r>
              <a:rPr kumimoji="0" sz="1100" b="0" i="0" u="none" strike="noStrike" kern="1200" cap="none" spc="5" normalizeH="0" baseline="0" noProof="0" dirty="0">
                <a:ln>
                  <a:noFill/>
                </a:ln>
                <a:solidFill>
                  <a:prstClr val="black"/>
                </a:solidFill>
                <a:effectLst/>
                <a:uLnTx/>
                <a:uFillTx/>
                <a:latin typeface="Arial"/>
                <a:ea typeface="+mn-ea"/>
                <a:cs typeface="Arial"/>
              </a:rPr>
              <a:t>OB</a:t>
            </a:r>
            <a:r>
              <a:rPr kumimoji="0" sz="1100" b="0" i="0" u="none" strike="noStrike" kern="1200" cap="none" spc="-5" normalizeH="0" baseline="0" noProof="0" dirty="0">
                <a:ln>
                  <a:noFill/>
                </a:ln>
                <a:solidFill>
                  <a:prstClr val="black"/>
                </a:solidFill>
                <a:effectLst/>
                <a:uLnTx/>
                <a:uFillTx/>
                <a:latin typeface="Arial"/>
                <a:ea typeface="+mn-ea"/>
                <a:cs typeface="Arial"/>
              </a:rPr>
              <a:t> units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4" name="object 24"/>
          <p:cNvGrpSpPr/>
          <p:nvPr/>
        </p:nvGrpSpPr>
        <p:grpSpPr>
          <a:xfrm>
            <a:off x="4504400" y="1435353"/>
            <a:ext cx="6742535" cy="501650"/>
            <a:chOff x="4504400" y="1435353"/>
            <a:chExt cx="6694805" cy="501650"/>
          </a:xfrm>
        </p:grpSpPr>
        <p:sp>
          <p:nvSpPr>
            <p:cNvPr id="25" name="object 25"/>
            <p:cNvSpPr/>
            <p:nvPr/>
          </p:nvSpPr>
          <p:spPr>
            <a:xfrm>
              <a:off x="4510750" y="1663583"/>
              <a:ext cx="1028065" cy="267335"/>
            </a:xfrm>
            <a:custGeom>
              <a:avLst/>
              <a:gdLst/>
              <a:ahLst/>
              <a:cxnLst/>
              <a:rect l="l" t="t" r="r" b="b"/>
              <a:pathLst>
                <a:path w="1028064" h="267335">
                  <a:moveTo>
                    <a:pt x="0" y="266839"/>
                  </a:moveTo>
                  <a:lnTo>
                    <a:pt x="1027557"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538977" y="1445513"/>
              <a:ext cx="5649595" cy="439420"/>
            </a:xfrm>
            <a:custGeom>
              <a:avLst/>
              <a:gdLst/>
              <a:ahLst/>
              <a:cxnLst/>
              <a:rect l="l" t="t" r="r" b="b"/>
              <a:pathLst>
                <a:path w="5649595" h="439419">
                  <a:moveTo>
                    <a:pt x="5605576" y="0"/>
                  </a:moveTo>
                  <a:lnTo>
                    <a:pt x="43891" y="0"/>
                  </a:lnTo>
                  <a:lnTo>
                    <a:pt x="26805" y="3448"/>
                  </a:lnTo>
                  <a:lnTo>
                    <a:pt x="12853" y="12853"/>
                  </a:lnTo>
                  <a:lnTo>
                    <a:pt x="3448" y="26805"/>
                  </a:lnTo>
                  <a:lnTo>
                    <a:pt x="0" y="43891"/>
                  </a:lnTo>
                  <a:lnTo>
                    <a:pt x="0" y="395020"/>
                  </a:lnTo>
                  <a:lnTo>
                    <a:pt x="3448" y="412106"/>
                  </a:lnTo>
                  <a:lnTo>
                    <a:pt x="12853" y="426058"/>
                  </a:lnTo>
                  <a:lnTo>
                    <a:pt x="26805" y="435463"/>
                  </a:lnTo>
                  <a:lnTo>
                    <a:pt x="43891" y="438912"/>
                  </a:lnTo>
                  <a:lnTo>
                    <a:pt x="5605576" y="438912"/>
                  </a:lnTo>
                  <a:lnTo>
                    <a:pt x="5622662" y="435463"/>
                  </a:lnTo>
                  <a:lnTo>
                    <a:pt x="5636614" y="426058"/>
                  </a:lnTo>
                  <a:lnTo>
                    <a:pt x="5646019" y="412106"/>
                  </a:lnTo>
                  <a:lnTo>
                    <a:pt x="5649468" y="395020"/>
                  </a:lnTo>
                  <a:lnTo>
                    <a:pt x="5649468" y="43891"/>
                  </a:lnTo>
                  <a:lnTo>
                    <a:pt x="5646019" y="26805"/>
                  </a:lnTo>
                  <a:lnTo>
                    <a:pt x="5636614" y="12853"/>
                  </a:lnTo>
                  <a:lnTo>
                    <a:pt x="5622662" y="3448"/>
                  </a:lnTo>
                  <a:lnTo>
                    <a:pt x="5605576"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538977" y="1445513"/>
              <a:ext cx="5649595" cy="439420"/>
            </a:xfrm>
            <a:custGeom>
              <a:avLst/>
              <a:gdLst/>
              <a:ahLst/>
              <a:cxnLst/>
              <a:rect l="l" t="t" r="r" b="b"/>
              <a:pathLst>
                <a:path w="5649595" h="439419">
                  <a:moveTo>
                    <a:pt x="0" y="43891"/>
                  </a:moveTo>
                  <a:lnTo>
                    <a:pt x="3448" y="26805"/>
                  </a:lnTo>
                  <a:lnTo>
                    <a:pt x="12853" y="12853"/>
                  </a:lnTo>
                  <a:lnTo>
                    <a:pt x="26805" y="3448"/>
                  </a:lnTo>
                  <a:lnTo>
                    <a:pt x="43891" y="0"/>
                  </a:lnTo>
                  <a:lnTo>
                    <a:pt x="5605576" y="0"/>
                  </a:lnTo>
                  <a:lnTo>
                    <a:pt x="5622662" y="3448"/>
                  </a:lnTo>
                  <a:lnTo>
                    <a:pt x="5636614" y="12853"/>
                  </a:lnTo>
                  <a:lnTo>
                    <a:pt x="5646019" y="26805"/>
                  </a:lnTo>
                  <a:lnTo>
                    <a:pt x="5649468" y="43891"/>
                  </a:lnTo>
                  <a:lnTo>
                    <a:pt x="5649468" y="395020"/>
                  </a:lnTo>
                  <a:lnTo>
                    <a:pt x="5646019" y="412106"/>
                  </a:lnTo>
                  <a:lnTo>
                    <a:pt x="5636614" y="426058"/>
                  </a:lnTo>
                  <a:lnTo>
                    <a:pt x="5622662" y="435463"/>
                  </a:lnTo>
                  <a:lnTo>
                    <a:pt x="5605576" y="438912"/>
                  </a:lnTo>
                  <a:lnTo>
                    <a:pt x="43891" y="438912"/>
                  </a:lnTo>
                  <a:lnTo>
                    <a:pt x="26805" y="435463"/>
                  </a:lnTo>
                  <a:lnTo>
                    <a:pt x="12853" y="426058"/>
                  </a:lnTo>
                  <a:lnTo>
                    <a:pt x="3448" y="412106"/>
                  </a:lnTo>
                  <a:lnTo>
                    <a:pt x="0" y="395020"/>
                  </a:lnTo>
                  <a:lnTo>
                    <a:pt x="0" y="43891"/>
                  </a:lnTo>
                  <a:close/>
                </a:path>
              </a:pathLst>
            </a:custGeom>
            <a:ln w="19811">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object 28"/>
          <p:cNvSpPr txBox="1"/>
          <p:nvPr/>
        </p:nvSpPr>
        <p:spPr>
          <a:xfrm>
            <a:off x="5742086" y="1480380"/>
            <a:ext cx="5241925" cy="339090"/>
          </a:xfrm>
          <a:prstGeom prst="rect">
            <a:avLst/>
          </a:prstGeom>
          <a:solidFill>
            <a:schemeClr val="accent6">
              <a:lumMod val="40000"/>
              <a:lumOff val="60000"/>
            </a:schemeClr>
          </a:solidFill>
        </p:spPr>
        <p:txBody>
          <a:bodyPr vert="horz" wrap="square" lIns="0" tIns="36830" rIns="0" bIns="0" rtlCol="0">
            <a:spAutoFit/>
          </a:bodyPr>
          <a:lstStyle/>
          <a:p>
            <a:pPr marL="1217930" marR="5080" lvl="0" indent="-120586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2.</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Screen</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5" normalizeH="0" baseline="0" noProof="0" dirty="0">
                <a:ln>
                  <a:noFill/>
                </a:ln>
                <a:solidFill>
                  <a:prstClr val="black"/>
                </a:solidFill>
                <a:effectLst/>
                <a:uLnTx/>
                <a:uFillTx/>
                <a:latin typeface="Arial"/>
                <a:ea typeface="+mn-ea"/>
                <a:cs typeface="Arial"/>
              </a:rPr>
              <a:t> social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during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prenatal </a:t>
            </a:r>
            <a:r>
              <a:rPr kumimoji="0" sz="1100" b="0" i="0" u="none" strike="noStrike" kern="1200" cap="none" spc="0" normalizeH="0" baseline="0" noProof="0" dirty="0">
                <a:ln>
                  <a:noFill/>
                </a:ln>
                <a:solidFill>
                  <a:prstClr val="black"/>
                </a:solidFill>
                <a:effectLst/>
                <a:uLnTx/>
                <a:uFillTx/>
                <a:latin typeface="Arial"/>
                <a:ea typeface="+mn-ea"/>
                <a:cs typeface="Arial"/>
              </a:rPr>
              <a:t>care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delivery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admission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appropriately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link</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resources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9" name="object 29"/>
          <p:cNvGrpSpPr/>
          <p:nvPr/>
        </p:nvGrpSpPr>
        <p:grpSpPr>
          <a:xfrm>
            <a:off x="4504399" y="1924072"/>
            <a:ext cx="6762839" cy="531495"/>
            <a:chOff x="4504400" y="1924072"/>
            <a:chExt cx="6718934" cy="531495"/>
          </a:xfrm>
        </p:grpSpPr>
        <p:sp>
          <p:nvSpPr>
            <p:cNvPr id="30" name="object 30"/>
            <p:cNvSpPr/>
            <p:nvPr/>
          </p:nvSpPr>
          <p:spPr>
            <a:xfrm>
              <a:off x="4510750" y="1930422"/>
              <a:ext cx="1028065" cy="269875"/>
            </a:xfrm>
            <a:custGeom>
              <a:avLst/>
              <a:gdLst/>
              <a:ahLst/>
              <a:cxnLst/>
              <a:rect l="l" t="t" r="r" b="b"/>
              <a:pathLst>
                <a:path w="1028064" h="269875">
                  <a:moveTo>
                    <a:pt x="0" y="0"/>
                  </a:moveTo>
                  <a:lnTo>
                    <a:pt x="1027557" y="269379"/>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538977" y="1956054"/>
              <a:ext cx="5674360" cy="489584"/>
            </a:xfrm>
            <a:custGeom>
              <a:avLst/>
              <a:gdLst/>
              <a:ahLst/>
              <a:cxnLst/>
              <a:rect l="l" t="t" r="r" b="b"/>
              <a:pathLst>
                <a:path w="5674359" h="489585">
                  <a:moveTo>
                    <a:pt x="5624931" y="0"/>
                  </a:moveTo>
                  <a:lnTo>
                    <a:pt x="48920" y="0"/>
                  </a:lnTo>
                  <a:lnTo>
                    <a:pt x="29880" y="3845"/>
                  </a:lnTo>
                  <a:lnTo>
                    <a:pt x="14330" y="14330"/>
                  </a:lnTo>
                  <a:lnTo>
                    <a:pt x="3845" y="29880"/>
                  </a:lnTo>
                  <a:lnTo>
                    <a:pt x="0" y="48920"/>
                  </a:lnTo>
                  <a:lnTo>
                    <a:pt x="0" y="440283"/>
                  </a:lnTo>
                  <a:lnTo>
                    <a:pt x="3845" y="459323"/>
                  </a:lnTo>
                  <a:lnTo>
                    <a:pt x="14330" y="474873"/>
                  </a:lnTo>
                  <a:lnTo>
                    <a:pt x="29880" y="485358"/>
                  </a:lnTo>
                  <a:lnTo>
                    <a:pt x="48920" y="489203"/>
                  </a:lnTo>
                  <a:lnTo>
                    <a:pt x="5624931" y="489203"/>
                  </a:lnTo>
                  <a:lnTo>
                    <a:pt x="5643971" y="485358"/>
                  </a:lnTo>
                  <a:lnTo>
                    <a:pt x="5659521" y="474873"/>
                  </a:lnTo>
                  <a:lnTo>
                    <a:pt x="5670006" y="459323"/>
                  </a:lnTo>
                  <a:lnTo>
                    <a:pt x="5673852" y="440283"/>
                  </a:lnTo>
                  <a:lnTo>
                    <a:pt x="5673852" y="48920"/>
                  </a:lnTo>
                  <a:lnTo>
                    <a:pt x="5670006" y="29880"/>
                  </a:lnTo>
                  <a:lnTo>
                    <a:pt x="5659521" y="14330"/>
                  </a:lnTo>
                  <a:lnTo>
                    <a:pt x="5643971" y="3845"/>
                  </a:lnTo>
                  <a:lnTo>
                    <a:pt x="5624931"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5538977" y="1956054"/>
              <a:ext cx="5674360" cy="489584"/>
            </a:xfrm>
            <a:custGeom>
              <a:avLst/>
              <a:gdLst/>
              <a:ahLst/>
              <a:cxnLst/>
              <a:rect l="l" t="t" r="r" b="b"/>
              <a:pathLst>
                <a:path w="5674359" h="489585">
                  <a:moveTo>
                    <a:pt x="0" y="48920"/>
                  </a:moveTo>
                  <a:lnTo>
                    <a:pt x="3845" y="29880"/>
                  </a:lnTo>
                  <a:lnTo>
                    <a:pt x="14330" y="14330"/>
                  </a:lnTo>
                  <a:lnTo>
                    <a:pt x="29880" y="3845"/>
                  </a:lnTo>
                  <a:lnTo>
                    <a:pt x="48920" y="0"/>
                  </a:lnTo>
                  <a:lnTo>
                    <a:pt x="5624931" y="0"/>
                  </a:lnTo>
                  <a:lnTo>
                    <a:pt x="5643971" y="3845"/>
                  </a:lnTo>
                  <a:lnTo>
                    <a:pt x="5659521" y="14330"/>
                  </a:lnTo>
                  <a:lnTo>
                    <a:pt x="5670006" y="29880"/>
                  </a:lnTo>
                  <a:lnTo>
                    <a:pt x="5673852" y="48920"/>
                  </a:lnTo>
                  <a:lnTo>
                    <a:pt x="5673852" y="440283"/>
                  </a:lnTo>
                  <a:lnTo>
                    <a:pt x="5670006" y="459323"/>
                  </a:lnTo>
                  <a:lnTo>
                    <a:pt x="5659521" y="474873"/>
                  </a:lnTo>
                  <a:lnTo>
                    <a:pt x="5643971" y="485358"/>
                  </a:lnTo>
                  <a:lnTo>
                    <a:pt x="5624931" y="489203"/>
                  </a:lnTo>
                  <a:lnTo>
                    <a:pt x="48920" y="489203"/>
                  </a:lnTo>
                  <a:lnTo>
                    <a:pt x="29880" y="485358"/>
                  </a:lnTo>
                  <a:lnTo>
                    <a:pt x="14330" y="474873"/>
                  </a:lnTo>
                  <a:lnTo>
                    <a:pt x="3845" y="459323"/>
                  </a:lnTo>
                  <a:lnTo>
                    <a:pt x="0" y="440283"/>
                  </a:lnTo>
                  <a:lnTo>
                    <a:pt x="0" y="48920"/>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object 33"/>
          <p:cNvSpPr txBox="1"/>
          <p:nvPr/>
        </p:nvSpPr>
        <p:spPr>
          <a:xfrm>
            <a:off x="5697768" y="2016599"/>
            <a:ext cx="5351780" cy="339090"/>
          </a:xfrm>
          <a:prstGeom prst="rect">
            <a:avLst/>
          </a:prstGeom>
        </p:spPr>
        <p:txBody>
          <a:bodyPr vert="horz" wrap="square" lIns="0" tIns="36830" rIns="0" bIns="0" rtlCol="0">
            <a:spAutoFit/>
          </a:bodyPr>
          <a:lstStyle/>
          <a:p>
            <a:pPr marL="460375" marR="5080" lvl="0" indent="-448309"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3.</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strategy</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incorporating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discussion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 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discrimination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as </a:t>
            </a:r>
            <a:r>
              <a:rPr kumimoji="0" sz="1100" b="0" i="0" u="none" strike="noStrike" kern="1200" cap="none" spc="0" normalizeH="0" baseline="0" noProof="0" dirty="0">
                <a:ln>
                  <a:noFill/>
                </a:ln>
                <a:solidFill>
                  <a:prstClr val="black"/>
                </a:solidFill>
                <a:effectLst/>
                <a:uLnTx/>
                <a:uFillTx/>
                <a:latin typeface="Arial"/>
                <a:ea typeface="+mn-ea"/>
                <a:cs typeface="Arial"/>
              </a:rPr>
              <a:t>factors</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potential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maternal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morbidity</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reviews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34" name="object 34"/>
          <p:cNvGrpSpPr/>
          <p:nvPr/>
        </p:nvGrpSpPr>
        <p:grpSpPr>
          <a:xfrm>
            <a:off x="2657712" y="2732174"/>
            <a:ext cx="1885507" cy="1218810"/>
            <a:chOff x="2474726" y="2618992"/>
            <a:chExt cx="2067682" cy="1354934"/>
          </a:xfrm>
        </p:grpSpPr>
        <p:sp>
          <p:nvSpPr>
            <p:cNvPr id="35" name="object 35"/>
            <p:cNvSpPr/>
            <p:nvPr/>
          </p:nvSpPr>
          <p:spPr>
            <a:xfrm>
              <a:off x="2474726" y="3007228"/>
              <a:ext cx="319499" cy="966698"/>
            </a:xfrm>
            <a:custGeom>
              <a:avLst/>
              <a:gdLst/>
              <a:ahLst/>
              <a:cxnLst/>
              <a:rect l="l" t="t" r="r" b="b"/>
              <a:pathLst>
                <a:path w="167639" h="1010920">
                  <a:moveTo>
                    <a:pt x="0" y="1010640"/>
                  </a:moveTo>
                  <a:lnTo>
                    <a:pt x="167246" y="0"/>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794253" y="2618992"/>
              <a:ext cx="1748155" cy="866776"/>
            </a:xfrm>
            <a:custGeom>
              <a:avLst/>
              <a:gdLst/>
              <a:ahLst/>
              <a:cxnLst/>
              <a:rect l="l" t="t" r="r" b="b"/>
              <a:pathLst>
                <a:path w="1748154" h="779145">
                  <a:moveTo>
                    <a:pt x="1670151" y="0"/>
                  </a:moveTo>
                  <a:lnTo>
                    <a:pt x="77876" y="0"/>
                  </a:lnTo>
                  <a:lnTo>
                    <a:pt x="47561" y="6119"/>
                  </a:lnTo>
                  <a:lnTo>
                    <a:pt x="22807" y="22807"/>
                  </a:lnTo>
                  <a:lnTo>
                    <a:pt x="6119" y="47561"/>
                  </a:lnTo>
                  <a:lnTo>
                    <a:pt x="0" y="77876"/>
                  </a:lnTo>
                  <a:lnTo>
                    <a:pt x="0" y="700887"/>
                  </a:lnTo>
                  <a:lnTo>
                    <a:pt x="6119" y="731202"/>
                  </a:lnTo>
                  <a:lnTo>
                    <a:pt x="22807" y="755956"/>
                  </a:lnTo>
                  <a:lnTo>
                    <a:pt x="47561" y="772644"/>
                  </a:lnTo>
                  <a:lnTo>
                    <a:pt x="77876" y="778764"/>
                  </a:lnTo>
                  <a:lnTo>
                    <a:pt x="1670151" y="778764"/>
                  </a:lnTo>
                  <a:lnTo>
                    <a:pt x="1700466" y="772644"/>
                  </a:lnTo>
                  <a:lnTo>
                    <a:pt x="1725220" y="755956"/>
                  </a:lnTo>
                  <a:lnTo>
                    <a:pt x="1741908" y="731202"/>
                  </a:lnTo>
                  <a:lnTo>
                    <a:pt x="1748027" y="700887"/>
                  </a:lnTo>
                  <a:lnTo>
                    <a:pt x="1748027" y="77876"/>
                  </a:lnTo>
                  <a:lnTo>
                    <a:pt x="1741908" y="47561"/>
                  </a:lnTo>
                  <a:lnTo>
                    <a:pt x="1725220" y="22807"/>
                  </a:lnTo>
                  <a:lnTo>
                    <a:pt x="1700466" y="6119"/>
                  </a:lnTo>
                  <a:lnTo>
                    <a:pt x="167015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2794253" y="2618992"/>
              <a:ext cx="1748155" cy="779145"/>
            </a:xfrm>
            <a:custGeom>
              <a:avLst/>
              <a:gdLst/>
              <a:ahLst/>
              <a:cxnLst/>
              <a:rect l="l" t="t" r="r" b="b"/>
              <a:pathLst>
                <a:path w="1748154" h="779145">
                  <a:moveTo>
                    <a:pt x="0" y="77876"/>
                  </a:moveTo>
                  <a:lnTo>
                    <a:pt x="6119" y="47561"/>
                  </a:lnTo>
                  <a:lnTo>
                    <a:pt x="22807" y="22807"/>
                  </a:lnTo>
                  <a:lnTo>
                    <a:pt x="47561" y="6119"/>
                  </a:lnTo>
                  <a:lnTo>
                    <a:pt x="77876" y="0"/>
                  </a:lnTo>
                  <a:lnTo>
                    <a:pt x="1670151" y="0"/>
                  </a:lnTo>
                  <a:lnTo>
                    <a:pt x="1700466" y="6119"/>
                  </a:lnTo>
                  <a:lnTo>
                    <a:pt x="1725220" y="22807"/>
                  </a:lnTo>
                  <a:lnTo>
                    <a:pt x="1741908" y="47561"/>
                  </a:lnTo>
                  <a:lnTo>
                    <a:pt x="1748027" y="77876"/>
                  </a:lnTo>
                  <a:lnTo>
                    <a:pt x="1748027" y="700887"/>
                  </a:lnTo>
                  <a:lnTo>
                    <a:pt x="1741908" y="731202"/>
                  </a:lnTo>
                  <a:lnTo>
                    <a:pt x="1725220" y="755956"/>
                  </a:lnTo>
                  <a:lnTo>
                    <a:pt x="1700466" y="772644"/>
                  </a:lnTo>
                  <a:lnTo>
                    <a:pt x="1670151" y="778764"/>
                  </a:lnTo>
                  <a:lnTo>
                    <a:pt x="77876" y="778764"/>
                  </a:lnTo>
                  <a:lnTo>
                    <a:pt x="47561" y="772644"/>
                  </a:lnTo>
                  <a:lnTo>
                    <a:pt x="22807" y="755956"/>
                  </a:lnTo>
                  <a:lnTo>
                    <a:pt x="6119" y="731202"/>
                  </a:lnTo>
                  <a:lnTo>
                    <a:pt x="0" y="700887"/>
                  </a:lnTo>
                  <a:lnTo>
                    <a:pt x="0" y="77876"/>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object 38"/>
          <p:cNvSpPr txBox="1"/>
          <p:nvPr/>
        </p:nvSpPr>
        <p:spPr>
          <a:xfrm>
            <a:off x="2955168" y="2759551"/>
            <a:ext cx="1546497" cy="682625"/>
          </a:xfrm>
          <a:prstGeom prst="rect">
            <a:avLst/>
          </a:prstGeom>
          <a:noFill/>
        </p:spPr>
        <p:txBody>
          <a:bodyPr vert="horz" wrap="square" lIns="0" tIns="38100" rIns="0" bIns="0" rtlCol="0">
            <a:spAutoFit/>
          </a:bodyPr>
          <a:lstStyle/>
          <a:p>
            <a:pPr marL="129539" marR="6985" lvl="0" indent="-113030" algn="l" defTabSz="914400" rtl="0" eaLnBrk="1" fontAlgn="auto" latinLnBrk="0" hangingPunct="1">
              <a:lnSpc>
                <a:spcPts val="1250"/>
              </a:lnSpc>
              <a:spcBef>
                <a:spcPts val="3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2.</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10" normalizeH="0" baseline="0" noProof="0" dirty="0">
                <a:ln>
                  <a:noFill/>
                </a:ln>
                <a:solidFill>
                  <a:prstClr val="black"/>
                </a:solidFill>
                <a:effectLst/>
                <a:uLnTx/>
                <a:uFillTx/>
                <a:latin typeface="Arial"/>
                <a:ea typeface="+mn-ea"/>
                <a:cs typeface="Arial"/>
              </a:rPr>
              <a:t>Utilize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race/ethnicity </a:t>
            </a:r>
            <a:r>
              <a:rPr kumimoji="0" sz="1200" b="0" i="0" u="none" strike="noStrike" kern="1200" cap="none" spc="-3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medical</a:t>
            </a:r>
            <a:r>
              <a:rPr kumimoji="0" sz="1200" b="0" i="0" u="none" strike="noStrike" kern="1200" cap="none" spc="-3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record</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lang="en-US" sz="1200" b="0" i="0" u="none" strike="noStrike" kern="1200" cap="none" spc="-5" normalizeH="0" baseline="0" noProof="0" dirty="0" smtClean="0">
                <a:ln>
                  <a:noFill/>
                </a:ln>
                <a:solidFill>
                  <a:prstClr val="black"/>
                </a:solidFill>
                <a:effectLst/>
                <a:uLnTx/>
                <a:uFillTx/>
                <a:latin typeface="Arial"/>
                <a:ea typeface="+mn-ea"/>
                <a:cs typeface="Arial"/>
              </a:rPr>
              <a:t>&amp;</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13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quality</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data</a:t>
            </a:r>
            <a:r>
              <a:rPr kumimoji="0" sz="1200" b="0" i="0" u="none" strike="noStrike" kern="1200" cap="none" spc="-4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345"/>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birth</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9" name="object 39"/>
          <p:cNvGrpSpPr/>
          <p:nvPr/>
        </p:nvGrpSpPr>
        <p:grpSpPr>
          <a:xfrm>
            <a:off x="4535407" y="2518921"/>
            <a:ext cx="6731832" cy="494665"/>
            <a:chOff x="4535407" y="2518921"/>
            <a:chExt cx="6709409" cy="494665"/>
          </a:xfrm>
        </p:grpSpPr>
        <p:sp>
          <p:nvSpPr>
            <p:cNvPr id="40" name="object 40"/>
            <p:cNvSpPr/>
            <p:nvPr/>
          </p:nvSpPr>
          <p:spPr>
            <a:xfrm>
              <a:off x="4541757" y="2743936"/>
              <a:ext cx="996950" cy="263525"/>
            </a:xfrm>
            <a:custGeom>
              <a:avLst/>
              <a:gdLst/>
              <a:ahLst/>
              <a:cxnLst/>
              <a:rect l="l" t="t" r="r" b="b"/>
              <a:pathLst>
                <a:path w="996950" h="263525">
                  <a:moveTo>
                    <a:pt x="0" y="263296"/>
                  </a:moveTo>
                  <a:lnTo>
                    <a:pt x="996556"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538978" y="2529080"/>
              <a:ext cx="5695315" cy="431800"/>
            </a:xfrm>
            <a:custGeom>
              <a:avLst/>
              <a:gdLst/>
              <a:ahLst/>
              <a:cxnLst/>
              <a:rect l="l" t="t" r="r" b="b"/>
              <a:pathLst>
                <a:path w="5695315" h="431800">
                  <a:moveTo>
                    <a:pt x="5652058" y="0"/>
                  </a:moveTo>
                  <a:lnTo>
                    <a:pt x="43129" y="0"/>
                  </a:lnTo>
                  <a:lnTo>
                    <a:pt x="26344" y="3388"/>
                  </a:lnTo>
                  <a:lnTo>
                    <a:pt x="12634" y="12630"/>
                  </a:lnTo>
                  <a:lnTo>
                    <a:pt x="3390" y="26339"/>
                  </a:lnTo>
                  <a:lnTo>
                    <a:pt x="0" y="43129"/>
                  </a:lnTo>
                  <a:lnTo>
                    <a:pt x="0" y="388162"/>
                  </a:lnTo>
                  <a:lnTo>
                    <a:pt x="3390" y="404947"/>
                  </a:lnTo>
                  <a:lnTo>
                    <a:pt x="12634" y="418657"/>
                  </a:lnTo>
                  <a:lnTo>
                    <a:pt x="26344" y="427901"/>
                  </a:lnTo>
                  <a:lnTo>
                    <a:pt x="43129" y="431292"/>
                  </a:lnTo>
                  <a:lnTo>
                    <a:pt x="5652058" y="431292"/>
                  </a:lnTo>
                  <a:lnTo>
                    <a:pt x="5668843" y="427901"/>
                  </a:lnTo>
                  <a:lnTo>
                    <a:pt x="5682553" y="418657"/>
                  </a:lnTo>
                  <a:lnTo>
                    <a:pt x="5691797" y="404947"/>
                  </a:lnTo>
                  <a:lnTo>
                    <a:pt x="5695188" y="388162"/>
                  </a:lnTo>
                  <a:lnTo>
                    <a:pt x="5695188" y="43129"/>
                  </a:lnTo>
                  <a:lnTo>
                    <a:pt x="5691797" y="26339"/>
                  </a:lnTo>
                  <a:lnTo>
                    <a:pt x="5682553" y="12630"/>
                  </a:lnTo>
                  <a:lnTo>
                    <a:pt x="5668843" y="3388"/>
                  </a:lnTo>
                  <a:lnTo>
                    <a:pt x="5652058"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5538978" y="2529081"/>
              <a:ext cx="5695315" cy="431800"/>
            </a:xfrm>
            <a:custGeom>
              <a:avLst/>
              <a:gdLst/>
              <a:ahLst/>
              <a:cxnLst/>
              <a:rect l="l" t="t" r="r" b="b"/>
              <a:pathLst>
                <a:path w="5695315" h="431800">
                  <a:moveTo>
                    <a:pt x="0" y="43129"/>
                  </a:moveTo>
                  <a:lnTo>
                    <a:pt x="3390" y="26339"/>
                  </a:lnTo>
                  <a:lnTo>
                    <a:pt x="12634" y="12630"/>
                  </a:lnTo>
                  <a:lnTo>
                    <a:pt x="26344" y="3388"/>
                  </a:lnTo>
                  <a:lnTo>
                    <a:pt x="43129" y="0"/>
                  </a:lnTo>
                  <a:lnTo>
                    <a:pt x="5652058" y="0"/>
                  </a:lnTo>
                  <a:lnTo>
                    <a:pt x="5668843" y="3388"/>
                  </a:lnTo>
                  <a:lnTo>
                    <a:pt x="5682553" y="12630"/>
                  </a:lnTo>
                  <a:lnTo>
                    <a:pt x="5691797" y="26339"/>
                  </a:lnTo>
                  <a:lnTo>
                    <a:pt x="5695188" y="43129"/>
                  </a:lnTo>
                  <a:lnTo>
                    <a:pt x="5695188" y="388162"/>
                  </a:lnTo>
                  <a:lnTo>
                    <a:pt x="5691797" y="404947"/>
                  </a:lnTo>
                  <a:lnTo>
                    <a:pt x="5682553" y="418657"/>
                  </a:lnTo>
                  <a:lnTo>
                    <a:pt x="5668843" y="427901"/>
                  </a:lnTo>
                  <a:lnTo>
                    <a:pt x="5652058" y="431292"/>
                  </a:lnTo>
                  <a:lnTo>
                    <a:pt x="43129" y="431292"/>
                  </a:lnTo>
                  <a:lnTo>
                    <a:pt x="26344" y="427901"/>
                  </a:lnTo>
                  <a:lnTo>
                    <a:pt x="12634" y="418657"/>
                  </a:lnTo>
                  <a:lnTo>
                    <a:pt x="3390" y="404947"/>
                  </a:lnTo>
                  <a:lnTo>
                    <a:pt x="0" y="388162"/>
                  </a:lnTo>
                  <a:lnTo>
                    <a:pt x="0" y="43129"/>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object 43"/>
          <p:cNvSpPr txBox="1"/>
          <p:nvPr/>
        </p:nvSpPr>
        <p:spPr>
          <a:xfrm>
            <a:off x="5575721" y="2560736"/>
            <a:ext cx="5618480" cy="339090"/>
          </a:xfrm>
          <a:prstGeom prst="rect">
            <a:avLst/>
          </a:prstGeom>
        </p:spPr>
        <p:txBody>
          <a:bodyPr vert="horz" wrap="square" lIns="0" tIns="36830" rIns="0" bIns="0" rtlCol="0">
            <a:spAutoFit/>
          </a:bodyPr>
          <a:lstStyle/>
          <a:p>
            <a:pPr marL="1961514" marR="5080" lvl="0" indent="-1949450"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4.</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processes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protocols</a:t>
            </a:r>
            <a:r>
              <a:rPr kumimoji="0" sz="1100" b="0" i="0" u="none" strike="noStrike" kern="1200" cap="none" spc="0" normalizeH="0" baseline="0" noProof="0" dirty="0">
                <a:ln>
                  <a:noFill/>
                </a:ln>
                <a:solidFill>
                  <a:prstClr val="black"/>
                </a:solidFill>
                <a:effectLst/>
                <a:uLnTx/>
                <a:uFillTx/>
                <a:latin typeface="Arial"/>
                <a:ea typeface="+mn-ea"/>
                <a:cs typeface="Arial"/>
              </a:rPr>
              <a:t> for</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improving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collection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accuracy</a:t>
            </a:r>
            <a:r>
              <a:rPr kumimoji="0" sz="1100" b="0" i="0" u="none" strike="noStrike" kern="1200" cap="none" spc="-5" normalizeH="0" baseline="0" noProof="0" dirty="0">
                <a:ln>
                  <a:noFill/>
                </a:ln>
                <a:solidFill>
                  <a:prstClr val="black"/>
                </a:solidFill>
                <a:effectLst/>
                <a:uLnTx/>
                <a:uFillTx/>
                <a:latin typeface="Arial"/>
                <a:ea typeface="+mn-ea"/>
                <a:cs typeface="Arial"/>
              </a:rPr>
              <a:t> of </a:t>
            </a:r>
            <a:r>
              <a:rPr kumimoji="0" sz="1100" b="0" i="0" u="none" strike="noStrike" kern="1200" cap="none" spc="0" normalizeH="0" baseline="0" noProof="0" dirty="0">
                <a:ln>
                  <a:noFill/>
                </a:ln>
                <a:solidFill>
                  <a:prstClr val="black"/>
                </a:solidFill>
                <a:effectLst/>
                <a:uLnTx/>
                <a:uFillTx/>
                <a:latin typeface="Arial"/>
                <a:ea typeface="+mn-ea"/>
                <a:cs typeface="Arial"/>
              </a:rPr>
              <a:t>patient-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reported</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race/ethnicity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data</a:t>
            </a:r>
          </a:p>
        </p:txBody>
      </p:sp>
      <p:grpSp>
        <p:nvGrpSpPr>
          <p:cNvPr id="44" name="object 44"/>
          <p:cNvGrpSpPr/>
          <p:nvPr/>
        </p:nvGrpSpPr>
        <p:grpSpPr>
          <a:xfrm>
            <a:off x="4535407" y="3000882"/>
            <a:ext cx="6721820" cy="488315"/>
            <a:chOff x="4535407" y="3000882"/>
            <a:chExt cx="6741159" cy="488315"/>
          </a:xfrm>
          <a:noFill/>
        </p:grpSpPr>
        <p:sp>
          <p:nvSpPr>
            <p:cNvPr id="45" name="object 45"/>
            <p:cNvSpPr/>
            <p:nvPr/>
          </p:nvSpPr>
          <p:spPr>
            <a:xfrm>
              <a:off x="4541757" y="3007232"/>
              <a:ext cx="1003300" cy="247015"/>
            </a:xfrm>
            <a:custGeom>
              <a:avLst/>
              <a:gdLst/>
              <a:ahLst/>
              <a:cxnLst/>
              <a:rect l="l" t="t" r="r" b="b"/>
              <a:pathLst>
                <a:path w="1003300" h="247014">
                  <a:moveTo>
                    <a:pt x="0" y="0"/>
                  </a:moveTo>
                  <a:lnTo>
                    <a:pt x="1002766" y="246494"/>
                  </a:lnTo>
                </a:path>
              </a:pathLst>
            </a:custGeom>
            <a:grpFill/>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5545074" y="3030472"/>
              <a:ext cx="5721350" cy="448309"/>
            </a:xfrm>
            <a:custGeom>
              <a:avLst/>
              <a:gdLst/>
              <a:ahLst/>
              <a:cxnLst/>
              <a:rect l="l" t="t" r="r" b="b"/>
              <a:pathLst>
                <a:path w="5721350" h="448310">
                  <a:moveTo>
                    <a:pt x="5676290" y="0"/>
                  </a:moveTo>
                  <a:lnTo>
                    <a:pt x="44805" y="0"/>
                  </a:lnTo>
                  <a:lnTo>
                    <a:pt x="27362" y="3521"/>
                  </a:lnTo>
                  <a:lnTo>
                    <a:pt x="13120" y="13125"/>
                  </a:lnTo>
                  <a:lnTo>
                    <a:pt x="3520" y="27367"/>
                  </a:lnTo>
                  <a:lnTo>
                    <a:pt x="0" y="44805"/>
                  </a:lnTo>
                  <a:lnTo>
                    <a:pt x="0" y="403250"/>
                  </a:lnTo>
                  <a:lnTo>
                    <a:pt x="3520" y="420693"/>
                  </a:lnTo>
                  <a:lnTo>
                    <a:pt x="13120" y="434935"/>
                  </a:lnTo>
                  <a:lnTo>
                    <a:pt x="27362" y="444535"/>
                  </a:lnTo>
                  <a:lnTo>
                    <a:pt x="44805" y="448056"/>
                  </a:lnTo>
                  <a:lnTo>
                    <a:pt x="5676290" y="448056"/>
                  </a:lnTo>
                  <a:lnTo>
                    <a:pt x="5693733" y="444535"/>
                  </a:lnTo>
                  <a:lnTo>
                    <a:pt x="5707975" y="434935"/>
                  </a:lnTo>
                  <a:lnTo>
                    <a:pt x="5717575" y="420693"/>
                  </a:lnTo>
                  <a:lnTo>
                    <a:pt x="5721096" y="403250"/>
                  </a:lnTo>
                  <a:lnTo>
                    <a:pt x="5721096" y="44805"/>
                  </a:lnTo>
                  <a:lnTo>
                    <a:pt x="5717575" y="27367"/>
                  </a:lnTo>
                  <a:lnTo>
                    <a:pt x="5707975" y="13125"/>
                  </a:lnTo>
                  <a:lnTo>
                    <a:pt x="5693733" y="3521"/>
                  </a:lnTo>
                  <a:lnTo>
                    <a:pt x="5676290" y="0"/>
                  </a:lnTo>
                  <a:close/>
                </a:path>
              </a:pathLst>
            </a:custGeom>
            <a:grp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545074" y="3030472"/>
              <a:ext cx="5721350" cy="448309"/>
            </a:xfrm>
            <a:custGeom>
              <a:avLst/>
              <a:gdLst/>
              <a:ahLst/>
              <a:cxnLst/>
              <a:rect l="l" t="t" r="r" b="b"/>
              <a:pathLst>
                <a:path w="5721350" h="448310">
                  <a:moveTo>
                    <a:pt x="0" y="44805"/>
                  </a:moveTo>
                  <a:lnTo>
                    <a:pt x="3520" y="27367"/>
                  </a:lnTo>
                  <a:lnTo>
                    <a:pt x="13120" y="13125"/>
                  </a:lnTo>
                  <a:lnTo>
                    <a:pt x="27362" y="3521"/>
                  </a:lnTo>
                  <a:lnTo>
                    <a:pt x="44805" y="0"/>
                  </a:lnTo>
                  <a:lnTo>
                    <a:pt x="5676290" y="0"/>
                  </a:lnTo>
                  <a:lnTo>
                    <a:pt x="5693733" y="3521"/>
                  </a:lnTo>
                  <a:lnTo>
                    <a:pt x="5707975" y="13125"/>
                  </a:lnTo>
                  <a:lnTo>
                    <a:pt x="5717575" y="27367"/>
                  </a:lnTo>
                  <a:lnTo>
                    <a:pt x="5721096" y="44805"/>
                  </a:lnTo>
                  <a:lnTo>
                    <a:pt x="5721096" y="403250"/>
                  </a:lnTo>
                  <a:lnTo>
                    <a:pt x="5717575" y="420693"/>
                  </a:lnTo>
                  <a:lnTo>
                    <a:pt x="5707975" y="434935"/>
                  </a:lnTo>
                  <a:lnTo>
                    <a:pt x="5693733" y="444535"/>
                  </a:lnTo>
                  <a:lnTo>
                    <a:pt x="5676290" y="448056"/>
                  </a:lnTo>
                  <a:lnTo>
                    <a:pt x="44805" y="448056"/>
                  </a:lnTo>
                  <a:lnTo>
                    <a:pt x="27362" y="444535"/>
                  </a:lnTo>
                  <a:lnTo>
                    <a:pt x="13120" y="434935"/>
                  </a:lnTo>
                  <a:lnTo>
                    <a:pt x="3520" y="420693"/>
                  </a:lnTo>
                  <a:lnTo>
                    <a:pt x="0" y="403250"/>
                  </a:lnTo>
                  <a:lnTo>
                    <a:pt x="0" y="44805"/>
                  </a:lnTo>
                  <a:close/>
                </a:path>
              </a:pathLst>
            </a:custGeom>
            <a:grpFill/>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bject 48"/>
          <p:cNvSpPr txBox="1"/>
          <p:nvPr/>
        </p:nvSpPr>
        <p:spPr>
          <a:xfrm>
            <a:off x="5769855" y="3070529"/>
            <a:ext cx="5307965" cy="339090"/>
          </a:xfrm>
          <a:prstGeom prst="rect">
            <a:avLst/>
          </a:prstGeom>
          <a:noFill/>
        </p:spPr>
        <p:txBody>
          <a:bodyPr vert="horz" wrap="square" lIns="0" tIns="36830" rIns="0" bIns="0" rtlCol="0">
            <a:spAutoFit/>
          </a:bodyPr>
          <a:lstStyle/>
          <a:p>
            <a:pPr marL="1203960" marR="5080" lvl="0" indent="-119189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5.</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Develop</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process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review</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a:t>
            </a:r>
            <a:r>
              <a:rPr kumimoji="0" sz="1100" b="0" i="0" u="none" strike="noStrike" kern="1200" cap="none" spc="0" normalizeH="0" baseline="0" noProof="0" dirty="0">
                <a:ln>
                  <a:noFill/>
                </a:ln>
                <a:solidFill>
                  <a:prstClr val="black"/>
                </a:solidFill>
                <a:effectLst/>
                <a:uLnTx/>
                <a:uFillTx/>
                <a:latin typeface="Arial"/>
                <a:ea typeface="+mn-ea"/>
                <a:cs typeface="Arial"/>
              </a:rPr>
              <a:t> maternal</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quality </a:t>
            </a:r>
            <a:r>
              <a:rPr kumimoji="0" sz="1100" b="0" i="0" u="none" strike="noStrike" kern="1200" cap="none" spc="0" normalizeH="0" baseline="0" noProof="0" dirty="0">
                <a:ln>
                  <a:noFill/>
                </a:ln>
                <a:solidFill>
                  <a:prstClr val="black"/>
                </a:solidFill>
                <a:effectLst/>
                <a:uLnTx/>
                <a:uFillTx/>
                <a:latin typeface="Arial"/>
                <a:ea typeface="+mn-ea"/>
                <a:cs typeface="Arial"/>
              </a:rPr>
              <a:t>data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stratified</a:t>
            </a:r>
            <a:r>
              <a:rPr kumimoji="0" sz="1100" b="0" i="0" u="none" strike="noStrike" kern="1200" cap="none" spc="-4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by</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race/ethnicity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Medicaid</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status</a:t>
            </a:r>
          </a:p>
        </p:txBody>
      </p:sp>
      <p:grpSp>
        <p:nvGrpSpPr>
          <p:cNvPr id="49" name="object 49"/>
          <p:cNvGrpSpPr/>
          <p:nvPr/>
        </p:nvGrpSpPr>
        <p:grpSpPr>
          <a:xfrm>
            <a:off x="2620235" y="3782314"/>
            <a:ext cx="1999614" cy="963930"/>
            <a:chOff x="2620235" y="3782314"/>
            <a:chExt cx="1999614" cy="963930"/>
          </a:xfrm>
        </p:grpSpPr>
        <p:sp>
          <p:nvSpPr>
            <p:cNvPr id="50" name="object 50"/>
            <p:cNvSpPr/>
            <p:nvPr/>
          </p:nvSpPr>
          <p:spPr>
            <a:xfrm>
              <a:off x="2626585" y="4017868"/>
              <a:ext cx="295910" cy="245745"/>
            </a:xfrm>
            <a:custGeom>
              <a:avLst/>
              <a:gdLst/>
              <a:ahLst/>
              <a:cxnLst/>
              <a:rect l="l" t="t" r="r" b="b"/>
              <a:pathLst>
                <a:path w="295910" h="245745">
                  <a:moveTo>
                    <a:pt x="0" y="0"/>
                  </a:moveTo>
                  <a:lnTo>
                    <a:pt x="295833" y="245211"/>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2923793" y="3792474"/>
              <a:ext cx="1685925" cy="943610"/>
            </a:xfrm>
            <a:custGeom>
              <a:avLst/>
              <a:gdLst/>
              <a:ahLst/>
              <a:cxnLst/>
              <a:rect l="l" t="t" r="r" b="b"/>
              <a:pathLst>
                <a:path w="1685925" h="943610">
                  <a:moveTo>
                    <a:pt x="1591208" y="0"/>
                  </a:moveTo>
                  <a:lnTo>
                    <a:pt x="94335" y="0"/>
                  </a:lnTo>
                  <a:lnTo>
                    <a:pt x="57617" y="7414"/>
                  </a:lnTo>
                  <a:lnTo>
                    <a:pt x="27632" y="27632"/>
                  </a:lnTo>
                  <a:lnTo>
                    <a:pt x="7414" y="57617"/>
                  </a:lnTo>
                  <a:lnTo>
                    <a:pt x="0" y="94335"/>
                  </a:lnTo>
                  <a:lnTo>
                    <a:pt x="0" y="849020"/>
                  </a:lnTo>
                  <a:lnTo>
                    <a:pt x="7414" y="885738"/>
                  </a:lnTo>
                  <a:lnTo>
                    <a:pt x="27632" y="915723"/>
                  </a:lnTo>
                  <a:lnTo>
                    <a:pt x="57617" y="935941"/>
                  </a:lnTo>
                  <a:lnTo>
                    <a:pt x="94335" y="943356"/>
                  </a:lnTo>
                  <a:lnTo>
                    <a:pt x="1591208" y="943356"/>
                  </a:lnTo>
                  <a:lnTo>
                    <a:pt x="1627926" y="935941"/>
                  </a:lnTo>
                  <a:lnTo>
                    <a:pt x="1657911" y="915723"/>
                  </a:lnTo>
                  <a:lnTo>
                    <a:pt x="1678129" y="885738"/>
                  </a:lnTo>
                  <a:lnTo>
                    <a:pt x="1685544" y="849020"/>
                  </a:lnTo>
                  <a:lnTo>
                    <a:pt x="1685544" y="94335"/>
                  </a:lnTo>
                  <a:lnTo>
                    <a:pt x="1678129" y="57617"/>
                  </a:lnTo>
                  <a:lnTo>
                    <a:pt x="1657911" y="27632"/>
                  </a:lnTo>
                  <a:lnTo>
                    <a:pt x="1627926" y="7414"/>
                  </a:lnTo>
                  <a:lnTo>
                    <a:pt x="15912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2923793" y="3792474"/>
              <a:ext cx="1685925" cy="943610"/>
            </a:xfrm>
            <a:custGeom>
              <a:avLst/>
              <a:gdLst/>
              <a:ahLst/>
              <a:cxnLst/>
              <a:rect l="l" t="t" r="r" b="b"/>
              <a:pathLst>
                <a:path w="1685925" h="943610">
                  <a:moveTo>
                    <a:pt x="0" y="94335"/>
                  </a:moveTo>
                  <a:lnTo>
                    <a:pt x="7414" y="57617"/>
                  </a:lnTo>
                  <a:lnTo>
                    <a:pt x="27632" y="27632"/>
                  </a:lnTo>
                  <a:lnTo>
                    <a:pt x="57617" y="7414"/>
                  </a:lnTo>
                  <a:lnTo>
                    <a:pt x="94335" y="0"/>
                  </a:lnTo>
                  <a:lnTo>
                    <a:pt x="1591208" y="0"/>
                  </a:lnTo>
                  <a:lnTo>
                    <a:pt x="1627926" y="7414"/>
                  </a:lnTo>
                  <a:lnTo>
                    <a:pt x="1657911" y="27632"/>
                  </a:lnTo>
                  <a:lnTo>
                    <a:pt x="1678129" y="57617"/>
                  </a:lnTo>
                  <a:lnTo>
                    <a:pt x="1685544" y="94335"/>
                  </a:lnTo>
                  <a:lnTo>
                    <a:pt x="1685544" y="849020"/>
                  </a:lnTo>
                  <a:lnTo>
                    <a:pt x="1678129" y="885738"/>
                  </a:lnTo>
                  <a:lnTo>
                    <a:pt x="1657911" y="915723"/>
                  </a:lnTo>
                  <a:lnTo>
                    <a:pt x="1627926" y="935941"/>
                  </a:lnTo>
                  <a:lnTo>
                    <a:pt x="1591208" y="943356"/>
                  </a:lnTo>
                  <a:lnTo>
                    <a:pt x="94335" y="943356"/>
                  </a:lnTo>
                  <a:lnTo>
                    <a:pt x="57617" y="935941"/>
                  </a:lnTo>
                  <a:lnTo>
                    <a:pt x="27632" y="915723"/>
                  </a:lnTo>
                  <a:lnTo>
                    <a:pt x="7414" y="885738"/>
                  </a:lnTo>
                  <a:lnTo>
                    <a:pt x="0" y="849020"/>
                  </a:lnTo>
                  <a:lnTo>
                    <a:pt x="0" y="94335"/>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object 53"/>
          <p:cNvSpPr txBox="1"/>
          <p:nvPr/>
        </p:nvSpPr>
        <p:spPr>
          <a:xfrm>
            <a:off x="2948002" y="3828459"/>
            <a:ext cx="1634489" cy="840740"/>
          </a:xfrm>
          <a:prstGeom prst="rect">
            <a:avLst/>
          </a:prstGeom>
        </p:spPr>
        <p:txBody>
          <a:bodyPr vert="horz" wrap="square" lIns="0" tIns="38100" rIns="0" bIns="0" rtlCol="0">
            <a:spAutoFit/>
          </a:bodyPr>
          <a:lstStyle/>
          <a:p>
            <a:pPr marL="260985" marR="150495" lvl="0" indent="-102235" algn="l" defTabSz="914400" rtl="0" eaLnBrk="1" fontAlgn="auto" latinLnBrk="0" hangingPunct="1">
              <a:lnSpc>
                <a:spcPts val="1250"/>
              </a:lnSpc>
              <a:spcBef>
                <a:spcPts val="3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3. </a:t>
            </a:r>
            <a:r>
              <a:rPr kumimoji="0" sz="1200" b="0" i="0" u="none" strike="noStrike" kern="1200" cap="none" spc="-5" normalizeH="0" baseline="0" noProof="0" dirty="0">
                <a:ln>
                  <a:noFill/>
                </a:ln>
                <a:solidFill>
                  <a:prstClr val="black"/>
                </a:solidFill>
                <a:effectLst/>
                <a:uLnTx/>
                <a:uFillTx/>
                <a:latin typeface="Arial"/>
                <a:ea typeface="+mn-ea"/>
                <a:cs typeface="Arial"/>
              </a:rPr>
              <a:t>Engage patients,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support</a:t>
            </a:r>
            <a:r>
              <a:rPr kumimoji="0" sz="1200" b="0" i="0" u="none" strike="noStrike" kern="1200" cap="none" spc="-3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partners</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13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including</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doulas,</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and</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ts val="125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communities</a:t>
            </a:r>
            <a:r>
              <a:rPr kumimoji="0" sz="1200" b="0" i="0" u="none" strike="noStrike" kern="1200" cap="none" spc="-5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birth</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54" name="object 54"/>
          <p:cNvGrpSpPr/>
          <p:nvPr/>
        </p:nvGrpSpPr>
        <p:grpSpPr>
          <a:xfrm>
            <a:off x="4602428" y="3553716"/>
            <a:ext cx="6654800" cy="716280"/>
            <a:chOff x="4602427" y="3553716"/>
            <a:chExt cx="6698615" cy="716280"/>
          </a:xfrm>
        </p:grpSpPr>
        <p:sp>
          <p:nvSpPr>
            <p:cNvPr id="55" name="object 55"/>
            <p:cNvSpPr/>
            <p:nvPr/>
          </p:nvSpPr>
          <p:spPr>
            <a:xfrm>
              <a:off x="4608777" y="3748671"/>
              <a:ext cx="955040" cy="514984"/>
            </a:xfrm>
            <a:custGeom>
              <a:avLst/>
              <a:gdLst/>
              <a:ahLst/>
              <a:cxnLst/>
              <a:rect l="l" t="t" r="r" b="b"/>
              <a:pathLst>
                <a:path w="955039" h="514985">
                  <a:moveTo>
                    <a:pt x="0" y="514413"/>
                  </a:moveTo>
                  <a:lnTo>
                    <a:pt x="954976"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5564886" y="3563876"/>
              <a:ext cx="5725795" cy="372110"/>
            </a:xfrm>
            <a:custGeom>
              <a:avLst/>
              <a:gdLst/>
              <a:ahLst/>
              <a:cxnLst/>
              <a:rect l="l" t="t" r="r" b="b"/>
              <a:pathLst>
                <a:path w="5725795" h="372110">
                  <a:moveTo>
                    <a:pt x="5688482" y="0"/>
                  </a:moveTo>
                  <a:lnTo>
                    <a:pt x="37185" y="0"/>
                  </a:lnTo>
                  <a:lnTo>
                    <a:pt x="22711" y="2922"/>
                  </a:lnTo>
                  <a:lnTo>
                    <a:pt x="10891" y="10891"/>
                  </a:lnTo>
                  <a:lnTo>
                    <a:pt x="2922" y="22711"/>
                  </a:lnTo>
                  <a:lnTo>
                    <a:pt x="0" y="37185"/>
                  </a:lnTo>
                  <a:lnTo>
                    <a:pt x="0" y="334670"/>
                  </a:lnTo>
                  <a:lnTo>
                    <a:pt x="2922" y="349144"/>
                  </a:lnTo>
                  <a:lnTo>
                    <a:pt x="10891" y="360964"/>
                  </a:lnTo>
                  <a:lnTo>
                    <a:pt x="22711" y="368933"/>
                  </a:lnTo>
                  <a:lnTo>
                    <a:pt x="37185" y="371855"/>
                  </a:lnTo>
                  <a:lnTo>
                    <a:pt x="5688482" y="371855"/>
                  </a:lnTo>
                  <a:lnTo>
                    <a:pt x="5702956" y="368933"/>
                  </a:lnTo>
                  <a:lnTo>
                    <a:pt x="5714776" y="360964"/>
                  </a:lnTo>
                  <a:lnTo>
                    <a:pt x="5722745" y="349144"/>
                  </a:lnTo>
                  <a:lnTo>
                    <a:pt x="5725668" y="334670"/>
                  </a:lnTo>
                  <a:lnTo>
                    <a:pt x="5725668" y="37185"/>
                  </a:lnTo>
                  <a:lnTo>
                    <a:pt x="5722745" y="22711"/>
                  </a:lnTo>
                  <a:lnTo>
                    <a:pt x="5714776" y="10891"/>
                  </a:lnTo>
                  <a:lnTo>
                    <a:pt x="5702956" y="2922"/>
                  </a:lnTo>
                  <a:lnTo>
                    <a:pt x="5688482"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5564886" y="3563876"/>
              <a:ext cx="5725795" cy="372110"/>
            </a:xfrm>
            <a:custGeom>
              <a:avLst/>
              <a:gdLst/>
              <a:ahLst/>
              <a:cxnLst/>
              <a:rect l="l" t="t" r="r" b="b"/>
              <a:pathLst>
                <a:path w="5725795" h="372110">
                  <a:moveTo>
                    <a:pt x="0" y="37185"/>
                  </a:moveTo>
                  <a:lnTo>
                    <a:pt x="2922" y="22711"/>
                  </a:lnTo>
                  <a:lnTo>
                    <a:pt x="10891" y="10891"/>
                  </a:lnTo>
                  <a:lnTo>
                    <a:pt x="22711" y="2922"/>
                  </a:lnTo>
                  <a:lnTo>
                    <a:pt x="37185" y="0"/>
                  </a:lnTo>
                  <a:lnTo>
                    <a:pt x="5688482" y="0"/>
                  </a:lnTo>
                  <a:lnTo>
                    <a:pt x="5702956" y="2922"/>
                  </a:lnTo>
                  <a:lnTo>
                    <a:pt x="5714776" y="10891"/>
                  </a:lnTo>
                  <a:lnTo>
                    <a:pt x="5722745" y="22711"/>
                  </a:lnTo>
                  <a:lnTo>
                    <a:pt x="5725668" y="37185"/>
                  </a:lnTo>
                  <a:lnTo>
                    <a:pt x="5725668" y="334670"/>
                  </a:lnTo>
                  <a:lnTo>
                    <a:pt x="5722745" y="349144"/>
                  </a:lnTo>
                  <a:lnTo>
                    <a:pt x="5714776" y="360964"/>
                  </a:lnTo>
                  <a:lnTo>
                    <a:pt x="5702956" y="368933"/>
                  </a:lnTo>
                  <a:lnTo>
                    <a:pt x="5688482" y="371855"/>
                  </a:lnTo>
                  <a:lnTo>
                    <a:pt x="37185" y="371855"/>
                  </a:lnTo>
                  <a:lnTo>
                    <a:pt x="22711" y="368933"/>
                  </a:lnTo>
                  <a:lnTo>
                    <a:pt x="10891" y="360964"/>
                  </a:lnTo>
                  <a:lnTo>
                    <a:pt x="2922" y="349144"/>
                  </a:lnTo>
                  <a:lnTo>
                    <a:pt x="0" y="334670"/>
                  </a:lnTo>
                  <a:lnTo>
                    <a:pt x="0" y="37185"/>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8" name="object 58"/>
          <p:cNvSpPr txBox="1"/>
          <p:nvPr/>
        </p:nvSpPr>
        <p:spPr>
          <a:xfrm>
            <a:off x="5830444" y="3563221"/>
            <a:ext cx="5189855" cy="339090"/>
          </a:xfrm>
          <a:prstGeom prst="rect">
            <a:avLst/>
          </a:prstGeom>
        </p:spPr>
        <p:txBody>
          <a:bodyPr vert="horz" wrap="square" lIns="0" tIns="36830" rIns="0" bIns="0" rtlCol="0">
            <a:spAutoFit/>
          </a:bodyPr>
          <a:lstStyle/>
          <a:p>
            <a:pPr marL="928369" marR="5080" lvl="0" indent="-91630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6.</a:t>
            </a:r>
            <a:r>
              <a:rPr kumimoji="0" sz="1100" b="0" i="0" u="none" strike="noStrike" kern="1200" cap="none" spc="0" normalizeH="0" baseline="0" noProof="0" dirty="0">
                <a:ln>
                  <a:noFill/>
                </a:ln>
                <a:solidFill>
                  <a:prstClr val="black"/>
                </a:solidFill>
                <a:effectLst/>
                <a:uLnTx/>
                <a:uFillTx/>
                <a:latin typeface="Arial"/>
                <a:ea typeface="+mn-ea"/>
                <a:cs typeface="Arial"/>
              </a:rPr>
              <a:t> Identify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advisor</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 perinatal quality improvement </a:t>
            </a:r>
            <a:r>
              <a:rPr kumimoji="0" sz="1100" b="0" i="0" u="none" strike="noStrike" kern="1200" cap="none" spc="0" normalizeH="0" baseline="0" noProof="0" dirty="0">
                <a:ln>
                  <a:noFill/>
                </a:ln>
                <a:solidFill>
                  <a:prstClr val="black"/>
                </a:solidFill>
                <a:effectLst/>
                <a:uLnTx/>
                <a:uFillTx/>
                <a:latin typeface="Arial"/>
                <a:ea typeface="+mn-ea"/>
                <a:cs typeface="Arial"/>
              </a:rPr>
              <a:t>team</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or</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other </a:t>
            </a:r>
            <a:r>
              <a:rPr kumimoji="0" sz="1100" b="0" i="0" u="none" strike="noStrike" kern="1200" cap="none" spc="-29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opportunities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engage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 </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community</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members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59" name="object 59"/>
          <p:cNvGrpSpPr/>
          <p:nvPr/>
        </p:nvGrpSpPr>
        <p:grpSpPr>
          <a:xfrm>
            <a:off x="4699636" y="4256736"/>
            <a:ext cx="6567603" cy="887094"/>
            <a:chOff x="4602427" y="4256736"/>
            <a:chExt cx="6654165" cy="887094"/>
          </a:xfrm>
        </p:grpSpPr>
        <p:sp>
          <p:nvSpPr>
            <p:cNvPr id="60" name="object 60"/>
            <p:cNvSpPr/>
            <p:nvPr/>
          </p:nvSpPr>
          <p:spPr>
            <a:xfrm>
              <a:off x="4608777" y="4263086"/>
              <a:ext cx="852169" cy="601980"/>
            </a:xfrm>
            <a:custGeom>
              <a:avLst/>
              <a:gdLst/>
              <a:ahLst/>
              <a:cxnLst/>
              <a:rect l="l" t="t" r="r" b="b"/>
              <a:pathLst>
                <a:path w="852170" h="601979">
                  <a:moveTo>
                    <a:pt x="0" y="0"/>
                  </a:moveTo>
                  <a:lnTo>
                    <a:pt x="852030" y="601776"/>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5461254" y="4597144"/>
              <a:ext cx="5785485" cy="536575"/>
            </a:xfrm>
            <a:custGeom>
              <a:avLst/>
              <a:gdLst/>
              <a:ahLst/>
              <a:cxnLst/>
              <a:rect l="l" t="t" r="r" b="b"/>
              <a:pathLst>
                <a:path w="5785484" h="536575">
                  <a:moveTo>
                    <a:pt x="5731459" y="0"/>
                  </a:moveTo>
                  <a:lnTo>
                    <a:pt x="53644" y="0"/>
                  </a:lnTo>
                  <a:lnTo>
                    <a:pt x="32763" y="4215"/>
                  </a:lnTo>
                  <a:lnTo>
                    <a:pt x="15711" y="15711"/>
                  </a:lnTo>
                  <a:lnTo>
                    <a:pt x="4215" y="32763"/>
                  </a:lnTo>
                  <a:lnTo>
                    <a:pt x="0" y="53644"/>
                  </a:lnTo>
                  <a:lnTo>
                    <a:pt x="0" y="482803"/>
                  </a:lnTo>
                  <a:lnTo>
                    <a:pt x="4215" y="503684"/>
                  </a:lnTo>
                  <a:lnTo>
                    <a:pt x="15711" y="520736"/>
                  </a:lnTo>
                  <a:lnTo>
                    <a:pt x="32763" y="532232"/>
                  </a:lnTo>
                  <a:lnTo>
                    <a:pt x="53644" y="536447"/>
                  </a:lnTo>
                  <a:lnTo>
                    <a:pt x="5731459" y="536447"/>
                  </a:lnTo>
                  <a:lnTo>
                    <a:pt x="5752340" y="532232"/>
                  </a:lnTo>
                  <a:lnTo>
                    <a:pt x="5769392" y="520736"/>
                  </a:lnTo>
                  <a:lnTo>
                    <a:pt x="5780888" y="503684"/>
                  </a:lnTo>
                  <a:lnTo>
                    <a:pt x="5785104" y="482803"/>
                  </a:lnTo>
                  <a:lnTo>
                    <a:pt x="5785104" y="53644"/>
                  </a:lnTo>
                  <a:lnTo>
                    <a:pt x="5780888" y="32763"/>
                  </a:lnTo>
                  <a:lnTo>
                    <a:pt x="5769392" y="15711"/>
                  </a:lnTo>
                  <a:lnTo>
                    <a:pt x="5752340" y="4215"/>
                  </a:lnTo>
                  <a:lnTo>
                    <a:pt x="5731459"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461254" y="4597144"/>
              <a:ext cx="5785485" cy="536575"/>
            </a:xfrm>
            <a:custGeom>
              <a:avLst/>
              <a:gdLst/>
              <a:ahLst/>
              <a:cxnLst/>
              <a:rect l="l" t="t" r="r" b="b"/>
              <a:pathLst>
                <a:path w="5785484" h="536575">
                  <a:moveTo>
                    <a:pt x="0" y="53644"/>
                  </a:moveTo>
                  <a:lnTo>
                    <a:pt x="4215" y="32763"/>
                  </a:lnTo>
                  <a:lnTo>
                    <a:pt x="15711" y="15711"/>
                  </a:lnTo>
                  <a:lnTo>
                    <a:pt x="32763" y="4215"/>
                  </a:lnTo>
                  <a:lnTo>
                    <a:pt x="53644" y="0"/>
                  </a:lnTo>
                  <a:lnTo>
                    <a:pt x="5731459" y="0"/>
                  </a:lnTo>
                  <a:lnTo>
                    <a:pt x="5752340" y="4215"/>
                  </a:lnTo>
                  <a:lnTo>
                    <a:pt x="5769392" y="15711"/>
                  </a:lnTo>
                  <a:lnTo>
                    <a:pt x="5780888" y="32763"/>
                  </a:lnTo>
                  <a:lnTo>
                    <a:pt x="5785104" y="53644"/>
                  </a:lnTo>
                  <a:lnTo>
                    <a:pt x="5785104" y="482803"/>
                  </a:lnTo>
                  <a:lnTo>
                    <a:pt x="5780888" y="503684"/>
                  </a:lnTo>
                  <a:lnTo>
                    <a:pt x="5769392" y="520736"/>
                  </a:lnTo>
                  <a:lnTo>
                    <a:pt x="5752340" y="532232"/>
                  </a:lnTo>
                  <a:lnTo>
                    <a:pt x="5731459" y="536447"/>
                  </a:lnTo>
                  <a:lnTo>
                    <a:pt x="53644" y="536447"/>
                  </a:lnTo>
                  <a:lnTo>
                    <a:pt x="32763" y="532232"/>
                  </a:lnTo>
                  <a:lnTo>
                    <a:pt x="15711" y="520736"/>
                  </a:lnTo>
                  <a:lnTo>
                    <a:pt x="4215" y="503684"/>
                  </a:lnTo>
                  <a:lnTo>
                    <a:pt x="0" y="482803"/>
                  </a:lnTo>
                  <a:lnTo>
                    <a:pt x="0" y="53644"/>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3" name="object 63"/>
          <p:cNvSpPr txBox="1"/>
          <p:nvPr/>
        </p:nvSpPr>
        <p:spPr>
          <a:xfrm>
            <a:off x="5614036" y="4609374"/>
            <a:ext cx="5685916" cy="460382"/>
          </a:xfrm>
          <a:prstGeom prst="rect">
            <a:avLst/>
          </a:prstGeom>
        </p:spPr>
        <p:txBody>
          <a:bodyPr vert="horz" wrap="square" lIns="0" tIns="36830" rIns="0" bIns="0" rtlCol="0">
            <a:spAutoFit/>
          </a:bodyPr>
          <a:lstStyle/>
          <a:p>
            <a:pPr marL="12700" marR="5080" lvl="0" indent="18224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8.</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Reported</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Experience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Measure</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(PREM)</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survey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obtain </a:t>
            </a:r>
            <a:r>
              <a:rPr kumimoji="0" sz="1100" b="0" i="0" u="none" strike="noStrike" kern="1200" cap="none" spc="0" normalizeH="0" baseline="0" noProof="0" dirty="0">
                <a:ln>
                  <a:noFill/>
                </a:ln>
                <a:solidFill>
                  <a:prstClr val="black"/>
                </a:solidFill>
                <a:effectLst/>
                <a:uLnTx/>
                <a:uFillTx/>
                <a:latin typeface="Arial"/>
                <a:ea typeface="+mn-ea"/>
                <a:cs typeface="Arial"/>
              </a:rPr>
              <a:t> feedback</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from</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smtClean="0">
                <a:ln>
                  <a:noFill/>
                </a:ln>
                <a:solidFill>
                  <a:prstClr val="black"/>
                </a:solidFill>
                <a:effectLst/>
                <a:uLnTx/>
                <a:uFillTx/>
                <a:latin typeface="Arial"/>
                <a:ea typeface="+mn-ea"/>
                <a:cs typeface="Arial"/>
              </a:rPr>
              <a:t>and</a:t>
            </a:r>
            <a:r>
              <a:rPr kumimoji="0" sz="1100" b="0" i="0" u="none" strike="noStrike" kern="1200" cap="none" spc="10" normalizeH="0" baseline="0" noProof="0" dirty="0" smtClean="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process</a:t>
            </a:r>
            <a:r>
              <a:rPr kumimoji="0" sz="1100" b="0" i="0" u="none" strike="noStrike" kern="1200" cap="none" spc="0" normalizeH="0" baseline="0" noProof="0" dirty="0">
                <a:ln>
                  <a:noFill/>
                </a:ln>
                <a:solidFill>
                  <a:prstClr val="black"/>
                </a:solidFill>
                <a:effectLst/>
                <a:uLnTx/>
                <a:uFillTx/>
                <a:latin typeface="Arial"/>
                <a:ea typeface="+mn-ea"/>
                <a:cs typeface="Arial"/>
              </a:rPr>
              <a:t> to</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review</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&amp;</a:t>
            </a:r>
            <a:r>
              <a:rPr kumimoji="0" sz="1100" b="0" i="0" u="none" strike="noStrike" kern="1200" cap="none" spc="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results with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2352040" marR="0" lvl="0" indent="0" algn="l" defTabSz="914400" rtl="0" eaLnBrk="1" fontAlgn="auto" latinLnBrk="0" hangingPunct="1">
              <a:lnSpc>
                <a:spcPts val="1135"/>
              </a:lnSpc>
              <a:spcBef>
                <a:spcPts val="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nurses,</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staff</a:t>
            </a:r>
          </a:p>
        </p:txBody>
      </p:sp>
      <p:grpSp>
        <p:nvGrpSpPr>
          <p:cNvPr id="64" name="object 64"/>
          <p:cNvGrpSpPr/>
          <p:nvPr/>
        </p:nvGrpSpPr>
        <p:grpSpPr>
          <a:xfrm>
            <a:off x="4664075" y="4070352"/>
            <a:ext cx="6613525" cy="456565"/>
            <a:chOff x="4602427" y="4070352"/>
            <a:chExt cx="6613525" cy="456565"/>
          </a:xfrm>
        </p:grpSpPr>
        <p:sp>
          <p:nvSpPr>
            <p:cNvPr id="65" name="object 65"/>
            <p:cNvSpPr/>
            <p:nvPr/>
          </p:nvSpPr>
          <p:spPr>
            <a:xfrm>
              <a:off x="4608777" y="4263085"/>
              <a:ext cx="894080" cy="34925"/>
            </a:xfrm>
            <a:custGeom>
              <a:avLst/>
              <a:gdLst/>
              <a:ahLst/>
              <a:cxnLst/>
              <a:rect l="l" t="t" r="r" b="b"/>
              <a:pathLst>
                <a:path w="894079" h="34925">
                  <a:moveTo>
                    <a:pt x="0" y="0"/>
                  </a:moveTo>
                  <a:lnTo>
                    <a:pt x="893724" y="34594"/>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5503926" y="4080512"/>
              <a:ext cx="5701665" cy="436245"/>
            </a:xfrm>
            <a:custGeom>
              <a:avLst/>
              <a:gdLst/>
              <a:ahLst/>
              <a:cxnLst/>
              <a:rect l="l" t="t" r="r" b="b"/>
              <a:pathLst>
                <a:path w="5701665" h="436245">
                  <a:moveTo>
                    <a:pt x="5657697" y="0"/>
                  </a:moveTo>
                  <a:lnTo>
                    <a:pt x="43586" y="0"/>
                  </a:lnTo>
                  <a:lnTo>
                    <a:pt x="26622" y="3424"/>
                  </a:lnTo>
                  <a:lnTo>
                    <a:pt x="12768" y="12763"/>
                  </a:lnTo>
                  <a:lnTo>
                    <a:pt x="3426" y="26617"/>
                  </a:lnTo>
                  <a:lnTo>
                    <a:pt x="0" y="43586"/>
                  </a:lnTo>
                  <a:lnTo>
                    <a:pt x="0" y="392277"/>
                  </a:lnTo>
                  <a:lnTo>
                    <a:pt x="3426" y="409241"/>
                  </a:lnTo>
                  <a:lnTo>
                    <a:pt x="12768" y="423095"/>
                  </a:lnTo>
                  <a:lnTo>
                    <a:pt x="26622" y="432437"/>
                  </a:lnTo>
                  <a:lnTo>
                    <a:pt x="43586" y="435863"/>
                  </a:lnTo>
                  <a:lnTo>
                    <a:pt x="5657697" y="435863"/>
                  </a:lnTo>
                  <a:lnTo>
                    <a:pt x="5674661" y="432437"/>
                  </a:lnTo>
                  <a:lnTo>
                    <a:pt x="5688515" y="423095"/>
                  </a:lnTo>
                  <a:lnTo>
                    <a:pt x="5697857" y="409241"/>
                  </a:lnTo>
                  <a:lnTo>
                    <a:pt x="5701284" y="392277"/>
                  </a:lnTo>
                  <a:lnTo>
                    <a:pt x="5701284" y="43586"/>
                  </a:lnTo>
                  <a:lnTo>
                    <a:pt x="5697857" y="26617"/>
                  </a:lnTo>
                  <a:lnTo>
                    <a:pt x="5688515" y="12763"/>
                  </a:lnTo>
                  <a:lnTo>
                    <a:pt x="5674661" y="3424"/>
                  </a:lnTo>
                  <a:lnTo>
                    <a:pt x="5657697"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5503926" y="4080512"/>
              <a:ext cx="5701665" cy="436245"/>
            </a:xfrm>
            <a:custGeom>
              <a:avLst/>
              <a:gdLst/>
              <a:ahLst/>
              <a:cxnLst/>
              <a:rect l="l" t="t" r="r" b="b"/>
              <a:pathLst>
                <a:path w="5701665" h="436245">
                  <a:moveTo>
                    <a:pt x="0" y="43586"/>
                  </a:moveTo>
                  <a:lnTo>
                    <a:pt x="3426" y="26617"/>
                  </a:lnTo>
                  <a:lnTo>
                    <a:pt x="12768" y="12763"/>
                  </a:lnTo>
                  <a:lnTo>
                    <a:pt x="26622" y="3424"/>
                  </a:lnTo>
                  <a:lnTo>
                    <a:pt x="43586" y="0"/>
                  </a:lnTo>
                  <a:lnTo>
                    <a:pt x="5657697" y="0"/>
                  </a:lnTo>
                  <a:lnTo>
                    <a:pt x="5674661" y="3424"/>
                  </a:lnTo>
                  <a:lnTo>
                    <a:pt x="5688515" y="12763"/>
                  </a:lnTo>
                  <a:lnTo>
                    <a:pt x="5697857" y="26617"/>
                  </a:lnTo>
                  <a:lnTo>
                    <a:pt x="5701284" y="43586"/>
                  </a:lnTo>
                  <a:lnTo>
                    <a:pt x="5701284" y="392277"/>
                  </a:lnTo>
                  <a:lnTo>
                    <a:pt x="5697857" y="409241"/>
                  </a:lnTo>
                  <a:lnTo>
                    <a:pt x="5688515" y="423095"/>
                  </a:lnTo>
                  <a:lnTo>
                    <a:pt x="5674661" y="432437"/>
                  </a:lnTo>
                  <a:lnTo>
                    <a:pt x="5657697" y="435863"/>
                  </a:lnTo>
                  <a:lnTo>
                    <a:pt x="43586" y="435863"/>
                  </a:lnTo>
                  <a:lnTo>
                    <a:pt x="26622" y="432437"/>
                  </a:lnTo>
                  <a:lnTo>
                    <a:pt x="12768" y="423095"/>
                  </a:lnTo>
                  <a:lnTo>
                    <a:pt x="3426" y="409241"/>
                  </a:lnTo>
                  <a:lnTo>
                    <a:pt x="0" y="392277"/>
                  </a:lnTo>
                  <a:lnTo>
                    <a:pt x="0" y="43586"/>
                  </a:lnTo>
                  <a:close/>
                </a:path>
              </a:pathLst>
            </a:custGeom>
            <a:ln w="19811">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object 68"/>
          <p:cNvSpPr txBox="1"/>
          <p:nvPr/>
        </p:nvSpPr>
        <p:spPr>
          <a:xfrm>
            <a:off x="5586479" y="4114800"/>
            <a:ext cx="5767321" cy="319318"/>
          </a:xfrm>
          <a:prstGeom prst="rect">
            <a:avLst/>
          </a:prstGeom>
        </p:spPr>
        <p:txBody>
          <a:bodyPr vert="horz" wrap="square" lIns="0" tIns="36830" rIns="0" bIns="0" rtlCol="0">
            <a:spAutoFit/>
          </a:bodyPr>
          <a:lstStyle/>
          <a:p>
            <a:pPr marL="12700" marR="5080" lvl="0" indent="3492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7. Implement </a:t>
            </a:r>
            <a:r>
              <a:rPr kumimoji="0" sz="1100" b="0" i="0" u="none" strike="noStrike" kern="1200" cap="none" spc="0" normalizeH="0" baseline="0" noProof="0" dirty="0">
                <a:ln>
                  <a:noFill/>
                </a:ln>
                <a:solidFill>
                  <a:prstClr val="black"/>
                </a:solidFill>
                <a:effectLst/>
                <a:uLnTx/>
                <a:uFillTx/>
                <a:latin typeface="Arial"/>
                <a:ea typeface="+mn-ea"/>
                <a:cs typeface="Arial"/>
              </a:rPr>
              <a:t>a strategy for </a:t>
            </a:r>
            <a:r>
              <a:rPr kumimoji="0" sz="1100" b="0" i="0" u="none" strike="noStrike" kern="1200" cap="none" spc="-5" normalizeH="0" baseline="0" noProof="0" dirty="0">
                <a:ln>
                  <a:noFill/>
                </a:ln>
                <a:solidFill>
                  <a:prstClr val="black"/>
                </a:solidFill>
                <a:effectLst/>
                <a:uLnTx/>
                <a:uFillTx/>
                <a:latin typeface="Arial"/>
                <a:ea typeface="+mn-ea"/>
                <a:cs typeface="Arial"/>
              </a:rPr>
              <a:t>sharing expected </a:t>
            </a:r>
            <a:r>
              <a:rPr kumimoji="0" sz="1100" b="0" i="0" u="none" strike="noStrike" kern="1200" cap="none" spc="0" normalizeH="0" baseline="0" noProof="0" dirty="0">
                <a:ln>
                  <a:noFill/>
                </a:ln>
                <a:solidFill>
                  <a:prstClr val="black"/>
                </a:solidFill>
                <a:effectLst/>
                <a:uLnTx/>
                <a:uFillTx/>
                <a:latin typeface="Arial"/>
                <a:ea typeface="+mn-ea"/>
                <a:cs typeface="Arial"/>
              </a:rPr>
              <a:t>respectful care </a:t>
            </a:r>
            <a:r>
              <a:rPr kumimoji="0" sz="1100" b="0" i="0" u="none" strike="noStrike" kern="1200" cap="none" spc="-5" normalizeH="0" baseline="0" noProof="0" dirty="0">
                <a:ln>
                  <a:noFill/>
                </a:ln>
                <a:solidFill>
                  <a:prstClr val="black"/>
                </a:solidFill>
                <a:effectLst/>
                <a:uLnTx/>
                <a:uFillTx/>
                <a:latin typeface="Arial"/>
                <a:ea typeface="+mn-ea"/>
                <a:cs typeface="Arial"/>
              </a:rPr>
              <a:t>practices with delivery </a:t>
            </a:r>
            <a:r>
              <a:rPr kumimoji="0" sz="1100" b="0" i="0" u="none" strike="noStrike" kern="1200" cap="none" spc="0" normalizeH="0" baseline="0" noProof="0" dirty="0" smtClean="0">
                <a:ln>
                  <a:noFill/>
                </a:ln>
                <a:solidFill>
                  <a:prstClr val="black"/>
                </a:solidFill>
                <a:effectLst/>
                <a:uLnTx/>
                <a:uFillTx/>
                <a:latin typeface="Arial"/>
                <a:ea typeface="+mn-ea"/>
                <a:cs typeface="Arial"/>
              </a:rPr>
              <a:t>staff</a:t>
            </a:r>
            <a:r>
              <a:rPr kumimoji="0" sz="1100" b="0" i="0" u="none" strike="noStrike" kern="1200" cap="none" spc="5" normalizeH="0" baseline="0" noProof="0" dirty="0" smtClean="0">
                <a:ln>
                  <a:noFill/>
                </a:ln>
                <a:solidFill>
                  <a:prstClr val="black"/>
                </a:solidFill>
                <a:effectLst/>
                <a:uLnTx/>
                <a:uFillTx/>
                <a:latin typeface="Arial"/>
                <a:ea typeface="+mn-ea"/>
                <a:cs typeface="Arial"/>
              </a:rPr>
              <a:t> </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&amp;</a:t>
            </a:r>
            <a:r>
              <a:rPr kumimoji="0" sz="1100" b="0" i="0" u="none" strike="noStrike" kern="1200" cap="none" spc="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(i.e. posting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lang="en-US" sz="1100" b="0" i="0" u="none" strike="noStrike" kern="1200" cap="none" spc="15" normalizeH="0" baseline="0" noProof="0" dirty="0" smtClean="0">
                <a:ln>
                  <a:noFill/>
                </a:ln>
                <a:solidFill>
                  <a:prstClr val="black"/>
                </a:solidFill>
                <a:effectLst/>
                <a:uLnTx/>
                <a:uFillTx/>
                <a:latin typeface="Arial"/>
                <a:ea typeface="+mn-ea"/>
                <a:cs typeface="Arial"/>
              </a:rPr>
              <a:t>in </a:t>
            </a:r>
            <a:r>
              <a:rPr kumimoji="0" sz="1100" b="0" i="0" u="none" strike="noStrike" kern="1200" cap="none" spc="-5" normalizeH="0" baseline="0" noProof="0" dirty="0" smtClean="0">
                <a:ln>
                  <a:noFill/>
                </a:ln>
                <a:solidFill>
                  <a:prstClr val="black"/>
                </a:solidFill>
                <a:effectLst/>
                <a:uLnTx/>
                <a:uFillTx/>
                <a:latin typeface="Arial"/>
                <a:ea typeface="+mn-ea"/>
                <a:cs typeface="Arial"/>
              </a:rPr>
              <a:t>L</a:t>
            </a:r>
            <a:r>
              <a:rPr kumimoji="0" lang="en-US" sz="1100" b="0" i="0" u="none" strike="noStrike" kern="1200" cap="none" spc="-5" normalizeH="0" baseline="0" noProof="0" dirty="0">
                <a:ln>
                  <a:noFill/>
                </a:ln>
                <a:solidFill>
                  <a:prstClr val="black"/>
                </a:solidFill>
                <a:effectLst/>
                <a:uLnTx/>
                <a:uFillTx/>
                <a:latin typeface="Arial"/>
                <a:ea typeface="+mn-ea"/>
                <a:cs typeface="Arial"/>
              </a:rPr>
              <a:t>D</a:t>
            </a:r>
            <a:r>
              <a:rPr kumimoji="0" sz="1100" b="0" i="0" u="none" strike="noStrike" kern="1200" cap="none" spc="-5" normalizeH="0" baseline="0" noProof="0" dirty="0" smtClean="0">
                <a:ln>
                  <a:noFill/>
                </a:ln>
                <a:solidFill>
                  <a:prstClr val="black"/>
                </a:solidFill>
                <a:effectLst/>
                <a:uLnTx/>
                <a:uFillTx/>
                <a:latin typeface="Arial"/>
                <a:ea typeface="+mn-ea"/>
                <a:cs typeface="Arial"/>
              </a:rPr>
              <a:t>)</a:t>
            </a:r>
            <a:r>
              <a:rPr kumimoji="0" sz="1100" b="0" i="0" u="none" strike="noStrike" kern="1200" cap="none" spc="2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including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appropriately</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engaging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support partners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smtClean="0">
                <a:ln>
                  <a:noFill/>
                </a:ln>
                <a:solidFill>
                  <a:prstClr val="black"/>
                </a:solidFill>
                <a:effectLst/>
                <a:uLnTx/>
                <a:uFillTx/>
                <a:latin typeface="Arial"/>
                <a:ea typeface="+mn-ea"/>
                <a:cs typeface="Arial"/>
              </a:rPr>
              <a:t>and/</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or </a:t>
            </a:r>
            <a:r>
              <a:rPr kumimoji="0" sz="1100" b="0" i="0" u="none" strike="noStrike" kern="1200" cap="none" spc="-5" normalizeH="0" baseline="0" noProof="0" dirty="0" smtClean="0">
                <a:ln>
                  <a:noFill/>
                </a:ln>
                <a:solidFill>
                  <a:prstClr val="black"/>
                </a:solidFill>
                <a:effectLst/>
                <a:uLnTx/>
                <a:uFillTx/>
                <a:latin typeface="Arial"/>
                <a:ea typeface="+mn-ea"/>
                <a:cs typeface="Arial"/>
              </a:rPr>
              <a:t>doulas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9" name="object 69"/>
          <p:cNvGrpSpPr/>
          <p:nvPr/>
        </p:nvGrpSpPr>
        <p:grpSpPr>
          <a:xfrm>
            <a:off x="4602427" y="4256735"/>
            <a:ext cx="6664959" cy="1722755"/>
            <a:chOff x="4602427" y="4256735"/>
            <a:chExt cx="6664959" cy="1722755"/>
          </a:xfrm>
        </p:grpSpPr>
        <p:sp>
          <p:nvSpPr>
            <p:cNvPr id="70" name="object 70"/>
            <p:cNvSpPr/>
            <p:nvPr/>
          </p:nvSpPr>
          <p:spPr>
            <a:xfrm>
              <a:off x="4608777" y="4263085"/>
              <a:ext cx="960755" cy="1329690"/>
            </a:xfrm>
            <a:custGeom>
              <a:avLst/>
              <a:gdLst/>
              <a:ahLst/>
              <a:cxnLst/>
              <a:rect l="l" t="t" r="r" b="b"/>
              <a:pathLst>
                <a:path w="960754" h="1329689">
                  <a:moveTo>
                    <a:pt x="0" y="0"/>
                  </a:moveTo>
                  <a:lnTo>
                    <a:pt x="960742" y="1329397"/>
                  </a:lnTo>
                </a:path>
              </a:pathLst>
            </a:custGeom>
            <a:ln w="12699">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5570982" y="5217416"/>
              <a:ext cx="5686425" cy="751840"/>
            </a:xfrm>
            <a:custGeom>
              <a:avLst/>
              <a:gdLst/>
              <a:ahLst/>
              <a:cxnLst/>
              <a:rect l="l" t="t" r="r" b="b"/>
              <a:pathLst>
                <a:path w="5686425" h="751839">
                  <a:moveTo>
                    <a:pt x="5610910" y="0"/>
                  </a:moveTo>
                  <a:lnTo>
                    <a:pt x="75133" y="0"/>
                  </a:lnTo>
                  <a:lnTo>
                    <a:pt x="45889" y="5904"/>
                  </a:lnTo>
                  <a:lnTo>
                    <a:pt x="22007" y="22007"/>
                  </a:lnTo>
                  <a:lnTo>
                    <a:pt x="5904" y="45889"/>
                  </a:lnTo>
                  <a:lnTo>
                    <a:pt x="0" y="75133"/>
                  </a:lnTo>
                  <a:lnTo>
                    <a:pt x="0" y="676198"/>
                  </a:lnTo>
                  <a:lnTo>
                    <a:pt x="5904" y="705442"/>
                  </a:lnTo>
                  <a:lnTo>
                    <a:pt x="22007" y="729324"/>
                  </a:lnTo>
                  <a:lnTo>
                    <a:pt x="45889" y="745427"/>
                  </a:lnTo>
                  <a:lnTo>
                    <a:pt x="75133" y="751332"/>
                  </a:lnTo>
                  <a:lnTo>
                    <a:pt x="5610910" y="751332"/>
                  </a:lnTo>
                  <a:lnTo>
                    <a:pt x="5640154" y="745427"/>
                  </a:lnTo>
                  <a:lnTo>
                    <a:pt x="5664036" y="729324"/>
                  </a:lnTo>
                  <a:lnTo>
                    <a:pt x="5680139" y="705442"/>
                  </a:lnTo>
                  <a:lnTo>
                    <a:pt x="5686044" y="676198"/>
                  </a:lnTo>
                  <a:lnTo>
                    <a:pt x="5686044" y="75133"/>
                  </a:lnTo>
                  <a:lnTo>
                    <a:pt x="5680140" y="45889"/>
                  </a:lnTo>
                  <a:lnTo>
                    <a:pt x="5664041" y="22007"/>
                  </a:lnTo>
                  <a:lnTo>
                    <a:pt x="5640159" y="5904"/>
                  </a:lnTo>
                  <a:lnTo>
                    <a:pt x="5610910"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5570982" y="5217416"/>
              <a:ext cx="5686425" cy="751840"/>
            </a:xfrm>
            <a:custGeom>
              <a:avLst/>
              <a:gdLst/>
              <a:ahLst/>
              <a:cxnLst/>
              <a:rect l="l" t="t" r="r" b="b"/>
              <a:pathLst>
                <a:path w="5686425" h="751839">
                  <a:moveTo>
                    <a:pt x="0" y="75133"/>
                  </a:moveTo>
                  <a:lnTo>
                    <a:pt x="5904" y="45889"/>
                  </a:lnTo>
                  <a:lnTo>
                    <a:pt x="22007" y="22007"/>
                  </a:lnTo>
                  <a:lnTo>
                    <a:pt x="45889" y="5904"/>
                  </a:lnTo>
                  <a:lnTo>
                    <a:pt x="75133" y="0"/>
                  </a:lnTo>
                  <a:lnTo>
                    <a:pt x="5610910" y="0"/>
                  </a:lnTo>
                  <a:lnTo>
                    <a:pt x="5640159" y="5904"/>
                  </a:lnTo>
                  <a:lnTo>
                    <a:pt x="5664041" y="22007"/>
                  </a:lnTo>
                  <a:lnTo>
                    <a:pt x="5680140" y="45889"/>
                  </a:lnTo>
                  <a:lnTo>
                    <a:pt x="5686044" y="75133"/>
                  </a:lnTo>
                  <a:lnTo>
                    <a:pt x="5686044" y="676198"/>
                  </a:lnTo>
                  <a:lnTo>
                    <a:pt x="5680139" y="705442"/>
                  </a:lnTo>
                  <a:lnTo>
                    <a:pt x="5664036" y="729324"/>
                  </a:lnTo>
                  <a:lnTo>
                    <a:pt x="5640154" y="745427"/>
                  </a:lnTo>
                  <a:lnTo>
                    <a:pt x="5610910" y="751332"/>
                  </a:lnTo>
                  <a:lnTo>
                    <a:pt x="75133" y="751332"/>
                  </a:lnTo>
                  <a:lnTo>
                    <a:pt x="45889" y="745427"/>
                  </a:lnTo>
                  <a:lnTo>
                    <a:pt x="22007" y="729324"/>
                  </a:lnTo>
                  <a:lnTo>
                    <a:pt x="5904" y="705442"/>
                  </a:lnTo>
                  <a:lnTo>
                    <a:pt x="0" y="676198"/>
                  </a:lnTo>
                  <a:lnTo>
                    <a:pt x="0" y="75133"/>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object 73"/>
          <p:cNvSpPr txBox="1"/>
          <p:nvPr/>
        </p:nvSpPr>
        <p:spPr>
          <a:xfrm>
            <a:off x="5649822" y="5336985"/>
            <a:ext cx="5523230" cy="483870"/>
          </a:xfrm>
          <a:prstGeom prst="rect">
            <a:avLst/>
          </a:prstGeom>
        </p:spPr>
        <p:txBody>
          <a:bodyPr vert="horz" wrap="square" lIns="0" tIns="36830" rIns="0" bIns="0" rtlCol="0">
            <a:spAutoFit/>
          </a:bodyPr>
          <a:lstStyle/>
          <a:p>
            <a:pPr marL="60960" marR="5080" lvl="0" indent="-4889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9.</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0" normalizeH="0" baseline="0" noProof="0" dirty="0">
                <a:ln>
                  <a:noFill/>
                </a:ln>
                <a:solidFill>
                  <a:prstClr val="black"/>
                </a:solidFill>
                <a:effectLst/>
                <a:uLnTx/>
                <a:uFillTx/>
                <a:latin typeface="Arial"/>
                <a:ea typeface="+mn-ea"/>
                <a:cs typeface="Arial"/>
              </a:rPr>
              <a:t> the</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recommended</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safety</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 education</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materials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prior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discharge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including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education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urgent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maternal</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warning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signs,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207645" marR="0" lvl="0" indent="0" algn="l" defTabSz="914400" rtl="0" eaLnBrk="1" fontAlgn="auto" latinLnBrk="0" hangingPunct="1">
              <a:lnSpc>
                <a:spcPts val="1135"/>
              </a:lnSpc>
              <a:spcBef>
                <a:spcPts val="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safety,</a:t>
            </a:r>
            <a:r>
              <a:rPr kumimoji="0" sz="1100" b="0" i="0" u="none" strike="noStrike" kern="1200" cap="none" spc="30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communication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with</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healthcare</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importance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early</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follow</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up</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74" name="object 74"/>
          <p:cNvGrpSpPr/>
          <p:nvPr/>
        </p:nvGrpSpPr>
        <p:grpSpPr>
          <a:xfrm>
            <a:off x="2620234" y="4011518"/>
            <a:ext cx="1950720" cy="2377440"/>
            <a:chOff x="2620234" y="4011518"/>
            <a:chExt cx="1950720" cy="2377440"/>
          </a:xfrm>
        </p:grpSpPr>
        <p:sp>
          <p:nvSpPr>
            <p:cNvPr id="75" name="object 75"/>
            <p:cNvSpPr/>
            <p:nvPr/>
          </p:nvSpPr>
          <p:spPr>
            <a:xfrm>
              <a:off x="2626584" y="4017868"/>
              <a:ext cx="280035" cy="1881505"/>
            </a:xfrm>
            <a:custGeom>
              <a:avLst/>
              <a:gdLst/>
              <a:ahLst/>
              <a:cxnLst/>
              <a:rect l="l" t="t" r="r" b="b"/>
              <a:pathLst>
                <a:path w="280035" h="1881504">
                  <a:moveTo>
                    <a:pt x="0" y="0"/>
                  </a:moveTo>
                  <a:lnTo>
                    <a:pt x="279717" y="1881276"/>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907030" y="5421631"/>
              <a:ext cx="1653539" cy="957580"/>
            </a:xfrm>
            <a:custGeom>
              <a:avLst/>
              <a:gdLst/>
              <a:ahLst/>
              <a:cxnLst/>
              <a:rect l="l" t="t" r="r" b="b"/>
              <a:pathLst>
                <a:path w="1653539" h="957579">
                  <a:moveTo>
                    <a:pt x="1557832" y="0"/>
                  </a:moveTo>
                  <a:lnTo>
                    <a:pt x="95707" y="0"/>
                  </a:lnTo>
                  <a:lnTo>
                    <a:pt x="58453" y="7521"/>
                  </a:lnTo>
                  <a:lnTo>
                    <a:pt x="28032" y="28032"/>
                  </a:lnTo>
                  <a:lnTo>
                    <a:pt x="7521" y="58453"/>
                  </a:lnTo>
                  <a:lnTo>
                    <a:pt x="0" y="95707"/>
                  </a:lnTo>
                  <a:lnTo>
                    <a:pt x="0" y="861364"/>
                  </a:lnTo>
                  <a:lnTo>
                    <a:pt x="7521" y="898618"/>
                  </a:lnTo>
                  <a:lnTo>
                    <a:pt x="28032" y="929039"/>
                  </a:lnTo>
                  <a:lnTo>
                    <a:pt x="58453" y="949550"/>
                  </a:lnTo>
                  <a:lnTo>
                    <a:pt x="95707" y="957071"/>
                  </a:lnTo>
                  <a:lnTo>
                    <a:pt x="1557832" y="957071"/>
                  </a:lnTo>
                  <a:lnTo>
                    <a:pt x="1595086" y="949550"/>
                  </a:lnTo>
                  <a:lnTo>
                    <a:pt x="1625507" y="929039"/>
                  </a:lnTo>
                  <a:lnTo>
                    <a:pt x="1646018" y="898618"/>
                  </a:lnTo>
                  <a:lnTo>
                    <a:pt x="1653539" y="861364"/>
                  </a:lnTo>
                  <a:lnTo>
                    <a:pt x="1653539" y="95707"/>
                  </a:lnTo>
                  <a:lnTo>
                    <a:pt x="1646018" y="58453"/>
                  </a:lnTo>
                  <a:lnTo>
                    <a:pt x="1625507" y="28032"/>
                  </a:lnTo>
                  <a:lnTo>
                    <a:pt x="1595086" y="7521"/>
                  </a:lnTo>
                  <a:lnTo>
                    <a:pt x="15578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907030" y="5421630"/>
              <a:ext cx="1653539" cy="957580"/>
            </a:xfrm>
            <a:custGeom>
              <a:avLst/>
              <a:gdLst/>
              <a:ahLst/>
              <a:cxnLst/>
              <a:rect l="l" t="t" r="r" b="b"/>
              <a:pathLst>
                <a:path w="1653539" h="957579">
                  <a:moveTo>
                    <a:pt x="0" y="95707"/>
                  </a:moveTo>
                  <a:lnTo>
                    <a:pt x="7521" y="58453"/>
                  </a:lnTo>
                  <a:lnTo>
                    <a:pt x="28032" y="28032"/>
                  </a:lnTo>
                  <a:lnTo>
                    <a:pt x="58453" y="7521"/>
                  </a:lnTo>
                  <a:lnTo>
                    <a:pt x="95707" y="0"/>
                  </a:lnTo>
                  <a:lnTo>
                    <a:pt x="1557832" y="0"/>
                  </a:lnTo>
                  <a:lnTo>
                    <a:pt x="1595086" y="7521"/>
                  </a:lnTo>
                  <a:lnTo>
                    <a:pt x="1625507" y="28032"/>
                  </a:lnTo>
                  <a:lnTo>
                    <a:pt x="1646018" y="58453"/>
                  </a:lnTo>
                  <a:lnTo>
                    <a:pt x="1653539" y="95707"/>
                  </a:lnTo>
                  <a:lnTo>
                    <a:pt x="1653539" y="861364"/>
                  </a:lnTo>
                  <a:lnTo>
                    <a:pt x="1646018" y="898618"/>
                  </a:lnTo>
                  <a:lnTo>
                    <a:pt x="1625507" y="929039"/>
                  </a:lnTo>
                  <a:lnTo>
                    <a:pt x="1595086" y="949550"/>
                  </a:lnTo>
                  <a:lnTo>
                    <a:pt x="1557832" y="957072"/>
                  </a:lnTo>
                  <a:lnTo>
                    <a:pt x="95707" y="957072"/>
                  </a:lnTo>
                  <a:lnTo>
                    <a:pt x="58453" y="949550"/>
                  </a:lnTo>
                  <a:lnTo>
                    <a:pt x="28032" y="929039"/>
                  </a:lnTo>
                  <a:lnTo>
                    <a:pt x="7521" y="898618"/>
                  </a:lnTo>
                  <a:lnTo>
                    <a:pt x="0" y="861364"/>
                  </a:lnTo>
                  <a:lnTo>
                    <a:pt x="0" y="95707"/>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object 78"/>
          <p:cNvSpPr txBox="1"/>
          <p:nvPr/>
        </p:nvSpPr>
        <p:spPr>
          <a:xfrm>
            <a:off x="2930817" y="5543411"/>
            <a:ext cx="1604010" cy="682625"/>
          </a:xfrm>
          <a:prstGeom prst="rect">
            <a:avLst/>
          </a:prstGeom>
        </p:spPr>
        <p:txBody>
          <a:bodyPr vert="horz" wrap="square" lIns="0" tIns="37465" rIns="0" bIns="0" rtlCol="0">
            <a:spAutoFit/>
          </a:bodyPr>
          <a:lstStyle/>
          <a:p>
            <a:pPr marL="111125" marR="5080" lvl="0" indent="-99060" algn="l" defTabSz="914400" rtl="0" eaLnBrk="1" fontAlgn="auto" latinLnBrk="0" hangingPunct="1">
              <a:lnSpc>
                <a:spcPct val="86300"/>
              </a:lnSpc>
              <a:spcBef>
                <a:spcPts val="29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4. </a:t>
            </a:r>
            <a:r>
              <a:rPr kumimoji="0" sz="1200" b="0" i="0" u="none" strike="noStrike" kern="1200" cap="none" spc="-5" normalizeH="0" baseline="0" noProof="0" dirty="0">
                <a:ln>
                  <a:noFill/>
                </a:ln>
                <a:solidFill>
                  <a:prstClr val="black"/>
                </a:solidFill>
                <a:effectLst/>
                <a:uLnTx/>
                <a:uFillTx/>
                <a:latin typeface="Arial"/>
                <a:ea typeface="+mn-ea"/>
                <a:cs typeface="Arial"/>
              </a:rPr>
              <a:t>Engage and educate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providers, nurses, </a:t>
            </a:r>
            <a:r>
              <a:rPr kumimoji="0" sz="1200" b="0" i="0" u="none" strike="noStrike" kern="1200" cap="none" spc="0" normalizeH="0" baseline="0" noProof="0" dirty="0">
                <a:ln>
                  <a:noFill/>
                </a:ln>
                <a:solidFill>
                  <a:prstClr val="black"/>
                </a:solidFill>
                <a:effectLst/>
                <a:uLnTx/>
                <a:uFillTx/>
                <a:latin typeface="Arial"/>
                <a:ea typeface="+mn-ea"/>
                <a:cs typeface="Arial"/>
              </a:rPr>
              <a:t>&amp; </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staff</a:t>
            </a:r>
            <a:r>
              <a:rPr kumimoji="0" sz="1200" b="0" i="0" u="none" strike="noStrike" kern="1200" cap="none" spc="-3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 birth</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599440" marR="0" lvl="0" indent="0" algn="l" defTabSz="914400" rtl="0" eaLnBrk="1" fontAlgn="auto" latinLnBrk="0" hangingPunct="1">
              <a:lnSpc>
                <a:spcPts val="125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9" name="object 79"/>
          <p:cNvGrpSpPr/>
          <p:nvPr/>
        </p:nvGrpSpPr>
        <p:grpSpPr>
          <a:xfrm>
            <a:off x="4552993" y="5892789"/>
            <a:ext cx="6714246" cy="675005"/>
            <a:chOff x="4552993" y="5892789"/>
            <a:chExt cx="6757034" cy="675005"/>
          </a:xfrm>
        </p:grpSpPr>
        <p:sp>
          <p:nvSpPr>
            <p:cNvPr id="80" name="object 80"/>
            <p:cNvSpPr/>
            <p:nvPr/>
          </p:nvSpPr>
          <p:spPr>
            <a:xfrm>
              <a:off x="4559343" y="5899139"/>
              <a:ext cx="1010285" cy="412115"/>
            </a:xfrm>
            <a:custGeom>
              <a:avLst/>
              <a:gdLst/>
              <a:ahLst/>
              <a:cxnLst/>
              <a:rect l="l" t="t" r="r" b="b"/>
              <a:pathLst>
                <a:path w="1010285" h="412114">
                  <a:moveTo>
                    <a:pt x="0" y="0"/>
                  </a:moveTo>
                  <a:lnTo>
                    <a:pt x="1010183" y="411861"/>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5570981" y="6066283"/>
              <a:ext cx="5728970" cy="490855"/>
            </a:xfrm>
            <a:custGeom>
              <a:avLst/>
              <a:gdLst/>
              <a:ahLst/>
              <a:cxnLst/>
              <a:rect l="l" t="t" r="r" b="b"/>
              <a:pathLst>
                <a:path w="5728970" h="490854">
                  <a:moveTo>
                    <a:pt x="5679643" y="0"/>
                  </a:moveTo>
                  <a:lnTo>
                    <a:pt x="49072" y="0"/>
                  </a:lnTo>
                  <a:lnTo>
                    <a:pt x="29971" y="3856"/>
                  </a:lnTo>
                  <a:lnTo>
                    <a:pt x="14373" y="14373"/>
                  </a:lnTo>
                  <a:lnTo>
                    <a:pt x="3856" y="29971"/>
                  </a:lnTo>
                  <a:lnTo>
                    <a:pt x="0" y="49072"/>
                  </a:lnTo>
                  <a:lnTo>
                    <a:pt x="0" y="441655"/>
                  </a:lnTo>
                  <a:lnTo>
                    <a:pt x="3856" y="460756"/>
                  </a:lnTo>
                  <a:lnTo>
                    <a:pt x="14373" y="476354"/>
                  </a:lnTo>
                  <a:lnTo>
                    <a:pt x="29971" y="486871"/>
                  </a:lnTo>
                  <a:lnTo>
                    <a:pt x="49072" y="490728"/>
                  </a:lnTo>
                  <a:lnTo>
                    <a:pt x="5679643" y="490728"/>
                  </a:lnTo>
                  <a:lnTo>
                    <a:pt x="5698744" y="486871"/>
                  </a:lnTo>
                  <a:lnTo>
                    <a:pt x="5714342" y="476354"/>
                  </a:lnTo>
                  <a:lnTo>
                    <a:pt x="5724859" y="460756"/>
                  </a:lnTo>
                  <a:lnTo>
                    <a:pt x="5728716" y="441655"/>
                  </a:lnTo>
                  <a:lnTo>
                    <a:pt x="5728716" y="49072"/>
                  </a:lnTo>
                  <a:lnTo>
                    <a:pt x="5724859" y="29971"/>
                  </a:lnTo>
                  <a:lnTo>
                    <a:pt x="5714342" y="14373"/>
                  </a:lnTo>
                  <a:lnTo>
                    <a:pt x="5698744" y="3856"/>
                  </a:lnTo>
                  <a:lnTo>
                    <a:pt x="5679643"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5570981" y="6066283"/>
              <a:ext cx="5728970" cy="490855"/>
            </a:xfrm>
            <a:custGeom>
              <a:avLst/>
              <a:gdLst/>
              <a:ahLst/>
              <a:cxnLst/>
              <a:rect l="l" t="t" r="r" b="b"/>
              <a:pathLst>
                <a:path w="5728970" h="490854">
                  <a:moveTo>
                    <a:pt x="0" y="49072"/>
                  </a:moveTo>
                  <a:lnTo>
                    <a:pt x="3856" y="29971"/>
                  </a:lnTo>
                  <a:lnTo>
                    <a:pt x="14373" y="14373"/>
                  </a:lnTo>
                  <a:lnTo>
                    <a:pt x="29971" y="3856"/>
                  </a:lnTo>
                  <a:lnTo>
                    <a:pt x="49072" y="0"/>
                  </a:lnTo>
                  <a:lnTo>
                    <a:pt x="5679643" y="0"/>
                  </a:lnTo>
                  <a:lnTo>
                    <a:pt x="5698744" y="3856"/>
                  </a:lnTo>
                  <a:lnTo>
                    <a:pt x="5714342" y="14373"/>
                  </a:lnTo>
                  <a:lnTo>
                    <a:pt x="5724859" y="29971"/>
                  </a:lnTo>
                  <a:lnTo>
                    <a:pt x="5728716" y="49072"/>
                  </a:lnTo>
                  <a:lnTo>
                    <a:pt x="5728716" y="441655"/>
                  </a:lnTo>
                  <a:lnTo>
                    <a:pt x="5724859" y="460756"/>
                  </a:lnTo>
                  <a:lnTo>
                    <a:pt x="5714342" y="476354"/>
                  </a:lnTo>
                  <a:lnTo>
                    <a:pt x="5698744" y="486871"/>
                  </a:lnTo>
                  <a:lnTo>
                    <a:pt x="5679643" y="490728"/>
                  </a:lnTo>
                  <a:lnTo>
                    <a:pt x="49072" y="490728"/>
                  </a:lnTo>
                  <a:lnTo>
                    <a:pt x="29971" y="486871"/>
                  </a:lnTo>
                  <a:lnTo>
                    <a:pt x="14373" y="476354"/>
                  </a:lnTo>
                  <a:lnTo>
                    <a:pt x="3856" y="460756"/>
                  </a:lnTo>
                  <a:lnTo>
                    <a:pt x="0" y="441655"/>
                  </a:lnTo>
                  <a:lnTo>
                    <a:pt x="0" y="49072"/>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object 83"/>
          <p:cNvSpPr txBox="1"/>
          <p:nvPr/>
        </p:nvSpPr>
        <p:spPr>
          <a:xfrm>
            <a:off x="5837296" y="6127806"/>
            <a:ext cx="5192395" cy="339090"/>
          </a:xfrm>
          <a:prstGeom prst="rect">
            <a:avLst/>
          </a:prstGeom>
        </p:spPr>
        <p:txBody>
          <a:bodyPr vert="horz" wrap="square" lIns="0" tIns="36830" rIns="0" bIns="0" rtlCol="0">
            <a:spAutoFit/>
          </a:bodyPr>
          <a:lstStyle/>
          <a:p>
            <a:pPr marL="957580" marR="5080" lvl="0" indent="-94551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10.</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Educating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nurses,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staff</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importance of</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listening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respectful</a:t>
            </a:r>
            <a:r>
              <a:rPr kumimoji="0" sz="1100" b="0" i="0" u="none" strike="noStrike" kern="1200" cap="none" spc="-3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care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addressing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implicit</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bias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4" name="object 84"/>
          <p:cNvGrpSpPr/>
          <p:nvPr/>
        </p:nvGrpSpPr>
        <p:grpSpPr>
          <a:xfrm>
            <a:off x="3090417" y="915748"/>
            <a:ext cx="1122680" cy="314756"/>
            <a:chOff x="3090417" y="964438"/>
            <a:chExt cx="1122680" cy="266065"/>
          </a:xfrm>
        </p:grpSpPr>
        <p:sp>
          <p:nvSpPr>
            <p:cNvPr id="85" name="object 85"/>
            <p:cNvSpPr/>
            <p:nvPr/>
          </p:nvSpPr>
          <p:spPr>
            <a:xfrm>
              <a:off x="3096767" y="970788"/>
              <a:ext cx="1109980" cy="253365"/>
            </a:xfrm>
            <a:custGeom>
              <a:avLst/>
              <a:gdLst/>
              <a:ahLst/>
              <a:cxnLst/>
              <a:rect l="l" t="t" r="r" b="b"/>
              <a:pathLst>
                <a:path w="1109979" h="253365">
                  <a:moveTo>
                    <a:pt x="1067308" y="0"/>
                  </a:moveTo>
                  <a:lnTo>
                    <a:pt x="42164" y="0"/>
                  </a:lnTo>
                  <a:lnTo>
                    <a:pt x="25749" y="3312"/>
                  </a:lnTo>
                  <a:lnTo>
                    <a:pt x="12347" y="12347"/>
                  </a:lnTo>
                  <a:lnTo>
                    <a:pt x="3312" y="25749"/>
                  </a:lnTo>
                  <a:lnTo>
                    <a:pt x="0" y="42163"/>
                  </a:lnTo>
                  <a:lnTo>
                    <a:pt x="0" y="210819"/>
                  </a:lnTo>
                  <a:lnTo>
                    <a:pt x="3312" y="227234"/>
                  </a:lnTo>
                  <a:lnTo>
                    <a:pt x="12347" y="240636"/>
                  </a:lnTo>
                  <a:lnTo>
                    <a:pt x="25749" y="249671"/>
                  </a:lnTo>
                  <a:lnTo>
                    <a:pt x="42164" y="252983"/>
                  </a:lnTo>
                  <a:lnTo>
                    <a:pt x="1067308" y="252983"/>
                  </a:lnTo>
                  <a:lnTo>
                    <a:pt x="1083722" y="249671"/>
                  </a:lnTo>
                  <a:lnTo>
                    <a:pt x="1097124" y="240636"/>
                  </a:lnTo>
                  <a:lnTo>
                    <a:pt x="1106159" y="227234"/>
                  </a:lnTo>
                  <a:lnTo>
                    <a:pt x="1109472" y="210819"/>
                  </a:lnTo>
                  <a:lnTo>
                    <a:pt x="1109472" y="42163"/>
                  </a:lnTo>
                  <a:lnTo>
                    <a:pt x="1106159" y="25749"/>
                  </a:lnTo>
                  <a:lnTo>
                    <a:pt x="1097124" y="12347"/>
                  </a:lnTo>
                  <a:lnTo>
                    <a:pt x="1083722" y="3312"/>
                  </a:lnTo>
                  <a:lnTo>
                    <a:pt x="106730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3096767" y="970788"/>
              <a:ext cx="1109980" cy="253365"/>
            </a:xfrm>
            <a:custGeom>
              <a:avLst/>
              <a:gdLst/>
              <a:ahLst/>
              <a:cxnLst/>
              <a:rect l="l" t="t" r="r" b="b"/>
              <a:pathLst>
                <a:path w="1109979" h="253365">
                  <a:moveTo>
                    <a:pt x="0" y="42163"/>
                  </a:moveTo>
                  <a:lnTo>
                    <a:pt x="3312" y="25749"/>
                  </a:lnTo>
                  <a:lnTo>
                    <a:pt x="12347" y="12347"/>
                  </a:lnTo>
                  <a:lnTo>
                    <a:pt x="25749" y="3312"/>
                  </a:lnTo>
                  <a:lnTo>
                    <a:pt x="42164" y="0"/>
                  </a:lnTo>
                  <a:lnTo>
                    <a:pt x="1067308" y="0"/>
                  </a:lnTo>
                  <a:lnTo>
                    <a:pt x="1083722" y="3312"/>
                  </a:lnTo>
                  <a:lnTo>
                    <a:pt x="1097124" y="12347"/>
                  </a:lnTo>
                  <a:lnTo>
                    <a:pt x="1106159" y="25749"/>
                  </a:lnTo>
                  <a:lnTo>
                    <a:pt x="1109472" y="42163"/>
                  </a:lnTo>
                  <a:lnTo>
                    <a:pt x="1109472" y="210819"/>
                  </a:lnTo>
                  <a:lnTo>
                    <a:pt x="1106159" y="227234"/>
                  </a:lnTo>
                  <a:lnTo>
                    <a:pt x="1097124" y="240636"/>
                  </a:lnTo>
                  <a:lnTo>
                    <a:pt x="1083722" y="249671"/>
                  </a:lnTo>
                  <a:lnTo>
                    <a:pt x="1067308" y="252983"/>
                  </a:lnTo>
                  <a:lnTo>
                    <a:pt x="42164" y="252983"/>
                  </a:lnTo>
                  <a:lnTo>
                    <a:pt x="25749" y="249671"/>
                  </a:lnTo>
                  <a:lnTo>
                    <a:pt x="12347" y="240636"/>
                  </a:lnTo>
                  <a:lnTo>
                    <a:pt x="3312" y="227234"/>
                  </a:lnTo>
                  <a:lnTo>
                    <a:pt x="0" y="210819"/>
                  </a:lnTo>
                  <a:lnTo>
                    <a:pt x="0" y="42163"/>
                  </a:lnTo>
                  <a:close/>
                </a:path>
              </a:pathLst>
            </a:custGeom>
            <a:ln w="12192">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7" name="object 87"/>
          <p:cNvSpPr txBox="1"/>
          <p:nvPr/>
        </p:nvSpPr>
        <p:spPr>
          <a:xfrm>
            <a:off x="3109037" y="914400"/>
            <a:ext cx="1104441" cy="321242"/>
          </a:xfrm>
          <a:prstGeom prst="rect">
            <a:avLst/>
          </a:prstGeom>
          <a:solidFill>
            <a:srgbClr val="0070C0"/>
          </a:solidFill>
        </p:spPr>
        <p:txBody>
          <a:bodyPr vert="horz" wrap="square" lIns="0" tIns="13335" rIns="0" bIns="0" rtlCol="0">
            <a:spAutoFit/>
          </a:bodyPr>
          <a:lstStyle/>
          <a:p>
            <a:pPr marL="10541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Arial"/>
                <a:ea typeface="+mn-ea"/>
                <a:cs typeface="Arial"/>
              </a:rPr>
              <a:t>Drivers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2" name="object 92"/>
          <p:cNvGrpSpPr/>
          <p:nvPr/>
        </p:nvGrpSpPr>
        <p:grpSpPr>
          <a:xfrm>
            <a:off x="7398131" y="272132"/>
            <a:ext cx="2117725" cy="412115"/>
            <a:chOff x="7414006" y="359409"/>
            <a:chExt cx="2117725" cy="412115"/>
          </a:xfrm>
          <a:solidFill>
            <a:srgbClr val="0070C0"/>
          </a:solidFill>
        </p:grpSpPr>
        <p:sp>
          <p:nvSpPr>
            <p:cNvPr id="93" name="object 93"/>
            <p:cNvSpPr/>
            <p:nvPr/>
          </p:nvSpPr>
          <p:spPr>
            <a:xfrm>
              <a:off x="7420356" y="365759"/>
              <a:ext cx="2105025" cy="399415"/>
            </a:xfrm>
            <a:custGeom>
              <a:avLst/>
              <a:gdLst/>
              <a:ahLst/>
              <a:cxnLst/>
              <a:rect l="l" t="t" r="r" b="b"/>
              <a:pathLst>
                <a:path w="2105025" h="399415">
                  <a:moveTo>
                    <a:pt x="2038095" y="0"/>
                  </a:moveTo>
                  <a:lnTo>
                    <a:pt x="66548" y="0"/>
                  </a:lnTo>
                  <a:lnTo>
                    <a:pt x="40644" y="5229"/>
                  </a:lnTo>
                  <a:lnTo>
                    <a:pt x="19491" y="19491"/>
                  </a:lnTo>
                  <a:lnTo>
                    <a:pt x="5229" y="40644"/>
                  </a:lnTo>
                  <a:lnTo>
                    <a:pt x="0" y="66548"/>
                  </a:lnTo>
                  <a:lnTo>
                    <a:pt x="0" y="332740"/>
                  </a:lnTo>
                  <a:lnTo>
                    <a:pt x="5229" y="358643"/>
                  </a:lnTo>
                  <a:lnTo>
                    <a:pt x="19491" y="379796"/>
                  </a:lnTo>
                  <a:lnTo>
                    <a:pt x="40644" y="394058"/>
                  </a:lnTo>
                  <a:lnTo>
                    <a:pt x="66548" y="399288"/>
                  </a:lnTo>
                  <a:lnTo>
                    <a:pt x="2038095" y="399288"/>
                  </a:lnTo>
                  <a:lnTo>
                    <a:pt x="2063999" y="394058"/>
                  </a:lnTo>
                  <a:lnTo>
                    <a:pt x="2085152" y="379796"/>
                  </a:lnTo>
                  <a:lnTo>
                    <a:pt x="2099414" y="358643"/>
                  </a:lnTo>
                  <a:lnTo>
                    <a:pt x="2104644" y="332740"/>
                  </a:lnTo>
                  <a:lnTo>
                    <a:pt x="2104644" y="66548"/>
                  </a:lnTo>
                  <a:lnTo>
                    <a:pt x="2099414" y="40644"/>
                  </a:lnTo>
                  <a:lnTo>
                    <a:pt x="2085152" y="19491"/>
                  </a:lnTo>
                  <a:lnTo>
                    <a:pt x="2063999" y="5229"/>
                  </a:lnTo>
                  <a:lnTo>
                    <a:pt x="2038095"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7420356" y="365759"/>
              <a:ext cx="2105025" cy="399415"/>
            </a:xfrm>
            <a:custGeom>
              <a:avLst/>
              <a:gdLst/>
              <a:ahLst/>
              <a:cxnLst/>
              <a:rect l="l" t="t" r="r" b="b"/>
              <a:pathLst>
                <a:path w="2105025" h="399415">
                  <a:moveTo>
                    <a:pt x="0" y="66548"/>
                  </a:moveTo>
                  <a:lnTo>
                    <a:pt x="5229" y="40644"/>
                  </a:lnTo>
                  <a:lnTo>
                    <a:pt x="19491" y="19491"/>
                  </a:lnTo>
                  <a:lnTo>
                    <a:pt x="40644" y="5229"/>
                  </a:lnTo>
                  <a:lnTo>
                    <a:pt x="66548" y="0"/>
                  </a:lnTo>
                  <a:lnTo>
                    <a:pt x="2038095" y="0"/>
                  </a:lnTo>
                  <a:lnTo>
                    <a:pt x="2063999" y="5229"/>
                  </a:lnTo>
                  <a:lnTo>
                    <a:pt x="2085152" y="19491"/>
                  </a:lnTo>
                  <a:lnTo>
                    <a:pt x="2099414" y="40644"/>
                  </a:lnTo>
                  <a:lnTo>
                    <a:pt x="2104644" y="66548"/>
                  </a:lnTo>
                  <a:lnTo>
                    <a:pt x="2104644" y="332740"/>
                  </a:lnTo>
                  <a:lnTo>
                    <a:pt x="2099414" y="358643"/>
                  </a:lnTo>
                  <a:lnTo>
                    <a:pt x="2085152" y="379796"/>
                  </a:lnTo>
                  <a:lnTo>
                    <a:pt x="2063999" y="394058"/>
                  </a:lnTo>
                  <a:lnTo>
                    <a:pt x="2038095" y="399288"/>
                  </a:lnTo>
                  <a:lnTo>
                    <a:pt x="66548" y="399288"/>
                  </a:lnTo>
                  <a:lnTo>
                    <a:pt x="40644" y="394058"/>
                  </a:lnTo>
                  <a:lnTo>
                    <a:pt x="19491" y="379796"/>
                  </a:lnTo>
                  <a:lnTo>
                    <a:pt x="5229" y="358643"/>
                  </a:lnTo>
                  <a:lnTo>
                    <a:pt x="0" y="332740"/>
                  </a:lnTo>
                  <a:lnTo>
                    <a:pt x="0" y="66548"/>
                  </a:lnTo>
                  <a:close/>
                </a:path>
              </a:pathLst>
            </a:custGeom>
            <a:grpFill/>
            <a:ln w="12191">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object 95"/>
          <p:cNvSpPr txBox="1"/>
          <p:nvPr/>
        </p:nvSpPr>
        <p:spPr>
          <a:xfrm>
            <a:off x="7828343" y="314228"/>
            <a:ext cx="125730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Arial"/>
                <a:ea typeface="+mn-ea"/>
                <a:cs typeface="Arial"/>
              </a:rPr>
              <a:t>Strategies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6" name="object 96"/>
          <p:cNvPicPr/>
          <p:nvPr/>
        </p:nvPicPr>
        <p:blipFill>
          <a:blip r:embed="rId3" cstate="print"/>
          <a:stretch>
            <a:fillRect/>
          </a:stretch>
        </p:blipFill>
        <p:spPr>
          <a:xfrm>
            <a:off x="220555" y="5437309"/>
            <a:ext cx="2306953" cy="1126996"/>
          </a:xfrm>
          <a:prstGeom prst="rect">
            <a:avLst/>
          </a:prstGeom>
        </p:spPr>
      </p:pic>
      <p:sp>
        <p:nvSpPr>
          <p:cNvPr id="97" name="object 97"/>
          <p:cNvSpPr txBox="1">
            <a:spLocks noGrp="1"/>
          </p:cNvSpPr>
          <p:nvPr>
            <p:ph type="title"/>
          </p:nvPr>
        </p:nvSpPr>
        <p:spPr>
          <a:xfrm>
            <a:off x="303229" y="186795"/>
            <a:ext cx="4497371" cy="481350"/>
          </a:xfrm>
          <a:prstGeom prst="rect">
            <a:avLst/>
          </a:prstGeom>
        </p:spPr>
        <p:txBody>
          <a:bodyPr vert="horz" wrap="square" lIns="0" tIns="12700" rIns="0" bIns="0" rtlCol="0">
            <a:spAutoFit/>
          </a:bodyPr>
          <a:lstStyle/>
          <a:p>
            <a:pPr marL="12700" marR="5080" algn="l" rtl="0">
              <a:lnSpc>
                <a:spcPts val="3890"/>
              </a:lnSpc>
              <a:spcBef>
                <a:spcPts val="585"/>
              </a:spcBef>
            </a:pPr>
            <a:r>
              <a:rPr sz="32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BE Key </a:t>
            </a:r>
            <a:r>
              <a:rPr sz="3200" b="0" kern="1200" dirty="0" smtClean="0">
                <a:solidFill>
                  <a:schemeClr val="tx1"/>
                </a:solidFill>
                <a:latin typeface="Arial" panose="020B0604020202020204" pitchFamily="34" charset="0"/>
                <a:ea typeface="Lato Medium" panose="020F0502020204030203" pitchFamily="34" charset="0"/>
                <a:cs typeface="Arial" panose="020B0604020202020204" pitchFamily="34" charset="0"/>
              </a:rPr>
              <a:t>Drivers</a:t>
            </a:r>
            <a:r>
              <a:rPr lang="en-US" sz="3200" b="0" kern="1200" dirty="0" smtClean="0">
                <a:solidFill>
                  <a:schemeClr val="tx1"/>
                </a:solidFill>
                <a:latin typeface="Arial" panose="020B0604020202020204" pitchFamily="34" charset="0"/>
                <a:ea typeface="Lato Medium" panose="020F0502020204030203" pitchFamily="34" charset="0"/>
                <a:cs typeface="Arial" panose="020B0604020202020204" pitchFamily="34" charset="0"/>
              </a:rPr>
              <a:t> Diagram </a:t>
            </a:r>
            <a:endParaRPr sz="3200" b="0" kern="1200" dirty="0">
              <a:solidFill>
                <a:schemeClr val="tx1"/>
              </a:solidFill>
              <a:latin typeface="Arial" panose="020B0604020202020204" pitchFamily="34" charset="0"/>
              <a:ea typeface="Lato Medium" panose="020F0502020204030203" pitchFamily="34" charset="0"/>
              <a:cs typeface="Arial" panose="020B0604020202020204" pitchFamily="34" charset="0"/>
            </a:endParaRPr>
          </a:p>
        </p:txBody>
      </p:sp>
      <p:grpSp>
        <p:nvGrpSpPr>
          <p:cNvPr id="100" name="object 92"/>
          <p:cNvGrpSpPr/>
          <p:nvPr/>
        </p:nvGrpSpPr>
        <p:grpSpPr>
          <a:xfrm>
            <a:off x="1040987" y="2133598"/>
            <a:ext cx="749965" cy="343605"/>
            <a:chOff x="7420353" y="365759"/>
            <a:chExt cx="2105028" cy="399417"/>
          </a:xfrm>
          <a:solidFill>
            <a:schemeClr val="accent6">
              <a:lumMod val="60000"/>
              <a:lumOff val="40000"/>
            </a:schemeClr>
          </a:solidFill>
        </p:grpSpPr>
        <p:sp>
          <p:nvSpPr>
            <p:cNvPr id="101" name="object 93"/>
            <p:cNvSpPr/>
            <p:nvPr/>
          </p:nvSpPr>
          <p:spPr>
            <a:xfrm>
              <a:off x="7420353" y="365761"/>
              <a:ext cx="2105022" cy="399415"/>
            </a:xfrm>
            <a:custGeom>
              <a:avLst/>
              <a:gdLst/>
              <a:ahLst/>
              <a:cxnLst/>
              <a:rect l="l" t="t" r="r" b="b"/>
              <a:pathLst>
                <a:path w="2105025" h="399415">
                  <a:moveTo>
                    <a:pt x="2038095" y="0"/>
                  </a:moveTo>
                  <a:lnTo>
                    <a:pt x="66548" y="0"/>
                  </a:lnTo>
                  <a:lnTo>
                    <a:pt x="40644" y="5229"/>
                  </a:lnTo>
                  <a:lnTo>
                    <a:pt x="19491" y="19491"/>
                  </a:lnTo>
                  <a:lnTo>
                    <a:pt x="5229" y="40644"/>
                  </a:lnTo>
                  <a:lnTo>
                    <a:pt x="0" y="66548"/>
                  </a:lnTo>
                  <a:lnTo>
                    <a:pt x="0" y="332740"/>
                  </a:lnTo>
                  <a:lnTo>
                    <a:pt x="5229" y="358643"/>
                  </a:lnTo>
                  <a:lnTo>
                    <a:pt x="19491" y="379796"/>
                  </a:lnTo>
                  <a:lnTo>
                    <a:pt x="40644" y="394058"/>
                  </a:lnTo>
                  <a:lnTo>
                    <a:pt x="66548" y="399288"/>
                  </a:lnTo>
                  <a:lnTo>
                    <a:pt x="2038095" y="399288"/>
                  </a:lnTo>
                  <a:lnTo>
                    <a:pt x="2063999" y="394058"/>
                  </a:lnTo>
                  <a:lnTo>
                    <a:pt x="2085152" y="379796"/>
                  </a:lnTo>
                  <a:lnTo>
                    <a:pt x="2099414" y="358643"/>
                  </a:lnTo>
                  <a:lnTo>
                    <a:pt x="2104644" y="332740"/>
                  </a:lnTo>
                  <a:lnTo>
                    <a:pt x="2104644" y="66548"/>
                  </a:lnTo>
                  <a:lnTo>
                    <a:pt x="2099414" y="40644"/>
                  </a:lnTo>
                  <a:lnTo>
                    <a:pt x="2085152" y="19491"/>
                  </a:lnTo>
                  <a:lnTo>
                    <a:pt x="2063999" y="5229"/>
                  </a:lnTo>
                  <a:lnTo>
                    <a:pt x="2038095"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94"/>
            <p:cNvSpPr/>
            <p:nvPr/>
          </p:nvSpPr>
          <p:spPr>
            <a:xfrm>
              <a:off x="7420356" y="365759"/>
              <a:ext cx="2105025" cy="399415"/>
            </a:xfrm>
            <a:custGeom>
              <a:avLst/>
              <a:gdLst/>
              <a:ahLst/>
              <a:cxnLst/>
              <a:rect l="l" t="t" r="r" b="b"/>
              <a:pathLst>
                <a:path w="2105025" h="399415">
                  <a:moveTo>
                    <a:pt x="0" y="66548"/>
                  </a:moveTo>
                  <a:lnTo>
                    <a:pt x="5229" y="40644"/>
                  </a:lnTo>
                  <a:lnTo>
                    <a:pt x="19491" y="19491"/>
                  </a:lnTo>
                  <a:lnTo>
                    <a:pt x="40644" y="5229"/>
                  </a:lnTo>
                  <a:lnTo>
                    <a:pt x="66548" y="0"/>
                  </a:lnTo>
                  <a:lnTo>
                    <a:pt x="2038095" y="0"/>
                  </a:lnTo>
                  <a:lnTo>
                    <a:pt x="2063999" y="5229"/>
                  </a:lnTo>
                  <a:lnTo>
                    <a:pt x="2085152" y="19491"/>
                  </a:lnTo>
                  <a:lnTo>
                    <a:pt x="2099414" y="40644"/>
                  </a:lnTo>
                  <a:lnTo>
                    <a:pt x="2104644" y="66548"/>
                  </a:lnTo>
                  <a:lnTo>
                    <a:pt x="2104644" y="332740"/>
                  </a:lnTo>
                  <a:lnTo>
                    <a:pt x="2099414" y="358643"/>
                  </a:lnTo>
                  <a:lnTo>
                    <a:pt x="2085152" y="379796"/>
                  </a:lnTo>
                  <a:lnTo>
                    <a:pt x="2063999" y="394058"/>
                  </a:lnTo>
                  <a:lnTo>
                    <a:pt x="2038095" y="399288"/>
                  </a:lnTo>
                  <a:lnTo>
                    <a:pt x="66548" y="399288"/>
                  </a:lnTo>
                  <a:lnTo>
                    <a:pt x="40644" y="394058"/>
                  </a:lnTo>
                  <a:lnTo>
                    <a:pt x="19491" y="379796"/>
                  </a:lnTo>
                  <a:lnTo>
                    <a:pt x="5229" y="358643"/>
                  </a:lnTo>
                  <a:lnTo>
                    <a:pt x="0" y="332740"/>
                  </a:lnTo>
                  <a:lnTo>
                    <a:pt x="0" y="66548"/>
                  </a:lnTo>
                  <a:close/>
                </a:path>
              </a:pathLst>
            </a:custGeom>
            <a:grpFill/>
            <a:ln w="12191">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 name="object 95"/>
          <p:cNvSpPr txBox="1"/>
          <p:nvPr/>
        </p:nvSpPr>
        <p:spPr>
          <a:xfrm>
            <a:off x="1023566" y="2133600"/>
            <a:ext cx="719770" cy="330835"/>
          </a:xfrm>
          <a:prstGeom prst="rect">
            <a:avLst/>
          </a:prstGeom>
          <a:solidFill>
            <a:srgbClr val="0070C0"/>
          </a:solidFill>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2000" b="1" i="0" u="none" strike="noStrike" kern="1200" cap="none" spc="-5" normalizeH="0" baseline="0" noProof="0" dirty="0" smtClean="0">
                <a:ln>
                  <a:noFill/>
                </a:ln>
                <a:solidFill>
                  <a:srgbClr val="FFFFFF"/>
                </a:solidFill>
                <a:effectLst/>
                <a:uLnTx/>
                <a:uFillTx/>
                <a:latin typeface="Arial"/>
                <a:ea typeface="+mn-ea"/>
                <a:cs typeface="Arial"/>
              </a:rPr>
              <a:t>AIM</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05" name="Rounded Rectangle 104"/>
          <p:cNvSpPr/>
          <p:nvPr/>
        </p:nvSpPr>
        <p:spPr>
          <a:xfrm>
            <a:off x="343360" y="2543537"/>
            <a:ext cx="2281773" cy="2321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958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Key QI Strategies </a:t>
            </a:r>
          </a:p>
        </p:txBody>
      </p:sp>
      <p:sp>
        <p:nvSpPr>
          <p:cNvPr id="4" name="Slide Number Placeholder 3"/>
          <p:cNvSpPr>
            <a:spLocks noGrp="1"/>
          </p:cNvSpPr>
          <p:nvPr>
            <p:ph type="sldNum" sz="quarter" idx="10"/>
          </p:nvPr>
        </p:nvSpPr>
        <p:spPr/>
        <p:txBody>
          <a:bodyPr/>
          <a:lstStyle/>
          <a:p>
            <a:pPr defTabSz="914377" fontAlgn="base">
              <a:spcBef>
                <a:spcPct val="0"/>
              </a:spcBef>
              <a:spcAft>
                <a:spcPct val="0"/>
              </a:spcAft>
              <a:defRPr/>
            </a:pPr>
            <a:endParaRPr lang="en-US" altLang="en-US" dirty="0">
              <a:latin typeface="Arial" pitchFamily="34" charset="0"/>
              <a:ea typeface="MS PGothic" pitchFamily="34" charset="-128"/>
              <a:cs typeface="Arial" pitchFamily="34" charset="0"/>
            </a:endParaRPr>
          </a:p>
        </p:txBody>
      </p:sp>
      <p:graphicFrame>
        <p:nvGraphicFramePr>
          <p:cNvPr id="2" name="Diagram 1"/>
          <p:cNvGraphicFramePr/>
          <p:nvPr>
            <p:extLst>
              <p:ext uri="{D42A27DB-BD31-4B8C-83A1-F6EECF244321}">
                <p14:modId xmlns:p14="http://schemas.microsoft.com/office/powerpoint/2010/main" val="632799476"/>
              </p:ext>
            </p:extLst>
          </p:nvPr>
        </p:nvGraphicFramePr>
        <p:xfrm>
          <a:off x="59167"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293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86" y="351366"/>
            <a:ext cx="6629400" cy="1132840"/>
          </a:xfrm>
        </p:spPr>
        <p:txBody>
          <a:bodyPr>
            <a:normAutofit fontScale="90000"/>
          </a:bodyPr>
          <a:lstStyle/>
          <a:p>
            <a:pPr fontAlgn="base">
              <a:spcAft>
                <a:spcPct val="0"/>
              </a:spcAft>
            </a:pPr>
            <a:r>
              <a:rPr lang="en-US"/>
              <a:t>Structure Measures:</a:t>
            </a:r>
            <a:br>
              <a:rPr lang="en-US"/>
            </a:br>
            <a:r>
              <a:rPr lang="en-US"/>
              <a:t>Implementing Systems Changes</a:t>
            </a: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5" name="Rectangle 4"/>
          <p:cNvSpPr/>
          <p:nvPr/>
        </p:nvSpPr>
        <p:spPr>
          <a:xfrm>
            <a:off x="184727" y="1492962"/>
            <a:ext cx="3879273" cy="923330"/>
          </a:xfrm>
          <a:prstGeom prst="rect">
            <a:avLst/>
          </a:prstGeom>
          <a:solidFill>
            <a:schemeClr val="accent3">
              <a:lumMod val="20000"/>
              <a:lumOff val="80000"/>
            </a:schemeClr>
          </a:solidFill>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I</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mplemented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standardized social </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determinants of health screening tools for delivery admission</a:t>
            </a: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10" name="Rectangle 9"/>
          <p:cNvSpPr/>
          <p:nvPr/>
        </p:nvSpPr>
        <p:spPr>
          <a:xfrm>
            <a:off x="4350609" y="1492962"/>
            <a:ext cx="3657036" cy="923330"/>
          </a:xfrm>
          <a:prstGeom prst="rect">
            <a:avLst/>
          </a:prstGeom>
          <a:solidFill>
            <a:schemeClr val="accent3">
              <a:lumMod val="20000"/>
              <a:lumOff val="80000"/>
            </a:schemeClr>
          </a:solidFill>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Completed and shared social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determinants of health community resources mapping </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tool</a:t>
            </a: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699"/>
          <a:stretch/>
        </p:blipFill>
        <p:spPr>
          <a:xfrm>
            <a:off x="2861931" y="6072107"/>
            <a:ext cx="5727886" cy="640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8294255" y="1492962"/>
            <a:ext cx="3685308" cy="923330"/>
          </a:xfrm>
          <a:prstGeom prst="rect">
            <a:avLst/>
          </a:prstGeom>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rotocol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for improving the collection and accuracy of patient-reported race/ethnicity data</a:t>
            </a:r>
          </a:p>
        </p:txBody>
      </p:sp>
      <p:pic>
        <p:nvPicPr>
          <p:cNvPr id="6" name="Picture 5"/>
          <p:cNvPicPr>
            <a:picLocks noChangeAspect="1"/>
          </p:cNvPicPr>
          <p:nvPr/>
        </p:nvPicPr>
        <p:blipFill>
          <a:blip r:embed="rId4"/>
          <a:stretch>
            <a:fillRect/>
          </a:stretch>
        </p:blipFill>
        <p:spPr>
          <a:xfrm>
            <a:off x="282575" y="2505217"/>
            <a:ext cx="3781425" cy="3283869"/>
          </a:xfrm>
          <a:prstGeom prst="rect">
            <a:avLst/>
          </a:prstGeom>
        </p:spPr>
      </p:pic>
      <p:pic>
        <p:nvPicPr>
          <p:cNvPr id="7" name="Picture 6"/>
          <p:cNvPicPr>
            <a:picLocks noChangeAspect="1"/>
          </p:cNvPicPr>
          <p:nvPr/>
        </p:nvPicPr>
        <p:blipFill>
          <a:blip r:embed="rId5"/>
          <a:stretch>
            <a:fillRect/>
          </a:stretch>
        </p:blipFill>
        <p:spPr>
          <a:xfrm>
            <a:off x="4524004" y="2596547"/>
            <a:ext cx="3483641" cy="2918415"/>
          </a:xfrm>
          <a:prstGeom prst="rect">
            <a:avLst/>
          </a:prstGeom>
        </p:spPr>
      </p:pic>
      <p:pic>
        <p:nvPicPr>
          <p:cNvPr id="14" name="Picture 13"/>
          <p:cNvPicPr>
            <a:picLocks noChangeAspect="1"/>
          </p:cNvPicPr>
          <p:nvPr/>
        </p:nvPicPr>
        <p:blipFill>
          <a:blip r:embed="rId6"/>
          <a:stretch>
            <a:fillRect/>
          </a:stretch>
        </p:blipFill>
        <p:spPr>
          <a:xfrm>
            <a:off x="8467649" y="2451805"/>
            <a:ext cx="3511914" cy="3243487"/>
          </a:xfrm>
          <a:prstGeom prst="rect">
            <a:avLst/>
          </a:prstGeom>
        </p:spPr>
      </p:pic>
    </p:spTree>
    <p:extLst>
      <p:ext uri="{BB962C8B-B14F-4D97-AF65-F5344CB8AC3E}">
        <p14:creationId xmlns:p14="http://schemas.microsoft.com/office/powerpoint/2010/main" val="2738847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34" y="431644"/>
            <a:ext cx="6629400" cy="1132840"/>
          </a:xfrm>
        </p:spPr>
        <p:txBody>
          <a:bodyPr>
            <a:normAutofit fontScale="90000"/>
          </a:bodyPr>
          <a:lstStyle/>
          <a:p>
            <a:pPr defTabSz="457200" eaLnBrk="0" fontAlgn="base" hangingPunct="0">
              <a:spcAft>
                <a:spcPct val="0"/>
              </a:spcAft>
            </a:pPr>
            <a:r>
              <a:rPr lang="en-US"/>
              <a:t>Structure Measures:</a:t>
            </a:r>
            <a:br>
              <a:rPr lang="en-US"/>
            </a:br>
            <a:r>
              <a:rPr lang="en-US"/>
              <a:t>Implementing Systems Changes</a:t>
            </a:r>
            <a:endParaRPr kumimoji="1" lang="en-US">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0" name="Rectangle 9"/>
          <p:cNvSpPr/>
          <p:nvPr/>
        </p:nvSpPr>
        <p:spPr>
          <a:xfrm>
            <a:off x="-4143" y="1571617"/>
            <a:ext cx="2746517" cy="1077218"/>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P</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rocess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to review maternal health quality data stratified by race/ethnicity and Medicaid status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699"/>
          <a:stretch/>
        </p:blipFill>
        <p:spPr>
          <a:xfrm>
            <a:off x="3482110" y="6228282"/>
            <a:ext cx="5155108" cy="493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3288612" y="1571617"/>
            <a:ext cx="2327097" cy="1077218"/>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E</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ngaged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patients and/or community members to provide input on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QI efforts</a:t>
            </a:r>
            <a:endPar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16" name="Rectangle 15"/>
          <p:cNvSpPr/>
          <p:nvPr/>
        </p:nvSpPr>
        <p:spPr>
          <a:xfrm>
            <a:off x="6175460" y="1571617"/>
            <a:ext cx="2663740" cy="1077218"/>
          </a:xfrm>
          <a:prstGeom prst="rect">
            <a:avLst/>
          </a:prstGeom>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S</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haring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expected respectful care practices with delivery staff and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patients</a:t>
            </a:r>
            <a:endPar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19" name="Rectangle 18"/>
          <p:cNvSpPr/>
          <p:nvPr/>
        </p:nvSpPr>
        <p:spPr>
          <a:xfrm>
            <a:off x="9054054" y="1564484"/>
            <a:ext cx="3014730" cy="1077218"/>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S</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ystem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to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provide patients postpartum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safety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education</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 where to call, and early follow-up </a:t>
            </a:r>
          </a:p>
        </p:txBody>
      </p:sp>
      <p:pic>
        <p:nvPicPr>
          <p:cNvPr id="3" name="Picture 2"/>
          <p:cNvPicPr>
            <a:picLocks noChangeAspect="1"/>
          </p:cNvPicPr>
          <p:nvPr/>
        </p:nvPicPr>
        <p:blipFill>
          <a:blip r:embed="rId4"/>
          <a:stretch>
            <a:fillRect/>
          </a:stretch>
        </p:blipFill>
        <p:spPr>
          <a:xfrm>
            <a:off x="-4143" y="2941092"/>
            <a:ext cx="2987787" cy="2768404"/>
          </a:xfrm>
          <a:prstGeom prst="rect">
            <a:avLst/>
          </a:prstGeom>
        </p:spPr>
      </p:pic>
      <p:pic>
        <p:nvPicPr>
          <p:cNvPr id="5" name="Picture 4"/>
          <p:cNvPicPr>
            <a:picLocks noChangeAspect="1"/>
          </p:cNvPicPr>
          <p:nvPr/>
        </p:nvPicPr>
        <p:blipFill>
          <a:blip r:embed="rId5"/>
          <a:stretch>
            <a:fillRect/>
          </a:stretch>
        </p:blipFill>
        <p:spPr>
          <a:xfrm>
            <a:off x="3106288" y="2941092"/>
            <a:ext cx="2865887" cy="2718446"/>
          </a:xfrm>
          <a:prstGeom prst="rect">
            <a:avLst/>
          </a:prstGeom>
        </p:spPr>
      </p:pic>
      <p:pic>
        <p:nvPicPr>
          <p:cNvPr id="6" name="Picture 5"/>
          <p:cNvPicPr>
            <a:picLocks noChangeAspect="1"/>
          </p:cNvPicPr>
          <p:nvPr/>
        </p:nvPicPr>
        <p:blipFill>
          <a:blip r:embed="rId6"/>
          <a:stretch>
            <a:fillRect/>
          </a:stretch>
        </p:blipFill>
        <p:spPr>
          <a:xfrm>
            <a:off x="6094819" y="2935432"/>
            <a:ext cx="3061746" cy="2802445"/>
          </a:xfrm>
          <a:prstGeom prst="rect">
            <a:avLst/>
          </a:prstGeom>
        </p:spPr>
      </p:pic>
      <p:pic>
        <p:nvPicPr>
          <p:cNvPr id="7" name="Picture 6"/>
          <p:cNvPicPr>
            <a:picLocks noChangeAspect="1"/>
          </p:cNvPicPr>
          <p:nvPr/>
        </p:nvPicPr>
        <p:blipFill>
          <a:blip r:embed="rId7"/>
          <a:stretch>
            <a:fillRect/>
          </a:stretch>
        </p:blipFill>
        <p:spPr>
          <a:xfrm>
            <a:off x="9152242" y="2928299"/>
            <a:ext cx="3039758" cy="2619791"/>
          </a:xfrm>
          <a:prstGeom prst="rect">
            <a:avLst/>
          </a:prstGeom>
        </p:spPr>
      </p:pic>
    </p:spTree>
    <p:extLst>
      <p:ext uri="{BB962C8B-B14F-4D97-AF65-F5344CB8AC3E}">
        <p14:creationId xmlns:p14="http://schemas.microsoft.com/office/powerpoint/2010/main" val="112302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207" y="320822"/>
            <a:ext cx="8332061" cy="1132840"/>
          </a:xfrm>
          <a:solidFill>
            <a:schemeClr val="accent3">
              <a:lumMod val="40000"/>
              <a:lumOff val="60000"/>
            </a:schemeClr>
          </a:solidFill>
          <a:ln>
            <a:noFill/>
          </a:ln>
        </p:spPr>
        <p:txBody>
          <a:bodyPr>
            <a:normAutofit fontScale="90000"/>
          </a:bodyPr>
          <a:lstStyle/>
          <a:p>
            <a:pPr defTabSz="457200" eaLnBrk="0" fontAlgn="base" hangingPunct="0">
              <a:spcAft>
                <a:spcPct val="0"/>
              </a:spcAft>
            </a:pPr>
            <a:r>
              <a:rPr lang="en-US" dirty="0" smtClean="0"/>
              <a:t>Outcome Measures</a:t>
            </a:r>
            <a:r>
              <a:rPr lang="en-US" dirty="0"/>
              <a:t>:</a:t>
            </a:r>
            <a:br>
              <a:rPr lang="en-US" dirty="0"/>
            </a:br>
            <a:r>
              <a:rPr lang="en-US" dirty="0" smtClean="0"/>
              <a:t>Social Determinants of Health Screening</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graphicFrame>
        <p:nvGraphicFramePr>
          <p:cNvPr id="5" name="Chart 4"/>
          <p:cNvGraphicFramePr>
            <a:graphicFrameLocks/>
          </p:cNvGraphicFramePr>
          <p:nvPr>
            <p:extLst>
              <p:ext uri="{D42A27DB-BD31-4B8C-83A1-F6EECF244321}">
                <p14:modId xmlns:p14="http://schemas.microsoft.com/office/powerpoint/2010/main" val="4130280251"/>
              </p:ext>
            </p:extLst>
          </p:nvPr>
        </p:nvGraphicFramePr>
        <p:xfrm>
          <a:off x="918896" y="1792705"/>
          <a:ext cx="9536545" cy="4563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674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43" y="246661"/>
            <a:ext cx="6629400" cy="1132840"/>
          </a:xfrm>
        </p:spPr>
        <p:txBody>
          <a:bodyPr>
            <a:normAutofit/>
          </a:bodyPr>
          <a:lstStyle/>
          <a:p>
            <a:pPr defTabSz="457200" eaLnBrk="0" fontAlgn="base" hangingPunct="0">
              <a:spcAft>
                <a:spcPct val="0"/>
              </a:spcAft>
            </a:pPr>
            <a:r>
              <a:rPr lang="en-US" dirty="0" smtClean="0"/>
              <a:t>Process Measures: </a:t>
            </a:r>
            <a:br>
              <a:rPr lang="en-US" dirty="0" smtClean="0"/>
            </a:br>
            <a:r>
              <a:rPr lang="en-US" dirty="0" smtClean="0"/>
              <a:t>Postpartum Safety </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6" name="Rectangle 15"/>
          <p:cNvSpPr/>
          <p:nvPr/>
        </p:nvSpPr>
        <p:spPr>
          <a:xfrm>
            <a:off x="2120564" y="1458159"/>
            <a:ext cx="8113327" cy="830997"/>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Patients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receiving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postpartum safety education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prior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to hospital discharge including urgent maternal warning </a:t>
            </a:r>
            <a:r>
              <a:rPr kumimoji="0" lang="en-US" sz="1600" b="0" i="0" u="none" strike="noStrike" kern="1200" cap="none" spc="0" normalizeH="0" baseline="0" noProof="0" dirty="0" smtClean="0">
                <a:ln>
                  <a:noFill/>
                </a:ln>
                <a:solidFill>
                  <a:srgbClr val="444C55"/>
                </a:solidFill>
                <a:effectLst/>
                <a:uLnTx/>
                <a:uFillTx/>
                <a:latin typeface="Arial" panose="020B0604020202020204"/>
                <a:ea typeface="+mn-ea"/>
                <a:cs typeface="+mn-cs"/>
              </a:rPr>
              <a:t>signs, where to call with concerns, and scheduling </a:t>
            </a:r>
            <a:r>
              <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rPr>
              <a:t>early postpartum follow-up</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7807" y="2367814"/>
            <a:ext cx="8686769" cy="4171100"/>
          </a:xfrm>
          <a:prstGeom prst="rect">
            <a:avLst/>
          </a:prstGeom>
        </p:spPr>
      </p:pic>
    </p:spTree>
    <p:extLst>
      <p:ext uri="{BB962C8B-B14F-4D97-AF65-F5344CB8AC3E}">
        <p14:creationId xmlns:p14="http://schemas.microsoft.com/office/powerpoint/2010/main" val="313779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62" y="325319"/>
            <a:ext cx="6629400" cy="1132840"/>
          </a:xfrm>
        </p:spPr>
        <p:txBody>
          <a:bodyPr>
            <a:normAutofit/>
          </a:bodyPr>
          <a:lstStyle/>
          <a:p>
            <a:pPr defTabSz="457200" eaLnBrk="0" fontAlgn="base" hangingPunct="0">
              <a:spcAft>
                <a:spcPct val="0"/>
              </a:spcAft>
            </a:pPr>
            <a:r>
              <a:rPr lang="en-US" dirty="0" smtClean="0"/>
              <a:t>Process Measures:</a:t>
            </a:r>
            <a:br>
              <a:rPr lang="en-US" dirty="0" smtClean="0"/>
            </a:br>
            <a:r>
              <a:rPr lang="en-US" dirty="0" smtClean="0"/>
              <a:t>Staff Training </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3" name="Rectangle 12"/>
          <p:cNvSpPr/>
          <p:nvPr/>
        </p:nvSpPr>
        <p:spPr>
          <a:xfrm>
            <a:off x="2758336" y="1458159"/>
            <a:ext cx="6514973" cy="707886"/>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rPr>
              <a:t>P</a:t>
            </a:r>
            <a:r>
              <a:rPr kumimoji="0" lang="en-US" sz="2000" b="0" i="0" u="none" strike="noStrike" kern="1200" cap="none" spc="0" normalizeH="0" baseline="0" noProof="0" dirty="0" smtClean="0">
                <a:ln>
                  <a:noFill/>
                </a:ln>
                <a:solidFill>
                  <a:srgbClr val="444C55"/>
                </a:solidFill>
                <a:effectLst/>
                <a:uLnTx/>
                <a:uFillTx/>
                <a:latin typeface="Arial" panose="020B0604020202020204"/>
                <a:ea typeface="+mn-ea"/>
                <a:cs typeface="+mn-cs"/>
              </a:rPr>
              <a:t>roviders</a:t>
            </a:r>
            <a:r>
              <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rPr>
              <a:t>, nurses, and other staff completing education </a:t>
            </a:r>
            <a:r>
              <a:rPr kumimoji="0" lang="en-US" sz="2000" b="0" i="0" u="none" strike="noStrike" kern="1200" cap="none" spc="0" normalizeH="0" baseline="0" noProof="0" dirty="0" smtClean="0">
                <a:ln>
                  <a:noFill/>
                </a:ln>
                <a:solidFill>
                  <a:srgbClr val="444C55"/>
                </a:solidFill>
                <a:effectLst/>
                <a:uLnTx/>
                <a:uFillTx/>
                <a:latin typeface="Arial" panose="020B0604020202020204"/>
                <a:ea typeface="+mn-ea"/>
                <a:cs typeface="+mn-cs"/>
              </a:rPr>
              <a:t>addressing implicit bias and respectful care</a:t>
            </a:r>
            <a:endPar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pic>
        <p:nvPicPr>
          <p:cNvPr id="3" name="Picture 2"/>
          <p:cNvPicPr>
            <a:picLocks noChangeAspect="1"/>
          </p:cNvPicPr>
          <p:nvPr/>
        </p:nvPicPr>
        <p:blipFill>
          <a:blip r:embed="rId3"/>
          <a:stretch>
            <a:fillRect/>
          </a:stretch>
        </p:blipFill>
        <p:spPr>
          <a:xfrm>
            <a:off x="1343024" y="2314575"/>
            <a:ext cx="10021287" cy="3784948"/>
          </a:xfrm>
          <a:prstGeom prst="rect">
            <a:avLst/>
          </a:prstGeom>
        </p:spPr>
      </p:pic>
    </p:spTree>
    <p:extLst>
      <p:ext uri="{BB962C8B-B14F-4D97-AF65-F5344CB8AC3E}">
        <p14:creationId xmlns:p14="http://schemas.microsoft.com/office/powerpoint/2010/main" val="193895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2575242259"/>
              </p:ext>
            </p:extLst>
          </p:nvPr>
        </p:nvGraphicFramePr>
        <p:xfrm>
          <a:off x="264779" y="2189799"/>
          <a:ext cx="8839200" cy="2482214"/>
        </p:xfrm>
        <a:graphic>
          <a:graphicData uri="http://schemas.openxmlformats.org/drawingml/2006/table">
            <a:tbl>
              <a:tblPr firstRow="1" bandRow="1">
                <a:tableStyleId>{E8B1032C-EA38-4F05-BA0D-38AFFFC7BED3}</a:tableStyleId>
              </a:tblPr>
              <a:tblGrid>
                <a:gridCol w="4396178">
                  <a:extLst>
                    <a:ext uri="{9D8B030D-6E8A-4147-A177-3AD203B41FA5}">
                      <a16:colId xmlns:a16="http://schemas.microsoft.com/office/drawing/2014/main" val="20000"/>
                    </a:ext>
                  </a:extLst>
                </a:gridCol>
                <a:gridCol w="4443022">
                  <a:extLst>
                    <a:ext uri="{9D8B030D-6E8A-4147-A177-3AD203B41FA5}">
                      <a16:colId xmlns:a16="http://schemas.microsoft.com/office/drawing/2014/main" val="20002"/>
                    </a:ext>
                  </a:extLst>
                </a:gridCol>
              </a:tblGrid>
              <a:tr h="578816">
                <a:tc>
                  <a:txBody>
                    <a:bodyPr/>
                    <a:lstStyle/>
                    <a:p>
                      <a:pPr marL="91440">
                        <a:lnSpc>
                          <a:spcPct val="100000"/>
                        </a:lnSpc>
                        <a:spcBef>
                          <a:spcPts val="204"/>
                        </a:spcBef>
                      </a:pPr>
                      <a:r>
                        <a:rPr sz="2400" spc="-10" dirty="0"/>
                        <a:t>Month</a:t>
                      </a:r>
                      <a:endParaRPr sz="2400" dirty="0">
                        <a:latin typeface="Calibri"/>
                        <a:cs typeface="Calibri"/>
                      </a:endParaRPr>
                    </a:p>
                  </a:txBody>
                  <a:tcPr marL="0" marR="0" marT="26034" marB="0"/>
                </a:tc>
                <a:tc>
                  <a:txBody>
                    <a:bodyPr/>
                    <a:lstStyle/>
                    <a:p>
                      <a:pPr marL="92075" marR="760730" algn="ctr">
                        <a:lnSpc>
                          <a:spcPct val="100000"/>
                        </a:lnSpc>
                        <a:spcBef>
                          <a:spcPts val="204"/>
                        </a:spcBef>
                      </a:pPr>
                      <a:r>
                        <a:rPr sz="2400" spc="-45" dirty="0"/>
                        <a:t>Teams </a:t>
                      </a:r>
                      <a:r>
                        <a:rPr sz="2400" spc="-10" dirty="0"/>
                        <a:t>Reporting  </a:t>
                      </a:r>
                      <a:r>
                        <a:rPr sz="2400" spc="-5" dirty="0"/>
                        <a:t>Hospital</a:t>
                      </a:r>
                      <a:r>
                        <a:rPr sz="2400" spc="-15" dirty="0"/>
                        <a:t> </a:t>
                      </a:r>
                      <a:r>
                        <a:rPr sz="2400" spc="-20" dirty="0"/>
                        <a:t>Data</a:t>
                      </a:r>
                      <a:endParaRPr sz="2400" dirty="0">
                        <a:latin typeface="Calibri"/>
                        <a:cs typeface="Calibri"/>
                      </a:endParaRPr>
                    </a:p>
                  </a:txBody>
                  <a:tcPr marL="0" marR="0" marT="26034" marB="0"/>
                </a:tc>
                <a:extLst>
                  <a:ext uri="{0D108BD9-81ED-4DB2-BD59-A6C34878D82A}">
                    <a16:rowId xmlns:a16="http://schemas.microsoft.com/office/drawing/2014/main" val="10000"/>
                  </a:ext>
                </a:extLst>
              </a:tr>
              <a:tr h="544109">
                <a:tc>
                  <a:txBody>
                    <a:bodyPr/>
                    <a:lstStyle/>
                    <a:p>
                      <a:pPr marL="91440" marR="271145">
                        <a:lnSpc>
                          <a:spcPct val="100000"/>
                        </a:lnSpc>
                        <a:spcBef>
                          <a:spcPts val="209"/>
                        </a:spcBef>
                      </a:pPr>
                      <a:r>
                        <a:rPr sz="2400" spc="-5" dirty="0"/>
                        <a:t>Baseline  </a:t>
                      </a:r>
                      <a:r>
                        <a:rPr sz="2400" dirty="0"/>
                        <a:t>(Q4</a:t>
                      </a:r>
                      <a:r>
                        <a:rPr sz="2400" spc="-105" dirty="0"/>
                        <a:t> </a:t>
                      </a:r>
                      <a:r>
                        <a:rPr sz="2400" spc="-5" dirty="0" smtClean="0"/>
                        <a:t>20</a:t>
                      </a:r>
                      <a:r>
                        <a:rPr lang="en-US" sz="2400" spc="-5" dirty="0" smtClean="0"/>
                        <a:t>20</a:t>
                      </a:r>
                      <a:r>
                        <a:rPr sz="2400" spc="-5" dirty="0" smtClean="0"/>
                        <a:t>)</a:t>
                      </a:r>
                      <a:endParaRPr sz="2400" dirty="0">
                        <a:latin typeface="Calibri"/>
                        <a:cs typeface="Calibri"/>
                      </a:endParaRPr>
                    </a:p>
                  </a:txBody>
                  <a:tcPr marL="0" marR="0" marT="26669" marB="0"/>
                </a:tc>
                <a:tc>
                  <a:txBody>
                    <a:bodyPr/>
                    <a:lstStyle/>
                    <a:p>
                      <a:pPr marL="1270" algn="ctr">
                        <a:lnSpc>
                          <a:spcPct val="100000"/>
                        </a:lnSpc>
                        <a:spcBef>
                          <a:spcPts val="1650"/>
                        </a:spcBef>
                      </a:pPr>
                      <a:r>
                        <a:rPr lang="en-US" sz="2400" dirty="0" smtClean="0"/>
                        <a:t>47</a:t>
                      </a:r>
                      <a:endParaRPr sz="2400" dirty="0">
                        <a:latin typeface="Calibri"/>
                        <a:cs typeface="Calibri"/>
                      </a:endParaRPr>
                    </a:p>
                  </a:txBody>
                  <a:tcPr marL="0" marR="0" marT="209550" marB="0"/>
                </a:tc>
                <a:extLst>
                  <a:ext uri="{0D108BD9-81ED-4DB2-BD59-A6C34878D82A}">
                    <a16:rowId xmlns:a16="http://schemas.microsoft.com/office/drawing/2014/main" val="10001"/>
                  </a:ext>
                </a:extLst>
              </a:tr>
              <a:tr h="543437">
                <a:tc>
                  <a:txBody>
                    <a:bodyPr/>
                    <a:lstStyle/>
                    <a:p>
                      <a:pPr marL="91440" marR="544195">
                        <a:lnSpc>
                          <a:spcPct val="100000"/>
                        </a:lnSpc>
                        <a:spcBef>
                          <a:spcPts val="209"/>
                        </a:spcBef>
                      </a:pPr>
                      <a:r>
                        <a:rPr lang="en-US" sz="2400" dirty="0" smtClean="0"/>
                        <a:t>August 2021</a:t>
                      </a:r>
                      <a:endParaRPr sz="2400" dirty="0">
                        <a:latin typeface="Calibri"/>
                        <a:cs typeface="Calibri"/>
                      </a:endParaRPr>
                    </a:p>
                  </a:txBody>
                  <a:tcPr marL="0" marR="0" marT="26669" marB="0"/>
                </a:tc>
                <a:tc>
                  <a:txBody>
                    <a:bodyPr/>
                    <a:lstStyle/>
                    <a:p>
                      <a:pPr marL="1270" algn="ctr">
                        <a:lnSpc>
                          <a:spcPct val="100000"/>
                        </a:lnSpc>
                        <a:spcBef>
                          <a:spcPts val="1645"/>
                        </a:spcBef>
                      </a:pPr>
                      <a:r>
                        <a:rPr lang="en-US" sz="2400" dirty="0" smtClean="0"/>
                        <a:t>48</a:t>
                      </a:r>
                      <a:endParaRPr lang="en-US" sz="2400" dirty="0" smtClean="0">
                        <a:latin typeface="Calibri"/>
                        <a:cs typeface="Calibri"/>
                      </a:endParaRPr>
                    </a:p>
                  </a:txBody>
                  <a:tcPr marL="0" marR="0" marT="208915" marB="0"/>
                </a:tc>
                <a:extLst>
                  <a:ext uri="{0D108BD9-81ED-4DB2-BD59-A6C34878D82A}">
                    <a16:rowId xmlns:a16="http://schemas.microsoft.com/office/drawing/2014/main" val="3400391030"/>
                  </a:ext>
                </a:extLst>
              </a:tr>
              <a:tr h="543437">
                <a:tc>
                  <a:txBody>
                    <a:bodyPr/>
                    <a:lstStyle/>
                    <a:p>
                      <a:pPr marL="91440" marR="544195">
                        <a:lnSpc>
                          <a:spcPct val="100000"/>
                        </a:lnSpc>
                        <a:spcBef>
                          <a:spcPts val="209"/>
                        </a:spcBef>
                      </a:pPr>
                      <a:r>
                        <a:rPr lang="en-US" sz="2400" dirty="0" smtClean="0">
                          <a:latin typeface="Calibri"/>
                          <a:cs typeface="Calibri"/>
                        </a:rPr>
                        <a:t>September 2021</a:t>
                      </a:r>
                      <a:endParaRPr sz="2400" dirty="0">
                        <a:latin typeface="Calibri"/>
                        <a:cs typeface="Calibri"/>
                      </a:endParaRPr>
                    </a:p>
                  </a:txBody>
                  <a:tcPr marL="0" marR="0" marT="26669" marB="0"/>
                </a:tc>
                <a:tc>
                  <a:txBody>
                    <a:bodyPr/>
                    <a:lstStyle/>
                    <a:p>
                      <a:pPr marL="1270" algn="ctr">
                        <a:lnSpc>
                          <a:spcPct val="100000"/>
                        </a:lnSpc>
                        <a:spcBef>
                          <a:spcPts val="1645"/>
                        </a:spcBef>
                      </a:pPr>
                      <a:r>
                        <a:rPr lang="en-US" sz="2400" dirty="0" smtClean="0">
                          <a:latin typeface="Calibri"/>
                          <a:cs typeface="Calibri"/>
                        </a:rPr>
                        <a:t>40</a:t>
                      </a:r>
                    </a:p>
                  </a:txBody>
                  <a:tcPr marL="0" marR="0" marT="208915" marB="0"/>
                </a:tc>
                <a:extLst>
                  <a:ext uri="{0D108BD9-81ED-4DB2-BD59-A6C34878D82A}">
                    <a16:rowId xmlns:a16="http://schemas.microsoft.com/office/drawing/2014/main" val="1523629650"/>
                  </a:ext>
                </a:extLst>
              </a:tr>
            </a:tbl>
          </a:graphicData>
        </a:graphic>
      </p:graphicFrame>
      <p:sp>
        <p:nvSpPr>
          <p:cNvPr id="10" name="object 10"/>
          <p:cNvSpPr txBox="1">
            <a:spLocks noGrp="1"/>
          </p:cNvSpPr>
          <p:nvPr>
            <p:ph type="sldNum" sz="quarter" idx="4294967295"/>
          </p:nvPr>
        </p:nvSpPr>
        <p:spPr>
          <a:xfrm>
            <a:off x="10363200" y="6449144"/>
            <a:ext cx="2743200" cy="179536"/>
          </a:xfrm>
          <a:prstGeom prst="rect">
            <a:avLst/>
          </a:prstGeom>
        </p:spPr>
        <p:txBody>
          <a:bodyPr vert="horz" wrap="square" lIns="0" tIns="0" rIns="0" bIns="0" rtlCol="0" anchor="ctr">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E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18</a:t>
            </a:fld>
            <a:endParaRPr kumimoji="0" sz="1200" b="0" i="0" u="none" strike="noStrike" kern="1200" cap="none" spc="-5" normalizeH="0" baseline="0" noProof="0" dirty="0">
              <a:ln>
                <a:noFill/>
              </a:ln>
              <a:solidFill>
                <a:srgbClr val="AEB3B8"/>
              </a:solidFill>
              <a:effectLst/>
              <a:uLnTx/>
              <a:uFillTx/>
              <a:latin typeface="Arial"/>
              <a:ea typeface="+mn-ea"/>
              <a:cs typeface="Arial"/>
            </a:endParaRPr>
          </a:p>
        </p:txBody>
      </p:sp>
      <p:sp>
        <p:nvSpPr>
          <p:cNvPr id="9" name="object 9"/>
          <p:cNvSpPr txBox="1"/>
          <p:nvPr/>
        </p:nvSpPr>
        <p:spPr>
          <a:xfrm>
            <a:off x="9243059" y="2832954"/>
            <a:ext cx="2948941" cy="2242279"/>
          </a:xfrm>
          <a:prstGeom prst="rect">
            <a:avLst/>
          </a:prstGeom>
          <a:solidFill>
            <a:schemeClr val="bg1"/>
          </a:solidFill>
          <a:ln w="25907">
            <a:solidFill>
              <a:srgbClr val="F79546"/>
            </a:solidFill>
          </a:ln>
        </p:spPr>
        <p:txBody>
          <a:bodyPr vert="horz" wrap="square" lIns="0" tIns="26034" rIns="0" bIns="0" rtlCol="0">
            <a:spAutoFit/>
          </a:bodyPr>
          <a:lstStyle/>
          <a:p>
            <a:pPr marL="90170" marR="586105" lvl="0" indent="0" algn="ctr" defTabSz="914400" rtl="0" eaLnBrk="1" fontAlgn="auto" latinLnBrk="0" hangingPunct="1">
              <a:lnSpc>
                <a:spcPct val="100000"/>
              </a:lnSpc>
              <a:spcBef>
                <a:spcPts val="204"/>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Calibri"/>
              </a:rPr>
              <a:t>Use  your hospital data form as a QI team meeting roadmap to guide your efforts. </a:t>
            </a:r>
            <a:r>
              <a:rPr kumimoji="0" sz="1800" b="0" i="0" u="none" strike="noStrike" kern="1200" cap="none" spc="0" normalizeH="0" baseline="0" noProof="0" dirty="0">
                <a:ln>
                  <a:noFill/>
                </a:ln>
                <a:solidFill>
                  <a:prstClr val="black"/>
                </a:solidFill>
                <a:effectLst/>
                <a:uLnTx/>
                <a:uFillTx/>
                <a:latin typeface="Calibri"/>
                <a:ea typeface="+mn-ea"/>
                <a:cs typeface="Calibri"/>
              </a:rPr>
              <a:t>Please </a:t>
            </a:r>
            <a:r>
              <a:rPr kumimoji="0" sz="1800" b="0" i="0" u="none" strike="noStrike" kern="1200" cap="none" spc="-10" normalizeH="0" baseline="0" noProof="0" dirty="0">
                <a:ln>
                  <a:noFill/>
                </a:ln>
                <a:solidFill>
                  <a:prstClr val="black"/>
                </a:solidFill>
                <a:effectLst/>
                <a:uLnTx/>
                <a:uFillTx/>
                <a:latin typeface="Calibri"/>
                <a:ea typeface="+mn-ea"/>
                <a:cs typeface="Calibri"/>
              </a:rPr>
              <a:t>contact </a:t>
            </a:r>
            <a:r>
              <a:rPr kumimoji="0" sz="1800" b="0" i="0" u="none" strike="noStrike" kern="1200" cap="none" spc="-5" normalizeH="0" baseline="0" noProof="0" dirty="0">
                <a:ln>
                  <a:noFill/>
                </a:ln>
                <a:solidFill>
                  <a:prstClr val="black"/>
                </a:solidFill>
                <a:effectLst/>
                <a:uLnTx/>
                <a:uFillTx/>
                <a:latin typeface="Calibri"/>
                <a:ea typeface="+mn-ea"/>
                <a:cs typeface="Calibri"/>
              </a:rPr>
              <a:t>us </a:t>
            </a:r>
            <a:r>
              <a:rPr kumimoji="0" sz="1800" b="0" i="0" u="none" strike="noStrike" kern="1200" cap="none" spc="0" normalizeH="0" baseline="0" noProof="0" dirty="0">
                <a:ln>
                  <a:noFill/>
                </a:ln>
                <a:solidFill>
                  <a:prstClr val="black"/>
                </a:solidFill>
                <a:effectLst/>
                <a:uLnTx/>
                <a:uFillTx/>
                <a:latin typeface="Calibri"/>
                <a:ea typeface="+mn-ea"/>
                <a:cs typeface="Calibri"/>
              </a:rPr>
              <a:t>if </a:t>
            </a:r>
            <a:r>
              <a:rPr kumimoji="0" sz="1800" b="0" i="0" u="none" strike="noStrike" kern="1200" cap="none" spc="-10" normalizeH="0" baseline="0" noProof="0" dirty="0">
                <a:ln>
                  <a:noFill/>
                </a:ln>
                <a:solidFill>
                  <a:prstClr val="black"/>
                </a:solidFill>
                <a:effectLst/>
                <a:uLnTx/>
                <a:uFillTx/>
                <a:latin typeface="Calibri"/>
                <a:ea typeface="+mn-ea"/>
                <a:cs typeface="Calibri"/>
              </a:rPr>
              <a:t>you</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need</a:t>
            </a:r>
            <a:r>
              <a:rPr kumimoji="0" lang="en-US"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help </a:t>
            </a:r>
            <a:r>
              <a:rPr kumimoji="0" sz="1800" b="0" i="0" u="none" strike="noStrike" kern="1200" cap="none" spc="-10" normalizeH="0" baseline="0" noProof="0" dirty="0">
                <a:ln>
                  <a:noFill/>
                </a:ln>
                <a:solidFill>
                  <a:prstClr val="black"/>
                </a:solidFill>
                <a:effectLst/>
                <a:uLnTx/>
                <a:uFillTx/>
                <a:latin typeface="Calibri"/>
                <a:ea typeface="+mn-ea"/>
                <a:cs typeface="Calibri"/>
              </a:rPr>
              <a:t>getting </a:t>
            </a:r>
            <a:r>
              <a:rPr kumimoji="0" sz="1800" b="0" i="0" u="none" strike="noStrike" kern="1200" cap="none" spc="-15" normalizeH="0" baseline="0" noProof="0" dirty="0">
                <a:ln>
                  <a:noFill/>
                </a:ln>
                <a:solidFill>
                  <a:prstClr val="black"/>
                </a:solidFill>
                <a:effectLst/>
                <a:uLnTx/>
                <a:uFillTx/>
                <a:latin typeface="Calibri"/>
                <a:ea typeface="+mn-ea"/>
                <a:cs typeface="Calibri"/>
              </a:rPr>
              <a:t>started </a:t>
            </a:r>
            <a:r>
              <a:rPr kumimoji="0" sz="1800" b="0" i="0" u="none" strike="noStrike" kern="1200" cap="none" spc="0" normalizeH="0" baseline="0" noProof="0" dirty="0">
                <a:ln>
                  <a:noFill/>
                </a:ln>
                <a:solidFill>
                  <a:prstClr val="black"/>
                </a:solidFill>
                <a:effectLst/>
                <a:uLnTx/>
                <a:uFillTx/>
                <a:latin typeface="Calibri"/>
                <a:ea typeface="+mn-ea"/>
                <a:cs typeface="Calibri"/>
              </a:rPr>
              <a:t>with </a:t>
            </a:r>
            <a:r>
              <a:rPr kumimoji="0" sz="1800" b="0" i="0" u="none" strike="noStrike" kern="1200" cap="none" spc="-5" normalizeH="0" baseline="0" noProof="0" dirty="0" smtClean="0">
                <a:ln>
                  <a:noFill/>
                </a:ln>
                <a:solidFill>
                  <a:prstClr val="black"/>
                </a:solidFill>
                <a:effectLst/>
                <a:uLnTx/>
                <a:uFillTx/>
                <a:latin typeface="Calibri"/>
                <a:ea typeface="+mn-ea"/>
                <a:cs typeface="Calibri"/>
              </a:rPr>
              <a:t>reviewing</a:t>
            </a:r>
            <a:r>
              <a:rPr kumimoji="0" lang="en-US" sz="1800" b="0" i="0" u="none" strike="noStrike" kern="1200" cap="none" spc="-5" normalizeH="0" baseline="0" noProof="0" dirty="0" smtClean="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entering </a:t>
            </a:r>
            <a:r>
              <a:rPr kumimoji="0" sz="1800" b="0" i="0" u="none" strike="noStrike" kern="1200" cap="none" spc="-10" normalizeH="0" baseline="0" noProof="0" dirty="0">
                <a:ln>
                  <a:noFill/>
                </a:ln>
                <a:solidFill>
                  <a:prstClr val="black"/>
                </a:solidFill>
                <a:effectLst/>
                <a:uLnTx/>
                <a:uFillTx/>
                <a:latin typeface="Calibri"/>
                <a:ea typeface="+mn-ea"/>
                <a:cs typeface="Calibri"/>
              </a:rPr>
              <a:t>your </a:t>
            </a:r>
            <a:r>
              <a:rPr kumimoji="0" sz="1800" b="0" i="0" u="none" strike="noStrike" kern="1200" cap="none" spc="-10" normalizeH="0" baseline="0" noProof="0" dirty="0" smtClean="0">
                <a:ln>
                  <a:noFill/>
                </a:ln>
                <a:solidFill>
                  <a:prstClr val="black"/>
                </a:solidFill>
                <a:effectLst/>
                <a:uLnTx/>
                <a:uFillTx/>
                <a:latin typeface="Calibri"/>
                <a:ea typeface="+mn-ea"/>
                <a:cs typeface="Calibri"/>
              </a:rPr>
              <a:t>data</a:t>
            </a:r>
            <a:r>
              <a:rPr kumimoji="0" lang="en-US" sz="1800" b="0" i="0" u="none" strike="noStrike" kern="1200" cap="none" spc="-1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Title 1"/>
          <p:cNvSpPr txBox="1">
            <a:spLocks/>
          </p:cNvSpPr>
          <p:nvPr/>
        </p:nvSpPr>
        <p:spPr bwMode="auto">
          <a:xfrm>
            <a:off x="260969" y="3048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1F497D">
                    <a:lumMod val="50000"/>
                  </a:srgbClr>
                </a:solidFill>
                <a:effectLst/>
                <a:uLnTx/>
                <a:uFillTx/>
                <a:latin typeface="Calibri"/>
                <a:ea typeface="MS PGothic" pitchFamily="34" charset="-128"/>
              </a:rPr>
              <a:t>ILPQC Hospital Team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1F497D">
                    <a:lumMod val="50000"/>
                  </a:srgbClr>
                </a:solidFill>
                <a:effectLst/>
                <a:uLnTx/>
                <a:uFillTx/>
                <a:latin typeface="Calibri"/>
                <a:ea typeface="MS PGothic" pitchFamily="34" charset="-128"/>
              </a:rPr>
              <a:t>Data Submission </a:t>
            </a:r>
            <a:r>
              <a:rPr kumimoji="0" lang="en-US" altLang="en-US" sz="3200" b="0" i="0" u="none" strike="noStrike" kern="1200" cap="none" spc="0" normalizeH="0" baseline="0" noProof="0" dirty="0" smtClean="0">
                <a:ln>
                  <a:noFill/>
                </a:ln>
                <a:solidFill>
                  <a:srgbClr val="1F497D">
                    <a:lumMod val="50000"/>
                  </a:srgbClr>
                </a:solidFill>
                <a:effectLst/>
                <a:uLnTx/>
                <a:uFillTx/>
                <a:latin typeface="Calibri"/>
                <a:ea typeface="MS PGothic" pitchFamily="34" charset="-128"/>
              </a:rPr>
              <a:t>(86 </a:t>
            </a:r>
            <a:r>
              <a:rPr kumimoji="0" lang="en-US" altLang="en-US" sz="3200" b="0" i="0" u="none" strike="noStrike" kern="1200" cap="none" spc="0" normalizeH="0" baseline="0" noProof="0" dirty="0">
                <a:ln>
                  <a:noFill/>
                </a:ln>
                <a:solidFill>
                  <a:srgbClr val="1F497D">
                    <a:lumMod val="50000"/>
                  </a:srgbClr>
                </a:solidFill>
                <a:effectLst/>
                <a:uLnTx/>
                <a:uFillTx/>
                <a:latin typeface="Calibri"/>
                <a:ea typeface="MS PGothic" pitchFamily="34" charset="-128"/>
              </a:rPr>
              <a:t>Teams Total)</a:t>
            </a:r>
          </a:p>
        </p:txBody>
      </p:sp>
      <p:sp>
        <p:nvSpPr>
          <p:cNvPr id="7" name="Rounded Rectangle 6"/>
          <p:cNvSpPr/>
          <p:nvPr/>
        </p:nvSpPr>
        <p:spPr>
          <a:xfrm>
            <a:off x="761999" y="5867400"/>
            <a:ext cx="10818479" cy="761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914400" y="5943600"/>
            <a:ext cx="110490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Please submit monthly data into  REDCap by the 15</a:t>
            </a:r>
            <a:r>
              <a:rPr kumimoji="0" lang="en-US" sz="2800" b="0" i="0" u="none" strike="noStrike" kern="1200" cap="none" spc="0" normalizeH="0" baseline="30000" noProof="0" dirty="0" smtClean="0">
                <a:ln>
                  <a:noFill/>
                </a:ln>
                <a:solidFill>
                  <a:prstClr val="black"/>
                </a:solidFill>
                <a:effectLst/>
                <a:uLnTx/>
                <a:uFillTx/>
                <a:latin typeface="Calibri"/>
                <a:ea typeface="+mn-ea"/>
                <a:cs typeface="+mn-cs"/>
              </a:rPr>
              <a:t>th</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of each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914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Universal Social Determinants of Health Screening and </a:t>
            </a:r>
            <a:r>
              <a:rPr lang="en-US" dirty="0" smtClean="0"/>
              <a:t>Mapping Resources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283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88340" y="1719808"/>
            <a:ext cx="9827260" cy="4383892"/>
          </a:xfrm>
          <a:prstGeom prst="rect">
            <a:avLst/>
          </a:prstGeom>
        </p:spPr>
        <p:txBody>
          <a:bodyPr vert="horz" wrap="square" lIns="0" tIns="84455" rIns="0" bIns="0" rtlCol="0">
            <a:spAutoFit/>
          </a:bodyPr>
          <a:lstStyle/>
          <a:p>
            <a:pPr marL="241300" marR="0" lvl="0" indent="-228600" algn="l" defTabSz="914400" rtl="0" eaLnBrk="1" fontAlgn="auto" latinLnBrk="0" hangingPunct="1">
              <a:lnSpc>
                <a:spcPct val="100000"/>
              </a:lnSpc>
              <a:spcBef>
                <a:spcPts val="665"/>
              </a:spcBef>
              <a:spcAft>
                <a:spcPts val="0"/>
              </a:spcAft>
              <a:buClr>
                <a:srgbClr val="F5668F"/>
              </a:buClr>
              <a:buSzTx/>
              <a:buFont typeface="Arial"/>
              <a:buChar char="•"/>
              <a:tabLst>
                <a:tab pos="241300" algn="l"/>
              </a:tabLst>
              <a:defRPr/>
            </a:pPr>
            <a:r>
              <a:rPr kumimoji="0" lang="en-US" sz="3200" b="0" i="0" u="none" strike="noStrike" kern="1200" cap="none" spc="0" normalizeH="0" baseline="0" noProof="0" dirty="0" smtClean="0">
                <a:ln>
                  <a:noFill/>
                </a:ln>
                <a:solidFill>
                  <a:srgbClr val="21252A"/>
                </a:solidFill>
                <a:effectLst/>
                <a:uLnTx/>
                <a:uFillTx/>
                <a:latin typeface="Arial"/>
                <a:cs typeface="Arial"/>
              </a:rPr>
              <a:t>ILPQC Updates  </a:t>
            </a:r>
          </a:p>
          <a:p>
            <a:pPr marL="241300" marR="0" lvl="0" indent="-228600" algn="l" defTabSz="914400" rtl="0" eaLnBrk="1" fontAlgn="auto" latinLnBrk="0" hangingPunct="1">
              <a:lnSpc>
                <a:spcPct val="100000"/>
              </a:lnSpc>
              <a:spcBef>
                <a:spcPts val="665"/>
              </a:spcBef>
              <a:spcAft>
                <a:spcPts val="0"/>
              </a:spcAft>
              <a:buClr>
                <a:srgbClr val="F5668F"/>
              </a:buClr>
              <a:buSzTx/>
              <a:buFont typeface="Arial"/>
              <a:buChar char="•"/>
              <a:tabLst>
                <a:tab pos="241300" algn="l"/>
              </a:tabLst>
              <a:defRPr/>
            </a:pPr>
            <a:r>
              <a:rPr lang="en-US" sz="3200" dirty="0" smtClean="0">
                <a:solidFill>
                  <a:srgbClr val="21252A"/>
                </a:solidFill>
                <a:latin typeface="Arial"/>
                <a:cs typeface="Arial"/>
              </a:rPr>
              <a:t>Birth Equity data review </a:t>
            </a:r>
            <a:endParaRPr kumimoji="0" lang="en-US" sz="3200" b="0" i="0" u="none" strike="noStrike" kern="1200" cap="none" spc="0" normalizeH="0" baseline="0" noProof="0" dirty="0" smtClean="0">
              <a:ln>
                <a:noFill/>
              </a:ln>
              <a:solidFill>
                <a:srgbClr val="21252A"/>
              </a:solidFill>
              <a:effectLst/>
              <a:uLnTx/>
              <a:uFillTx/>
              <a:latin typeface="Arial"/>
              <a:cs typeface="Arial"/>
            </a:endParaRPr>
          </a:p>
          <a:p>
            <a:pPr marL="241300" lvl="0" indent="-228600">
              <a:spcBef>
                <a:spcPts val="665"/>
              </a:spcBef>
              <a:buClr>
                <a:srgbClr val="F5668F"/>
              </a:buClr>
              <a:buFont typeface="Arial"/>
              <a:buChar char="•"/>
              <a:tabLst>
                <a:tab pos="241300" algn="l"/>
              </a:tabLst>
            </a:pPr>
            <a:r>
              <a:rPr lang="en-US" sz="3200" dirty="0">
                <a:solidFill>
                  <a:srgbClr val="21252A"/>
                </a:solidFill>
                <a:latin typeface="Arial"/>
                <a:cs typeface="Arial"/>
              </a:rPr>
              <a:t>Universal Social Determinants of Health </a:t>
            </a:r>
            <a:r>
              <a:rPr lang="en-US" sz="3200" dirty="0" smtClean="0">
                <a:solidFill>
                  <a:srgbClr val="21252A"/>
                </a:solidFill>
                <a:latin typeface="Arial"/>
                <a:cs typeface="Arial"/>
              </a:rPr>
              <a:t>screening </a:t>
            </a:r>
            <a:r>
              <a:rPr lang="en-US" sz="3200" dirty="0">
                <a:solidFill>
                  <a:srgbClr val="21252A"/>
                </a:solidFill>
                <a:latin typeface="Arial"/>
                <a:cs typeface="Arial"/>
              </a:rPr>
              <a:t>and mapping </a:t>
            </a:r>
            <a:r>
              <a:rPr lang="en-US" sz="3200" dirty="0" smtClean="0">
                <a:solidFill>
                  <a:srgbClr val="21252A"/>
                </a:solidFill>
                <a:latin typeface="Arial"/>
                <a:cs typeface="Arial"/>
              </a:rPr>
              <a:t>resources</a:t>
            </a:r>
          </a:p>
          <a:p>
            <a:pPr marL="241300" lvl="0" indent="-228600">
              <a:spcBef>
                <a:spcPts val="665"/>
              </a:spcBef>
              <a:buClr>
                <a:srgbClr val="F5668F"/>
              </a:buClr>
              <a:buFont typeface="Arial"/>
              <a:buChar char="•"/>
              <a:tabLst>
                <a:tab pos="241300" algn="l"/>
              </a:tabLst>
            </a:pPr>
            <a:r>
              <a:rPr lang="en-US" sz="3200" dirty="0" smtClean="0">
                <a:solidFill>
                  <a:srgbClr val="21252A"/>
                </a:solidFill>
                <a:latin typeface="Arial"/>
                <a:cs typeface="Arial"/>
              </a:rPr>
              <a:t>Allison Bryant, MD, MPH, Senior Medical Director for Health Equity, Mass General Brigham, Maternal-Fetal Medicine, Mass General Hospital</a:t>
            </a:r>
            <a:endParaRPr lang="en-US" sz="3200" dirty="0">
              <a:solidFill>
                <a:srgbClr val="21252A"/>
              </a:solidFill>
              <a:latin typeface="Arial"/>
              <a:cs typeface="Arial"/>
            </a:endParaRPr>
          </a:p>
          <a:p>
            <a:pPr marL="241300" lvl="0" indent="-228600">
              <a:spcBef>
                <a:spcPts val="665"/>
              </a:spcBef>
              <a:buClr>
                <a:srgbClr val="F5668F"/>
              </a:buClr>
              <a:buFont typeface="Arial"/>
              <a:buChar char="•"/>
              <a:tabLst>
                <a:tab pos="241300" algn="l"/>
              </a:tabLst>
            </a:pPr>
            <a:r>
              <a:rPr kumimoji="0" lang="en-US" sz="3200" b="0" i="0" u="none" strike="noStrike" kern="1200" cap="none" spc="-5" normalizeH="0" baseline="0" noProof="0" dirty="0" smtClean="0">
                <a:ln>
                  <a:noFill/>
                </a:ln>
                <a:solidFill>
                  <a:srgbClr val="21252A"/>
                </a:solidFill>
                <a:effectLst/>
                <a:uLnTx/>
                <a:uFillTx/>
                <a:latin typeface="Arial"/>
                <a:cs typeface="Arial"/>
              </a:rPr>
              <a:t>Team Talk </a:t>
            </a:r>
            <a:r>
              <a:rPr lang="en-US" sz="3200" spc="-5" dirty="0">
                <a:solidFill>
                  <a:srgbClr val="21252A"/>
                </a:solidFill>
                <a:latin typeface="Arial"/>
                <a:cs typeface="Arial"/>
              </a:rPr>
              <a:t>– West Suburban Medical Center</a:t>
            </a:r>
            <a:endParaRPr kumimoji="0" sz="3200" b="0" i="0" u="none" strike="noStrike" kern="1200" cap="none" spc="0" normalizeH="0" baseline="0" noProof="0" dirty="0">
              <a:ln>
                <a:noFill/>
              </a:ln>
              <a:solidFill>
                <a:prstClr val="black"/>
              </a:solidFill>
              <a:effectLst/>
              <a:uLnTx/>
              <a:uFillTx/>
              <a:latin typeface="Arial"/>
              <a:cs typeface="Arial"/>
            </a:endParaRPr>
          </a:p>
        </p:txBody>
      </p:sp>
      <p:sp>
        <p:nvSpPr>
          <p:cNvPr id="9" name="object 9"/>
          <p:cNvSpPr txBox="1">
            <a:spLocks noGrp="1"/>
          </p:cNvSpPr>
          <p:nvPr>
            <p:ph type="title"/>
          </p:nvPr>
        </p:nvSpPr>
        <p:spPr>
          <a:xfrm>
            <a:off x="688340" y="631160"/>
            <a:ext cx="2512695" cy="622863"/>
          </a:xfrm>
          <a:prstGeom prst="rect">
            <a:avLst/>
          </a:prstGeom>
          <a:noFill/>
        </p:spPr>
        <p:txBody>
          <a:bodyPr vert="horz" wrap="square" lIns="0" tIns="13335" rIns="0" bIns="0" rtlCol="0">
            <a:spAutoFit/>
          </a:bodyPr>
          <a:lstStyle/>
          <a:p>
            <a:pPr marL="12700" algn="l" rtl="0">
              <a:lnSpc>
                <a:spcPct val="90000"/>
              </a:lnSpc>
              <a:spcBef>
                <a:spcPct val="0"/>
              </a:spcBef>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Overview</a:t>
            </a:r>
          </a:p>
        </p:txBody>
      </p:sp>
    </p:spTree>
    <p:extLst>
      <p:ext uri="{BB962C8B-B14F-4D97-AF65-F5344CB8AC3E}">
        <p14:creationId xmlns:p14="http://schemas.microsoft.com/office/powerpoint/2010/main" val="79369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print"/>
            <a:stretch>
              <a:fillRect/>
            </a:stretch>
          </p:blipFill>
          <p:spPr>
            <a:xfrm>
              <a:off x="9264396" y="228600"/>
              <a:ext cx="2025395" cy="911351"/>
            </a:xfrm>
            <a:prstGeom prst="rect">
              <a:avLst/>
            </a:prstGeom>
          </p:spPr>
        </p:pic>
        <p:pic>
          <p:nvPicPr>
            <p:cNvPr id="5" name="object 5"/>
            <p:cNvPicPr/>
            <p:nvPr/>
          </p:nvPicPr>
          <p:blipFill>
            <a:blip r:embed="rId4" cstate="print"/>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444500" y="327000"/>
            <a:ext cx="7191375" cy="1079270"/>
          </a:xfrm>
          <a:prstGeom prst="rect">
            <a:avLst/>
          </a:prstGeom>
        </p:spPr>
        <p:txBody>
          <a:bodyPr vert="horz" wrap="square" lIns="0" tIns="81280" rIns="0" bIns="0" rtlCol="0">
            <a:spAutoFit/>
          </a:bodyPr>
          <a:lstStyle/>
          <a:p>
            <a:pPr marL="12700" marR="5080" algn="l" defTabSz="457200" rtl="0" eaLnBrk="0" fontAlgn="base" hangingPunct="0">
              <a:lnSpc>
                <a:spcPct val="90000"/>
              </a:lnSpc>
              <a:spcBef>
                <a:spcPct val="0"/>
              </a:spcBef>
              <a:spcAft>
                <a:spcPct val="0"/>
              </a:spcAft>
            </a:pPr>
            <a:r>
              <a:rPr sz="3600" b="0" kern="1200"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What are Social Determinants  of Health?</a:t>
            </a:r>
          </a:p>
        </p:txBody>
      </p:sp>
      <p:sp>
        <p:nvSpPr>
          <p:cNvPr id="8" name="object 8"/>
          <p:cNvSpPr txBox="1"/>
          <p:nvPr/>
        </p:nvSpPr>
        <p:spPr>
          <a:xfrm>
            <a:off x="444500" y="1566941"/>
            <a:ext cx="5951220" cy="3224530"/>
          </a:xfrm>
          <a:prstGeom prst="rect">
            <a:avLst/>
          </a:prstGeom>
        </p:spPr>
        <p:txBody>
          <a:bodyPr vert="horz" wrap="square" lIns="0" tIns="12700" rIns="0" bIns="0" rtlCol="0">
            <a:spAutoFit/>
          </a:bodyPr>
          <a:lstStyle/>
          <a:p>
            <a:pPr marL="241300" marR="74930" lvl="0" indent="-228600" algn="l" defTabSz="914400" rtl="0" eaLnBrk="1" fontAlgn="auto" latinLnBrk="0" hangingPunct="1">
              <a:lnSpc>
                <a:spcPct val="120000"/>
              </a:lnSpc>
              <a:spcBef>
                <a:spcPts val="100"/>
              </a:spcBef>
              <a:spcAft>
                <a:spcPts val="0"/>
              </a:spcAft>
              <a:buClr>
                <a:srgbClr val="F5668F"/>
              </a:buClr>
              <a:buSzTx/>
              <a:buFont typeface="Arial"/>
              <a:buChar char="•"/>
              <a:tabLst>
                <a:tab pos="241300" algn="l"/>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Factors </a:t>
            </a:r>
            <a:r>
              <a:rPr kumimoji="0" sz="2400" b="0" i="0" u="none" strike="noStrike" kern="1200" cap="none" spc="0" normalizeH="0" baseline="0" noProof="0" dirty="0">
                <a:ln>
                  <a:noFill/>
                </a:ln>
                <a:solidFill>
                  <a:prstClr val="black"/>
                </a:solidFill>
                <a:effectLst/>
                <a:uLnTx/>
                <a:uFillTx/>
                <a:latin typeface="Calibri"/>
                <a:ea typeface="+mn-ea"/>
                <a:cs typeface="Calibri"/>
              </a:rPr>
              <a:t>in a </a:t>
            </a:r>
            <a:r>
              <a:rPr kumimoji="0" sz="2400" b="0" i="0" u="none" strike="noStrike" kern="1200" cap="none" spc="-10" normalizeH="0" baseline="0" noProof="0" dirty="0">
                <a:ln>
                  <a:noFill/>
                </a:ln>
                <a:solidFill>
                  <a:prstClr val="black"/>
                </a:solidFill>
                <a:effectLst/>
                <a:uLnTx/>
                <a:uFillTx/>
                <a:latin typeface="Calibri"/>
                <a:ea typeface="+mn-ea"/>
                <a:cs typeface="Calibri"/>
              </a:rPr>
              <a:t>persons environment that </a:t>
            </a:r>
            <a:r>
              <a:rPr kumimoji="0" sz="2400" b="0" i="0" u="none" strike="noStrike" kern="1200" cap="none" spc="-15" normalizeH="0" baseline="0" noProof="0" dirty="0">
                <a:ln>
                  <a:noFill/>
                </a:ln>
                <a:solidFill>
                  <a:prstClr val="black"/>
                </a:solidFill>
                <a:effectLst/>
                <a:uLnTx/>
                <a:uFillTx/>
                <a:latin typeface="Calibri"/>
                <a:ea typeface="+mn-ea"/>
                <a:cs typeface="Calibri"/>
              </a:rPr>
              <a:t>play </a:t>
            </a:r>
            <a:r>
              <a:rPr kumimoji="0" sz="2400" b="0" i="0" u="none" strike="noStrike" kern="1200" cap="none" spc="0" normalizeH="0" baseline="0" noProof="0" dirty="0">
                <a:ln>
                  <a:noFill/>
                </a:ln>
                <a:solidFill>
                  <a:prstClr val="black"/>
                </a:solidFill>
                <a:effectLst/>
                <a:uLnTx/>
                <a:uFillTx/>
                <a:latin typeface="Calibri"/>
                <a:ea typeface="+mn-ea"/>
                <a:cs typeface="Calibri"/>
              </a:rPr>
              <a:t>an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important </a:t>
            </a:r>
            <a:r>
              <a:rPr kumimoji="0" sz="2400" b="0" i="0" u="none" strike="noStrike" kern="1200" cap="none" spc="-15" normalizeH="0" baseline="0" noProof="0" dirty="0">
                <a:ln>
                  <a:noFill/>
                </a:ln>
                <a:solidFill>
                  <a:prstClr val="black"/>
                </a:solidFill>
                <a:effectLst/>
                <a:uLnTx/>
                <a:uFillTx/>
                <a:latin typeface="Calibri"/>
                <a:ea typeface="+mn-ea"/>
                <a:cs typeface="Calibri"/>
              </a:rPr>
              <a:t>role </a:t>
            </a:r>
            <a:r>
              <a:rPr kumimoji="0" sz="2400" b="0" i="0" u="none" strike="noStrike" kern="1200" cap="none" spc="0" normalizeH="0" baseline="0" noProof="0" dirty="0">
                <a:ln>
                  <a:noFill/>
                </a:ln>
                <a:solidFill>
                  <a:prstClr val="black"/>
                </a:solidFill>
                <a:effectLst/>
                <a:uLnTx/>
                <a:uFillTx/>
                <a:latin typeface="Calibri"/>
                <a:ea typeface="+mn-ea"/>
                <a:cs typeface="Calibri"/>
              </a:rPr>
              <a:t>in </a:t>
            </a:r>
            <a:r>
              <a:rPr kumimoji="0" sz="2400" b="0" i="0" u="none" strike="noStrike" kern="1200" cap="none" spc="-5" normalizeH="0" baseline="0" noProof="0" dirty="0">
                <a:ln>
                  <a:noFill/>
                </a:ln>
                <a:solidFill>
                  <a:prstClr val="black"/>
                </a:solidFill>
                <a:effectLst/>
                <a:uLnTx/>
                <a:uFillTx/>
                <a:latin typeface="Calibri"/>
                <a:ea typeface="+mn-ea"/>
                <a:cs typeface="Calibri"/>
              </a:rPr>
              <a:t>shaping </a:t>
            </a:r>
            <a:r>
              <a:rPr kumimoji="0" sz="2400" b="0" i="0" u="none" strike="noStrike" kern="1200" cap="none" spc="0" normalizeH="0" baseline="0" noProof="0" dirty="0">
                <a:ln>
                  <a:noFill/>
                </a:ln>
                <a:solidFill>
                  <a:prstClr val="black"/>
                </a:solidFill>
                <a:effectLst/>
                <a:uLnTx/>
                <a:uFillTx/>
                <a:latin typeface="Calibri"/>
                <a:ea typeface="+mn-ea"/>
                <a:cs typeface="Calibri"/>
              </a:rPr>
              <a:t>health </a:t>
            </a:r>
            <a:r>
              <a:rPr kumimoji="0" sz="2400" b="0" i="0" u="none" strike="noStrike" kern="1200" cap="none" spc="-10" normalizeH="0" baseline="0" noProof="0" dirty="0">
                <a:ln>
                  <a:noFill/>
                </a:ln>
                <a:solidFill>
                  <a:prstClr val="black"/>
                </a:solidFill>
                <a:effectLst/>
                <a:uLnTx/>
                <a:uFillTx/>
                <a:latin typeface="Calibri"/>
                <a:ea typeface="+mn-ea"/>
                <a:cs typeface="Calibri"/>
              </a:rPr>
              <a:t>outcomes </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(ACOG,</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a:t>
            </a:r>
            <a:r>
              <a:rPr kumimoji="0" sz="2400" b="0" i="0" u="none" strike="noStrike" kern="1200" cap="none" spc="-5" normalizeH="0" baseline="0" noProof="0" dirty="0">
                <a:ln>
                  <a:noFill/>
                </a:ln>
                <a:solidFill>
                  <a:prstClr val="black"/>
                </a:solidFill>
                <a:effectLst/>
                <a:uLnTx/>
                <a:uFillTx/>
                <a:latin typeface="Calibri"/>
                <a:ea typeface="+mn-ea"/>
                <a:cs typeface="Calibri"/>
              </a:rPr>
              <a:t> 729).</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241300" marR="5080" lvl="0" indent="-228600" algn="l" defTabSz="914400" rtl="0" eaLnBrk="1" fontAlgn="auto" latinLnBrk="0" hangingPunct="1">
              <a:lnSpc>
                <a:spcPct val="120000"/>
              </a:lnSpc>
              <a:spcBef>
                <a:spcPts val="994"/>
              </a:spcBef>
              <a:spcAft>
                <a:spcPts val="0"/>
              </a:spcAft>
              <a:buClr>
                <a:srgbClr val="F5668F"/>
              </a:buClr>
              <a:buSzTx/>
              <a:buFont typeface="Arial"/>
              <a:buChar char="•"/>
              <a:tabLst>
                <a:tab pos="241300" algn="l"/>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Have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historically</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prevented</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many</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people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from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racial </a:t>
            </a:r>
            <a:r>
              <a:rPr kumimoji="0" sz="2400" b="0" i="0" u="none" strike="noStrike" kern="1200" cap="none" spc="-5" normalizeH="0" baseline="0" noProof="0" dirty="0">
                <a:ln>
                  <a:noFill/>
                </a:ln>
                <a:solidFill>
                  <a:prstClr val="black"/>
                </a:solidFill>
                <a:effectLst/>
                <a:uLnTx/>
                <a:uFillTx/>
                <a:latin typeface="Calibri"/>
                <a:ea typeface="+mn-ea"/>
                <a:cs typeface="Calibri"/>
              </a:rPr>
              <a:t>and ethnic minority </a:t>
            </a:r>
            <a:r>
              <a:rPr kumimoji="0" sz="2400" b="0" i="0" u="none" strike="noStrike" kern="1200" cap="none" spc="-15" normalizeH="0" baseline="0" noProof="0" dirty="0">
                <a:ln>
                  <a:noFill/>
                </a:ln>
                <a:solidFill>
                  <a:prstClr val="black"/>
                </a:solidFill>
                <a:effectLst/>
                <a:uLnTx/>
                <a:uFillTx/>
                <a:latin typeface="Calibri"/>
                <a:ea typeface="+mn-ea"/>
                <a:cs typeface="Calibri"/>
              </a:rPr>
              <a:t>groups from </a:t>
            </a:r>
            <a:r>
              <a:rPr kumimoji="0" sz="2400" b="0" i="0" u="none" strike="noStrike" kern="1200" cap="none" spc="-10" normalizeH="0" baseline="0" noProof="0" dirty="0">
                <a:ln>
                  <a:noFill/>
                </a:ln>
                <a:solidFill>
                  <a:prstClr val="black"/>
                </a:solidFill>
                <a:effectLst/>
                <a:uLnTx/>
                <a:uFillTx/>
                <a:latin typeface="Calibri"/>
                <a:ea typeface="+mn-ea"/>
                <a:cs typeface="Calibri"/>
              </a:rPr>
              <a:t>having </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fair </a:t>
            </a:r>
            <a:r>
              <a:rPr kumimoji="0" sz="2400" b="0" i="0" u="none" strike="noStrike" kern="1200" cap="none" spc="-5" normalizeH="0" baseline="0" noProof="0" dirty="0">
                <a:ln>
                  <a:noFill/>
                </a:ln>
                <a:solidFill>
                  <a:prstClr val="black"/>
                </a:solidFill>
                <a:effectLst/>
                <a:uLnTx/>
                <a:uFillTx/>
                <a:latin typeface="Calibri"/>
                <a:ea typeface="+mn-ea"/>
                <a:cs typeface="Calibri"/>
              </a:rPr>
              <a:t>opportunities </a:t>
            </a:r>
            <a:r>
              <a:rPr kumimoji="0" sz="2400" b="0" i="0" u="none" strike="noStrike" kern="1200" cap="none" spc="-20" normalizeH="0" baseline="0" noProof="0" dirty="0">
                <a:ln>
                  <a:noFill/>
                </a:ln>
                <a:solidFill>
                  <a:prstClr val="black"/>
                </a:solidFill>
                <a:effectLst/>
                <a:uLnTx/>
                <a:uFillTx/>
                <a:latin typeface="Calibri"/>
                <a:ea typeface="+mn-ea"/>
                <a:cs typeface="Calibri"/>
              </a:rPr>
              <a:t>for </a:t>
            </a:r>
            <a:r>
              <a:rPr kumimoji="0" sz="2400" b="0" i="0" u="none" strike="noStrike" kern="1200" cap="none" spc="-5" normalizeH="0" baseline="0" noProof="0" dirty="0">
                <a:ln>
                  <a:noFill/>
                </a:ln>
                <a:solidFill>
                  <a:prstClr val="black"/>
                </a:solidFill>
                <a:effectLst/>
                <a:uLnTx/>
                <a:uFillTx/>
                <a:latin typeface="Calibri"/>
                <a:ea typeface="+mn-ea"/>
                <a:cs typeface="Calibri"/>
              </a:rPr>
              <a:t>economic, </a:t>
            </a:r>
            <a:r>
              <a:rPr kumimoji="0" sz="2400" b="0" i="0" u="none" strike="noStrike" kern="1200" cap="none" spc="-15" normalizeH="0" baseline="0" noProof="0" dirty="0">
                <a:ln>
                  <a:noFill/>
                </a:ln>
                <a:solidFill>
                  <a:prstClr val="black"/>
                </a:solidFill>
                <a:effectLst/>
                <a:uLnTx/>
                <a:uFillTx/>
                <a:latin typeface="Calibri"/>
                <a:ea typeface="+mn-ea"/>
                <a:cs typeface="Calibri"/>
              </a:rPr>
              <a:t>physical </a:t>
            </a:r>
            <a:r>
              <a:rPr kumimoji="0" sz="2400" b="0" i="0" u="none" strike="noStrike" kern="1200" cap="none" spc="0" normalizeH="0" baseline="0" noProof="0" dirty="0">
                <a:ln>
                  <a:noFill/>
                </a:ln>
                <a:solidFill>
                  <a:prstClr val="black"/>
                </a:solidFill>
                <a:effectLst/>
                <a:uLnTx/>
                <a:uFillTx/>
                <a:latin typeface="Calibri"/>
                <a:ea typeface="+mn-ea"/>
                <a:cs typeface="Calibri"/>
              </a:rPr>
              <a:t>and </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mental</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health</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(CDC,</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2021).</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9" name="object 9"/>
          <p:cNvPicPr/>
          <p:nvPr/>
        </p:nvPicPr>
        <p:blipFill>
          <a:blip r:embed="rId5" cstate="print"/>
          <a:stretch>
            <a:fillRect/>
          </a:stretch>
        </p:blipFill>
        <p:spPr>
          <a:xfrm>
            <a:off x="4698491" y="5106924"/>
            <a:ext cx="2471915" cy="911351"/>
          </a:xfrm>
          <a:prstGeom prst="rect">
            <a:avLst/>
          </a:prstGeom>
        </p:spPr>
      </p:pic>
      <p:pic>
        <p:nvPicPr>
          <p:cNvPr id="10" name="object 10"/>
          <p:cNvPicPr/>
          <p:nvPr/>
        </p:nvPicPr>
        <p:blipFill>
          <a:blip r:embed="rId6" cstate="print"/>
          <a:stretch>
            <a:fillRect/>
          </a:stretch>
        </p:blipFill>
        <p:spPr>
          <a:xfrm>
            <a:off x="294131" y="5224284"/>
            <a:ext cx="4309871" cy="859523"/>
          </a:xfrm>
          <a:prstGeom prst="rect">
            <a:avLst/>
          </a:prstGeom>
        </p:spPr>
      </p:pic>
      <p:sp>
        <p:nvSpPr>
          <p:cNvPr id="11" name="object 11"/>
          <p:cNvSpPr txBox="1">
            <a:spLocks noGrp="1"/>
          </p:cNvSpPr>
          <p:nvPr>
            <p:ph sz="half" idx="3"/>
          </p:nvPr>
        </p:nvSpPr>
        <p:spPr>
          <a:xfrm>
            <a:off x="7486536" y="1651198"/>
            <a:ext cx="4343400" cy="4388381"/>
          </a:xfrm>
          <a:prstGeom prst="rect">
            <a:avLst/>
          </a:prstGeom>
        </p:spPr>
        <p:txBody>
          <a:bodyPr vert="horz" wrap="square" lIns="0" tIns="12700" rIns="0" bIns="0" rtlCol="0">
            <a:spAutoFit/>
          </a:bodyPr>
          <a:lstStyle/>
          <a:p>
            <a:pPr marL="12700">
              <a:lnSpc>
                <a:spcPct val="100000"/>
              </a:lnSpc>
              <a:spcBef>
                <a:spcPts val="100"/>
              </a:spcBef>
            </a:pPr>
            <a:r>
              <a:rPr spc="-5" dirty="0"/>
              <a:t>Social</a:t>
            </a:r>
            <a:r>
              <a:rPr spc="-20" dirty="0"/>
              <a:t> </a:t>
            </a:r>
            <a:r>
              <a:rPr spc="-5" dirty="0"/>
              <a:t>Determinants</a:t>
            </a:r>
            <a:r>
              <a:rPr spc="-15" dirty="0"/>
              <a:t> </a:t>
            </a:r>
            <a:r>
              <a:rPr spc="-5" dirty="0"/>
              <a:t>of</a:t>
            </a:r>
            <a:r>
              <a:rPr spc="-15" dirty="0"/>
              <a:t> </a:t>
            </a:r>
            <a:r>
              <a:rPr spc="-5" dirty="0"/>
              <a:t>Health</a:t>
            </a:r>
          </a:p>
          <a:p>
            <a:pPr marL="756285" indent="-287020">
              <a:lnSpc>
                <a:spcPct val="100000"/>
              </a:lnSpc>
              <a:spcBef>
                <a:spcPts val="2155"/>
              </a:spcBef>
              <a:buClr>
                <a:srgbClr val="E67355"/>
              </a:buClr>
              <a:buChar char="•"/>
              <a:tabLst>
                <a:tab pos="755650" algn="l"/>
                <a:tab pos="756920" algn="l"/>
              </a:tabLst>
            </a:pPr>
            <a:r>
              <a:rPr sz="2200" b="0" spc="-5" dirty="0">
                <a:latin typeface="Arial"/>
                <a:cs typeface="Arial"/>
              </a:rPr>
              <a:t>Food</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Housing</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10" dirty="0">
                <a:latin typeface="Arial"/>
                <a:cs typeface="Arial"/>
              </a:rPr>
              <a:t>Transportation</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Utilities</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Exposure</a:t>
            </a:r>
            <a:r>
              <a:rPr sz="2200" b="0" dirty="0">
                <a:latin typeface="Arial"/>
                <a:cs typeface="Arial"/>
              </a:rPr>
              <a:t> </a:t>
            </a:r>
            <a:r>
              <a:rPr sz="2200" b="0" spc="-5" dirty="0">
                <a:latin typeface="Arial"/>
                <a:cs typeface="Arial"/>
              </a:rPr>
              <a:t>to</a:t>
            </a:r>
            <a:r>
              <a:rPr sz="2200" b="0" spc="-10" dirty="0">
                <a:latin typeface="Arial"/>
                <a:cs typeface="Arial"/>
              </a:rPr>
              <a:t> Violence</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Financial</a:t>
            </a:r>
            <a:r>
              <a:rPr sz="2200" b="0" spc="-20" dirty="0">
                <a:latin typeface="Arial"/>
                <a:cs typeface="Arial"/>
              </a:rPr>
              <a:t> </a:t>
            </a:r>
            <a:r>
              <a:rPr sz="2200" b="0" spc="-5" dirty="0">
                <a:latin typeface="Arial"/>
                <a:cs typeface="Arial"/>
              </a:rPr>
              <a:t>Resources</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10" dirty="0">
                <a:latin typeface="Arial"/>
                <a:cs typeface="Arial"/>
              </a:rPr>
              <a:t>Community/</a:t>
            </a:r>
            <a:r>
              <a:rPr sz="2200" b="0" spc="20" dirty="0">
                <a:latin typeface="Arial"/>
                <a:cs typeface="Arial"/>
              </a:rPr>
              <a:t> </a:t>
            </a:r>
            <a:r>
              <a:rPr sz="2200" b="0" spc="-5" dirty="0">
                <a:latin typeface="Arial"/>
                <a:cs typeface="Arial"/>
              </a:rPr>
              <a:t>Social</a:t>
            </a:r>
            <a:r>
              <a:rPr sz="2200" b="0" spc="-20" dirty="0">
                <a:latin typeface="Arial"/>
                <a:cs typeface="Arial"/>
              </a:rPr>
              <a:t> </a:t>
            </a:r>
            <a:r>
              <a:rPr sz="2200" b="0" spc="-5" dirty="0">
                <a:latin typeface="Arial"/>
                <a:cs typeface="Arial"/>
              </a:rPr>
              <a:t>Support</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Education/Health</a:t>
            </a:r>
            <a:r>
              <a:rPr sz="2200" b="0" spc="-30" dirty="0">
                <a:latin typeface="Arial"/>
                <a:cs typeface="Arial"/>
              </a:rPr>
              <a:t> </a:t>
            </a:r>
            <a:r>
              <a:rPr sz="2200" b="0" spc="-5" dirty="0">
                <a:latin typeface="Arial"/>
                <a:cs typeface="Arial"/>
              </a:rPr>
              <a:t>Literacy</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Child</a:t>
            </a:r>
            <a:r>
              <a:rPr sz="2200" b="0" spc="-20" dirty="0">
                <a:latin typeface="Arial"/>
                <a:cs typeface="Arial"/>
              </a:rPr>
              <a:t> </a:t>
            </a:r>
            <a:r>
              <a:rPr sz="2200" b="0" spc="-5" dirty="0">
                <a:latin typeface="Arial"/>
                <a:cs typeface="Arial"/>
              </a:rPr>
              <a:t>Care</a:t>
            </a:r>
            <a:endParaRPr sz="2200" dirty="0">
              <a:latin typeface="Arial"/>
              <a:cs typeface="Arial"/>
            </a:endParaRPr>
          </a:p>
          <a:p>
            <a:pPr marL="756285" indent="-287020">
              <a:lnSpc>
                <a:spcPct val="100000"/>
              </a:lnSpc>
              <a:buClr>
                <a:srgbClr val="E67355"/>
              </a:buClr>
              <a:buChar char="•"/>
              <a:tabLst>
                <a:tab pos="755650" algn="l"/>
                <a:tab pos="756920" algn="l"/>
              </a:tabLst>
            </a:pPr>
            <a:r>
              <a:rPr sz="2200" b="0" spc="-5" dirty="0">
                <a:latin typeface="Arial"/>
                <a:cs typeface="Arial"/>
              </a:rPr>
              <a:t>Legal</a:t>
            </a:r>
            <a:r>
              <a:rPr sz="2200" b="0" spc="-15" dirty="0">
                <a:latin typeface="Arial"/>
                <a:cs typeface="Arial"/>
              </a:rPr>
              <a:t> </a:t>
            </a:r>
            <a:r>
              <a:rPr sz="2200" b="0" spc="-5" dirty="0" smtClean="0">
                <a:latin typeface="Arial"/>
                <a:cs typeface="Arial"/>
              </a:rPr>
              <a:t>Status</a:t>
            </a:r>
            <a:endParaRPr lang="en-US" sz="2200" b="0" spc="-5" dirty="0" smtClean="0">
              <a:latin typeface="Arial"/>
              <a:cs typeface="Arial"/>
            </a:endParaRPr>
          </a:p>
          <a:p>
            <a:pPr marL="756285" indent="-287020">
              <a:lnSpc>
                <a:spcPct val="100000"/>
              </a:lnSpc>
              <a:buClr>
                <a:srgbClr val="E67355"/>
              </a:buClr>
              <a:buChar char="•"/>
              <a:tabLst>
                <a:tab pos="755650" algn="l"/>
                <a:tab pos="756920" algn="l"/>
              </a:tabLst>
            </a:pPr>
            <a:r>
              <a:rPr lang="en-US" sz="2200" b="0" spc="-5" dirty="0" smtClean="0"/>
              <a:t>Stress</a:t>
            </a:r>
            <a:endParaRPr sz="2200" dirty="0">
              <a:latin typeface="Arial"/>
              <a:cs typeface="Arial"/>
            </a:endParaRPr>
          </a:p>
        </p:txBody>
      </p:sp>
      <p:sp>
        <p:nvSpPr>
          <p:cNvPr id="12" name="object 12"/>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11365992" y="6444639"/>
            <a:ext cx="1612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929599"/>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532604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099"/>
            <a:ext cx="10972800" cy="1325563"/>
          </a:xfrm>
        </p:spPr>
        <p:txBody>
          <a:bodyPr>
            <a:normAutofit/>
          </a:bodyPr>
          <a:lstStyle/>
          <a:p>
            <a:r>
              <a:rPr lang="en-US" sz="3200" dirty="0" smtClean="0"/>
              <a:t>Why Social Determinants Health (SDoH) </a:t>
            </a:r>
            <a:br>
              <a:rPr lang="en-US" sz="3200" dirty="0" smtClean="0"/>
            </a:br>
            <a:r>
              <a:rPr lang="en-US" sz="3200" dirty="0" smtClean="0"/>
              <a:t>so important?</a:t>
            </a:r>
            <a:endParaRPr lang="en-US" sz="3200" dirty="0"/>
          </a:p>
        </p:txBody>
      </p:sp>
      <p:sp>
        <p:nvSpPr>
          <p:cNvPr id="3" name="Content Placeholder 2"/>
          <p:cNvSpPr>
            <a:spLocks noGrp="1"/>
          </p:cNvSpPr>
          <p:nvPr>
            <p:ph idx="1"/>
          </p:nvPr>
        </p:nvSpPr>
        <p:spPr/>
        <p:txBody>
          <a:bodyPr>
            <a:normAutofit/>
          </a:bodyPr>
          <a:lstStyle/>
          <a:p>
            <a:r>
              <a:rPr lang="en-US" dirty="0"/>
              <a:t>The World Health Organization defines social determinants of health as circumstances </a:t>
            </a:r>
            <a:r>
              <a:rPr lang="en-US" dirty="0" smtClean="0"/>
              <a:t>(living conditions) in </a:t>
            </a:r>
            <a:r>
              <a:rPr lang="en-US" dirty="0"/>
              <a:t>which people are born, grow up, live, work and age, and the systems put into place to deal with illness</a:t>
            </a:r>
            <a:r>
              <a:rPr lang="en-US" dirty="0" smtClean="0"/>
              <a:t>.</a:t>
            </a:r>
          </a:p>
          <a:p>
            <a:endParaRPr lang="en-US" sz="1050" dirty="0"/>
          </a:p>
          <a:p>
            <a:r>
              <a:rPr lang="en-US" dirty="0"/>
              <a:t>These circumstances have tremendous affect on one’s health. And, they can affect anyone, regardless of age, race, ethnicity. </a:t>
            </a:r>
          </a:p>
          <a:p>
            <a:endParaRPr lang="en-US" sz="1200" dirty="0"/>
          </a:p>
          <a:p>
            <a:r>
              <a:rPr lang="en-US" dirty="0"/>
              <a:t>For example, in the U.S. each year, </a:t>
            </a:r>
          </a:p>
          <a:p>
            <a:pPr lvl="1"/>
            <a:r>
              <a:rPr lang="en-US" dirty="0"/>
              <a:t>1.5 million individuals experience </a:t>
            </a:r>
            <a:r>
              <a:rPr lang="en-US" dirty="0" smtClean="0"/>
              <a:t>homelessness </a:t>
            </a:r>
            <a:endParaRPr lang="en-US" dirty="0"/>
          </a:p>
          <a:p>
            <a:pPr lvl="1"/>
            <a:r>
              <a:rPr lang="en-US" dirty="0"/>
              <a:t>3.6 million people cannot access medical care due to lack of transportation </a:t>
            </a:r>
          </a:p>
          <a:p>
            <a:pPr lvl="1"/>
            <a:r>
              <a:rPr lang="en-US" dirty="0"/>
              <a:t>40 million people face hunger, </a:t>
            </a:r>
            <a:r>
              <a:rPr lang="en-US" dirty="0" smtClean="0"/>
              <a:t>and</a:t>
            </a:r>
            <a:endParaRPr lang="en-US" dirty="0"/>
          </a:p>
          <a:p>
            <a:pPr lvl="1"/>
            <a:r>
              <a:rPr lang="en-US" dirty="0"/>
              <a:t>11.8 percent of households are food </a:t>
            </a:r>
            <a:r>
              <a:rPr lang="en-US" dirty="0" smtClean="0"/>
              <a:t>insecure</a:t>
            </a:r>
            <a:endParaRPr lang="en-US" dirty="0"/>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21</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
        <p:nvSpPr>
          <p:cNvPr id="6" name="TextBox 5"/>
          <p:cNvSpPr txBox="1"/>
          <p:nvPr/>
        </p:nvSpPr>
        <p:spPr>
          <a:xfrm>
            <a:off x="5987716" y="6356350"/>
            <a:ext cx="5702968" cy="584775"/>
          </a:xfrm>
          <a:prstGeom prst="rect">
            <a:avLst/>
          </a:prstGeom>
          <a:noFill/>
        </p:spPr>
        <p:txBody>
          <a:bodyPr wrap="square" rtlCol="0">
            <a:spAutoFit/>
          </a:bodyPr>
          <a:lstStyle/>
          <a:p>
            <a:r>
              <a:rPr lang="en-US" sz="1600" dirty="0" smtClean="0"/>
              <a:t>Reference: American Hospital Association 2018 SDOH presentation </a:t>
            </a:r>
            <a:endParaRPr lang="en-US" sz="1600" dirty="0"/>
          </a:p>
        </p:txBody>
      </p:sp>
    </p:spTree>
    <p:extLst>
      <p:ext uri="{BB962C8B-B14F-4D97-AF65-F5344CB8AC3E}">
        <p14:creationId xmlns:p14="http://schemas.microsoft.com/office/powerpoint/2010/main" val="283836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7914640" cy="1325563"/>
          </a:xfrm>
        </p:spPr>
        <p:txBody>
          <a:bodyPr>
            <a:normAutofit fontScale="90000"/>
          </a:bodyPr>
          <a:lstStyle/>
          <a:p>
            <a:r>
              <a:rPr lang="en-US" dirty="0" smtClean="0"/>
              <a:t>ACOG CO #</a:t>
            </a:r>
            <a:r>
              <a:rPr lang="en-US" sz="3100" dirty="0" smtClean="0"/>
              <a:t>729: </a:t>
            </a:r>
            <a:r>
              <a:rPr lang="en-US" sz="3100" i="1" dirty="0" smtClean="0"/>
              <a:t>Importance </a:t>
            </a:r>
            <a:r>
              <a:rPr lang="en-US" sz="3100" i="1" dirty="0"/>
              <a:t>of Social Determinants of Health and Cultural Awareness in the Delivery of Reproductive Health Care</a:t>
            </a:r>
          </a:p>
        </p:txBody>
      </p:sp>
      <p:sp>
        <p:nvSpPr>
          <p:cNvPr id="3" name="Content Placeholder 2"/>
          <p:cNvSpPr>
            <a:spLocks noGrp="1"/>
          </p:cNvSpPr>
          <p:nvPr>
            <p:ph idx="1"/>
          </p:nvPr>
        </p:nvSpPr>
        <p:spPr>
          <a:xfrm>
            <a:off x="609600" y="1551305"/>
            <a:ext cx="10972800" cy="4351338"/>
          </a:xfrm>
        </p:spPr>
        <p:txBody>
          <a:bodyPr>
            <a:normAutofit fontScale="92500" lnSpcReduction="10000"/>
          </a:bodyPr>
          <a:lstStyle/>
          <a:p>
            <a:r>
              <a:rPr lang="en-US" sz="2500" dirty="0"/>
              <a:t>The </a:t>
            </a:r>
            <a:r>
              <a:rPr lang="en-US" sz="2500" u="sng" dirty="0"/>
              <a:t>American College of Obstetricians and Gynecologists makes the following recommendations </a:t>
            </a:r>
            <a:r>
              <a:rPr lang="en-US" sz="2500" dirty="0"/>
              <a:t>for obstetrician–gynecologists and other health care providers to improve patient-centered care and decrease inequities in reproductive health care:</a:t>
            </a:r>
          </a:p>
          <a:p>
            <a:pPr lvl="1"/>
            <a:r>
              <a:rPr lang="en-US" sz="2400" b="1" dirty="0"/>
              <a:t>Inquire about and document social and structural determinants of health </a:t>
            </a:r>
            <a:r>
              <a:rPr lang="en-US" sz="2400" dirty="0"/>
              <a:t>that may influence a patient’s health and use of health care </a:t>
            </a:r>
            <a:r>
              <a:rPr lang="en-US" sz="2400" i="1" dirty="0"/>
              <a:t>such as access to stable housing, access to food and safe drinking water, utility needs, safety in the home and community, immigration status, and employment conditions</a:t>
            </a:r>
            <a:r>
              <a:rPr lang="en-US" sz="2400" dirty="0"/>
              <a:t>.</a:t>
            </a:r>
          </a:p>
          <a:p>
            <a:pPr lvl="1"/>
            <a:r>
              <a:rPr lang="en-US" sz="2400" b="1" dirty="0"/>
              <a:t>Maximize referrals </a:t>
            </a:r>
            <a:r>
              <a:rPr lang="en-US" sz="2400" b="1" dirty="0" smtClean="0"/>
              <a:t>to resources and </a:t>
            </a:r>
            <a:r>
              <a:rPr lang="en-US" sz="2400" b="1" dirty="0"/>
              <a:t>social services to help improve patients’ abilities to fulfill these needs.</a:t>
            </a:r>
          </a:p>
          <a:p>
            <a:pPr lvl="1"/>
            <a:r>
              <a:rPr lang="en-US" sz="2400" dirty="0"/>
              <a:t>Provide access to interpreter services for all patient interactions when patient language is not the clinician’s language.</a:t>
            </a:r>
          </a:p>
          <a:p>
            <a:pPr lvl="1"/>
            <a:r>
              <a:rPr lang="en-US" sz="2400" dirty="0"/>
              <a:t>Acknowledge that race, institutionalized racism, and other forms of discrimination serve as social determinants of health.</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22</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Tree>
    <p:extLst>
      <p:ext uri="{BB962C8B-B14F-4D97-AF65-F5344CB8AC3E}">
        <p14:creationId xmlns:p14="http://schemas.microsoft.com/office/powerpoint/2010/main" val="3482900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603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210042"/>
            <a:ext cx="8178609" cy="1325563"/>
          </a:xfrm>
        </p:spPr>
        <p:txBody>
          <a:bodyPr>
            <a:normAutofit/>
          </a:bodyPr>
          <a:lstStyle/>
          <a:p>
            <a:pPr defTabSz="457200" eaLnBrk="0" fontAlgn="base" hangingPunct="0">
              <a:spcAft>
                <a:spcPct val="0"/>
              </a:spcAft>
            </a:pPr>
            <a:r>
              <a:rPr lang="en-US" dirty="0" smtClean="0"/>
              <a:t>1. Addressing </a:t>
            </a:r>
            <a:r>
              <a:rPr lang="en-US" dirty="0"/>
              <a:t>social determinants </a:t>
            </a:r>
            <a:br>
              <a:rPr lang="en-US" dirty="0"/>
            </a:br>
            <a:r>
              <a:rPr lang="en-US" dirty="0"/>
              <a:t>of health</a:t>
            </a:r>
          </a:p>
        </p:txBody>
      </p:sp>
      <p:sp>
        <p:nvSpPr>
          <p:cNvPr id="3" name="Content Placeholder 2"/>
          <p:cNvSpPr>
            <a:spLocks noGrp="1"/>
          </p:cNvSpPr>
          <p:nvPr>
            <p:ph idx="1"/>
          </p:nvPr>
        </p:nvSpPr>
        <p:spPr>
          <a:xfrm>
            <a:off x="609600" y="1825625"/>
            <a:ext cx="7662041" cy="4351338"/>
          </a:xfrm>
        </p:spPr>
        <p:txBody>
          <a:bodyPr/>
          <a:lstStyle/>
          <a:p>
            <a:endParaRPr lang="en-US" sz="1800">
              <a:solidFill>
                <a:schemeClr val="tx1">
                  <a:lumMod val="50000"/>
                </a:schemeClr>
              </a:solidFill>
            </a:endParaRPr>
          </a:p>
          <a:p>
            <a:pPr>
              <a:buClr>
                <a:srgbClr val="F58466"/>
              </a:buClr>
            </a:pPr>
            <a:endParaRPr lang="en-US" sz="2600"/>
          </a:p>
          <a:p>
            <a:pPr>
              <a:buClr>
                <a:srgbClr val="F58466"/>
              </a:buClr>
            </a:pPr>
            <a:endParaRPr lang="en-US" sz="2800"/>
          </a:p>
          <a:p>
            <a:pPr>
              <a:buClr>
                <a:srgbClr val="F58466"/>
              </a:buCl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656" y="2405665"/>
            <a:ext cx="4505326" cy="300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p:cNvGraphicFramePr/>
          <p:nvPr>
            <p:extLst/>
          </p:nvPr>
        </p:nvGraphicFramePr>
        <p:xfrm>
          <a:off x="4942757" y="1486914"/>
          <a:ext cx="6657768" cy="4897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2405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590" y="164821"/>
            <a:ext cx="10972800" cy="1325563"/>
          </a:xfrm>
          <a:noFill/>
        </p:spPr>
        <p:txBody>
          <a:bodyPr/>
          <a:lstStyle/>
          <a:p>
            <a:r>
              <a:rPr lang="en-US"/>
              <a:t>Social Determinants of Health </a:t>
            </a:r>
            <a:br>
              <a:rPr lang="en-US"/>
            </a:br>
            <a:r>
              <a:rPr lang="en-US"/>
              <a:t>Screening Tools </a:t>
            </a:r>
          </a:p>
        </p:txBody>
      </p:sp>
      <p:sp>
        <p:nvSpPr>
          <p:cNvPr id="5" name="Content Placeholder 4"/>
          <p:cNvSpPr>
            <a:spLocks noGrp="1"/>
          </p:cNvSpPr>
          <p:nvPr>
            <p:ph idx="1"/>
          </p:nvPr>
        </p:nvSpPr>
        <p:spPr>
          <a:xfrm>
            <a:off x="6120245" y="1710557"/>
            <a:ext cx="5942872" cy="4351338"/>
          </a:xfrm>
        </p:spPr>
        <p:txBody>
          <a:bodyPr numCol="1">
            <a:normAutofit lnSpcReduction="10000"/>
          </a:bodyPr>
          <a:lstStyle/>
          <a:p>
            <a:r>
              <a:rPr lang="en-US" sz="2000"/>
              <a:t>SDoH EMR Screener (Developed by Erie Health Center) </a:t>
            </a:r>
          </a:p>
          <a:p>
            <a:pPr marL="0" indent="0">
              <a:buNone/>
            </a:pPr>
            <a:r>
              <a:rPr lang="en-US" sz="2000"/>
              <a:t>	</a:t>
            </a:r>
          </a:p>
          <a:p>
            <a:r>
              <a:rPr lang="en-US" sz="2000"/>
              <a:t>ACOG Committee Opinion #729: Sample Screening Tool for Social Determinants of Health</a:t>
            </a:r>
          </a:p>
          <a:p>
            <a:pPr marL="0" indent="0">
              <a:buNone/>
            </a:pPr>
            <a:endParaRPr lang="en-US" sz="800"/>
          </a:p>
          <a:p>
            <a:r>
              <a:rPr lang="en-US" sz="2000"/>
              <a:t>Social Determinants of Health In Pregnancy Tool (SIPT) with 5Ps (Used by Chicago PCC Communities Wellness Centers) and Actionable Map and Scoring Sheet</a:t>
            </a:r>
          </a:p>
          <a:p>
            <a:pPr marL="0" indent="0">
              <a:buNone/>
            </a:pPr>
            <a:endParaRPr lang="en-US" sz="800"/>
          </a:p>
          <a:p>
            <a:r>
              <a:rPr lang="en-US" sz="2000"/>
              <a:t>Partner Healthcare SDoH Screening Tool Used by Massachusetts General Hospital Obstetrics &amp; Gynecology, and Mass General Brigham)</a:t>
            </a:r>
          </a:p>
          <a:p>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630" y="1833316"/>
            <a:ext cx="1965588" cy="310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788" y="4211892"/>
            <a:ext cx="2780000" cy="2387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6361" y="1833316"/>
            <a:ext cx="2816654" cy="2250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4931" y="3599225"/>
            <a:ext cx="2345314" cy="3128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330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print"/>
            <a:stretch>
              <a:fillRect/>
            </a:stretch>
          </p:blipFill>
          <p:spPr>
            <a:xfrm>
              <a:off x="9264396" y="228600"/>
              <a:ext cx="2025395" cy="911351"/>
            </a:xfrm>
            <a:prstGeom prst="rect">
              <a:avLst/>
            </a:prstGeom>
          </p:spPr>
        </p:pic>
        <p:pic>
          <p:nvPicPr>
            <p:cNvPr id="5" name="object 5"/>
            <p:cNvPicPr/>
            <p:nvPr/>
          </p:nvPicPr>
          <p:blipFill>
            <a:blip r:embed="rId4" cstate="print"/>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11306047" y="6430202"/>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49</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pic>
        <p:nvPicPr>
          <p:cNvPr id="9" name="Picture 8"/>
          <p:cNvPicPr>
            <a:picLocks noChangeAspect="1"/>
          </p:cNvPicPr>
          <p:nvPr/>
        </p:nvPicPr>
        <p:blipFill>
          <a:blip r:embed="rId5"/>
          <a:stretch>
            <a:fillRect/>
          </a:stretch>
        </p:blipFill>
        <p:spPr>
          <a:xfrm>
            <a:off x="0" y="6263"/>
            <a:ext cx="9015525" cy="6638481"/>
          </a:xfrm>
          <a:prstGeom prst="rect">
            <a:avLst/>
          </a:prstGeom>
        </p:spPr>
      </p:pic>
      <p:sp>
        <p:nvSpPr>
          <p:cNvPr id="13" name="Rectangle 12"/>
          <p:cNvSpPr/>
          <p:nvPr/>
        </p:nvSpPr>
        <p:spPr>
          <a:xfrm>
            <a:off x="9144000" y="2725338"/>
            <a:ext cx="26670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**Each tool below includes screening for the following common social determinants of health (</a:t>
            </a:r>
            <a:r>
              <a:rPr kumimoji="0" lang="en-US" sz="1800" b="1" i="0" u="none" strike="noStrike" kern="1200" cap="none" spc="0" normalizeH="0" baseline="0" noProof="0" dirty="0">
                <a:ln>
                  <a:noFill/>
                </a:ln>
                <a:solidFill>
                  <a:prstClr val="black"/>
                </a:solidFill>
                <a:effectLst/>
                <a:uLnTx/>
                <a:uFillTx/>
                <a:latin typeface="Calibri"/>
                <a:ea typeface="+mn-ea"/>
                <a:cs typeface="+mn-cs"/>
              </a:rPr>
              <a:t>food, housing, transportation, utilities</a:t>
            </a:r>
            <a:r>
              <a:rPr kumimoji="0" lang="en-US" sz="1800" b="0" i="0" u="none" strike="noStrike" kern="1200" cap="none" spc="0" normalizeH="0" baseline="0" noProof="0" dirty="0">
                <a:ln>
                  <a:noFill/>
                </a:ln>
                <a:solidFill>
                  <a:prstClr val="black"/>
                </a:solidFill>
                <a:effectLst/>
                <a:uLnTx/>
                <a:uFillTx/>
                <a:latin typeface="Calibri"/>
                <a:ea typeface="+mn-ea"/>
                <a:cs typeface="+mn-cs"/>
              </a:rPr>
              <a:t>) in addition to other categories listed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below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20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print"/>
            <a:stretch>
              <a:fillRect/>
            </a:stretch>
          </p:blipFill>
          <p:spPr>
            <a:xfrm>
              <a:off x="9264396" y="228600"/>
              <a:ext cx="2025395" cy="911351"/>
            </a:xfrm>
            <a:prstGeom prst="rect">
              <a:avLst/>
            </a:prstGeom>
          </p:spPr>
        </p:pic>
        <p:pic>
          <p:nvPicPr>
            <p:cNvPr id="5" name="object 5"/>
            <p:cNvPicPr/>
            <p:nvPr/>
          </p:nvPicPr>
          <p:blipFill>
            <a:blip r:embed="rId4" cstate="print"/>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13370" y="371406"/>
            <a:ext cx="10972800" cy="1325563"/>
          </a:xfrm>
          <a:prstGeom prst="rect">
            <a:avLst/>
          </a:prstGeom>
        </p:spPr>
        <p:txBody>
          <a:bodyPr vert="horz" wrap="square" lIns="0" tIns="81280" rIns="0" bIns="0" rtlCol="0">
            <a:spAutoFit/>
          </a:bodyPr>
          <a:lstStyle/>
          <a:p>
            <a:pPr marL="12700" marR="5080" algn="l" rtl="0" fontAlgn="base">
              <a:lnSpc>
                <a:spcPct val="90000"/>
              </a:lnSpc>
              <a:spcBef>
                <a:spcPct val="0"/>
              </a:spcBef>
              <a:spcAft>
                <a:spcPct val="0"/>
              </a:spcAft>
            </a:pPr>
            <a:r>
              <a:rPr sz="3600" b="0" kern="1200" dirty="0">
                <a:solidFill>
                  <a:schemeClr val="tx1"/>
                </a:solidFill>
                <a:latin typeface="+mj-lt"/>
                <a:ea typeface="Lato Medium" panose="020F0502020204030203" pitchFamily="34" charset="0"/>
                <a:cs typeface="Lato Medium" panose="020F0502020204030203" pitchFamily="34" charset="0"/>
              </a:rPr>
              <a:t>Addressing Social  Determinants of Health</a:t>
            </a:r>
          </a:p>
        </p:txBody>
      </p:sp>
      <p:sp>
        <p:nvSpPr>
          <p:cNvPr id="23" name="object 23"/>
          <p:cNvSpPr txBox="1">
            <a:spLocks noGrp="1"/>
          </p:cNvSpPr>
          <p:nvPr>
            <p:ph type="sldNum" sz="quarter" idx="4294967295"/>
          </p:nvPr>
        </p:nvSpPr>
        <p:spPr>
          <a:xfrm>
            <a:off x="11944350" y="6445250"/>
            <a:ext cx="247650" cy="195263"/>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43</a:t>
            </a:r>
          </a:p>
        </p:txBody>
      </p:sp>
      <p:sp>
        <p:nvSpPr>
          <p:cNvPr id="8" name="object 8"/>
          <p:cNvSpPr txBox="1"/>
          <p:nvPr/>
        </p:nvSpPr>
        <p:spPr>
          <a:xfrm>
            <a:off x="514676" y="1814448"/>
            <a:ext cx="6101715" cy="196850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Community</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mapping</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tool</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202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Sample screening</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tools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590"/>
              </a:lnSpc>
              <a:spcBef>
                <a:spcPts val="237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Folders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with patient</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 provider</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 </a:t>
            </a:r>
            <a:r>
              <a:rPr kumimoji="0" sz="2400" b="0" i="0" u="none" strike="noStrike" kern="1200" cap="none" spc="-65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for</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SDoH</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screen positive</a:t>
            </a:r>
            <a:r>
              <a:rPr kumimoji="0" sz="2400" b="0" i="0" u="none" strike="noStrike" kern="1200" cap="none" spc="2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patients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514676" y="4016629"/>
            <a:ext cx="6100445" cy="2331407"/>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Patient</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handouts</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on</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SDoH</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590"/>
              </a:lnSpc>
              <a:spcBef>
                <a:spcPts val="235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Guide</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for</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incorporating</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discussion</a:t>
            </a:r>
            <a:r>
              <a:rPr kumimoji="0" sz="2400" b="0" i="0" u="none" strike="noStrike" kern="1200" cap="none" spc="2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of</a:t>
            </a:r>
            <a:r>
              <a:rPr kumimoji="0" sz="2400" b="0" i="0" u="none" strike="noStrike" kern="1200" cap="none" spc="-10" normalizeH="0" baseline="0" noProof="0" dirty="0">
                <a:ln>
                  <a:noFill/>
                </a:ln>
                <a:solidFill>
                  <a:srgbClr val="21252A"/>
                </a:solidFill>
                <a:effectLst/>
                <a:uLnTx/>
                <a:uFillTx/>
                <a:latin typeface="Arial"/>
                <a:ea typeface="+mn-ea"/>
                <a:cs typeface="Arial"/>
              </a:rPr>
              <a:t> SDoH </a:t>
            </a:r>
            <a:r>
              <a:rPr kumimoji="0" sz="2400" b="0" i="0" u="none" strike="noStrike" kern="1200" cap="none" spc="-65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discrimination</a:t>
            </a:r>
            <a:r>
              <a:rPr kumimoji="0" sz="2400" b="0" i="0" u="none" strike="noStrike" kern="1200" cap="none" spc="3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in hospital</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smtClean="0">
                <a:ln>
                  <a:noFill/>
                </a:ln>
                <a:solidFill>
                  <a:srgbClr val="21252A"/>
                </a:solidFill>
                <a:effectLst/>
                <a:uLnTx/>
                <a:uFillTx/>
                <a:latin typeface="Arial"/>
                <a:ea typeface="+mn-ea"/>
                <a:cs typeface="Arial"/>
              </a:rPr>
              <a:t>M&amp;Ms</a:t>
            </a:r>
            <a:endParaRPr kumimoji="0" lang="en-US" sz="2400" b="0" i="0" u="none" strike="noStrike" kern="1200" cap="none" spc="-5" normalizeH="0" baseline="0" noProof="0" dirty="0" smtClean="0">
              <a:ln>
                <a:noFill/>
              </a:ln>
              <a:solidFill>
                <a:srgbClr val="21252A"/>
              </a:solidFill>
              <a:effectLst/>
              <a:uLnTx/>
              <a:uFillTx/>
              <a:latin typeface="Arial"/>
              <a:ea typeface="+mn-ea"/>
              <a:cs typeface="Arial"/>
            </a:endParaRPr>
          </a:p>
          <a:p>
            <a:pPr marL="241300" marR="5080" lvl="0" indent="-228600" algn="l" defTabSz="914400" rtl="0" eaLnBrk="1" fontAlgn="auto" latinLnBrk="0" hangingPunct="1">
              <a:lnSpc>
                <a:spcPts val="2590"/>
              </a:lnSpc>
              <a:spcBef>
                <a:spcPts val="2355"/>
              </a:spcBef>
              <a:spcAft>
                <a:spcPts val="0"/>
              </a:spcAft>
              <a:buClr>
                <a:srgbClr val="F5668F"/>
              </a:buClr>
              <a:buSzTx/>
              <a:buFontTx/>
              <a:buChar char="•"/>
              <a:tabLst>
                <a:tab pos="241300" algn="l"/>
              </a:tabLst>
              <a:defRPr/>
            </a:pPr>
            <a:r>
              <a:rPr lang="en-US" sz="2400" spc="-5" dirty="0" smtClean="0">
                <a:solidFill>
                  <a:srgbClr val="21252A"/>
                </a:solidFill>
                <a:latin typeface="Arial"/>
                <a:cs typeface="Arial"/>
              </a:rPr>
              <a:t>Create a Process Flow for patients who screen positive </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object 10"/>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7031736" y="1967483"/>
            <a:ext cx="5160263" cy="3305555"/>
          </a:xfrm>
          <a:prstGeom prst="rect">
            <a:avLst/>
          </a:prstGeom>
        </p:spPr>
      </p:pic>
      <p:sp>
        <p:nvSpPr>
          <p:cNvPr id="11" name="object 11"/>
          <p:cNvSpPr txBox="1"/>
          <p:nvPr/>
        </p:nvSpPr>
        <p:spPr>
          <a:xfrm>
            <a:off x="7307957" y="2426851"/>
            <a:ext cx="1765935" cy="1488440"/>
          </a:xfrm>
          <a:prstGeom prst="rect">
            <a:avLst/>
          </a:prstGeom>
        </p:spPr>
        <p:txBody>
          <a:bodyPr vert="horz" wrap="square" lIns="0" tIns="12065" rIns="0" bIns="0" rtlCol="0">
            <a:spAutoFit/>
          </a:bodyPr>
          <a:lstStyle/>
          <a:p>
            <a:pPr marL="241300" marR="5080" lvl="0" indent="-228600" algn="l" defTabSz="914400" rtl="0" eaLnBrk="1" fontAlgn="auto" latinLnBrk="0" hangingPunct="1">
              <a:lnSpc>
                <a:spcPct val="100000"/>
              </a:lnSpc>
              <a:spcBef>
                <a:spcPts val="95"/>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6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Screening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0" normalizeH="0" baseline="0" noProof="0" dirty="0" smtClean="0">
                <a:ln>
                  <a:noFill/>
                </a:ln>
                <a:solidFill>
                  <a:srgbClr val="21252A"/>
                </a:solidFill>
                <a:effectLst/>
                <a:uLnTx/>
                <a:uFillTx/>
                <a:latin typeface="Arial"/>
                <a:ea typeface="+mn-ea"/>
                <a:cs typeface="Arial"/>
              </a:rPr>
              <a:t>Tool</a:t>
            </a:r>
            <a:r>
              <a:rPr kumimoji="0" lang="en-US" sz="1600" b="0" i="0" u="none" strike="noStrike" kern="1200" cap="none" spc="-50" normalizeH="0" baseline="0" noProof="0" dirty="0" smtClean="0">
                <a:ln>
                  <a:noFill/>
                </a:ln>
                <a:solidFill>
                  <a:srgbClr val="21252A"/>
                </a:solidFill>
                <a:effectLst/>
                <a:uLnTx/>
                <a:uFillTx/>
                <a:latin typeface="Arial"/>
                <a:ea typeface="+mn-ea"/>
                <a:cs typeface="Arial"/>
              </a:rPr>
              <a:t>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50165"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7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Resource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smtClean="0">
                <a:ln>
                  <a:noFill/>
                </a:ln>
                <a:solidFill>
                  <a:srgbClr val="21252A"/>
                </a:solidFill>
                <a:effectLst/>
                <a:uLnTx/>
                <a:uFillTx/>
                <a:latin typeface="Arial"/>
                <a:ea typeface="+mn-ea"/>
                <a:cs typeface="Arial"/>
              </a:rPr>
              <a:t>Map</a:t>
            </a:r>
            <a:r>
              <a:rPr kumimoji="0" lang="en-US" sz="1600" b="0" i="0" u="none" strike="noStrike" kern="1200" cap="none" spc="-5" normalizeH="0" baseline="0" noProof="0" dirty="0" smtClean="0">
                <a:ln>
                  <a:noFill/>
                </a:ln>
                <a:solidFill>
                  <a:srgbClr val="21252A"/>
                </a:solidFill>
                <a:effectLst/>
                <a:uLnTx/>
                <a:uFillTx/>
                <a:latin typeface="Arial"/>
                <a:ea typeface="+mn-ea"/>
                <a:cs typeface="Arial"/>
              </a:rPr>
              <a:t>ping Tool</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14604"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No</a:t>
            </a:r>
            <a:r>
              <a:rPr kumimoji="0" sz="1600" b="0" i="0" u="none" strike="noStrike" kern="1200" cap="none" spc="-20" normalizeH="0" baseline="0" noProof="0" dirty="0">
                <a:ln>
                  <a:noFill/>
                </a:ln>
                <a:solidFill>
                  <a:srgbClr val="21252A"/>
                </a:solidFill>
                <a:effectLst/>
                <a:uLnTx/>
                <a:uFillTx/>
                <a:latin typeface="Arial"/>
                <a:ea typeface="+mn-ea"/>
                <a:cs typeface="Arial"/>
              </a:rPr>
              <a:t>w</a:t>
            </a:r>
            <a:r>
              <a:rPr kumimoji="0" sz="1600" b="0" i="0" u="none" strike="noStrike" kern="1200" cap="none" spc="-5" normalizeH="0" baseline="0" noProof="0" dirty="0">
                <a:ln>
                  <a:noFill/>
                </a:ln>
                <a:solidFill>
                  <a:srgbClr val="21252A"/>
                </a:solidFill>
                <a:effectLst/>
                <a:uLnTx/>
                <a:uFillTx/>
                <a:latin typeface="Arial"/>
                <a:ea typeface="+mn-ea"/>
                <a:cs typeface="Arial"/>
              </a:rPr>
              <a:t>Pow</a:t>
            </a:r>
            <a:r>
              <a:rPr kumimoji="0" sz="1600" b="0" i="0" u="none" strike="noStrike" kern="1200" cap="none" spc="-8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A</a:t>
            </a:r>
            <a:r>
              <a:rPr kumimoji="0" sz="1600" b="0" i="0" u="none" strike="noStrike" kern="1200" cap="none" spc="0" normalizeH="0" baseline="0" noProof="0" dirty="0">
                <a:ln>
                  <a:noFill/>
                </a:ln>
                <a:solidFill>
                  <a:srgbClr val="21252A"/>
                </a:solidFill>
                <a:effectLst/>
                <a:uLnTx/>
                <a:uFillTx/>
                <a:latin typeface="Arial"/>
                <a:ea typeface="+mn-ea"/>
                <a:cs typeface="Arial"/>
              </a:rPr>
              <a:t>cc</a:t>
            </a:r>
            <a:r>
              <a:rPr kumimoji="0" sz="1600" b="0" i="0" u="none" strike="noStrike" kern="1200" cap="none" spc="-5" normalizeH="0" baseline="0" noProof="0" dirty="0">
                <a:ln>
                  <a:noFill/>
                </a:ln>
                <a:solidFill>
                  <a:srgbClr val="21252A"/>
                </a:solidFill>
                <a:effectLst/>
                <a:uLnTx/>
                <a:uFillTx/>
                <a:latin typeface="Arial"/>
                <a:ea typeface="+mn-ea"/>
                <a:cs typeface="Arial"/>
              </a:rPr>
              <a:t>e</a:t>
            </a:r>
            <a:r>
              <a:rPr kumimoji="0" sz="1600" b="0" i="0" u="none" strike="noStrike" kern="1200" cap="none" spc="0" normalizeH="0" baseline="0" noProof="0" dirty="0">
                <a:ln>
                  <a:noFill/>
                </a:ln>
                <a:solidFill>
                  <a:srgbClr val="21252A"/>
                </a:solidFill>
                <a:effectLst/>
                <a:uLnTx/>
                <a:uFillTx/>
                <a:latin typeface="Arial"/>
                <a:ea typeface="+mn-ea"/>
                <a:cs typeface="Arial"/>
              </a:rPr>
              <a:t>ss  </a:t>
            </a:r>
            <a:r>
              <a:rPr kumimoji="0" sz="1600" b="0" i="0" u="none" strike="noStrike" kern="1200" cap="none" spc="-5" normalizeH="0" baseline="0" noProof="0" dirty="0">
                <a:ln>
                  <a:noFill/>
                </a:ln>
                <a:solidFill>
                  <a:srgbClr val="21252A"/>
                </a:solidFill>
                <a:effectLst/>
                <a:uLnTx/>
                <a:uFillTx/>
                <a:latin typeface="Arial"/>
                <a:ea typeface="+mn-ea"/>
                <a:cs typeface="Arial"/>
              </a:rPr>
              <a:t>Guide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txBox="1"/>
          <p:nvPr/>
        </p:nvSpPr>
        <p:spPr>
          <a:xfrm>
            <a:off x="9858836" y="2426851"/>
            <a:ext cx="2080260" cy="1489510"/>
          </a:xfrm>
          <a:prstGeom prst="rect">
            <a:avLst/>
          </a:prstGeom>
        </p:spPr>
        <p:txBody>
          <a:bodyPr vert="horz" wrap="square" lIns="0" tIns="12065" rIns="0" bIns="0" rtlCol="0">
            <a:spAutoFit/>
          </a:bodyPr>
          <a:lstStyle/>
          <a:p>
            <a:pPr marL="241300" marR="387350" lvl="0" indent="-229235" algn="l" defTabSz="914400" rtl="0" eaLnBrk="1" fontAlgn="auto" latinLnBrk="0" hangingPunct="1">
              <a:lnSpc>
                <a:spcPct val="100000"/>
              </a:lnSpc>
              <a:spcBef>
                <a:spcPts val="95"/>
              </a:spcBef>
              <a:spcAft>
                <a:spcPts val="0"/>
              </a:spcAft>
              <a:buClrTx/>
              <a:buSzTx/>
              <a:buFontTx/>
              <a:buAutoNum type="arabicPeriod"/>
              <a:tabLst>
                <a:tab pos="241935" algn="l"/>
              </a:tabLst>
              <a:defRPr/>
            </a:pPr>
            <a:r>
              <a:rPr kumimoji="0" sz="1600" b="0" i="0" u="none" strike="noStrike" kern="1200" cap="none" spc="-5" normalizeH="0" baseline="0" noProof="0" dirty="0" smtClean="0">
                <a:ln>
                  <a:noFill/>
                </a:ln>
                <a:solidFill>
                  <a:schemeClr val="tx1">
                    <a:lumMod val="50000"/>
                  </a:schemeClr>
                </a:solidFill>
                <a:effectLst/>
                <a:uLnTx/>
                <a:uFillTx/>
                <a:latin typeface="Arial"/>
                <a:ea typeface="+mn-ea"/>
                <a:cs typeface="Arial"/>
              </a:rPr>
              <a:t>Universal</a:t>
            </a:r>
            <a:r>
              <a:rPr kumimoji="0" sz="1600" b="0" i="0" u="none" strike="noStrike" kern="1200" cap="none" spc="-65" normalizeH="0" baseline="0" noProof="0" dirty="0" smtClean="0">
                <a:ln>
                  <a:noFill/>
                </a:ln>
                <a:solidFill>
                  <a:schemeClr val="tx1">
                    <a:lumMod val="50000"/>
                  </a:schemeClr>
                </a:solidFill>
                <a:effectLst/>
                <a:uLnTx/>
                <a:uFillTx/>
                <a:latin typeface="Arial"/>
                <a:ea typeface="+mn-ea"/>
                <a:cs typeface="Arial"/>
              </a:rPr>
              <a:t> </a:t>
            </a:r>
            <a:r>
              <a:rPr kumimoji="0" sz="1600" b="0" i="0" u="none" strike="noStrike" kern="1200" cap="none" spc="-5" normalizeH="0" baseline="0" noProof="0" dirty="0">
                <a:ln>
                  <a:noFill/>
                </a:ln>
                <a:solidFill>
                  <a:schemeClr val="tx1">
                    <a:lumMod val="50000"/>
                  </a:schemeClr>
                </a:solidFill>
                <a:effectLst/>
                <a:uLnTx/>
                <a:uFillTx/>
                <a:latin typeface="Arial"/>
                <a:ea typeface="+mn-ea"/>
                <a:cs typeface="Arial"/>
              </a:rPr>
              <a:t>SDoH </a:t>
            </a:r>
            <a:r>
              <a:rPr kumimoji="0" sz="1600" b="0" i="0" u="none" strike="noStrike" kern="1200" cap="none" spc="-430" normalizeH="0" baseline="0" noProof="0" dirty="0">
                <a:ln>
                  <a:noFill/>
                </a:ln>
                <a:solidFill>
                  <a:schemeClr val="tx1">
                    <a:lumMod val="50000"/>
                  </a:schemeClr>
                </a:solidFill>
                <a:effectLst/>
                <a:uLnTx/>
                <a:uFillTx/>
                <a:latin typeface="Arial"/>
                <a:ea typeface="+mn-ea"/>
                <a:cs typeface="Arial"/>
              </a:rPr>
              <a:t> </a:t>
            </a:r>
            <a:r>
              <a:rPr kumimoji="0" sz="1600" b="0" i="0" u="none" strike="noStrike" kern="1200" cap="none" spc="-5" normalizeH="0" baseline="0" noProof="0" dirty="0">
                <a:ln>
                  <a:noFill/>
                </a:ln>
                <a:solidFill>
                  <a:schemeClr val="tx1">
                    <a:lumMod val="50000"/>
                  </a:schemeClr>
                </a:solidFill>
                <a:effectLst/>
                <a:uLnTx/>
                <a:uFillTx/>
                <a:latin typeface="Arial"/>
                <a:ea typeface="+mn-ea"/>
                <a:cs typeface="Arial"/>
              </a:rPr>
              <a:t>Resources</a:t>
            </a:r>
            <a:endParaRPr kumimoji="0" sz="1600" b="0" i="0" u="none" strike="noStrike" kern="1200" cap="none" spc="0" normalizeH="0" baseline="0" noProof="0" dirty="0">
              <a:ln>
                <a:noFill/>
              </a:ln>
              <a:solidFill>
                <a:schemeClr val="tx1">
                  <a:lumMod val="50000"/>
                </a:schemeClr>
              </a:solidFill>
              <a:effectLst/>
              <a:uLnTx/>
              <a:uFillTx/>
              <a:latin typeface="Arial"/>
              <a:ea typeface="+mn-ea"/>
              <a:cs typeface="Arial"/>
            </a:endParaRPr>
          </a:p>
          <a:p>
            <a:pPr marL="241300" marR="5080"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60" normalizeH="0" baseline="0" noProof="0" dirty="0">
                <a:ln>
                  <a:noFill/>
                </a:ln>
                <a:solidFill>
                  <a:srgbClr val="21252A"/>
                </a:solidFill>
                <a:effectLst/>
                <a:uLnTx/>
                <a:uFillTx/>
                <a:latin typeface="Arial"/>
                <a:ea typeface="+mn-ea"/>
                <a:cs typeface="Arial"/>
              </a:rPr>
              <a:t> </a:t>
            </a:r>
            <a:r>
              <a:rPr kumimoji="0" sz="1600" b="0" i="0" u="none" strike="noStrike" kern="1200" cap="none" spc="-25" normalizeH="0" baseline="0" noProof="0" dirty="0">
                <a:ln>
                  <a:noFill/>
                </a:ln>
                <a:solidFill>
                  <a:srgbClr val="21252A"/>
                </a:solidFill>
                <a:effectLst/>
                <a:uLnTx/>
                <a:uFillTx/>
                <a:latin typeface="Arial"/>
                <a:ea typeface="+mn-ea"/>
                <a:cs typeface="Arial"/>
              </a:rPr>
              <a:t>Tip </a:t>
            </a:r>
            <a:r>
              <a:rPr kumimoji="0" sz="1600" b="0" i="0" u="none" strike="noStrike" kern="1200" cap="none" spc="-5" normalizeH="0" baseline="0" noProof="0" dirty="0">
                <a:ln>
                  <a:noFill/>
                </a:ln>
                <a:solidFill>
                  <a:srgbClr val="21252A"/>
                </a:solidFill>
                <a:effectLst/>
                <a:uLnTx/>
                <a:uFillTx/>
                <a:latin typeface="Arial"/>
                <a:ea typeface="+mn-ea"/>
                <a:cs typeface="Arial"/>
              </a:rPr>
              <a:t>Sheets</a:t>
            </a:r>
            <a:r>
              <a:rPr kumimoji="0" sz="1600" b="0" i="0" u="none" strike="noStrike" kern="1200" cap="none" spc="-1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by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40" normalizeH="0" baseline="0" noProof="0" dirty="0">
                <a:ln>
                  <a:noFill/>
                </a:ln>
                <a:solidFill>
                  <a:srgbClr val="21252A"/>
                </a:solidFill>
                <a:effectLst/>
                <a:uLnTx/>
                <a:uFillTx/>
                <a:latin typeface="Arial"/>
                <a:ea typeface="+mn-ea"/>
                <a:cs typeface="Arial"/>
              </a:rPr>
              <a:t>Topic</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748665"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smtClean="0">
                <a:ln>
                  <a:noFill/>
                </a:ln>
                <a:solidFill>
                  <a:srgbClr val="21252A"/>
                </a:solidFill>
                <a:effectLst/>
                <a:uLnTx/>
                <a:uFillTx/>
                <a:latin typeface="Arial"/>
                <a:ea typeface="+mn-ea"/>
                <a:cs typeface="Arial"/>
              </a:rPr>
              <a:t>Local</a:t>
            </a:r>
            <a:r>
              <a:rPr kumimoji="0" sz="1600" b="0" i="0" u="none" strike="noStrike" kern="1200" cap="none" spc="-80" normalizeH="0" baseline="0" noProof="0" dirty="0" smtClean="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SDoH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Resources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3"/>
          <p:cNvSpPr/>
          <p:nvPr/>
        </p:nvSpPr>
        <p:spPr>
          <a:xfrm>
            <a:off x="7994142" y="1696973"/>
            <a:ext cx="3352800" cy="401320"/>
          </a:xfrm>
          <a:custGeom>
            <a:avLst/>
            <a:gdLst/>
            <a:ahLst/>
            <a:cxnLst/>
            <a:rect l="l" t="t" r="r" b="b"/>
            <a:pathLst>
              <a:path w="3352800" h="401319">
                <a:moveTo>
                  <a:pt x="3352800" y="0"/>
                </a:moveTo>
                <a:lnTo>
                  <a:pt x="0" y="0"/>
                </a:lnTo>
                <a:lnTo>
                  <a:pt x="0" y="400812"/>
                </a:lnTo>
                <a:lnTo>
                  <a:pt x="3352800" y="400812"/>
                </a:lnTo>
                <a:lnTo>
                  <a:pt x="33528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7994142" y="1696973"/>
            <a:ext cx="3352800" cy="401320"/>
          </a:xfrm>
          <a:prstGeom prst="rect">
            <a:avLst/>
          </a:prstGeom>
          <a:ln w="28955">
            <a:solidFill>
              <a:srgbClr val="F58366"/>
            </a:solidFill>
          </a:ln>
        </p:spPr>
        <p:txBody>
          <a:bodyPr vert="horz" wrap="square" lIns="0" tIns="37465" rIns="0" bIns="0" rtlCol="0">
            <a:spAutoFit/>
          </a:bodyPr>
          <a:lstStyle/>
          <a:p>
            <a:pPr marL="938530" marR="0" lvl="0" indent="0" algn="l" defTabSz="914400" rtl="0" eaLnBrk="1" fontAlgn="auto" latinLnBrk="0" hangingPunct="1">
              <a:lnSpc>
                <a:spcPct val="100000"/>
              </a:lnSpc>
              <a:spcBef>
                <a:spcPts val="295"/>
              </a:spcBef>
              <a:spcAft>
                <a:spcPts val="0"/>
              </a:spcAft>
              <a:buClrTx/>
              <a:buSzTx/>
              <a:buFontTx/>
              <a:buNone/>
              <a:tabLst/>
              <a:defRPr/>
            </a:pPr>
            <a:r>
              <a:rPr kumimoji="0" sz="2000" b="0" i="0" u="none" strike="noStrike" kern="1200" cap="none" spc="0" normalizeH="0" baseline="0" noProof="0" dirty="0">
                <a:ln>
                  <a:noFill/>
                </a:ln>
                <a:solidFill>
                  <a:srgbClr val="21252A"/>
                </a:solidFill>
                <a:effectLst/>
                <a:uLnTx/>
                <a:uFillTx/>
                <a:latin typeface="Arial"/>
                <a:ea typeface="+mn-ea"/>
                <a:cs typeface="Arial"/>
              </a:rPr>
              <a:t>SDoH</a:t>
            </a:r>
            <a:r>
              <a:rPr kumimoji="0" sz="2000" b="0" i="0" u="none" strike="noStrike" kern="1200" cap="none" spc="-2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Folder</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grpSp>
        <p:nvGrpSpPr>
          <p:cNvPr id="15" name="object 15"/>
          <p:cNvGrpSpPr/>
          <p:nvPr/>
        </p:nvGrpSpPr>
        <p:grpSpPr>
          <a:xfrm>
            <a:off x="7217640" y="4055384"/>
            <a:ext cx="4818380" cy="971550"/>
            <a:chOff x="7217640" y="4055384"/>
            <a:chExt cx="4818380" cy="971550"/>
          </a:xfrm>
        </p:grpSpPr>
        <p:sp>
          <p:nvSpPr>
            <p:cNvPr id="16" name="object 16"/>
            <p:cNvSpPr/>
            <p:nvPr/>
          </p:nvSpPr>
          <p:spPr>
            <a:xfrm>
              <a:off x="7231927" y="4069671"/>
              <a:ext cx="1974850" cy="900430"/>
            </a:xfrm>
            <a:custGeom>
              <a:avLst/>
              <a:gdLst/>
              <a:ahLst/>
              <a:cxnLst/>
              <a:rect l="l" t="t" r="r" b="b"/>
              <a:pathLst>
                <a:path w="1974850" h="900429">
                  <a:moveTo>
                    <a:pt x="72504" y="0"/>
                  </a:moveTo>
                  <a:lnTo>
                    <a:pt x="0" y="704164"/>
                  </a:lnTo>
                  <a:lnTo>
                    <a:pt x="1902028" y="900023"/>
                  </a:lnTo>
                  <a:lnTo>
                    <a:pt x="1974532" y="195859"/>
                  </a:lnTo>
                  <a:lnTo>
                    <a:pt x="725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231927" y="4069671"/>
              <a:ext cx="1974850" cy="900430"/>
            </a:xfrm>
            <a:custGeom>
              <a:avLst/>
              <a:gdLst/>
              <a:ahLst/>
              <a:cxnLst/>
              <a:rect l="l" t="t" r="r" b="b"/>
              <a:pathLst>
                <a:path w="1974850" h="900429">
                  <a:moveTo>
                    <a:pt x="72504" y="0"/>
                  </a:moveTo>
                  <a:lnTo>
                    <a:pt x="1974532" y="195859"/>
                  </a:lnTo>
                  <a:lnTo>
                    <a:pt x="1902028" y="900023"/>
                  </a:lnTo>
                  <a:lnTo>
                    <a:pt x="0" y="704164"/>
                  </a:lnTo>
                  <a:lnTo>
                    <a:pt x="72504" y="0"/>
                  </a:lnTo>
                  <a:close/>
                </a:path>
              </a:pathLst>
            </a:custGeom>
            <a:ln w="28575">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641107" y="4217276"/>
              <a:ext cx="1190625" cy="572135"/>
            </a:xfrm>
            <a:custGeom>
              <a:avLst/>
              <a:gdLst/>
              <a:ahLst/>
              <a:cxnLst/>
              <a:rect l="l" t="t" r="r" b="b"/>
              <a:pathLst>
                <a:path w="1190625" h="572135">
                  <a:moveTo>
                    <a:pt x="140919" y="12598"/>
                  </a:moveTo>
                  <a:lnTo>
                    <a:pt x="18656" y="0"/>
                  </a:lnTo>
                  <a:lnTo>
                    <a:pt x="0" y="181229"/>
                  </a:lnTo>
                  <a:lnTo>
                    <a:pt x="23977" y="183692"/>
                  </a:lnTo>
                  <a:lnTo>
                    <a:pt x="32461" y="101371"/>
                  </a:lnTo>
                  <a:lnTo>
                    <a:pt x="117513" y="110121"/>
                  </a:lnTo>
                  <a:lnTo>
                    <a:pt x="118414" y="101371"/>
                  </a:lnTo>
                  <a:lnTo>
                    <a:pt x="119710" y="88734"/>
                  </a:lnTo>
                  <a:lnTo>
                    <a:pt x="34658" y="79984"/>
                  </a:lnTo>
                  <a:lnTo>
                    <a:pt x="40436" y="23863"/>
                  </a:lnTo>
                  <a:lnTo>
                    <a:pt x="138722" y="33985"/>
                  </a:lnTo>
                  <a:lnTo>
                    <a:pt x="139763" y="23863"/>
                  </a:lnTo>
                  <a:lnTo>
                    <a:pt x="140919" y="12598"/>
                  </a:lnTo>
                  <a:close/>
                </a:path>
                <a:path w="1190625" h="572135">
                  <a:moveTo>
                    <a:pt x="272669" y="126136"/>
                  </a:moveTo>
                  <a:lnTo>
                    <a:pt x="270802" y="112712"/>
                  </a:lnTo>
                  <a:lnTo>
                    <a:pt x="266598" y="100749"/>
                  </a:lnTo>
                  <a:lnTo>
                    <a:pt x="260083" y="90258"/>
                  </a:lnTo>
                  <a:lnTo>
                    <a:pt x="256298" y="86347"/>
                  </a:lnTo>
                  <a:lnTo>
                    <a:pt x="251675" y="81546"/>
                  </a:lnTo>
                  <a:lnTo>
                    <a:pt x="249720" y="80238"/>
                  </a:lnTo>
                  <a:lnTo>
                    <a:pt x="249720" y="128295"/>
                  </a:lnTo>
                  <a:lnTo>
                    <a:pt x="249237" y="139801"/>
                  </a:lnTo>
                  <a:lnTo>
                    <a:pt x="234276" y="177114"/>
                  </a:lnTo>
                  <a:lnTo>
                    <a:pt x="213423" y="186918"/>
                  </a:lnTo>
                  <a:lnTo>
                    <a:pt x="205409" y="186893"/>
                  </a:lnTo>
                  <a:lnTo>
                    <a:pt x="174929" y="163918"/>
                  </a:lnTo>
                  <a:lnTo>
                    <a:pt x="171361" y="144475"/>
                  </a:lnTo>
                  <a:lnTo>
                    <a:pt x="171894" y="132588"/>
                  </a:lnTo>
                  <a:lnTo>
                    <a:pt x="186778" y="96024"/>
                  </a:lnTo>
                  <a:lnTo>
                    <a:pt x="207683" y="86347"/>
                  </a:lnTo>
                  <a:lnTo>
                    <a:pt x="215760" y="86385"/>
                  </a:lnTo>
                  <a:lnTo>
                    <a:pt x="248666" y="118122"/>
                  </a:lnTo>
                  <a:lnTo>
                    <a:pt x="249720" y="128295"/>
                  </a:lnTo>
                  <a:lnTo>
                    <a:pt x="249720" y="80238"/>
                  </a:lnTo>
                  <a:lnTo>
                    <a:pt x="241795" y="74930"/>
                  </a:lnTo>
                  <a:lnTo>
                    <a:pt x="230454" y="70408"/>
                  </a:lnTo>
                  <a:lnTo>
                    <a:pt x="217652" y="67970"/>
                  </a:lnTo>
                  <a:lnTo>
                    <a:pt x="205841" y="67678"/>
                  </a:lnTo>
                  <a:lnTo>
                    <a:pt x="194779" y="69303"/>
                  </a:lnTo>
                  <a:lnTo>
                    <a:pt x="157365" y="99021"/>
                  </a:lnTo>
                  <a:lnTo>
                    <a:pt x="148475" y="145999"/>
                  </a:lnTo>
                  <a:lnTo>
                    <a:pt x="150253" y="160032"/>
                  </a:lnTo>
                  <a:lnTo>
                    <a:pt x="179057" y="198196"/>
                  </a:lnTo>
                  <a:lnTo>
                    <a:pt x="212001" y="205549"/>
                  </a:lnTo>
                  <a:lnTo>
                    <a:pt x="220243" y="204876"/>
                  </a:lnTo>
                  <a:lnTo>
                    <a:pt x="255193" y="186918"/>
                  </a:lnTo>
                  <a:lnTo>
                    <a:pt x="272224" y="141046"/>
                  </a:lnTo>
                  <a:lnTo>
                    <a:pt x="272669" y="126136"/>
                  </a:lnTo>
                  <a:close/>
                </a:path>
                <a:path w="1190625" h="572135">
                  <a:moveTo>
                    <a:pt x="349707" y="390969"/>
                  </a:moveTo>
                  <a:lnTo>
                    <a:pt x="327329" y="388670"/>
                  </a:lnTo>
                  <a:lnTo>
                    <a:pt x="327558" y="386384"/>
                  </a:lnTo>
                  <a:lnTo>
                    <a:pt x="332054" y="342798"/>
                  </a:lnTo>
                  <a:lnTo>
                    <a:pt x="308559" y="353872"/>
                  </a:lnTo>
                  <a:lnTo>
                    <a:pt x="305206" y="386384"/>
                  </a:lnTo>
                  <a:lnTo>
                    <a:pt x="288886" y="384708"/>
                  </a:lnTo>
                  <a:lnTo>
                    <a:pt x="287108" y="402018"/>
                  </a:lnTo>
                  <a:lnTo>
                    <a:pt x="303428" y="403694"/>
                  </a:lnTo>
                  <a:lnTo>
                    <a:pt x="295643" y="479221"/>
                  </a:lnTo>
                  <a:lnTo>
                    <a:pt x="294868" y="488391"/>
                  </a:lnTo>
                  <a:lnTo>
                    <a:pt x="294843" y="489089"/>
                  </a:lnTo>
                  <a:lnTo>
                    <a:pt x="294728" y="498563"/>
                  </a:lnTo>
                  <a:lnTo>
                    <a:pt x="294843" y="501065"/>
                  </a:lnTo>
                  <a:lnTo>
                    <a:pt x="327355" y="523087"/>
                  </a:lnTo>
                  <a:lnTo>
                    <a:pt x="333032" y="523011"/>
                  </a:lnTo>
                  <a:lnTo>
                    <a:pt x="339432" y="522338"/>
                  </a:lnTo>
                  <a:lnTo>
                    <a:pt x="338239" y="502513"/>
                  </a:lnTo>
                  <a:lnTo>
                    <a:pt x="338239" y="502348"/>
                  </a:lnTo>
                  <a:lnTo>
                    <a:pt x="334137" y="502513"/>
                  </a:lnTo>
                  <a:lnTo>
                    <a:pt x="330860" y="502462"/>
                  </a:lnTo>
                  <a:lnTo>
                    <a:pt x="325081" y="501865"/>
                  </a:lnTo>
                  <a:lnTo>
                    <a:pt x="322605" y="501065"/>
                  </a:lnTo>
                  <a:lnTo>
                    <a:pt x="319290" y="498563"/>
                  </a:lnTo>
                  <a:lnTo>
                    <a:pt x="318160" y="496989"/>
                  </a:lnTo>
                  <a:lnTo>
                    <a:pt x="316966" y="493204"/>
                  </a:lnTo>
                  <a:lnTo>
                    <a:pt x="317055" y="488391"/>
                  </a:lnTo>
                  <a:lnTo>
                    <a:pt x="325551" y="405968"/>
                  </a:lnTo>
                  <a:lnTo>
                    <a:pt x="347929" y="408279"/>
                  </a:lnTo>
                  <a:lnTo>
                    <a:pt x="348157" y="405968"/>
                  </a:lnTo>
                  <a:lnTo>
                    <a:pt x="349707" y="390969"/>
                  </a:lnTo>
                  <a:close/>
                </a:path>
                <a:path w="1190625" h="572135">
                  <a:moveTo>
                    <a:pt x="375704" y="91490"/>
                  </a:moveTo>
                  <a:lnTo>
                    <a:pt x="368452" y="85915"/>
                  </a:lnTo>
                  <a:lnTo>
                    <a:pt x="361073" y="82740"/>
                  </a:lnTo>
                  <a:lnTo>
                    <a:pt x="348386" y="81432"/>
                  </a:lnTo>
                  <a:lnTo>
                    <a:pt x="343471" y="82423"/>
                  </a:lnTo>
                  <a:lnTo>
                    <a:pt x="334200" y="87464"/>
                  </a:lnTo>
                  <a:lnTo>
                    <a:pt x="328853" y="93116"/>
                  </a:lnTo>
                  <a:lnTo>
                    <a:pt x="322783" y="101904"/>
                  </a:lnTo>
                  <a:lnTo>
                    <a:pt x="324840" y="82003"/>
                  </a:lnTo>
                  <a:lnTo>
                    <a:pt x="304812" y="79946"/>
                  </a:lnTo>
                  <a:lnTo>
                    <a:pt x="291287" y="211226"/>
                  </a:lnTo>
                  <a:lnTo>
                    <a:pt x="313537" y="213512"/>
                  </a:lnTo>
                  <a:lnTo>
                    <a:pt x="320624" y="144780"/>
                  </a:lnTo>
                  <a:lnTo>
                    <a:pt x="321564" y="137896"/>
                  </a:lnTo>
                  <a:lnTo>
                    <a:pt x="345224" y="104343"/>
                  </a:lnTo>
                  <a:lnTo>
                    <a:pt x="355536" y="105397"/>
                  </a:lnTo>
                  <a:lnTo>
                    <a:pt x="360807" y="107569"/>
                  </a:lnTo>
                  <a:lnTo>
                    <a:pt x="365912" y="111340"/>
                  </a:lnTo>
                  <a:lnTo>
                    <a:pt x="369366" y="104343"/>
                  </a:lnTo>
                  <a:lnTo>
                    <a:pt x="370560" y="101904"/>
                  </a:lnTo>
                  <a:lnTo>
                    <a:pt x="375704" y="91490"/>
                  </a:lnTo>
                  <a:close/>
                </a:path>
                <a:path w="1190625" h="572135">
                  <a:moveTo>
                    <a:pt x="478269" y="454799"/>
                  </a:moveTo>
                  <a:lnTo>
                    <a:pt x="476529" y="440944"/>
                  </a:lnTo>
                  <a:lnTo>
                    <a:pt x="472516" y="428713"/>
                  </a:lnTo>
                  <a:lnTo>
                    <a:pt x="466242" y="418084"/>
                  </a:lnTo>
                  <a:lnTo>
                    <a:pt x="462381" y="413943"/>
                  </a:lnTo>
                  <a:lnTo>
                    <a:pt x="458089" y="409321"/>
                  </a:lnTo>
                  <a:lnTo>
                    <a:pt x="455523" y="407543"/>
                  </a:lnTo>
                  <a:lnTo>
                    <a:pt x="455523" y="455460"/>
                  </a:lnTo>
                  <a:lnTo>
                    <a:pt x="382206" y="447916"/>
                  </a:lnTo>
                  <a:lnTo>
                    <a:pt x="409054" y="415163"/>
                  </a:lnTo>
                  <a:lnTo>
                    <a:pt x="416001" y="413943"/>
                  </a:lnTo>
                  <a:lnTo>
                    <a:pt x="423430" y="414045"/>
                  </a:lnTo>
                  <a:lnTo>
                    <a:pt x="454164" y="440677"/>
                  </a:lnTo>
                  <a:lnTo>
                    <a:pt x="455523" y="455460"/>
                  </a:lnTo>
                  <a:lnTo>
                    <a:pt x="455523" y="407543"/>
                  </a:lnTo>
                  <a:lnTo>
                    <a:pt x="448513" y="402678"/>
                  </a:lnTo>
                  <a:lnTo>
                    <a:pt x="437515" y="398145"/>
                  </a:lnTo>
                  <a:lnTo>
                    <a:pt x="425069" y="395732"/>
                  </a:lnTo>
                  <a:lnTo>
                    <a:pt x="411975" y="395541"/>
                  </a:lnTo>
                  <a:lnTo>
                    <a:pt x="399923" y="397764"/>
                  </a:lnTo>
                  <a:lnTo>
                    <a:pt x="363855" y="430161"/>
                  </a:lnTo>
                  <a:lnTo>
                    <a:pt x="356057" y="474370"/>
                  </a:lnTo>
                  <a:lnTo>
                    <a:pt x="357847" y="488022"/>
                  </a:lnTo>
                  <a:lnTo>
                    <a:pt x="386803" y="525983"/>
                  </a:lnTo>
                  <a:lnTo>
                    <a:pt x="423164" y="533501"/>
                  </a:lnTo>
                  <a:lnTo>
                    <a:pt x="433285" y="532434"/>
                  </a:lnTo>
                  <a:lnTo>
                    <a:pt x="442531" y="529882"/>
                  </a:lnTo>
                  <a:lnTo>
                    <a:pt x="450900" y="525818"/>
                  </a:lnTo>
                  <a:lnTo>
                    <a:pt x="458304" y="520395"/>
                  </a:lnTo>
                  <a:lnTo>
                    <a:pt x="462826" y="515632"/>
                  </a:lnTo>
                  <a:lnTo>
                    <a:pt x="464654" y="513715"/>
                  </a:lnTo>
                  <a:lnTo>
                    <a:pt x="469976" y="505790"/>
                  </a:lnTo>
                  <a:lnTo>
                    <a:pt x="474268" y="496620"/>
                  </a:lnTo>
                  <a:lnTo>
                    <a:pt x="451561" y="491401"/>
                  </a:lnTo>
                  <a:lnTo>
                    <a:pt x="447205" y="500468"/>
                  </a:lnTo>
                  <a:lnTo>
                    <a:pt x="441947" y="506818"/>
                  </a:lnTo>
                  <a:lnTo>
                    <a:pt x="429526" y="514210"/>
                  </a:lnTo>
                  <a:lnTo>
                    <a:pt x="422338" y="515632"/>
                  </a:lnTo>
                  <a:lnTo>
                    <a:pt x="414172" y="514794"/>
                  </a:lnTo>
                  <a:lnTo>
                    <a:pt x="380796" y="485559"/>
                  </a:lnTo>
                  <a:lnTo>
                    <a:pt x="379095" y="466077"/>
                  </a:lnTo>
                  <a:lnTo>
                    <a:pt x="476999" y="476161"/>
                  </a:lnTo>
                  <a:lnTo>
                    <a:pt x="477354" y="473532"/>
                  </a:lnTo>
                  <a:lnTo>
                    <a:pt x="477596" y="471563"/>
                  </a:lnTo>
                  <a:lnTo>
                    <a:pt x="477735" y="470242"/>
                  </a:lnTo>
                  <a:lnTo>
                    <a:pt x="477875" y="466077"/>
                  </a:lnTo>
                  <a:lnTo>
                    <a:pt x="478243" y="455460"/>
                  </a:lnTo>
                  <a:lnTo>
                    <a:pt x="478269" y="454799"/>
                  </a:lnTo>
                  <a:close/>
                </a:path>
                <a:path w="1190625" h="572135">
                  <a:moveTo>
                    <a:pt x="559650" y="145161"/>
                  </a:moveTo>
                  <a:lnTo>
                    <a:pt x="558088" y="135509"/>
                  </a:lnTo>
                  <a:lnTo>
                    <a:pt x="555193" y="126873"/>
                  </a:lnTo>
                  <a:lnTo>
                    <a:pt x="550951" y="119253"/>
                  </a:lnTo>
                  <a:lnTo>
                    <a:pt x="548652" y="116535"/>
                  </a:lnTo>
                  <a:lnTo>
                    <a:pt x="545376" y="112649"/>
                  </a:lnTo>
                  <a:lnTo>
                    <a:pt x="503148" y="97866"/>
                  </a:lnTo>
                  <a:lnTo>
                    <a:pt x="494995" y="98539"/>
                  </a:lnTo>
                  <a:lnTo>
                    <a:pt x="460184" y="117614"/>
                  </a:lnTo>
                  <a:lnTo>
                    <a:pt x="444563" y="161163"/>
                  </a:lnTo>
                  <a:lnTo>
                    <a:pt x="443992" y="176758"/>
                  </a:lnTo>
                  <a:lnTo>
                    <a:pt x="445655" y="190652"/>
                  </a:lnTo>
                  <a:lnTo>
                    <a:pt x="473405" y="228523"/>
                  </a:lnTo>
                  <a:lnTo>
                    <a:pt x="507669" y="235686"/>
                  </a:lnTo>
                  <a:lnTo>
                    <a:pt x="517410" y="234264"/>
                  </a:lnTo>
                  <a:lnTo>
                    <a:pt x="526478" y="231165"/>
                  </a:lnTo>
                  <a:lnTo>
                    <a:pt x="534860" y="226377"/>
                  </a:lnTo>
                  <a:lnTo>
                    <a:pt x="542264" y="220052"/>
                  </a:lnTo>
                  <a:lnTo>
                    <a:pt x="543890" y="218008"/>
                  </a:lnTo>
                  <a:lnTo>
                    <a:pt x="548398" y="212356"/>
                  </a:lnTo>
                  <a:lnTo>
                    <a:pt x="553262" y="203288"/>
                  </a:lnTo>
                  <a:lnTo>
                    <a:pt x="556856" y="192849"/>
                  </a:lnTo>
                  <a:lnTo>
                    <a:pt x="535266" y="187744"/>
                  </a:lnTo>
                  <a:lnTo>
                    <a:pt x="532892" y="195389"/>
                  </a:lnTo>
                  <a:lnTo>
                    <a:pt x="529818" y="201866"/>
                  </a:lnTo>
                  <a:lnTo>
                    <a:pt x="526059" y="207175"/>
                  </a:lnTo>
                  <a:lnTo>
                    <a:pt x="521601" y="211328"/>
                  </a:lnTo>
                  <a:lnTo>
                    <a:pt x="515200" y="216077"/>
                  </a:lnTo>
                  <a:lnTo>
                    <a:pt x="507631" y="218008"/>
                  </a:lnTo>
                  <a:lnTo>
                    <a:pt x="498894" y="217106"/>
                  </a:lnTo>
                  <a:lnTo>
                    <a:pt x="467677" y="186004"/>
                  </a:lnTo>
                  <a:lnTo>
                    <a:pt x="466864" y="175285"/>
                  </a:lnTo>
                  <a:lnTo>
                    <a:pt x="467499" y="162902"/>
                  </a:lnTo>
                  <a:lnTo>
                    <a:pt x="481926" y="125857"/>
                  </a:lnTo>
                  <a:lnTo>
                    <a:pt x="502399" y="116535"/>
                  </a:lnTo>
                  <a:lnTo>
                    <a:pt x="510489" y="116611"/>
                  </a:lnTo>
                  <a:lnTo>
                    <a:pt x="537667" y="146265"/>
                  </a:lnTo>
                  <a:lnTo>
                    <a:pt x="559650" y="145161"/>
                  </a:lnTo>
                  <a:close/>
                </a:path>
                <a:path w="1190625" h="572135">
                  <a:moveTo>
                    <a:pt x="612406" y="61150"/>
                  </a:moveTo>
                  <a:lnTo>
                    <a:pt x="590156" y="58851"/>
                  </a:lnTo>
                  <a:lnTo>
                    <a:pt x="571500" y="240080"/>
                  </a:lnTo>
                  <a:lnTo>
                    <a:pt x="593750" y="242366"/>
                  </a:lnTo>
                  <a:lnTo>
                    <a:pt x="612406" y="61150"/>
                  </a:lnTo>
                  <a:close/>
                </a:path>
                <a:path w="1190625" h="572135">
                  <a:moveTo>
                    <a:pt x="614718" y="448449"/>
                  </a:moveTo>
                  <a:lnTo>
                    <a:pt x="614362" y="444576"/>
                  </a:lnTo>
                  <a:lnTo>
                    <a:pt x="613664" y="438340"/>
                  </a:lnTo>
                  <a:lnTo>
                    <a:pt x="611886" y="433057"/>
                  </a:lnTo>
                  <a:lnTo>
                    <a:pt x="608126" y="427418"/>
                  </a:lnTo>
                  <a:lnTo>
                    <a:pt x="606107" y="424383"/>
                  </a:lnTo>
                  <a:lnTo>
                    <a:pt x="567651" y="410413"/>
                  </a:lnTo>
                  <a:lnTo>
                    <a:pt x="559409" y="409854"/>
                  </a:lnTo>
                  <a:lnTo>
                    <a:pt x="551611" y="409943"/>
                  </a:lnTo>
                  <a:lnTo>
                    <a:pt x="511251" y="428447"/>
                  </a:lnTo>
                  <a:lnTo>
                    <a:pt x="504278" y="444741"/>
                  </a:lnTo>
                  <a:lnTo>
                    <a:pt x="525729" y="449948"/>
                  </a:lnTo>
                  <a:lnTo>
                    <a:pt x="529082" y="440880"/>
                  </a:lnTo>
                  <a:lnTo>
                    <a:pt x="533438" y="434771"/>
                  </a:lnTo>
                  <a:lnTo>
                    <a:pt x="544169" y="428459"/>
                  </a:lnTo>
                  <a:lnTo>
                    <a:pt x="552081" y="427418"/>
                  </a:lnTo>
                  <a:lnTo>
                    <a:pt x="562546" y="428498"/>
                  </a:lnTo>
                  <a:lnTo>
                    <a:pt x="592378" y="449402"/>
                  </a:lnTo>
                  <a:lnTo>
                    <a:pt x="591362" y="459282"/>
                  </a:lnTo>
                  <a:lnTo>
                    <a:pt x="590715" y="464261"/>
                  </a:lnTo>
                  <a:lnTo>
                    <a:pt x="588924" y="464604"/>
                  </a:lnTo>
                  <a:lnTo>
                    <a:pt x="588924" y="481685"/>
                  </a:lnTo>
                  <a:lnTo>
                    <a:pt x="572973" y="522541"/>
                  </a:lnTo>
                  <a:lnTo>
                    <a:pt x="551040" y="529755"/>
                  </a:lnTo>
                  <a:lnTo>
                    <a:pt x="533819" y="527989"/>
                  </a:lnTo>
                  <a:lnTo>
                    <a:pt x="527443" y="525335"/>
                  </a:lnTo>
                  <a:lnTo>
                    <a:pt x="519277" y="516496"/>
                  </a:lnTo>
                  <a:lnTo>
                    <a:pt x="517537" y="511314"/>
                  </a:lnTo>
                  <a:lnTo>
                    <a:pt x="518553" y="501510"/>
                  </a:lnTo>
                  <a:lnTo>
                    <a:pt x="551713" y="486346"/>
                  </a:lnTo>
                  <a:lnTo>
                    <a:pt x="563257" y="485698"/>
                  </a:lnTo>
                  <a:lnTo>
                    <a:pt x="573303" y="484708"/>
                  </a:lnTo>
                  <a:lnTo>
                    <a:pt x="581863" y="483374"/>
                  </a:lnTo>
                  <a:lnTo>
                    <a:pt x="588924" y="481685"/>
                  </a:lnTo>
                  <a:lnTo>
                    <a:pt x="588924" y="464604"/>
                  </a:lnTo>
                  <a:lnTo>
                    <a:pt x="583234" y="465670"/>
                  </a:lnTo>
                  <a:lnTo>
                    <a:pt x="574001" y="466737"/>
                  </a:lnTo>
                  <a:lnTo>
                    <a:pt x="563003" y="467461"/>
                  </a:lnTo>
                  <a:lnTo>
                    <a:pt x="550252" y="467842"/>
                  </a:lnTo>
                  <a:lnTo>
                    <a:pt x="541324" y="467995"/>
                  </a:lnTo>
                  <a:lnTo>
                    <a:pt x="534619" y="468439"/>
                  </a:lnTo>
                  <a:lnTo>
                    <a:pt x="497078" y="491413"/>
                  </a:lnTo>
                  <a:lnTo>
                    <a:pt x="494309" y="511733"/>
                  </a:lnTo>
                  <a:lnTo>
                    <a:pt x="495719" y="518833"/>
                  </a:lnTo>
                  <a:lnTo>
                    <a:pt x="525221" y="544055"/>
                  </a:lnTo>
                  <a:lnTo>
                    <a:pt x="544093" y="546658"/>
                  </a:lnTo>
                  <a:lnTo>
                    <a:pt x="552424" y="546061"/>
                  </a:lnTo>
                  <a:lnTo>
                    <a:pt x="585660" y="531571"/>
                  </a:lnTo>
                  <a:lnTo>
                    <a:pt x="585685" y="537819"/>
                  </a:lnTo>
                  <a:lnTo>
                    <a:pt x="586613" y="543369"/>
                  </a:lnTo>
                  <a:lnTo>
                    <a:pt x="588441" y="548220"/>
                  </a:lnTo>
                  <a:lnTo>
                    <a:pt x="611682" y="550621"/>
                  </a:lnTo>
                  <a:lnTo>
                    <a:pt x="609396" y="545299"/>
                  </a:lnTo>
                  <a:lnTo>
                    <a:pt x="608063" y="539851"/>
                  </a:lnTo>
                  <a:lnTo>
                    <a:pt x="607682" y="534276"/>
                  </a:lnTo>
                  <a:lnTo>
                    <a:pt x="607656" y="531571"/>
                  </a:lnTo>
                  <a:lnTo>
                    <a:pt x="607631" y="529755"/>
                  </a:lnTo>
                  <a:lnTo>
                    <a:pt x="611657" y="481685"/>
                  </a:lnTo>
                  <a:lnTo>
                    <a:pt x="614375" y="455320"/>
                  </a:lnTo>
                  <a:lnTo>
                    <a:pt x="614718" y="448449"/>
                  </a:lnTo>
                  <a:close/>
                </a:path>
                <a:path w="1190625" h="572135">
                  <a:moveTo>
                    <a:pt x="663981" y="116928"/>
                  </a:moveTo>
                  <a:lnTo>
                    <a:pt x="641731" y="114630"/>
                  </a:lnTo>
                  <a:lnTo>
                    <a:pt x="628205" y="245922"/>
                  </a:lnTo>
                  <a:lnTo>
                    <a:pt x="650455" y="248208"/>
                  </a:lnTo>
                  <a:lnTo>
                    <a:pt x="663981" y="116928"/>
                  </a:lnTo>
                  <a:close/>
                </a:path>
                <a:path w="1190625" h="572135">
                  <a:moveTo>
                    <a:pt x="669124" y="66979"/>
                  </a:moveTo>
                  <a:lnTo>
                    <a:pt x="646874" y="64693"/>
                  </a:lnTo>
                  <a:lnTo>
                    <a:pt x="644232" y="90284"/>
                  </a:lnTo>
                  <a:lnTo>
                    <a:pt x="666483" y="92570"/>
                  </a:lnTo>
                  <a:lnTo>
                    <a:pt x="669124" y="66979"/>
                  </a:lnTo>
                  <a:close/>
                </a:path>
                <a:path w="1190625" h="572135">
                  <a:moveTo>
                    <a:pt x="800557" y="164388"/>
                  </a:moveTo>
                  <a:lnTo>
                    <a:pt x="800163" y="160185"/>
                  </a:lnTo>
                  <a:lnTo>
                    <a:pt x="799503" y="153695"/>
                  </a:lnTo>
                  <a:lnTo>
                    <a:pt x="797750" y="147980"/>
                  </a:lnTo>
                  <a:lnTo>
                    <a:pt x="794600" y="142455"/>
                  </a:lnTo>
                  <a:lnTo>
                    <a:pt x="793851" y="141122"/>
                  </a:lnTo>
                  <a:lnTo>
                    <a:pt x="759815" y="123799"/>
                  </a:lnTo>
                  <a:lnTo>
                    <a:pt x="746810" y="123825"/>
                  </a:lnTo>
                  <a:lnTo>
                    <a:pt x="735139" y="126720"/>
                  </a:lnTo>
                  <a:lnTo>
                    <a:pt x="724801" y="132486"/>
                  </a:lnTo>
                  <a:lnTo>
                    <a:pt x="715797" y="141122"/>
                  </a:lnTo>
                  <a:lnTo>
                    <a:pt x="717727" y="122466"/>
                  </a:lnTo>
                  <a:lnTo>
                    <a:pt x="697699" y="120396"/>
                  </a:lnTo>
                  <a:lnTo>
                    <a:pt x="684174" y="251675"/>
                  </a:lnTo>
                  <a:lnTo>
                    <a:pt x="706424" y="253974"/>
                  </a:lnTo>
                  <a:lnTo>
                    <a:pt x="713816" y="182270"/>
                  </a:lnTo>
                  <a:lnTo>
                    <a:pt x="715645" y="170738"/>
                  </a:lnTo>
                  <a:lnTo>
                    <a:pt x="746201" y="142455"/>
                  </a:lnTo>
                  <a:lnTo>
                    <a:pt x="753122" y="142595"/>
                  </a:lnTo>
                  <a:lnTo>
                    <a:pt x="777748" y="170738"/>
                  </a:lnTo>
                  <a:lnTo>
                    <a:pt x="777735" y="171640"/>
                  </a:lnTo>
                  <a:lnTo>
                    <a:pt x="768604" y="260375"/>
                  </a:lnTo>
                  <a:lnTo>
                    <a:pt x="790854" y="262661"/>
                  </a:lnTo>
                  <a:lnTo>
                    <a:pt x="800227" y="171640"/>
                  </a:lnTo>
                  <a:lnTo>
                    <a:pt x="800557" y="164388"/>
                  </a:lnTo>
                  <a:close/>
                </a:path>
                <a:path w="1190625" h="572135">
                  <a:moveTo>
                    <a:pt x="826871" y="471919"/>
                  </a:moveTo>
                  <a:lnTo>
                    <a:pt x="826808" y="470255"/>
                  </a:lnTo>
                  <a:lnTo>
                    <a:pt x="825868" y="461822"/>
                  </a:lnTo>
                  <a:lnTo>
                    <a:pt x="823366" y="453885"/>
                  </a:lnTo>
                  <a:lnTo>
                    <a:pt x="822248" y="452031"/>
                  </a:lnTo>
                  <a:lnTo>
                    <a:pt x="819404" y="447268"/>
                  </a:lnTo>
                  <a:lnTo>
                    <a:pt x="814070" y="441934"/>
                  </a:lnTo>
                  <a:lnTo>
                    <a:pt x="807466" y="437845"/>
                  </a:lnTo>
                  <a:lnTo>
                    <a:pt x="799604" y="434987"/>
                  </a:lnTo>
                  <a:lnTo>
                    <a:pt x="790473" y="433362"/>
                  </a:lnTo>
                  <a:lnTo>
                    <a:pt x="778421" y="433578"/>
                  </a:lnTo>
                  <a:lnTo>
                    <a:pt x="767257" y="436791"/>
                  </a:lnTo>
                  <a:lnTo>
                    <a:pt x="756970" y="442988"/>
                  </a:lnTo>
                  <a:lnTo>
                    <a:pt x="747560" y="452170"/>
                  </a:lnTo>
                  <a:lnTo>
                    <a:pt x="745756" y="444665"/>
                  </a:lnTo>
                  <a:lnTo>
                    <a:pt x="745020" y="443496"/>
                  </a:lnTo>
                  <a:lnTo>
                    <a:pt x="744486" y="442645"/>
                  </a:lnTo>
                  <a:lnTo>
                    <a:pt x="741946" y="438569"/>
                  </a:lnTo>
                  <a:lnTo>
                    <a:pt x="730338" y="429209"/>
                  </a:lnTo>
                  <a:lnTo>
                    <a:pt x="722566" y="426364"/>
                  </a:lnTo>
                  <a:lnTo>
                    <a:pt x="704113" y="424459"/>
                  </a:lnTo>
                  <a:lnTo>
                    <a:pt x="696125" y="425615"/>
                  </a:lnTo>
                  <a:lnTo>
                    <a:pt x="681634" y="432041"/>
                  </a:lnTo>
                  <a:lnTo>
                    <a:pt x="675627" y="436651"/>
                  </a:lnTo>
                  <a:lnTo>
                    <a:pt x="670839" y="442645"/>
                  </a:lnTo>
                  <a:lnTo>
                    <a:pt x="672731" y="424230"/>
                  </a:lnTo>
                  <a:lnTo>
                    <a:pt x="652830" y="422186"/>
                  </a:lnTo>
                  <a:lnTo>
                    <a:pt x="639318" y="553466"/>
                  </a:lnTo>
                  <a:lnTo>
                    <a:pt x="661568" y="555752"/>
                  </a:lnTo>
                  <a:lnTo>
                    <a:pt x="668591" y="487514"/>
                  </a:lnTo>
                  <a:lnTo>
                    <a:pt x="669671" y="479234"/>
                  </a:lnTo>
                  <a:lnTo>
                    <a:pt x="693699" y="444550"/>
                  </a:lnTo>
                  <a:lnTo>
                    <a:pt x="699655" y="443496"/>
                  </a:lnTo>
                  <a:lnTo>
                    <a:pt x="714159" y="444982"/>
                  </a:lnTo>
                  <a:lnTo>
                    <a:pt x="719836" y="448068"/>
                  </a:lnTo>
                  <a:lnTo>
                    <a:pt x="726071" y="458711"/>
                  </a:lnTo>
                  <a:lnTo>
                    <a:pt x="727125" y="466305"/>
                  </a:lnTo>
                  <a:lnTo>
                    <a:pt x="717321" y="561492"/>
                  </a:lnTo>
                  <a:lnTo>
                    <a:pt x="739571" y="563791"/>
                  </a:lnTo>
                  <a:lnTo>
                    <a:pt x="747420" y="487514"/>
                  </a:lnTo>
                  <a:lnTo>
                    <a:pt x="770636" y="453136"/>
                  </a:lnTo>
                  <a:lnTo>
                    <a:pt x="776859" y="452031"/>
                  </a:lnTo>
                  <a:lnTo>
                    <a:pt x="783551" y="452132"/>
                  </a:lnTo>
                  <a:lnTo>
                    <a:pt x="804481" y="478129"/>
                  </a:lnTo>
                  <a:lnTo>
                    <a:pt x="795070" y="569506"/>
                  </a:lnTo>
                  <a:lnTo>
                    <a:pt x="817206" y="571779"/>
                  </a:lnTo>
                  <a:lnTo>
                    <a:pt x="826477" y="481660"/>
                  </a:lnTo>
                  <a:lnTo>
                    <a:pt x="826871" y="471919"/>
                  </a:lnTo>
                  <a:close/>
                </a:path>
                <a:path w="1190625" h="572135">
                  <a:moveTo>
                    <a:pt x="861060" y="137223"/>
                  </a:moveTo>
                  <a:lnTo>
                    <a:pt x="838809" y="134924"/>
                  </a:lnTo>
                  <a:lnTo>
                    <a:pt x="825284" y="266204"/>
                  </a:lnTo>
                  <a:lnTo>
                    <a:pt x="847534" y="268503"/>
                  </a:lnTo>
                  <a:lnTo>
                    <a:pt x="861060" y="137223"/>
                  </a:lnTo>
                  <a:close/>
                </a:path>
                <a:path w="1190625" h="572135">
                  <a:moveTo>
                    <a:pt x="866203" y="87274"/>
                  </a:moveTo>
                  <a:lnTo>
                    <a:pt x="843953" y="84988"/>
                  </a:lnTo>
                  <a:lnTo>
                    <a:pt x="841311" y="110578"/>
                  </a:lnTo>
                  <a:lnTo>
                    <a:pt x="863561" y="112864"/>
                  </a:lnTo>
                  <a:lnTo>
                    <a:pt x="866203" y="87274"/>
                  </a:lnTo>
                  <a:close/>
                </a:path>
                <a:path w="1190625" h="572135">
                  <a:moveTo>
                    <a:pt x="996251" y="190119"/>
                  </a:moveTo>
                  <a:lnTo>
                    <a:pt x="994689" y="180467"/>
                  </a:lnTo>
                  <a:lnTo>
                    <a:pt x="991793" y="171831"/>
                  </a:lnTo>
                  <a:lnTo>
                    <a:pt x="987552" y="164211"/>
                  </a:lnTo>
                  <a:lnTo>
                    <a:pt x="985253" y="161493"/>
                  </a:lnTo>
                  <a:lnTo>
                    <a:pt x="981976" y="157607"/>
                  </a:lnTo>
                  <a:lnTo>
                    <a:pt x="939749" y="142824"/>
                  </a:lnTo>
                  <a:lnTo>
                    <a:pt x="931595" y="143497"/>
                  </a:lnTo>
                  <a:lnTo>
                    <a:pt x="896797" y="162572"/>
                  </a:lnTo>
                  <a:lnTo>
                    <a:pt x="881164" y="206121"/>
                  </a:lnTo>
                  <a:lnTo>
                    <a:pt x="880592" y="221716"/>
                  </a:lnTo>
                  <a:lnTo>
                    <a:pt x="882269" y="235610"/>
                  </a:lnTo>
                  <a:lnTo>
                    <a:pt x="910005" y="273481"/>
                  </a:lnTo>
                  <a:lnTo>
                    <a:pt x="944270" y="280644"/>
                  </a:lnTo>
                  <a:lnTo>
                    <a:pt x="954011" y="279222"/>
                  </a:lnTo>
                  <a:lnTo>
                    <a:pt x="963079" y="276123"/>
                  </a:lnTo>
                  <a:lnTo>
                    <a:pt x="971461" y="271335"/>
                  </a:lnTo>
                  <a:lnTo>
                    <a:pt x="978865" y="265010"/>
                  </a:lnTo>
                  <a:lnTo>
                    <a:pt x="980490" y="262966"/>
                  </a:lnTo>
                  <a:lnTo>
                    <a:pt x="984999" y="257314"/>
                  </a:lnTo>
                  <a:lnTo>
                    <a:pt x="989863" y="248246"/>
                  </a:lnTo>
                  <a:lnTo>
                    <a:pt x="993457" y="237807"/>
                  </a:lnTo>
                  <a:lnTo>
                    <a:pt x="971880" y="232702"/>
                  </a:lnTo>
                  <a:lnTo>
                    <a:pt x="969492" y="240347"/>
                  </a:lnTo>
                  <a:lnTo>
                    <a:pt x="966419" y="246824"/>
                  </a:lnTo>
                  <a:lnTo>
                    <a:pt x="962660" y="252133"/>
                  </a:lnTo>
                  <a:lnTo>
                    <a:pt x="958202" y="256286"/>
                  </a:lnTo>
                  <a:lnTo>
                    <a:pt x="951801" y="261035"/>
                  </a:lnTo>
                  <a:lnTo>
                    <a:pt x="944232" y="262966"/>
                  </a:lnTo>
                  <a:lnTo>
                    <a:pt x="935494" y="262064"/>
                  </a:lnTo>
                  <a:lnTo>
                    <a:pt x="904278" y="230962"/>
                  </a:lnTo>
                  <a:lnTo>
                    <a:pt x="903465" y="220243"/>
                  </a:lnTo>
                  <a:lnTo>
                    <a:pt x="904100" y="207860"/>
                  </a:lnTo>
                  <a:lnTo>
                    <a:pt x="918527" y="170815"/>
                  </a:lnTo>
                  <a:lnTo>
                    <a:pt x="938999" y="161493"/>
                  </a:lnTo>
                  <a:lnTo>
                    <a:pt x="947089" y="161569"/>
                  </a:lnTo>
                  <a:lnTo>
                    <a:pt x="974267" y="191223"/>
                  </a:lnTo>
                  <a:lnTo>
                    <a:pt x="996251" y="190119"/>
                  </a:lnTo>
                  <a:close/>
                </a:path>
                <a:path w="1190625" h="572135">
                  <a:moveTo>
                    <a:pt x="1124978" y="194589"/>
                  </a:moveTo>
                  <a:lnTo>
                    <a:pt x="1099362" y="161010"/>
                  </a:lnTo>
                  <a:lnTo>
                    <a:pt x="1069682" y="155994"/>
                  </a:lnTo>
                  <a:lnTo>
                    <a:pt x="1061897" y="156070"/>
                  </a:lnTo>
                  <a:lnTo>
                    <a:pt x="1021511" y="174586"/>
                  </a:lnTo>
                  <a:lnTo>
                    <a:pt x="1014552" y="190881"/>
                  </a:lnTo>
                  <a:lnTo>
                    <a:pt x="1036002" y="196088"/>
                  </a:lnTo>
                  <a:lnTo>
                    <a:pt x="1039355" y="187020"/>
                  </a:lnTo>
                  <a:lnTo>
                    <a:pt x="1043711" y="180911"/>
                  </a:lnTo>
                  <a:lnTo>
                    <a:pt x="1054430" y="174599"/>
                  </a:lnTo>
                  <a:lnTo>
                    <a:pt x="1062355" y="173558"/>
                  </a:lnTo>
                  <a:lnTo>
                    <a:pt x="1072819" y="174637"/>
                  </a:lnTo>
                  <a:lnTo>
                    <a:pt x="1102652" y="195541"/>
                  </a:lnTo>
                  <a:lnTo>
                    <a:pt x="1101623" y="205422"/>
                  </a:lnTo>
                  <a:lnTo>
                    <a:pt x="1100988" y="210400"/>
                  </a:lnTo>
                  <a:lnTo>
                    <a:pt x="1099197" y="210743"/>
                  </a:lnTo>
                  <a:lnTo>
                    <a:pt x="1099197" y="227825"/>
                  </a:lnTo>
                  <a:lnTo>
                    <a:pt x="1083246" y="268681"/>
                  </a:lnTo>
                  <a:lnTo>
                    <a:pt x="1061300" y="275894"/>
                  </a:lnTo>
                  <a:lnTo>
                    <a:pt x="1044079" y="274129"/>
                  </a:lnTo>
                  <a:lnTo>
                    <a:pt x="1037717" y="271475"/>
                  </a:lnTo>
                  <a:lnTo>
                    <a:pt x="1029550" y="262636"/>
                  </a:lnTo>
                  <a:lnTo>
                    <a:pt x="1027811" y="257454"/>
                  </a:lnTo>
                  <a:lnTo>
                    <a:pt x="1028814" y="247650"/>
                  </a:lnTo>
                  <a:lnTo>
                    <a:pt x="1061986" y="232486"/>
                  </a:lnTo>
                  <a:lnTo>
                    <a:pt x="1073531" y="231838"/>
                  </a:lnTo>
                  <a:lnTo>
                    <a:pt x="1083576" y="230835"/>
                  </a:lnTo>
                  <a:lnTo>
                    <a:pt x="1092136" y="229501"/>
                  </a:lnTo>
                  <a:lnTo>
                    <a:pt x="1099197" y="227825"/>
                  </a:lnTo>
                  <a:lnTo>
                    <a:pt x="1099197" y="210743"/>
                  </a:lnTo>
                  <a:lnTo>
                    <a:pt x="1093520" y="211797"/>
                  </a:lnTo>
                  <a:lnTo>
                    <a:pt x="1084275" y="212864"/>
                  </a:lnTo>
                  <a:lnTo>
                    <a:pt x="1073277" y="213588"/>
                  </a:lnTo>
                  <a:lnTo>
                    <a:pt x="1060513" y="213982"/>
                  </a:lnTo>
                  <a:lnTo>
                    <a:pt x="1051585" y="214134"/>
                  </a:lnTo>
                  <a:lnTo>
                    <a:pt x="1044879" y="214579"/>
                  </a:lnTo>
                  <a:lnTo>
                    <a:pt x="1007351" y="237553"/>
                  </a:lnTo>
                  <a:lnTo>
                    <a:pt x="1004582" y="257873"/>
                  </a:lnTo>
                  <a:lnTo>
                    <a:pt x="1005979" y="264972"/>
                  </a:lnTo>
                  <a:lnTo>
                    <a:pt x="1035507" y="290182"/>
                  </a:lnTo>
                  <a:lnTo>
                    <a:pt x="1054366" y="292798"/>
                  </a:lnTo>
                  <a:lnTo>
                    <a:pt x="1062685" y="292201"/>
                  </a:lnTo>
                  <a:lnTo>
                    <a:pt x="1095933" y="277710"/>
                  </a:lnTo>
                  <a:lnTo>
                    <a:pt x="1095959" y="283959"/>
                  </a:lnTo>
                  <a:lnTo>
                    <a:pt x="1096886" y="289509"/>
                  </a:lnTo>
                  <a:lnTo>
                    <a:pt x="1098715" y="294360"/>
                  </a:lnTo>
                  <a:lnTo>
                    <a:pt x="1121956" y="296760"/>
                  </a:lnTo>
                  <a:lnTo>
                    <a:pt x="1119670" y="291439"/>
                  </a:lnTo>
                  <a:lnTo>
                    <a:pt x="1118336" y="285991"/>
                  </a:lnTo>
                  <a:lnTo>
                    <a:pt x="1117955" y="280416"/>
                  </a:lnTo>
                  <a:lnTo>
                    <a:pt x="1117930" y="277710"/>
                  </a:lnTo>
                  <a:lnTo>
                    <a:pt x="1117917" y="275894"/>
                  </a:lnTo>
                  <a:lnTo>
                    <a:pt x="1117930" y="274129"/>
                  </a:lnTo>
                  <a:lnTo>
                    <a:pt x="1121930" y="227825"/>
                  </a:lnTo>
                  <a:lnTo>
                    <a:pt x="1124648" y="201460"/>
                  </a:lnTo>
                  <a:lnTo>
                    <a:pt x="1124978" y="194589"/>
                  </a:lnTo>
                  <a:close/>
                </a:path>
                <a:path w="1190625" h="572135">
                  <a:moveTo>
                    <a:pt x="1190002" y="120624"/>
                  </a:moveTo>
                  <a:lnTo>
                    <a:pt x="1167752" y="118325"/>
                  </a:lnTo>
                  <a:lnTo>
                    <a:pt x="1149096" y="299554"/>
                  </a:lnTo>
                  <a:lnTo>
                    <a:pt x="1171346" y="301840"/>
                  </a:lnTo>
                  <a:lnTo>
                    <a:pt x="1190002" y="120624"/>
                  </a:lnTo>
                  <a:close/>
                </a:path>
              </a:pathLst>
            </a:custGeom>
            <a:solidFill>
              <a:srgbClr val="2125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078085" y="4214290"/>
              <a:ext cx="1943735" cy="798195"/>
            </a:xfrm>
            <a:custGeom>
              <a:avLst/>
              <a:gdLst/>
              <a:ahLst/>
              <a:cxnLst/>
              <a:rect l="l" t="t" r="r" b="b"/>
              <a:pathLst>
                <a:path w="1943734" h="798195">
                  <a:moveTo>
                    <a:pt x="1909927" y="0"/>
                  </a:moveTo>
                  <a:lnTo>
                    <a:pt x="0" y="90957"/>
                  </a:lnTo>
                  <a:lnTo>
                    <a:pt x="33680" y="798042"/>
                  </a:lnTo>
                  <a:lnTo>
                    <a:pt x="1943595" y="707085"/>
                  </a:lnTo>
                  <a:lnTo>
                    <a:pt x="190992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0078085" y="4214290"/>
              <a:ext cx="1943735" cy="798195"/>
            </a:xfrm>
            <a:custGeom>
              <a:avLst/>
              <a:gdLst/>
              <a:ahLst/>
              <a:cxnLst/>
              <a:rect l="l" t="t" r="r" b="b"/>
              <a:pathLst>
                <a:path w="1943734" h="798195">
                  <a:moveTo>
                    <a:pt x="0" y="90957"/>
                  </a:moveTo>
                  <a:lnTo>
                    <a:pt x="1909927" y="0"/>
                  </a:lnTo>
                  <a:lnTo>
                    <a:pt x="1943595" y="707085"/>
                  </a:lnTo>
                  <a:lnTo>
                    <a:pt x="33680" y="798042"/>
                  </a:lnTo>
                  <a:lnTo>
                    <a:pt x="0" y="90957"/>
                  </a:lnTo>
                  <a:close/>
                </a:path>
              </a:pathLst>
            </a:custGeom>
            <a:ln w="28575">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object 21"/>
            <p:cNvPicPr/>
            <p:nvPr/>
          </p:nvPicPr>
          <p:blipFill>
            <a:blip r:embed="rId7" cstate="print"/>
            <a:stretch>
              <a:fillRect/>
            </a:stretch>
          </p:blipFill>
          <p:spPr>
            <a:xfrm>
              <a:off x="10387583" y="4349647"/>
              <a:ext cx="1316875" cy="262648"/>
            </a:xfrm>
            <a:prstGeom prst="rect">
              <a:avLst/>
            </a:prstGeom>
          </p:spPr>
        </p:pic>
      </p:grpSp>
      <p:sp>
        <p:nvSpPr>
          <p:cNvPr id="22" name="object 22"/>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5" name="Rectangle 24"/>
          <p:cNvSpPr/>
          <p:nvPr/>
        </p:nvSpPr>
        <p:spPr>
          <a:xfrm>
            <a:off x="7092961" y="5447036"/>
            <a:ext cx="5099037" cy="888231"/>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08244" y="5427418"/>
            <a:ext cx="5324595" cy="923330"/>
          </a:xfrm>
          <a:prstGeom prst="rect">
            <a:avLst/>
          </a:prstGeom>
          <a:noFill/>
        </p:spPr>
        <p:txBody>
          <a:bodyPr wrap="square" rtlCol="0">
            <a:spAutoFit/>
          </a:bodyPr>
          <a:lstStyle/>
          <a:p>
            <a:pPr algn="ctr"/>
            <a:r>
              <a:rPr lang="en-US" dirty="0" smtClean="0">
                <a:solidFill>
                  <a:schemeClr val="tx1">
                    <a:lumMod val="50000"/>
                  </a:schemeClr>
                </a:solidFill>
              </a:rPr>
              <a:t>Review our online toolkit to find these resources linked on our BE website: </a:t>
            </a:r>
            <a:r>
              <a:rPr lang="en-US" dirty="0" smtClean="0">
                <a:hlinkClick r:id="rId8"/>
              </a:rPr>
              <a:t>https://ilpqc.org/birthequity/</a:t>
            </a:r>
            <a:r>
              <a:rPr lang="en-US" dirty="0" smtClean="0"/>
              <a:t> ! </a:t>
            </a:r>
            <a:endParaRPr lang="en-US" dirty="0"/>
          </a:p>
        </p:txBody>
      </p:sp>
    </p:spTree>
    <p:extLst>
      <p:ext uri="{BB962C8B-B14F-4D97-AF65-F5344CB8AC3E}">
        <p14:creationId xmlns:p14="http://schemas.microsoft.com/office/powerpoint/2010/main" val="1496094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7914640" cy="1325563"/>
          </a:xfrm>
        </p:spPr>
        <p:txBody>
          <a:bodyPr>
            <a:normAutofit/>
          </a:bodyPr>
          <a:lstStyle/>
          <a:p>
            <a:r>
              <a:rPr lang="en-US" sz="3200" dirty="0" smtClean="0"/>
              <a:t>Need to consider QI Strategies </a:t>
            </a:r>
            <a:endParaRPr lang="en-US" sz="3200" dirty="0"/>
          </a:p>
        </p:txBody>
      </p:sp>
      <p:sp>
        <p:nvSpPr>
          <p:cNvPr id="3" name="Content Placeholder 2"/>
          <p:cNvSpPr>
            <a:spLocks noGrp="1"/>
          </p:cNvSpPr>
          <p:nvPr>
            <p:ph idx="1"/>
          </p:nvPr>
        </p:nvSpPr>
        <p:spPr>
          <a:xfrm>
            <a:off x="609600" y="1551305"/>
            <a:ext cx="10972800" cy="4351338"/>
          </a:xfrm>
        </p:spPr>
        <p:txBody>
          <a:bodyPr>
            <a:normAutofit/>
          </a:bodyPr>
          <a:lstStyle/>
          <a:p>
            <a:r>
              <a:rPr lang="en-US" sz="2400" dirty="0" smtClean="0"/>
              <a:t>PDSA cycle to test SDOH screening tools implementation on L&amp;D</a:t>
            </a:r>
          </a:p>
          <a:p>
            <a:pPr lvl="1"/>
            <a:r>
              <a:rPr lang="en-US" dirty="0" smtClean="0"/>
              <a:t>Start with one nurse, one patient or one day on L&amp;D to trial a screen</a:t>
            </a:r>
          </a:p>
          <a:p>
            <a:pPr lvl="1"/>
            <a:r>
              <a:rPr lang="en-US" dirty="0" smtClean="0"/>
              <a:t>Get feedback on process and determine best tool</a:t>
            </a:r>
          </a:p>
          <a:p>
            <a:pPr lvl="1"/>
            <a:r>
              <a:rPr lang="en-US" dirty="0" smtClean="0"/>
              <a:t>Share information with outpatient sites</a:t>
            </a:r>
          </a:p>
          <a:p>
            <a:pPr lvl="1"/>
            <a:endParaRPr lang="en-US" dirty="0" smtClean="0"/>
          </a:p>
          <a:p>
            <a:r>
              <a:rPr lang="en-US" sz="2800" dirty="0" smtClean="0"/>
              <a:t>Develop a Process Flow Diagram </a:t>
            </a:r>
          </a:p>
          <a:p>
            <a:pPr lvl="1"/>
            <a:r>
              <a:rPr lang="en-US" sz="2400" dirty="0" smtClean="0"/>
              <a:t>assist implementation of screening and how to incorporate referral to services for all screen + patients and follow up</a:t>
            </a:r>
          </a:p>
          <a:p>
            <a:pPr lvl="1"/>
            <a:endParaRPr lang="en-US" sz="2400" dirty="0"/>
          </a:p>
          <a:p>
            <a:r>
              <a:rPr lang="en-US" sz="2800" dirty="0" smtClean="0"/>
              <a:t>Consider steps needed in 30/60/90 day planning process</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28</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Tree>
    <p:extLst>
      <p:ext uri="{BB962C8B-B14F-4D97-AF65-F5344CB8AC3E}">
        <p14:creationId xmlns:p14="http://schemas.microsoft.com/office/powerpoint/2010/main" val="374563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514" y="263476"/>
            <a:ext cx="10972800" cy="1325563"/>
          </a:xfrm>
          <a:noFill/>
        </p:spPr>
        <p:txBody>
          <a:bodyPr>
            <a:normAutofit/>
          </a:bodyPr>
          <a:lstStyle/>
          <a:p>
            <a:pPr fontAlgn="base">
              <a:spcAft>
                <a:spcPct val="0"/>
              </a:spcAft>
            </a:pPr>
            <a:r>
              <a:rPr lang="en-US" dirty="0"/>
              <a:t>Linking Patients to </a:t>
            </a:r>
            <a:br>
              <a:rPr lang="en-US" dirty="0"/>
            </a:br>
            <a:r>
              <a:rPr lang="en-US" dirty="0"/>
              <a:t>Social Determinants of Health</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11" name="Content Placeholder 10"/>
          <p:cNvSpPr>
            <a:spLocks noGrp="1"/>
          </p:cNvSpPr>
          <p:nvPr>
            <p:ph sz="half" idx="4294967295"/>
          </p:nvPr>
        </p:nvSpPr>
        <p:spPr>
          <a:xfrm>
            <a:off x="266514" y="1730154"/>
            <a:ext cx="6291040" cy="4512991"/>
          </a:xfrm>
          <a:noFill/>
        </p:spPr>
        <p:txBody>
          <a:bodyPr>
            <a:normAutofit fontScale="92500" lnSpcReduction="20000"/>
          </a:bodyPr>
          <a:lstStyle/>
          <a:p>
            <a:pPr marL="342900" lvl="0" indent="-342900">
              <a:lnSpc>
                <a:spcPct val="107000"/>
              </a:lnSpc>
              <a:spcBef>
                <a:spcPts val="600"/>
              </a:spcBef>
              <a:spcAft>
                <a:spcPts val="600"/>
              </a:spcAft>
              <a:tabLst>
                <a:tab pos="457200" algn="l"/>
              </a:tabLst>
            </a:pPr>
            <a:r>
              <a:rPr lang="en-US" sz="2600" dirty="0">
                <a:solidFill>
                  <a:schemeClr val="tx1">
                    <a:lumMod val="50000"/>
                  </a:schemeClr>
                </a:solidFill>
                <a:ea typeface="Calibri" panose="020F0502020204030204" pitchFamily="34" charset="0"/>
                <a:cs typeface="Times New Roman" panose="02020603050405020304" pitchFamily="18" charset="0"/>
              </a:rPr>
              <a:t>ILPQC is sponsoring access for hospitals to an online tool </a:t>
            </a:r>
          </a:p>
          <a:p>
            <a:pPr marL="342900" lvl="0" indent="-342900">
              <a:lnSpc>
                <a:spcPct val="107000"/>
              </a:lnSpc>
              <a:spcBef>
                <a:spcPts val="600"/>
              </a:spcBef>
              <a:spcAft>
                <a:spcPts val="600"/>
              </a:spcAft>
              <a:tabLst>
                <a:tab pos="457200" algn="l"/>
              </a:tabLst>
            </a:pPr>
            <a:r>
              <a:rPr lang="en-US" sz="2600" dirty="0" err="1">
                <a:solidFill>
                  <a:schemeClr val="tx1">
                    <a:lumMod val="50000"/>
                  </a:schemeClr>
                </a:solidFill>
                <a:ea typeface="Calibri" panose="020F0502020204030204" pitchFamily="34" charset="0"/>
                <a:cs typeface="Times New Roman" panose="02020603050405020304" pitchFamily="18" charset="0"/>
              </a:rPr>
              <a:t>NowPow</a:t>
            </a:r>
            <a:r>
              <a:rPr lang="en-US" sz="2600" dirty="0">
                <a:solidFill>
                  <a:schemeClr val="tx1">
                    <a:lumMod val="50000"/>
                  </a:schemeClr>
                </a:solidFill>
                <a:ea typeface="Calibri" panose="020F0502020204030204" pitchFamily="34" charset="0"/>
                <a:cs typeface="Times New Roman" panose="02020603050405020304" pitchFamily="18" charset="0"/>
              </a:rPr>
              <a:t> supports hospitals for addressing social determinants of health for birthing patients across the state</a:t>
            </a:r>
          </a:p>
          <a:p>
            <a:pPr marL="342900" lvl="0" indent="-342900">
              <a:lnSpc>
                <a:spcPct val="107000"/>
              </a:lnSpc>
              <a:spcBef>
                <a:spcPts val="600"/>
              </a:spcBef>
              <a:spcAft>
                <a:spcPts val="600"/>
              </a:spcAft>
              <a:tabLst>
                <a:tab pos="457200" algn="l"/>
              </a:tabLst>
            </a:pPr>
            <a:r>
              <a:rPr lang="en-US" sz="2600" dirty="0">
                <a:solidFill>
                  <a:schemeClr val="tx1">
                    <a:lumMod val="50000"/>
                  </a:schemeClr>
                </a:solidFill>
                <a:ea typeface="Calibri" panose="020F0502020204030204" pitchFamily="34" charset="0"/>
                <a:cs typeface="Times New Roman" panose="02020603050405020304" pitchFamily="18" charset="0"/>
              </a:rPr>
              <a:t>Tools to screen and identify maternal and familial needs for referrals and local </a:t>
            </a:r>
            <a:r>
              <a:rPr lang="en-US" sz="2600" dirty="0" smtClean="0">
                <a:solidFill>
                  <a:schemeClr val="tx1">
                    <a:lumMod val="50000"/>
                  </a:schemeClr>
                </a:solidFill>
                <a:ea typeface="Calibri" panose="020F0502020204030204" pitchFamily="34" charset="0"/>
                <a:cs typeface="Times New Roman" panose="02020603050405020304" pitchFamily="18" charset="0"/>
              </a:rPr>
              <a:t>resources</a:t>
            </a:r>
          </a:p>
          <a:p>
            <a:pPr marL="342900" lvl="0" indent="-342900">
              <a:lnSpc>
                <a:spcPct val="107000"/>
              </a:lnSpc>
              <a:spcBef>
                <a:spcPts val="600"/>
              </a:spcBef>
              <a:spcAft>
                <a:spcPts val="600"/>
              </a:spcAft>
              <a:tabLst>
                <a:tab pos="457200" algn="l"/>
              </a:tabLst>
            </a:pPr>
            <a:r>
              <a:rPr lang="en-US" sz="2600" dirty="0" smtClean="0">
                <a:solidFill>
                  <a:schemeClr val="tx1">
                    <a:lumMod val="50000"/>
                  </a:schemeClr>
                </a:solidFill>
                <a:ea typeface="Calibri" panose="020F0502020204030204" pitchFamily="34" charset="0"/>
                <a:cs typeface="Times New Roman" panose="02020603050405020304" pitchFamily="18" charset="0"/>
              </a:rPr>
              <a:t>Now available free on ILPQC website</a:t>
            </a:r>
          </a:p>
          <a:p>
            <a:pPr marL="342900" indent="-342900">
              <a:lnSpc>
                <a:spcPct val="117000"/>
              </a:lnSpc>
              <a:spcBef>
                <a:spcPts val="600"/>
              </a:spcBef>
              <a:spcAft>
                <a:spcPts val="600"/>
              </a:spcAft>
              <a:tabLst>
                <a:tab pos="457200" algn="l"/>
              </a:tabLst>
            </a:pPr>
            <a:r>
              <a:rPr lang="en-US" sz="2600" dirty="0" err="1">
                <a:solidFill>
                  <a:schemeClr val="tx1">
                    <a:lumMod val="50000"/>
                  </a:schemeClr>
                </a:solidFill>
                <a:ea typeface="Calibri" panose="020F0502020204030204" pitchFamily="34" charset="0"/>
                <a:cs typeface="Times New Roman" panose="02020603050405020304" pitchFamily="18" charset="0"/>
                <a:hlinkClick r:id="rId3"/>
              </a:rPr>
              <a:t>NowPow</a:t>
            </a:r>
            <a:r>
              <a:rPr lang="en-US" sz="2600" dirty="0">
                <a:solidFill>
                  <a:schemeClr val="tx1">
                    <a:lumMod val="50000"/>
                  </a:schemeClr>
                </a:solidFill>
                <a:ea typeface="Calibri" panose="020F0502020204030204" pitchFamily="34" charset="0"/>
                <a:cs typeface="Times New Roman" panose="02020603050405020304" pitchFamily="18" charset="0"/>
                <a:hlinkClick r:id="rId3"/>
              </a:rPr>
              <a:t> Information </a:t>
            </a:r>
            <a:r>
              <a:rPr lang="en-US" sz="2600" dirty="0" smtClean="0">
                <a:solidFill>
                  <a:schemeClr val="tx1">
                    <a:lumMod val="50000"/>
                  </a:schemeClr>
                </a:solidFill>
                <a:ea typeface="Calibri" panose="020F0502020204030204" pitchFamily="34" charset="0"/>
                <a:cs typeface="Times New Roman" panose="02020603050405020304" pitchFamily="18" charset="0"/>
                <a:hlinkClick r:id="rId3"/>
              </a:rPr>
              <a:t>Sheet</a:t>
            </a:r>
            <a:endParaRPr lang="en-US" sz="2600" dirty="0" smtClean="0">
              <a:solidFill>
                <a:schemeClr val="tx1">
                  <a:lumMod val="50000"/>
                </a:schemeClr>
              </a:solidFill>
              <a:ea typeface="Calibri" panose="020F0502020204030204" pitchFamily="34" charset="0"/>
              <a:cs typeface="Times New Roman" panose="02020603050405020304" pitchFamily="18" charset="0"/>
            </a:endParaRPr>
          </a:p>
          <a:p>
            <a:pPr marL="342900" indent="-342900">
              <a:lnSpc>
                <a:spcPct val="117000"/>
              </a:lnSpc>
              <a:spcBef>
                <a:spcPts val="600"/>
              </a:spcBef>
              <a:spcAft>
                <a:spcPts val="600"/>
              </a:spcAft>
              <a:tabLst>
                <a:tab pos="457200" algn="l"/>
              </a:tabLst>
            </a:pPr>
            <a:r>
              <a:rPr lang="en-US" sz="2600" dirty="0">
                <a:solidFill>
                  <a:srgbClr val="FC8D79"/>
                </a:solidFill>
                <a:latin typeface="Lato" panose="020F0502020204030203"/>
                <a:hlinkClick r:id="rId4"/>
              </a:rPr>
              <a:t>ILPQC </a:t>
            </a:r>
            <a:r>
              <a:rPr lang="en-US" sz="2600" dirty="0" err="1">
                <a:solidFill>
                  <a:srgbClr val="FC8D79"/>
                </a:solidFill>
                <a:latin typeface="Lato" panose="020F0502020204030203"/>
                <a:hlinkClick r:id="rId4"/>
              </a:rPr>
              <a:t>NowPow</a:t>
            </a:r>
            <a:r>
              <a:rPr lang="en-US" sz="2600" dirty="0">
                <a:solidFill>
                  <a:srgbClr val="FC8D79"/>
                </a:solidFill>
                <a:latin typeface="Lato" panose="020F0502020204030203"/>
                <a:hlinkClick r:id="rId4"/>
              </a:rPr>
              <a:t> Access Guide</a:t>
            </a:r>
            <a:endParaRPr lang="en-US" sz="2600" dirty="0">
              <a:solidFill>
                <a:schemeClr val="tx1">
                  <a:lumMod val="50000"/>
                </a:schemeClr>
              </a:solidFill>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tabLst>
                <a:tab pos="457200" algn="l"/>
              </a:tabLst>
            </a:pPr>
            <a:endParaRPr lang="en-US" dirty="0">
              <a:solidFill>
                <a:schemeClr val="tx1">
                  <a:lumMod val="50000"/>
                </a:schemeClr>
              </a:solidFill>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dirty="0"/>
          </a:p>
          <a:p>
            <a:endParaRPr lang="en-US" dirty="0"/>
          </a:p>
          <a:p>
            <a:endParaRPr lang="en-US" dirty="0"/>
          </a:p>
        </p:txBody>
      </p:sp>
      <p:sp>
        <p:nvSpPr>
          <p:cNvPr id="8" name="Text Placeholder 7"/>
          <p:cNvSpPr>
            <a:spLocks noGrp="1"/>
          </p:cNvSpPr>
          <p:nvPr>
            <p:ph type="body" sz="quarter" idx="4294967295"/>
          </p:nvPr>
        </p:nvSpPr>
        <p:spPr>
          <a:xfrm>
            <a:off x="6677572" y="1826732"/>
            <a:ext cx="5283200" cy="444704"/>
          </a:xfrm>
          <a:prstGeom prst="roundRect">
            <a:avLst/>
          </a:prstGeo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lgn="ctr">
              <a:buNone/>
            </a:pPr>
            <a:r>
              <a:rPr lang="en-US" sz="2200" b="1" u="none">
                <a:solidFill>
                  <a:schemeClr val="tx1">
                    <a:lumMod val="50000"/>
                  </a:schemeClr>
                </a:solidFill>
                <a:latin typeface="+mn-lt"/>
              </a:rPr>
              <a:t>Three ways teams can access </a:t>
            </a:r>
            <a:r>
              <a:rPr lang="en-US" sz="2200" b="1" u="none" err="1">
                <a:solidFill>
                  <a:schemeClr val="tx1">
                    <a:lumMod val="50000"/>
                  </a:schemeClr>
                </a:solidFill>
                <a:latin typeface="+mn-lt"/>
              </a:rPr>
              <a:t>NowPow</a:t>
            </a:r>
            <a:r>
              <a:rPr lang="en-US" sz="2200" b="1" u="none">
                <a:solidFill>
                  <a:schemeClr val="tx1">
                    <a:lumMod val="50000"/>
                  </a:schemeClr>
                </a:solidFill>
                <a:latin typeface="+mn-lt"/>
              </a:rPr>
              <a:t>:</a:t>
            </a:r>
            <a:endParaRPr lang="en-US" b="1"/>
          </a:p>
        </p:txBody>
      </p:sp>
      <p:graphicFrame>
        <p:nvGraphicFramePr>
          <p:cNvPr id="6" name="Diagram 5"/>
          <p:cNvGraphicFramePr/>
          <p:nvPr>
            <p:extLst/>
          </p:nvPr>
        </p:nvGraphicFramePr>
        <p:xfrm>
          <a:off x="6439106" y="2134802"/>
          <a:ext cx="5521666" cy="36757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91154" y="358818"/>
            <a:ext cx="1580657" cy="1313879"/>
          </a:xfrm>
          <a:prstGeom prst="rect">
            <a:avLst/>
          </a:prstGeom>
        </p:spPr>
      </p:pic>
    </p:spTree>
    <p:extLst>
      <p:ext uri="{BB962C8B-B14F-4D97-AF65-F5344CB8AC3E}">
        <p14:creationId xmlns:p14="http://schemas.microsoft.com/office/powerpoint/2010/main" val="3744910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020055"/>
            <a:ext cx="12192000" cy="1838325"/>
            <a:chOff x="0" y="5020055"/>
            <a:chExt cx="12192000" cy="1838325"/>
          </a:xfrm>
        </p:grpSpPr>
        <p:sp>
          <p:nvSpPr>
            <p:cNvPr id="4" name="object 4"/>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5041899"/>
              <a:ext cx="12192000" cy="1816100"/>
            </a:xfrm>
            <a:prstGeom prst="rect">
              <a:avLst/>
            </a:prstGeom>
          </p:spPr>
        </p:pic>
        <p:sp>
          <p:nvSpPr>
            <p:cNvPr id="6" name="object 6"/>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313943" y="5564123"/>
              <a:ext cx="2025395" cy="911351"/>
            </a:xfrm>
            <a:prstGeom prst="rect">
              <a:avLst/>
            </a:prstGeom>
          </p:spPr>
        </p:pic>
      </p:grpSp>
      <p:sp>
        <p:nvSpPr>
          <p:cNvPr id="8" name="object 8"/>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439798" y="2160845"/>
            <a:ext cx="7945755" cy="622222"/>
          </a:xfrm>
          <a:prstGeom prst="rect">
            <a:avLst/>
          </a:prstGeom>
        </p:spPr>
        <p:txBody>
          <a:bodyPr vert="horz" wrap="square" lIns="0" tIns="12700" rIns="0" bIns="0" rtlCol="0">
            <a:spAutoFit/>
          </a:bodyPr>
          <a:lstStyle/>
          <a:p>
            <a:pPr marL="12700" algn="l" rtl="0">
              <a:lnSpc>
                <a:spcPct val="90000"/>
              </a:lnSpc>
              <a:spcBef>
                <a:spcPct val="0"/>
              </a:spcBef>
            </a:pPr>
            <a:r>
              <a:rPr lang="en-US"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ILPQC Updates </a:t>
            </a:r>
            <a:endPar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endParaRPr>
          </a:p>
        </p:txBody>
      </p:sp>
      <p:sp>
        <p:nvSpPr>
          <p:cNvPr id="10" name="object 10"/>
          <p:cNvSpPr txBox="1"/>
          <p:nvPr/>
        </p:nvSpPr>
        <p:spPr>
          <a:xfrm>
            <a:off x="11915647" y="6430200"/>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14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280050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13" y="134542"/>
            <a:ext cx="10972800" cy="1325563"/>
          </a:xfrm>
          <a:noFill/>
        </p:spPr>
        <p:txBody>
          <a:bodyPr/>
          <a:lstStyle/>
          <a:p>
            <a:r>
              <a:rPr lang="en-US" dirty="0" err="1"/>
              <a:t>NowPow</a:t>
            </a:r>
            <a:r>
              <a:rPr lang="en-US" dirty="0"/>
              <a:t> Demonstration to link </a:t>
            </a:r>
            <a:br>
              <a:rPr lang="en-US" dirty="0"/>
            </a:br>
            <a:r>
              <a:rPr lang="en-US" dirty="0"/>
              <a:t>patients to SDoH resources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3" name="Content Placeholder 2"/>
          <p:cNvSpPr>
            <a:spLocks noGrp="1"/>
          </p:cNvSpPr>
          <p:nvPr>
            <p:ph idx="1"/>
          </p:nvPr>
        </p:nvSpPr>
        <p:spPr>
          <a:xfrm>
            <a:off x="503663" y="5812268"/>
            <a:ext cx="10972800" cy="726644"/>
          </a:xfrm>
        </p:spPr>
        <p:txBody>
          <a:bodyPr>
            <a:noAutofit/>
          </a:bodyPr>
          <a:lstStyle/>
          <a:p>
            <a:pPr marL="0" indent="0" algn="ctr">
              <a:buNone/>
            </a:pPr>
            <a:r>
              <a:rPr lang="en-US" sz="3200" dirty="0">
                <a:hlinkClick r:id="rId3"/>
              </a:rPr>
              <a:t>https://ilpqc.org</a:t>
            </a:r>
            <a:r>
              <a:rPr lang="en-US" sz="3200" dirty="0" smtClean="0">
                <a:hlinkClick r:id="rId3"/>
              </a:rPr>
              <a:t>/</a:t>
            </a:r>
            <a:r>
              <a:rPr lang="en-US" sz="3200" dirty="0" smtClean="0"/>
              <a:t> </a:t>
            </a:r>
            <a:endParaRPr lang="en-US" sz="3200" dirty="0"/>
          </a:p>
        </p:txBody>
      </p:sp>
      <p:pic>
        <p:nvPicPr>
          <p:cNvPr id="6" name="Picture 5"/>
          <p:cNvPicPr>
            <a:picLocks noChangeAspect="1"/>
          </p:cNvPicPr>
          <p:nvPr/>
        </p:nvPicPr>
        <p:blipFill>
          <a:blip r:embed="rId4"/>
          <a:stretch>
            <a:fillRect/>
          </a:stretch>
        </p:blipFill>
        <p:spPr>
          <a:xfrm>
            <a:off x="715536" y="1328548"/>
            <a:ext cx="10760927" cy="4483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3415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41300" lvl="0" indent="-228600">
              <a:spcBef>
                <a:spcPts val="665"/>
              </a:spcBef>
              <a:tabLst>
                <a:tab pos="241300" algn="l"/>
              </a:tabLst>
            </a:pPr>
            <a:r>
              <a:rPr lang="en-US" dirty="0" smtClean="0">
                <a:solidFill>
                  <a:srgbClr val="21252A"/>
                </a:solidFill>
                <a:cs typeface="Arial"/>
              </a:rPr>
              <a:t>  Allison </a:t>
            </a:r>
            <a:r>
              <a:rPr lang="en-US" dirty="0">
                <a:solidFill>
                  <a:srgbClr val="21252A"/>
                </a:solidFill>
                <a:cs typeface="Arial"/>
              </a:rPr>
              <a:t>Bryant, MD, </a:t>
            </a:r>
            <a:r>
              <a:rPr lang="en-US" dirty="0" smtClean="0">
                <a:solidFill>
                  <a:srgbClr val="21252A"/>
                </a:solidFill>
                <a:cs typeface="Arial"/>
              </a:rPr>
              <a:t>MPH </a:t>
            </a:r>
            <a:r>
              <a:rPr lang="en-US" dirty="0">
                <a:solidFill>
                  <a:srgbClr val="21252A"/>
                </a:solidFill>
                <a:cs typeface="Arial"/>
              </a:rPr>
              <a:t/>
            </a:r>
            <a:br>
              <a:rPr lang="en-US" dirty="0">
                <a:solidFill>
                  <a:srgbClr val="21252A"/>
                </a:solidFill>
                <a:cs typeface="Arial"/>
              </a:rPr>
            </a:br>
            <a:r>
              <a:rPr lang="en-US" dirty="0" smtClean="0">
                <a:solidFill>
                  <a:srgbClr val="21252A"/>
                </a:solidFill>
                <a:cs typeface="Arial"/>
              </a:rPr>
              <a:t>Senior </a:t>
            </a:r>
            <a:r>
              <a:rPr lang="en-US" dirty="0">
                <a:solidFill>
                  <a:srgbClr val="21252A"/>
                </a:solidFill>
                <a:cs typeface="Arial"/>
              </a:rPr>
              <a:t>Medical Director for Health </a:t>
            </a:r>
            <a:r>
              <a:rPr lang="en-US" dirty="0" smtClean="0">
                <a:solidFill>
                  <a:srgbClr val="21252A"/>
                </a:solidFill>
                <a:cs typeface="Arial"/>
              </a:rPr>
              <a:t>Equity, </a:t>
            </a:r>
            <a:br>
              <a:rPr lang="en-US" dirty="0" smtClean="0">
                <a:solidFill>
                  <a:srgbClr val="21252A"/>
                </a:solidFill>
                <a:cs typeface="Arial"/>
              </a:rPr>
            </a:br>
            <a:r>
              <a:rPr lang="en-US" dirty="0" smtClean="0">
                <a:solidFill>
                  <a:srgbClr val="21252A"/>
                </a:solidFill>
                <a:cs typeface="Arial"/>
              </a:rPr>
              <a:t>Mass </a:t>
            </a:r>
            <a:r>
              <a:rPr lang="en-US" dirty="0">
                <a:solidFill>
                  <a:srgbClr val="21252A"/>
                </a:solidFill>
                <a:cs typeface="Arial"/>
              </a:rPr>
              <a:t>General Brigham, </a:t>
            </a:r>
            <a:r>
              <a:rPr lang="en-US" dirty="0" smtClean="0">
                <a:solidFill>
                  <a:srgbClr val="21252A"/>
                </a:solidFill>
                <a:cs typeface="Arial"/>
              </a:rPr>
              <a:t/>
            </a:r>
            <a:br>
              <a:rPr lang="en-US" dirty="0" smtClean="0">
                <a:solidFill>
                  <a:srgbClr val="21252A"/>
                </a:solidFill>
                <a:cs typeface="Arial"/>
              </a:rPr>
            </a:br>
            <a:r>
              <a:rPr lang="en-US" dirty="0" smtClean="0">
                <a:solidFill>
                  <a:srgbClr val="21252A"/>
                </a:solidFill>
                <a:cs typeface="Arial"/>
              </a:rPr>
              <a:t>Maternal-Fetal </a:t>
            </a:r>
            <a:r>
              <a:rPr lang="en-US" dirty="0">
                <a:solidFill>
                  <a:srgbClr val="21252A"/>
                </a:solidFill>
                <a:cs typeface="Arial"/>
              </a:rPr>
              <a:t>Medicine, Mass General Hospital</a:t>
            </a:r>
          </a:p>
        </p:txBody>
      </p:sp>
      <p:sp>
        <p:nvSpPr>
          <p:cNvPr id="3" name="Subtitle 2"/>
          <p:cNvSpPr>
            <a:spLocks noGrp="1"/>
          </p:cNvSpPr>
          <p:nvPr>
            <p:ph type="subTitle" idx="1"/>
          </p:nvPr>
        </p:nvSpPr>
        <p:spPr/>
        <p:txBody>
          <a:bodyPr/>
          <a:lstStyle/>
          <a:p>
            <a:r>
              <a:rPr lang="en-US" dirty="0" smtClean="0"/>
              <a:t>Universal Social Determinants of Health Screening in Pregnancy</a:t>
            </a:r>
            <a:endParaRPr lang="en-US" dirty="0"/>
          </a:p>
        </p:txBody>
      </p:sp>
    </p:spTree>
    <p:extLst>
      <p:ext uri="{BB962C8B-B14F-4D97-AF65-F5344CB8AC3E}">
        <p14:creationId xmlns:p14="http://schemas.microsoft.com/office/powerpoint/2010/main" val="304704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noChangeArrowheads="1"/>
          </p:cNvSpPr>
          <p:nvPr>
            <p:ph type="ctrTitle"/>
          </p:nvPr>
        </p:nvSpPr>
        <p:spPr/>
        <p:txBody>
          <a:bodyPr/>
          <a:lstStyle/>
          <a:p>
            <a:r>
              <a:rPr lang="en-US" altLang="en-US" sz="4800" smtClean="0"/>
              <a:t>Social Determinants of Health Screening in OB (and in the health system)</a:t>
            </a:r>
          </a:p>
        </p:txBody>
      </p:sp>
      <p:sp>
        <p:nvSpPr>
          <p:cNvPr id="59394" name="Rectangle 3"/>
          <p:cNvSpPr>
            <a:spLocks noGrp="1" noChangeArrowheads="1"/>
          </p:cNvSpPr>
          <p:nvPr>
            <p:ph type="subTitle" sz="quarter" idx="1"/>
          </p:nvPr>
        </p:nvSpPr>
        <p:spPr>
          <a:xfrm>
            <a:off x="596900" y="3581400"/>
            <a:ext cx="10668000" cy="1143000"/>
          </a:xfrm>
        </p:spPr>
        <p:txBody>
          <a:bodyPr/>
          <a:lstStyle/>
          <a:p>
            <a:pPr>
              <a:spcAft>
                <a:spcPct val="0"/>
              </a:spcAft>
              <a:buFont typeface="Times" panose="02020603050405020304" pitchFamily="18" charset="0"/>
              <a:buNone/>
            </a:pPr>
            <a:endParaRPr lang="en-US" altLang="en-US" smtClean="0">
              <a:solidFill>
                <a:srgbClr val="FFF1A4"/>
              </a:solidFill>
            </a:endParaRPr>
          </a:p>
          <a:p>
            <a:pPr>
              <a:spcAft>
                <a:spcPct val="0"/>
              </a:spcAft>
              <a:buFont typeface="Times" panose="02020603050405020304" pitchFamily="18" charset="0"/>
              <a:buNone/>
            </a:pPr>
            <a:r>
              <a:rPr lang="en-US" altLang="en-US" smtClean="0">
                <a:solidFill>
                  <a:srgbClr val="FFF1A4"/>
                </a:solidFill>
              </a:rPr>
              <a:t>Allison Bryant, MD MPH</a:t>
            </a:r>
          </a:p>
          <a:p>
            <a:pPr>
              <a:spcAft>
                <a:spcPct val="0"/>
              </a:spcAft>
              <a:buFont typeface="Times" panose="02020603050405020304" pitchFamily="18" charset="0"/>
              <a:buNone/>
            </a:pPr>
            <a:r>
              <a:rPr lang="en-US" altLang="en-US" b="0" smtClean="0"/>
              <a:t>Senior Medical Director for Health Equity, Mass General Brigham</a:t>
            </a:r>
            <a:r>
              <a:rPr lang="en-US" altLang="en-US" smtClean="0"/>
              <a:t/>
            </a:r>
            <a:br>
              <a:rPr lang="en-US" altLang="en-US" smtClean="0"/>
            </a:br>
            <a:r>
              <a:rPr lang="en-US" altLang="en-US" b="0" smtClean="0"/>
              <a:t>Frederic D. Frigoletto Endowed Chair of OB/GYN, Mass General Hospital</a:t>
            </a:r>
          </a:p>
          <a:p>
            <a:pPr>
              <a:spcAft>
                <a:spcPct val="0"/>
              </a:spcAft>
              <a:buFont typeface="Times" panose="02020603050405020304" pitchFamily="18" charset="0"/>
              <a:buNone/>
            </a:pPr>
            <a:r>
              <a:rPr lang="en-US" altLang="en-US" b="0" smtClean="0"/>
              <a:t>Associate Professor of Obstetrics, Gynecology &amp; Reproductive Biology, HMS</a:t>
            </a:r>
            <a:endParaRPr lang="en-US" altLang="en-US" smtClean="0"/>
          </a:p>
        </p:txBody>
      </p:sp>
    </p:spTree>
    <p:extLst>
      <p:ext uri="{BB962C8B-B14F-4D97-AF65-F5344CB8AC3E}">
        <p14:creationId xmlns:p14="http://schemas.microsoft.com/office/powerpoint/2010/main" val="1901896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noChangeArrowheads="1"/>
          </p:cNvSpPr>
          <p:nvPr>
            <p:ph type="title"/>
          </p:nvPr>
        </p:nvSpPr>
        <p:spPr/>
        <p:txBody>
          <a:bodyPr/>
          <a:lstStyle/>
          <a:p>
            <a:endParaRPr lang="en-US" altLang="en-US" smtClean="0"/>
          </a:p>
        </p:txBody>
      </p:sp>
      <p:pic>
        <p:nvPicPr>
          <p:cNvPr id="6144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295400"/>
            <a:ext cx="8458200" cy="5024438"/>
          </a:xfrm>
          <a:ln>
            <a:solidFill>
              <a:schemeClr val="tx1"/>
            </a:solidFill>
            <a:miter lim="800000"/>
            <a:headEnd/>
            <a:tailEnd/>
          </a:ln>
        </p:spPr>
      </p:pic>
      <p:sp>
        <p:nvSpPr>
          <p:cNvPr id="61443" name="TextBox 6"/>
          <p:cNvSpPr txBox="1">
            <a:spLocks noChangeArrowheads="1"/>
          </p:cNvSpPr>
          <p:nvPr/>
        </p:nvSpPr>
        <p:spPr bwMode="auto">
          <a:xfrm>
            <a:off x="8686800" y="63198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oecd.org</a:t>
            </a:r>
          </a:p>
        </p:txBody>
      </p:sp>
    </p:spTree>
    <p:extLst>
      <p:ext uri="{BB962C8B-B14F-4D97-AF65-F5344CB8AC3E}">
        <p14:creationId xmlns:p14="http://schemas.microsoft.com/office/powerpoint/2010/main" val="2039471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noChangeArrowheads="1"/>
          </p:cNvSpPr>
          <p:nvPr>
            <p:ph type="title"/>
          </p:nvPr>
        </p:nvSpPr>
        <p:spPr/>
        <p:txBody>
          <a:bodyPr/>
          <a:lstStyle/>
          <a:p>
            <a:endParaRPr lang="en-US" altLang="en-US" smtClean="0"/>
          </a:p>
        </p:txBody>
      </p:sp>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8591550" cy="524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TextBox 4"/>
          <p:cNvSpPr txBox="1">
            <a:spLocks noChangeArrowheads="1"/>
          </p:cNvSpPr>
          <p:nvPr/>
        </p:nvSpPr>
        <p:spPr bwMode="auto">
          <a:xfrm>
            <a:off x="8686800" y="63198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oecd.org</a:t>
            </a:r>
          </a:p>
        </p:txBody>
      </p:sp>
    </p:spTree>
    <p:extLst>
      <p:ext uri="{BB962C8B-B14F-4D97-AF65-F5344CB8AC3E}">
        <p14:creationId xmlns:p14="http://schemas.microsoft.com/office/powerpoint/2010/main" val="7525331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noChangeArrowheads="1"/>
          </p:cNvSpPr>
          <p:nvPr>
            <p:ph type="title"/>
          </p:nvPr>
        </p:nvSpPr>
        <p:spPr/>
        <p:txBody>
          <a:bodyPr/>
          <a:lstStyle/>
          <a:p>
            <a:r>
              <a:rPr lang="en-US" altLang="en-US" smtClean="0"/>
              <a:t>Maternal mortality: Inequities</a:t>
            </a:r>
          </a:p>
        </p:txBody>
      </p:sp>
      <p:sp>
        <p:nvSpPr>
          <p:cNvPr id="63490" name="TextBox 4"/>
          <p:cNvSpPr txBox="1">
            <a:spLocks noChangeArrowheads="1"/>
          </p:cNvSpPr>
          <p:nvPr/>
        </p:nvSpPr>
        <p:spPr bwMode="auto">
          <a:xfrm flipH="1" flipV="1">
            <a:off x="1874838" y="1554163"/>
            <a:ext cx="41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Arial" panose="020B0604020202020204" pitchFamily="34" charset="0"/>
            </a:endParaRPr>
          </a:p>
        </p:txBody>
      </p:sp>
      <p:graphicFrame>
        <p:nvGraphicFramePr>
          <p:cNvPr id="63491" name="Content Placeholder 6"/>
          <p:cNvGraphicFramePr>
            <a:graphicFrameLocks noGrp="1"/>
          </p:cNvGraphicFramePr>
          <p:nvPr>
            <p:ph idx="1"/>
          </p:nvPr>
        </p:nvGraphicFramePr>
        <p:xfrm>
          <a:off x="1778000" y="1219200"/>
          <a:ext cx="8559800" cy="5130800"/>
        </p:xfrm>
        <a:graphic>
          <a:graphicData uri="http://schemas.openxmlformats.org/presentationml/2006/ole">
            <mc:AlternateContent xmlns:mc="http://schemas.openxmlformats.org/markup-compatibility/2006">
              <mc:Choice xmlns:v="urn:schemas-microsoft-com:vml" Requires="v">
                <p:oleObj spid="_x0000_s3075" name="Chart" r:id="rId3" imgW="8565622" imgH="5133277" progId="Excel.Chart.8">
                  <p:embed/>
                </p:oleObj>
              </mc:Choice>
              <mc:Fallback>
                <p:oleObj name="Chart" r:id="rId3" imgW="8565622" imgH="5133277" progId="Excel.Chart.8">
                  <p:embed/>
                  <p:pic>
                    <p:nvPicPr>
                      <p:cNvPr id="63491" name="Content Placeholder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219200"/>
                        <a:ext cx="8559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2" name="TextBox 2"/>
          <p:cNvSpPr txBox="1">
            <a:spLocks noChangeArrowheads="1"/>
          </p:cNvSpPr>
          <p:nvPr/>
        </p:nvSpPr>
        <p:spPr bwMode="auto">
          <a:xfrm>
            <a:off x="8686800" y="6519863"/>
            <a:ext cx="1835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CDC, PMSS 2013</a:t>
            </a:r>
          </a:p>
        </p:txBody>
      </p:sp>
    </p:spTree>
    <p:extLst>
      <p:ext uri="{BB962C8B-B14F-4D97-AF65-F5344CB8AC3E}">
        <p14:creationId xmlns:p14="http://schemas.microsoft.com/office/powerpoint/2010/main" val="81219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99999"/>
              </a:solidFill>
              <a:effectLst/>
              <a:uLnTx/>
              <a:uFillTx/>
              <a:latin typeface="Univers 47 CondensedLight"/>
              <a:ea typeface="ＭＳ Ｐゴシック"/>
              <a:cs typeface="+mn-cs"/>
            </a:endParaRPr>
          </a:p>
        </p:txBody>
      </p:sp>
      <p:sp>
        <p:nvSpPr>
          <p:cNvPr id="6" name="Rectangle 5"/>
          <p:cNvSpPr/>
          <p:nvPr/>
        </p:nvSpPr>
        <p:spPr>
          <a:xfrm>
            <a:off x="992188" y="0"/>
            <a:ext cx="10134600" cy="6858000"/>
          </a:xfrm>
          <a:prstGeom prst="rect">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99999"/>
              </a:solidFill>
              <a:effectLst/>
              <a:uLnTx/>
              <a:uFillTx/>
              <a:latin typeface="Univers 47 CondensedLight"/>
              <a:ea typeface="ＭＳ Ｐゴシック"/>
              <a:cs typeface="+mn-cs"/>
            </a:endParaRPr>
          </a:p>
        </p:txBody>
      </p:sp>
      <p:sp>
        <p:nvSpPr>
          <p:cNvPr id="64515" name="Title 1"/>
          <p:cNvSpPr>
            <a:spLocks noGrp="1" noChangeArrowheads="1"/>
          </p:cNvSpPr>
          <p:nvPr>
            <p:ph type="title"/>
          </p:nvPr>
        </p:nvSpPr>
        <p:spPr/>
        <p:txBody>
          <a:bodyPr/>
          <a:lstStyle/>
          <a:p>
            <a:r>
              <a:rPr lang="en-US" altLang="en-US" smtClean="0">
                <a:solidFill>
                  <a:schemeClr val="tx2"/>
                </a:solidFill>
              </a:rPr>
              <a:t>Reminder: Why Racism Matters</a:t>
            </a:r>
          </a:p>
        </p:txBody>
      </p:sp>
      <p:pic>
        <p:nvPicPr>
          <p:cNvPr id="64516"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112"/>
          <a:stretch>
            <a:fillRect/>
          </a:stretch>
        </p:blipFill>
        <p:spPr>
          <a:xfrm>
            <a:off x="2676525" y="1295400"/>
            <a:ext cx="6619875" cy="5029200"/>
          </a:xfrm>
        </p:spPr>
      </p:pic>
      <p:sp>
        <p:nvSpPr>
          <p:cNvPr id="64517" name="TextBox 15"/>
          <p:cNvSpPr txBox="1">
            <a:spLocks noChangeArrowheads="1"/>
          </p:cNvSpPr>
          <p:nvPr/>
        </p:nvSpPr>
        <p:spPr bwMode="auto">
          <a:xfrm>
            <a:off x="6884988" y="6324600"/>
            <a:ext cx="3783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Boston Public Health Commission</a:t>
            </a:r>
          </a:p>
        </p:txBody>
      </p:sp>
    </p:spTree>
    <p:extLst>
      <p:ext uri="{BB962C8B-B14F-4D97-AF65-F5344CB8AC3E}">
        <p14:creationId xmlns:p14="http://schemas.microsoft.com/office/powerpoint/2010/main" val="974633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613" y="4406900"/>
            <a:ext cx="10363200" cy="1362075"/>
          </a:xfrm>
        </p:spPr>
        <p:txBody>
          <a:bodyPr/>
          <a:lstStyle/>
          <a:p>
            <a:pPr>
              <a:defRPr/>
            </a:pPr>
            <a:r>
              <a:rPr lang="en-US" dirty="0"/>
              <a:t>Social determinants of health screening: </a:t>
            </a:r>
            <a:r>
              <a:rPr lang="en-US" dirty="0" err="1"/>
              <a:t>mgh</a:t>
            </a:r>
            <a:r>
              <a:rPr lang="en-US" dirty="0"/>
              <a:t> </a:t>
            </a:r>
            <a:r>
              <a:rPr lang="en-US" dirty="0" err="1"/>
              <a:t>ob</a:t>
            </a:r>
            <a:r>
              <a:rPr lang="en-US" dirty="0"/>
              <a:t> experience</a:t>
            </a:r>
          </a:p>
        </p:txBody>
      </p:sp>
      <p:sp>
        <p:nvSpPr>
          <p:cNvPr id="65538" name="Text Placeholder 4"/>
          <p:cNvSpPr>
            <a:spLocks noGrp="1" noChangeArrowheads="1"/>
          </p:cNvSpPr>
          <p:nvPr>
            <p:ph type="body" idx="1"/>
          </p:nvPr>
        </p:nvSpPr>
        <p:spPr>
          <a:xfrm>
            <a:off x="963613" y="2906713"/>
            <a:ext cx="10363200" cy="1500187"/>
          </a:xfrm>
        </p:spPr>
        <p:txBody>
          <a:bodyPr/>
          <a:lstStyle/>
          <a:p>
            <a:endParaRPr lang="en-US" altLang="en-US" smtClean="0"/>
          </a:p>
        </p:txBody>
      </p:sp>
    </p:spTree>
    <p:extLst>
      <p:ext uri="{BB962C8B-B14F-4D97-AF65-F5344CB8AC3E}">
        <p14:creationId xmlns:p14="http://schemas.microsoft.com/office/powerpoint/2010/main" val="2685694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Timeline</a:t>
            </a:r>
            <a:endParaRPr lang="en-US" altLang="en-US" smtClean="0"/>
          </a:p>
        </p:txBody>
      </p:sp>
      <p:pic>
        <p:nvPicPr>
          <p:cNvPr id="4" name="Diagram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567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13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
            </a:r>
            <a:br>
              <a:rPr lang="en-US" altLang="en-US" smtClean="0">
                <a:solidFill>
                  <a:srgbClr val="993333"/>
                </a:solidFill>
                <a:latin typeface="Palatino Linotype" panose="02040502050505030304" pitchFamily="18" charset="0"/>
              </a:rPr>
            </a:br>
            <a:r>
              <a:rPr lang="en-US" altLang="en-US" smtClean="0">
                <a:solidFill>
                  <a:srgbClr val="993333"/>
                </a:solidFill>
                <a:latin typeface="Palatino Linotype" panose="02040502050505030304" pitchFamily="18" charset="0"/>
              </a:rPr>
              <a:t>Social Determinants Survey tool</a:t>
            </a:r>
            <a:br>
              <a:rPr lang="en-US" altLang="en-US" smtClean="0">
                <a:solidFill>
                  <a:srgbClr val="993333"/>
                </a:solidFill>
                <a:latin typeface="Palatino Linotype" panose="02040502050505030304" pitchFamily="18" charset="0"/>
              </a:rPr>
            </a:br>
            <a:endParaRPr lang="en-US" altLang="en-US" smtClean="0"/>
          </a:p>
        </p:txBody>
      </p:sp>
      <p:pic>
        <p:nvPicPr>
          <p:cNvPr id="68610" name="Content Placeholder 3"/>
          <p:cNvPicPr>
            <a:picLocks noChangeAspect="1"/>
          </p:cNvPicPr>
          <p:nvPr/>
        </p:nvPicPr>
        <p:blipFill>
          <a:blip r:embed="rId3">
            <a:extLst>
              <a:ext uri="{28A0092B-C50C-407E-A947-70E740481C1C}">
                <a14:useLocalDpi xmlns:a14="http://schemas.microsoft.com/office/drawing/2010/main" val="0"/>
              </a:ext>
            </a:extLst>
          </a:blip>
          <a:srcRect l="30972" t="20152" r="28325" b="18040"/>
          <a:stretch>
            <a:fillRect/>
          </a:stretch>
        </p:blipFill>
        <p:spPr bwMode="auto">
          <a:xfrm>
            <a:off x="3379788" y="1177925"/>
            <a:ext cx="4838700" cy="550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764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Annual Conference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658 registered, over </a:t>
            </a:r>
            <a:r>
              <a:rPr lang="en-US" dirty="0"/>
              <a:t>5</a:t>
            </a:r>
            <a:r>
              <a:rPr lang="en-US" dirty="0" smtClean="0"/>
              <a:t>00 total attendees</a:t>
            </a:r>
          </a:p>
          <a:p>
            <a:pPr lvl="1"/>
            <a:r>
              <a:rPr lang="en-US" dirty="0" smtClean="0"/>
              <a:t>41 OB MDs</a:t>
            </a:r>
          </a:p>
          <a:p>
            <a:pPr lvl="1"/>
            <a:r>
              <a:rPr lang="en-US" dirty="0" smtClean="0"/>
              <a:t>63 Neo MDs</a:t>
            </a:r>
          </a:p>
          <a:p>
            <a:r>
              <a:rPr lang="en-US" dirty="0" smtClean="0"/>
              <a:t>7 National Speakers</a:t>
            </a:r>
          </a:p>
          <a:p>
            <a:r>
              <a:rPr lang="en-US" dirty="0" smtClean="0"/>
              <a:t>Breakout Sessions</a:t>
            </a:r>
          </a:p>
          <a:p>
            <a:pPr lvl="1"/>
            <a:r>
              <a:rPr lang="en-US" dirty="0" smtClean="0"/>
              <a:t>About 200 in the OB</a:t>
            </a:r>
          </a:p>
          <a:p>
            <a:pPr lvl="1"/>
            <a:r>
              <a:rPr lang="en-US" dirty="0" smtClean="0"/>
              <a:t>About 100 in the Patient and Family </a:t>
            </a:r>
          </a:p>
          <a:p>
            <a:pPr lvl="1"/>
            <a:r>
              <a:rPr lang="en-US" dirty="0" smtClean="0"/>
              <a:t>About 110 in the Neonatal </a:t>
            </a:r>
          </a:p>
          <a:p>
            <a:r>
              <a:rPr lang="en-US" dirty="0" smtClean="0"/>
              <a:t>54 Quality Improvement Posters, with 12 Awards of Excellence</a:t>
            </a:r>
          </a:p>
          <a:p>
            <a:r>
              <a:rPr lang="en-US" dirty="0" smtClean="0"/>
              <a:t>Over 100 QI Awards for hospital teams for MNO-OB, MNO-Neo, BASIC, PVB, and Birth Equity</a:t>
            </a:r>
          </a:p>
          <a:p>
            <a:r>
              <a:rPr lang="en-US" dirty="0" smtClean="0"/>
              <a:t>10 Collaborator Booths</a:t>
            </a:r>
          </a:p>
          <a:p>
            <a:r>
              <a:rPr lang="en-US" dirty="0" smtClean="0"/>
              <a:t>ILPQC will upload slide presentations &amp; recordings in the upcoming weeks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1188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p:cNvSpPr txBox="1">
            <a:spLocks noChangeArrowheads="1"/>
          </p:cNvSpPr>
          <p:nvPr/>
        </p:nvSpPr>
        <p:spPr bwMode="auto">
          <a:xfrm>
            <a:off x="1828800" y="1785938"/>
            <a:ext cx="2168525" cy="9223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A patient arrives for her NEW OB appointment. </a:t>
            </a:r>
          </a:p>
        </p:txBody>
      </p:sp>
      <p:sp>
        <p:nvSpPr>
          <p:cNvPr id="70658" name="TextBox 4"/>
          <p:cNvSpPr txBox="1">
            <a:spLocks noChangeArrowheads="1"/>
          </p:cNvSpPr>
          <p:nvPr/>
        </p:nvSpPr>
        <p:spPr bwMode="auto">
          <a:xfrm>
            <a:off x="4968875" y="1785938"/>
            <a:ext cx="2176463"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Front desk gives patient the survey.</a:t>
            </a:r>
          </a:p>
        </p:txBody>
      </p:sp>
      <p:sp>
        <p:nvSpPr>
          <p:cNvPr id="70659" name="TextBox 5"/>
          <p:cNvSpPr txBox="1">
            <a:spLocks noChangeArrowheads="1"/>
          </p:cNvSpPr>
          <p:nvPr/>
        </p:nvSpPr>
        <p:spPr bwMode="auto">
          <a:xfrm>
            <a:off x="8001000" y="1785938"/>
            <a:ext cx="2038350"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MA takes survey from the patient and gives it to the RN</a:t>
            </a:r>
          </a:p>
        </p:txBody>
      </p:sp>
      <p:cxnSp>
        <p:nvCxnSpPr>
          <p:cNvPr id="70660" name="Straight Arrow Connector 6"/>
          <p:cNvCxnSpPr>
            <a:cxnSpLocks noChangeShapeType="1"/>
          </p:cNvCxnSpPr>
          <p:nvPr/>
        </p:nvCxnSpPr>
        <p:spPr bwMode="auto">
          <a:xfrm flipV="1">
            <a:off x="4298950" y="2108200"/>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61" name="Straight Arrow Connector 7"/>
          <p:cNvCxnSpPr>
            <a:cxnSpLocks noChangeShapeType="1"/>
          </p:cNvCxnSpPr>
          <p:nvPr/>
        </p:nvCxnSpPr>
        <p:spPr bwMode="auto">
          <a:xfrm flipV="1">
            <a:off x="7312025" y="2101850"/>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0662"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Workflow </a:t>
            </a:r>
            <a:endParaRPr lang="en-US" altLang="en-US" smtClean="0">
              <a:latin typeface="Palatino Linotype" panose="02040502050505030304" pitchFamily="18" charset="0"/>
            </a:endParaRPr>
          </a:p>
        </p:txBody>
      </p:sp>
      <p:pic>
        <p:nvPicPr>
          <p:cNvPr id="7066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025" y="3252788"/>
            <a:ext cx="83661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838" y="3171825"/>
            <a:ext cx="10842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99831">
            <a:off x="9196388" y="3346450"/>
            <a:ext cx="604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41523">
            <a:off x="5303838" y="3079750"/>
            <a:ext cx="13906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193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Time Study</a:t>
            </a:r>
            <a:endParaRPr lang="en-US" altLang="en-US" smtClean="0">
              <a:latin typeface="Palatino Linotype" panose="02040502050505030304" pitchFamily="18" charset="0"/>
            </a:endParaRPr>
          </a:p>
        </p:txBody>
      </p:sp>
      <p:sp>
        <p:nvSpPr>
          <p:cNvPr id="14" name="TextBox 13"/>
          <p:cNvSpPr txBox="1"/>
          <p:nvPr/>
        </p:nvSpPr>
        <p:spPr>
          <a:xfrm>
            <a:off x="6754813" y="2020888"/>
            <a:ext cx="3065462" cy="36925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rPr>
              <a:t>Goal: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rPr>
              <a:t>To understand the length of time to complete the survey and impact on patient through 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rPr>
              <a:t>After removing the outliers (2 seconds on 1:30 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rPr>
              <a:t>13-Nov),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ＭＳ Ｐゴシック"/>
                <a:cs typeface="+mn-cs"/>
              </a:rPr>
              <a:t>Average time to complete survey was 42.43 seconds. </a:t>
            </a:r>
          </a:p>
        </p:txBody>
      </p:sp>
      <p:graphicFrame>
        <p:nvGraphicFramePr>
          <p:cNvPr id="4" name="Table 3"/>
          <p:cNvGraphicFramePr>
            <a:graphicFrameLocks noGrp="1"/>
          </p:cNvGraphicFramePr>
          <p:nvPr/>
        </p:nvGraphicFramePr>
        <p:xfrm>
          <a:off x="2141538" y="2143125"/>
          <a:ext cx="4019550" cy="2894013"/>
        </p:xfrm>
        <a:graphic>
          <a:graphicData uri="http://schemas.openxmlformats.org/drawingml/2006/table">
            <a:tbl>
              <a:tblPr/>
              <a:tblGrid>
                <a:gridCol w="1010630">
                  <a:extLst>
                    <a:ext uri="{9D8B030D-6E8A-4147-A177-3AD203B41FA5}">
                      <a16:colId xmlns:a16="http://schemas.microsoft.com/office/drawing/2014/main" val="20000"/>
                    </a:ext>
                  </a:extLst>
                </a:gridCol>
                <a:gridCol w="1024956">
                  <a:extLst>
                    <a:ext uri="{9D8B030D-6E8A-4147-A177-3AD203B41FA5}">
                      <a16:colId xmlns:a16="http://schemas.microsoft.com/office/drawing/2014/main" val="20001"/>
                    </a:ext>
                  </a:extLst>
                </a:gridCol>
                <a:gridCol w="1983963">
                  <a:extLst>
                    <a:ext uri="{9D8B030D-6E8A-4147-A177-3AD203B41FA5}">
                      <a16:colId xmlns:a16="http://schemas.microsoft.com/office/drawing/2014/main" val="20002"/>
                    </a:ext>
                  </a:extLst>
                </a:gridCol>
              </a:tblGrid>
              <a:tr h="283876">
                <a:tc gridSpan="3">
                  <a:txBody>
                    <a:bodyPr/>
                    <a:lstStyle/>
                    <a:p>
                      <a:pPr algn="l" fontAlgn="b"/>
                      <a:r>
                        <a:rPr lang="en-US" sz="1800" b="1" i="0" u="none" strike="noStrike" dirty="0">
                          <a:solidFill>
                            <a:srgbClr val="000000"/>
                          </a:solidFill>
                          <a:effectLst/>
                          <a:latin typeface="Palatino Linotype" panose="02040502050505030304" pitchFamily="18" charset="0"/>
                        </a:rPr>
                        <a:t># of Patients Screened* and Time </a:t>
                      </a:r>
                      <a:r>
                        <a:rPr lang="en-US" sz="1100" b="0" i="0" u="none" strike="noStrike" dirty="0">
                          <a:solidFill>
                            <a:srgbClr val="000000"/>
                          </a:solidFill>
                          <a:effectLst/>
                          <a:latin typeface="Palatino Linotype" panose="02040502050505030304" pitchFamily="18" charset="0"/>
                        </a:rPr>
                        <a:t>N=6</a:t>
                      </a:r>
                      <a:endParaRPr lang="en-US" sz="1400" b="0" i="0" u="none" strike="noStrike" dirty="0">
                        <a:solidFill>
                          <a:srgbClr val="000000"/>
                        </a:solidFill>
                        <a:effectLst/>
                        <a:latin typeface="Palatino Linotype" panose="02040502050505030304" pitchFamily="18" charset="0"/>
                      </a:endParaRPr>
                    </a:p>
                  </a:txBody>
                  <a:tcPr marL="9528" marR="9528" marT="9526"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6729">
                <a:tc>
                  <a:txBody>
                    <a:bodyPr/>
                    <a:lstStyle/>
                    <a:p>
                      <a:pPr algn="ctr" fontAlgn="b"/>
                      <a:r>
                        <a:rPr lang="en-US" sz="1400" b="0" i="0" u="none" strike="noStrike">
                          <a:solidFill>
                            <a:srgbClr val="000000"/>
                          </a:solidFill>
                          <a:effectLst/>
                          <a:latin typeface="Palatino Linotype" panose="02040502050505030304" pitchFamily="18" charset="0"/>
                        </a:rPr>
                        <a:t>6-Nov</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Palatino Linotype" panose="02040502050505030304" pitchFamily="18" charset="0"/>
                        </a:rPr>
                        <a:t>#</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Palatino Linotype" panose="02040502050505030304" pitchFamily="18" charset="0"/>
                        </a:rPr>
                        <a:t>Seconds </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266729">
                <a:tc>
                  <a:txBody>
                    <a:bodyPr/>
                    <a:lstStyle/>
                    <a:p>
                      <a:pPr algn="r" fontAlgn="b"/>
                      <a:r>
                        <a:rPr lang="en-US" sz="1400" b="0" i="0" u="none" strike="noStrike">
                          <a:solidFill>
                            <a:srgbClr val="000000"/>
                          </a:solidFill>
                          <a:effectLst/>
                          <a:latin typeface="Palatino Linotype" panose="02040502050505030304" pitchFamily="18" charset="0"/>
                        </a:rPr>
                        <a:t>9:30 AM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Palatino Linotype" panose="02040502050505030304" pitchFamily="18" charset="0"/>
                        </a:rPr>
                        <a:t>44.79</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6729">
                <a:tc>
                  <a:txBody>
                    <a:bodyPr/>
                    <a:lstStyle/>
                    <a:p>
                      <a:pPr algn="r" fontAlgn="b"/>
                      <a:r>
                        <a:rPr lang="en-US" sz="1400" b="0" i="0" u="none" strike="noStrike">
                          <a:solidFill>
                            <a:srgbClr val="000000"/>
                          </a:solidFill>
                          <a:effectLst/>
                          <a:latin typeface="Palatino Linotype" panose="02040502050505030304" pitchFamily="18" charset="0"/>
                        </a:rPr>
                        <a:t>1:30 PM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51.89</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6729">
                <a:tc>
                  <a:txBody>
                    <a:bodyPr/>
                    <a:lstStyle/>
                    <a:p>
                      <a:pPr algn="r" fontAlgn="b"/>
                      <a:r>
                        <a:rPr lang="en-US" sz="1400" b="0" i="0" u="none" strike="noStrike">
                          <a:solidFill>
                            <a:srgbClr val="000000"/>
                          </a:solidFill>
                          <a:effectLst/>
                          <a:latin typeface="Palatino Linotype" panose="02040502050505030304" pitchFamily="18" charset="0"/>
                        </a:rPr>
                        <a:t>2:30 PM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37.34</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6729">
                <a:tc>
                  <a:txBody>
                    <a:bodyPr/>
                    <a:lstStyle/>
                    <a:p>
                      <a:pPr algn="r" fontAlgn="b"/>
                      <a:r>
                        <a:rPr lang="en-US" sz="1400" b="0" i="0" u="none" strike="noStrike">
                          <a:solidFill>
                            <a:srgbClr val="000000"/>
                          </a:solidFill>
                          <a:effectLst/>
                          <a:latin typeface="Palatino Linotype" panose="02040502050505030304" pitchFamily="18" charset="0"/>
                        </a:rPr>
                        <a:t>2:30 PM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37.34</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66729">
                <a:tc>
                  <a:txBody>
                    <a:bodyPr/>
                    <a:lstStyle/>
                    <a:p>
                      <a:pPr algn="l" fontAlgn="b"/>
                      <a:endParaRPr lang="en-US" sz="1400" b="0" i="0" u="none" strike="noStrike">
                        <a:solidFill>
                          <a:srgbClr val="000000"/>
                        </a:solidFill>
                        <a:effectLst/>
                        <a:latin typeface="Palatino Linotype" panose="02040502050505030304" pitchFamily="18" charset="0"/>
                      </a:endParaRPr>
                    </a:p>
                  </a:txBody>
                  <a:tcPr marL="9528" marR="9528" marT="952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Palatino Linotype" panose="02040502050505030304" pitchFamily="18" charset="0"/>
                      </a:endParaRPr>
                    </a:p>
                  </a:txBody>
                  <a:tcPr marL="9528" marR="9528" marT="952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Palatino Linotype" panose="02040502050505030304" pitchFamily="18" charset="0"/>
                      </a:endParaRPr>
                    </a:p>
                  </a:txBody>
                  <a:tcPr marL="9528" marR="9528" marT="952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6729">
                <a:tc>
                  <a:txBody>
                    <a:bodyPr/>
                    <a:lstStyle/>
                    <a:p>
                      <a:pPr algn="ctr" fontAlgn="b"/>
                      <a:r>
                        <a:rPr lang="en-US" sz="1400" b="0" i="0" u="none" strike="noStrike">
                          <a:solidFill>
                            <a:srgbClr val="000000"/>
                          </a:solidFill>
                          <a:effectLst/>
                          <a:latin typeface="Palatino Linotype" panose="02040502050505030304" pitchFamily="18" charset="0"/>
                        </a:rPr>
                        <a:t>13-Nov</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Palatino Linotype" panose="02040502050505030304" pitchFamily="18" charset="0"/>
                        </a:rPr>
                        <a:t>#</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Palatino Linotype" panose="02040502050505030304" pitchFamily="18" charset="0"/>
                        </a:rPr>
                        <a:t>Seconds</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7"/>
                  </a:ext>
                </a:extLst>
              </a:tr>
              <a:tr h="266729">
                <a:tc>
                  <a:txBody>
                    <a:bodyPr/>
                    <a:lstStyle/>
                    <a:p>
                      <a:pPr algn="r" fontAlgn="b"/>
                      <a:r>
                        <a:rPr lang="en-US" sz="1400" b="0" i="0" u="none" strike="noStrike" dirty="0">
                          <a:solidFill>
                            <a:srgbClr val="000000"/>
                          </a:solidFill>
                          <a:effectLst/>
                          <a:latin typeface="Palatino Linotype" panose="02040502050505030304" pitchFamily="18" charset="0"/>
                        </a:rPr>
                        <a:t>9:30 AM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Palatino Linotype" panose="02040502050505030304" pitchFamily="18" charset="0"/>
                        </a:rPr>
                        <a:t>46.25</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66729">
                <a:tc>
                  <a:txBody>
                    <a:bodyPr/>
                    <a:lstStyle/>
                    <a:p>
                      <a:pPr algn="r" fontAlgn="b"/>
                      <a:r>
                        <a:rPr lang="en-US" sz="1400" b="0" i="0" u="none" strike="noStrike">
                          <a:solidFill>
                            <a:srgbClr val="000000"/>
                          </a:solidFill>
                          <a:effectLst/>
                          <a:latin typeface="Palatino Linotype" panose="02040502050505030304" pitchFamily="18" charset="0"/>
                        </a:rPr>
                        <a:t>2:30 PM</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Palatino Linotype" panose="02040502050505030304" pitchFamily="18" charset="0"/>
                        </a:rPr>
                        <a:t>1</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Palatino Linotype" panose="02040502050505030304" pitchFamily="18" charset="0"/>
                        </a:rPr>
                        <a:t>37.00</a:t>
                      </a:r>
                    </a:p>
                  </a:txBody>
                  <a:tcPr marL="9528" marR="952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09573">
                <a:tc gridSpan="3">
                  <a:txBody>
                    <a:bodyPr/>
                    <a:lstStyle/>
                    <a:p>
                      <a:pPr algn="l" fontAlgn="b"/>
                      <a:r>
                        <a:rPr lang="en-US" sz="1000" b="0" i="0" u="none" strike="noStrike" dirty="0">
                          <a:solidFill>
                            <a:srgbClr val="000000"/>
                          </a:solidFill>
                          <a:effectLst/>
                          <a:latin typeface="Palatino Linotype" panose="02040502050505030304" pitchFamily="18" charset="0"/>
                        </a:rPr>
                        <a:t>*partially or fully completed </a:t>
                      </a:r>
                    </a:p>
                  </a:txBody>
                  <a:tcPr marL="9528" marR="9528" marT="9526"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21500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Referral Resources </a:t>
            </a:r>
            <a:endParaRPr lang="en-US" altLang="en-US" smtClean="0"/>
          </a:p>
        </p:txBody>
      </p:sp>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406525"/>
            <a:ext cx="3395663" cy="390207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4755" name="Picture 4"/>
          <p:cNvPicPr>
            <a:picLocks noChangeAspect="1"/>
          </p:cNvPicPr>
          <p:nvPr/>
        </p:nvPicPr>
        <p:blipFill>
          <a:blip r:embed="rId4">
            <a:extLst>
              <a:ext uri="{28A0092B-C50C-407E-A947-70E740481C1C}">
                <a14:useLocalDpi xmlns:a14="http://schemas.microsoft.com/office/drawing/2010/main" val="0"/>
              </a:ext>
            </a:extLst>
          </a:blip>
          <a:srcRect l="16774" t="19667" r="10950" b="11035"/>
          <a:stretch>
            <a:fillRect/>
          </a:stretch>
        </p:blipFill>
        <p:spPr bwMode="auto">
          <a:xfrm>
            <a:off x="1698625" y="1481138"/>
            <a:ext cx="4891088" cy="3752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794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noChangeArrowheads="1"/>
          </p:cNvSpPr>
          <p:nvPr>
            <p:ph type="title"/>
          </p:nvPr>
        </p:nvSpPr>
        <p:spPr/>
        <p:txBody>
          <a:bodyPr/>
          <a:lstStyle/>
          <a:p>
            <a:r>
              <a:rPr lang="en-US" altLang="en-US" smtClean="0">
                <a:solidFill>
                  <a:srgbClr val="993333"/>
                </a:solidFill>
                <a:latin typeface="Palatino Linotype" panose="02040502050505030304" pitchFamily="18" charset="0"/>
              </a:rPr>
              <a:t>Dashboard: Positive Screens </a:t>
            </a:r>
            <a:endParaRPr lang="en-US" altLang="en-US" smtClean="0"/>
          </a:p>
        </p:txBody>
      </p:sp>
      <p:graphicFrame>
        <p:nvGraphicFramePr>
          <p:cNvPr id="76802" name="Chart 6"/>
          <p:cNvGraphicFramePr>
            <a:graphicFrameLocks/>
          </p:cNvGraphicFramePr>
          <p:nvPr/>
        </p:nvGraphicFramePr>
        <p:xfrm>
          <a:off x="2662238" y="1254125"/>
          <a:ext cx="6919912" cy="5002213"/>
        </p:xfrm>
        <a:graphic>
          <a:graphicData uri="http://schemas.openxmlformats.org/presentationml/2006/ole">
            <mc:AlternateContent xmlns:mc="http://schemas.openxmlformats.org/markup-compatibility/2006">
              <mc:Choice xmlns:v="urn:schemas-microsoft-com:vml" Requires="v">
                <p:oleObj spid="_x0000_s4099" name="Chart" r:id="rId4" imgW="14782658" imgH="6149174" progId="Excel.Chart.8">
                  <p:embed followColorScheme="full"/>
                </p:oleObj>
              </mc:Choice>
              <mc:Fallback>
                <p:oleObj name="Chart" r:id="rId4" imgW="14782658" imgH="6149174" progId="Excel.Chart.8">
                  <p:embed followColorScheme="full"/>
                  <p:pic>
                    <p:nvPicPr>
                      <p:cNvPr id="76802" name="Chart 6"/>
                      <p:cNvPicPr>
                        <a:picLocks noChangeArrowheads="1"/>
                      </p:cNvPicPr>
                      <p:nvPr/>
                    </p:nvPicPr>
                    <p:blipFill>
                      <a:blip r:embed="rId5"/>
                      <a:srcRect/>
                      <a:stretch>
                        <a:fillRect/>
                      </a:stretch>
                    </p:blipFill>
                    <p:spPr bwMode="auto">
                      <a:xfrm>
                        <a:off x="2662238" y="1254125"/>
                        <a:ext cx="6919912"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3" name="TextBox 3"/>
          <p:cNvSpPr txBox="1">
            <a:spLocks noChangeArrowheads="1"/>
          </p:cNvSpPr>
          <p:nvPr/>
        </p:nvSpPr>
        <p:spPr bwMode="auto">
          <a:xfrm>
            <a:off x="5664200" y="2220913"/>
            <a:ext cx="714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N=186</a:t>
            </a:r>
          </a:p>
        </p:txBody>
      </p:sp>
    </p:spTree>
    <p:extLst>
      <p:ext uri="{BB962C8B-B14F-4D97-AF65-F5344CB8AC3E}">
        <p14:creationId xmlns:p14="http://schemas.microsoft.com/office/powerpoint/2010/main" val="2586230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noChangeArrowheads="1"/>
          </p:cNvSpPr>
          <p:nvPr>
            <p:ph type="title"/>
          </p:nvPr>
        </p:nvSpPr>
        <p:spPr/>
        <p:txBody>
          <a:bodyPr/>
          <a:lstStyle/>
          <a:p>
            <a:r>
              <a:rPr lang="en-US" altLang="en-US" smtClean="0"/>
              <a:t>2018 - 2019</a:t>
            </a:r>
          </a:p>
        </p:txBody>
      </p:sp>
      <p:sp>
        <p:nvSpPr>
          <p:cNvPr id="78850" name="Content Placeholder 2"/>
          <p:cNvSpPr>
            <a:spLocks noGrp="1" noChangeArrowheads="1"/>
          </p:cNvSpPr>
          <p:nvPr>
            <p:ph idx="1"/>
          </p:nvPr>
        </p:nvSpPr>
        <p:spPr/>
        <p:txBody>
          <a:bodyPr/>
          <a:lstStyle/>
          <a:p>
            <a:r>
              <a:rPr lang="en-US" altLang="en-US" smtClean="0"/>
              <a:t>Continued screening on paper</a:t>
            </a:r>
          </a:p>
          <a:p>
            <a:r>
              <a:rPr lang="en-US" altLang="en-US" smtClean="0"/>
              <a:t>With enhancements to our PROMs platform and electronic capture, moved screening to Patient Gateway (MyChart) and iPad questionnaires</a:t>
            </a:r>
          </a:p>
          <a:p>
            <a:pPr lvl="1"/>
            <a:r>
              <a:rPr lang="en-US" altLang="en-US" smtClean="0"/>
              <a:t>Required buy-in across the health system to build these features and “turn on” in certain OB practices</a:t>
            </a:r>
          </a:p>
          <a:p>
            <a:r>
              <a:rPr lang="en-US" altLang="en-US" smtClean="0"/>
              <a:t>Continued provision of tip sheets for 1 positive domain, referral to SW for 2 or more with external referrals as needed</a:t>
            </a:r>
          </a:p>
          <a:p>
            <a:r>
              <a:rPr lang="en-US" altLang="en-US" smtClean="0"/>
              <a:t>Attempted expansion to Gynecology for pre-operative screening</a:t>
            </a:r>
          </a:p>
        </p:txBody>
      </p:sp>
    </p:spTree>
    <p:extLst>
      <p:ext uri="{BB962C8B-B14F-4D97-AF65-F5344CB8AC3E}">
        <p14:creationId xmlns:p14="http://schemas.microsoft.com/office/powerpoint/2010/main" val="2107690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613" y="4406900"/>
            <a:ext cx="10363200" cy="1362075"/>
          </a:xfrm>
        </p:spPr>
        <p:txBody>
          <a:bodyPr/>
          <a:lstStyle/>
          <a:p>
            <a:pPr>
              <a:defRPr/>
            </a:pPr>
            <a:r>
              <a:rPr lang="en-US" dirty="0"/>
              <a:t>2020</a:t>
            </a:r>
          </a:p>
        </p:txBody>
      </p:sp>
      <p:sp>
        <p:nvSpPr>
          <p:cNvPr id="79874" name="Text Placeholder 4"/>
          <p:cNvSpPr>
            <a:spLocks noGrp="1" noChangeArrowheads="1"/>
          </p:cNvSpPr>
          <p:nvPr>
            <p:ph type="body" idx="1"/>
          </p:nvPr>
        </p:nvSpPr>
        <p:spPr>
          <a:xfrm>
            <a:off x="963613" y="2906713"/>
            <a:ext cx="10363200" cy="1500187"/>
          </a:xfrm>
        </p:spPr>
        <p:txBody>
          <a:bodyPr/>
          <a:lstStyle/>
          <a:p>
            <a:endParaRPr lang="en-US" altLang="en-US" smtClean="0"/>
          </a:p>
        </p:txBody>
      </p:sp>
      <p:pic>
        <p:nvPicPr>
          <p:cNvPr id="79875" name="Picture 2" descr="A picture containing plant, clos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713" y="1930400"/>
            <a:ext cx="77851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649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noChangeArrowheads="1"/>
          </p:cNvSpPr>
          <p:nvPr>
            <p:ph type="title"/>
          </p:nvPr>
        </p:nvSpPr>
        <p:spPr/>
        <p:txBody>
          <a:bodyPr/>
          <a:lstStyle/>
          <a:p>
            <a:r>
              <a:rPr lang="en-US" altLang="en-US" smtClean="0"/>
              <a:t>The interplay of community health + medical care</a:t>
            </a:r>
          </a:p>
        </p:txBody>
      </p:sp>
      <p:sp>
        <p:nvSpPr>
          <p:cNvPr id="3" name="Content Placeholder 2"/>
          <p:cNvSpPr>
            <a:spLocks noGrp="1" noChangeArrowheads="1"/>
          </p:cNvSpPr>
          <p:nvPr>
            <p:ph idx="1"/>
          </p:nvPr>
        </p:nvSpPr>
        <p:spPr/>
        <p:txBody>
          <a:bodyPr/>
          <a:lstStyle/>
          <a:p>
            <a:r>
              <a:rPr lang="en-US" altLang="en-US" smtClean="0"/>
              <a:t>Understand social determinants of health to be a dynamic and sometimes-situational construct</a:t>
            </a:r>
          </a:p>
          <a:p>
            <a:pPr lvl="1"/>
            <a:r>
              <a:rPr lang="en-US" altLang="en-US" smtClean="0"/>
              <a:t>Screen frequently, know community resources</a:t>
            </a:r>
          </a:p>
          <a:p>
            <a:pPr lvl="2"/>
            <a:r>
              <a:rPr lang="en-US" altLang="en-US" smtClean="0"/>
              <a:t>Food insecurity; housing “instability” vis-à-vis social distancing</a:t>
            </a:r>
          </a:p>
          <a:p>
            <a:r>
              <a:rPr lang="en-US" altLang="en-US" smtClean="0"/>
              <a:t>Health care team expansion</a:t>
            </a:r>
          </a:p>
          <a:p>
            <a:pPr lvl="1"/>
            <a:r>
              <a:rPr lang="en-US" altLang="en-US" smtClean="0"/>
              <a:t>Medical students</a:t>
            </a:r>
          </a:p>
          <a:p>
            <a:pPr lvl="1"/>
            <a:r>
              <a:rPr lang="en-US" altLang="en-US" smtClean="0"/>
              <a:t>Community health navigators</a:t>
            </a:r>
          </a:p>
        </p:txBody>
      </p:sp>
      <p:pic>
        <p:nvPicPr>
          <p:cNvPr id="80899" name="Picture 3" descr="A screenshot of a cell 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3441700"/>
            <a:ext cx="3411538" cy="2600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30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06375" y="617538"/>
            <a:ext cx="11779250" cy="2401887"/>
          </a:xfrm>
        </p:spPr>
        <p:txBody>
          <a:bodyPr/>
          <a:lstStyle/>
          <a:p>
            <a:pPr algn="ctr" eaLnBrk="1" hangingPunct="1">
              <a:defRPr/>
            </a:pPr>
            <a:r>
              <a:rPr lang="en-US" sz="6667" dirty="0">
                <a:latin typeface="Calibri" panose="020F0502020204030204" pitchFamily="34" charset="0"/>
              </a:rPr>
              <a:t>Project HUGS:</a:t>
            </a:r>
            <a:br>
              <a:rPr lang="en-US" sz="6667" dirty="0">
                <a:latin typeface="Calibri" panose="020F0502020204030204" pitchFamily="34" charset="0"/>
              </a:rPr>
            </a:br>
            <a:r>
              <a:rPr lang="en-US" sz="5333" dirty="0">
                <a:latin typeface="Calibri" panose="020F0502020204030204" pitchFamily="34" charset="0"/>
              </a:rPr>
              <a:t>Social &amp; Behavioral Support for Pregnant Women and Young Families during COVID</a:t>
            </a:r>
            <a:br>
              <a:rPr lang="en-US" sz="5333" dirty="0">
                <a:latin typeface="Calibri" panose="020F0502020204030204" pitchFamily="34" charset="0"/>
              </a:rPr>
            </a:br>
            <a:r>
              <a:rPr lang="en-US" sz="5333" dirty="0">
                <a:latin typeface="Calibri" panose="020F0502020204030204" pitchFamily="34" charset="0"/>
              </a:rPr>
              <a:t> </a:t>
            </a:r>
          </a:p>
        </p:txBody>
      </p:sp>
      <p:sp>
        <p:nvSpPr>
          <p:cNvPr id="82946" name="Rectangle 3"/>
          <p:cNvSpPr>
            <a:spLocks noGrp="1" noChangeArrowheads="1"/>
          </p:cNvSpPr>
          <p:nvPr>
            <p:ph type="subTitle" idx="1"/>
          </p:nvPr>
        </p:nvSpPr>
        <p:spPr>
          <a:xfrm>
            <a:off x="0" y="3052763"/>
            <a:ext cx="12192000" cy="2152650"/>
          </a:xfrm>
        </p:spPr>
        <p:txBody>
          <a:bodyPr/>
          <a:lstStyle/>
          <a:p>
            <a:pPr algn="ctr" eaLnBrk="1" hangingPunct="1">
              <a:lnSpc>
                <a:spcPct val="80000"/>
              </a:lnSpc>
              <a:spcAft>
                <a:spcPts val="800"/>
              </a:spcAft>
              <a:buFont typeface="Times" panose="02020603050405020304" pitchFamily="18" charset="0"/>
              <a:buNone/>
            </a:pPr>
            <a:r>
              <a:rPr lang="en-US" altLang="en-US" sz="3200" b="0" i="0" smtClean="0">
                <a:latin typeface="Calibri" panose="020F0502020204030204" pitchFamily="34" charset="0"/>
              </a:rPr>
              <a:t>Collaborative effort by MGH Departments of Pediatrics, Obstetrics &amp; Gynecology, Population Health, Community Health, </a:t>
            </a:r>
          </a:p>
          <a:p>
            <a:pPr algn="ctr" eaLnBrk="1" hangingPunct="1">
              <a:lnSpc>
                <a:spcPct val="80000"/>
              </a:lnSpc>
              <a:spcAft>
                <a:spcPts val="800"/>
              </a:spcAft>
              <a:buFont typeface="Times" panose="02020603050405020304" pitchFamily="18" charset="0"/>
              <a:buNone/>
            </a:pPr>
            <a:r>
              <a:rPr lang="en-US" altLang="en-US" sz="3200" b="0" i="0" smtClean="0">
                <a:latin typeface="Calibri" panose="020F0502020204030204" pitchFamily="34" charset="0"/>
              </a:rPr>
              <a:t>Behavioral Health, and Medicaid ACO</a:t>
            </a:r>
          </a:p>
        </p:txBody>
      </p:sp>
      <p:sp>
        <p:nvSpPr>
          <p:cNvPr id="82947" name="Rectangle 20"/>
          <p:cNvSpPr>
            <a:spLocks noChangeArrowheads="1"/>
          </p:cNvSpPr>
          <p:nvPr/>
        </p:nvSpPr>
        <p:spPr bwMode="auto">
          <a:xfrm>
            <a:off x="0" y="5516563"/>
            <a:ext cx="12192000" cy="1341437"/>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1217613">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1217613">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1217613">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1217613">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1217613">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1217613"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1217613"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1217613"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1217613"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1217613"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Arial" panose="020B0604020202020204" pitchFamily="34" charset="0"/>
            </a:endParaRPr>
          </a:p>
        </p:txBody>
      </p:sp>
      <p:pic>
        <p:nvPicPr>
          <p:cNvPr id="829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975" y="5378450"/>
            <a:ext cx="656907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046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noChangeArrowheads="1"/>
          </p:cNvSpPr>
          <p:nvPr>
            <p:ph type="title"/>
          </p:nvPr>
        </p:nvSpPr>
        <p:spPr/>
        <p:txBody>
          <a:bodyPr/>
          <a:lstStyle/>
          <a:p>
            <a:r>
              <a:rPr lang="en-US" altLang="en-US" smtClean="0"/>
              <a:t>Project HUGS (Abrazos)</a:t>
            </a:r>
            <a:endParaRPr lang="en-US" altLang="en-US" b="1" smtClean="0"/>
          </a:p>
        </p:txBody>
      </p:sp>
      <p:sp>
        <p:nvSpPr>
          <p:cNvPr id="84994" name="Content Placeholder 2"/>
          <p:cNvSpPr>
            <a:spLocks noGrp="1" noChangeArrowheads="1"/>
          </p:cNvSpPr>
          <p:nvPr>
            <p:ph idx="1"/>
          </p:nvPr>
        </p:nvSpPr>
        <p:spPr/>
        <p:txBody>
          <a:bodyPr/>
          <a:lstStyle/>
          <a:p>
            <a:r>
              <a:rPr lang="en-US" altLang="en-US" smtClean="0"/>
              <a:t>Purpose: To support vulnerable pregnant women and families with children &lt;6 facing emotional, physical, and economic distress due to the COVID-19 pandemic. </a:t>
            </a:r>
          </a:p>
          <a:p>
            <a:r>
              <a:rPr lang="en-US" altLang="en-US" smtClean="0"/>
              <a:t>Plan: Once referred to the program, the HUGS social worker and/or community health worker will provide mental health screening, short-term social and behavioral health support, and tailored community resource navigation. </a:t>
            </a:r>
          </a:p>
          <a:p>
            <a:r>
              <a:rPr lang="en-US" altLang="en-US" smtClean="0"/>
              <a:t>Design:</a:t>
            </a:r>
          </a:p>
          <a:p>
            <a:pPr lvl="1">
              <a:buFont typeface="Wingdings" panose="05000000000000000000" pitchFamily="2" charset="2"/>
              <a:buChar char="Ø"/>
            </a:pPr>
            <a:r>
              <a:rPr lang="en-US" altLang="en-US" smtClean="0"/>
              <a:t>Two generation approach</a:t>
            </a:r>
          </a:p>
          <a:p>
            <a:pPr lvl="1">
              <a:buFont typeface="Wingdings" panose="05000000000000000000" pitchFamily="2" charset="2"/>
              <a:buChar char="Ø"/>
            </a:pPr>
            <a:r>
              <a:rPr lang="en-US" altLang="en-US" smtClean="0"/>
              <a:t>Connect parent with social worker &amp; community health worker</a:t>
            </a:r>
          </a:p>
          <a:p>
            <a:pPr lvl="1">
              <a:buFont typeface="Wingdings" panose="05000000000000000000" pitchFamily="2" charset="2"/>
              <a:buChar char="Ø"/>
            </a:pPr>
            <a:r>
              <a:rPr lang="en-US" altLang="en-US" smtClean="0"/>
              <a:t>Multimodal outreach: phone, text, virtual visits, in-person (future)</a:t>
            </a:r>
          </a:p>
        </p:txBody>
      </p:sp>
      <p:sp>
        <p:nvSpPr>
          <p:cNvPr id="84995" name="Slide Number Placeholder 3"/>
          <p:cNvSpPr>
            <a:spLocks noGrp="1" noChangeArrowheads="1"/>
          </p:cNvSpPr>
          <p:nvPr>
            <p:ph type="sldNum" sz="quarter" idx="4294967295"/>
          </p:nvPr>
        </p:nvSpPr>
        <p:spPr bwMode="auto">
          <a:xfrm>
            <a:off x="0" y="6629400"/>
            <a:ext cx="25400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6DCDA5A-66C2-47DE-AED4-E523CC4913C3}" type="slidenum">
              <a:rPr kumimoji="0" lang="en-US" altLang="en-US" sz="1200" b="0" i="0" u="none" strike="noStrike" kern="1200" cap="none" spc="0" normalizeH="0" baseline="0" noProof="0" smtClean="0">
                <a:ln>
                  <a:noFill/>
                </a:ln>
                <a:solidFill>
                  <a:srgbClr val="000000"/>
                </a:solidFill>
                <a:effectLst/>
                <a:uLnTx/>
                <a:uFillTx/>
                <a:latin typeface="Univers 47 CondensedLight" charset="0"/>
                <a:ea typeface="MS PGothic"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smtClean="0">
              <a:ln>
                <a:noFill/>
              </a:ln>
              <a:solidFill>
                <a:srgbClr val="000000"/>
              </a:solidFill>
              <a:effectLst/>
              <a:uLnTx/>
              <a:uFillTx/>
              <a:latin typeface="Univers 47 CondensedLight" charset="0"/>
              <a:ea typeface="MS PGothic" panose="020B0600070205080204" pitchFamily="34" charset="-128"/>
              <a:cs typeface="Arial" panose="020B0604020202020204" pitchFamily="34" charset="0"/>
            </a:endParaRPr>
          </a:p>
        </p:txBody>
      </p:sp>
      <p:pic>
        <p:nvPicPr>
          <p:cNvPr id="84996" name="Content Placeholder 8" descr="A screenshot of a cell 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4876800"/>
            <a:ext cx="3924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7554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noChangeArrowheads="1"/>
          </p:cNvSpPr>
          <p:nvPr>
            <p:ph type="title"/>
          </p:nvPr>
        </p:nvSpPr>
        <p:spPr/>
        <p:txBody>
          <a:bodyPr/>
          <a:lstStyle/>
          <a:p>
            <a:r>
              <a:rPr lang="en-US" altLang="en-US" smtClean="0"/>
              <a:t>Program Eligibility</a:t>
            </a:r>
          </a:p>
        </p:txBody>
      </p:sp>
      <p:sp>
        <p:nvSpPr>
          <p:cNvPr id="87042" name="Content Placeholder 2"/>
          <p:cNvSpPr>
            <a:spLocks noGrp="1" noChangeArrowheads="1"/>
          </p:cNvSpPr>
          <p:nvPr>
            <p:ph idx="1"/>
          </p:nvPr>
        </p:nvSpPr>
        <p:spPr>
          <a:xfrm>
            <a:off x="406400" y="1233488"/>
            <a:ext cx="11015663" cy="3513137"/>
          </a:xfrm>
        </p:spPr>
        <p:txBody>
          <a:bodyPr/>
          <a:lstStyle/>
          <a:p>
            <a:r>
              <a:rPr lang="en-US" altLang="en-US" sz="2400" smtClean="0"/>
              <a:t>Inclusion criteria:</a:t>
            </a:r>
          </a:p>
          <a:p>
            <a:pPr lvl="1">
              <a:buFont typeface="Wingdings" panose="05000000000000000000" pitchFamily="2" charset="2"/>
              <a:buChar char="ü"/>
            </a:pPr>
            <a:r>
              <a:rPr lang="en-US" altLang="en-US" sz="2400" smtClean="0"/>
              <a:t>Pregnant mother or parent of child &lt; 6 (from CHC, RHC, Charlestown or Yawkey sites)</a:t>
            </a:r>
          </a:p>
          <a:p>
            <a:pPr lvl="1">
              <a:buFont typeface="Wingdings" panose="05000000000000000000" pitchFamily="2" charset="2"/>
              <a:buChar char="ü"/>
            </a:pPr>
            <a:r>
              <a:rPr lang="en-US" altLang="en-US" sz="2400" smtClean="0"/>
              <a:t>1 family member must be MGH patient (either parent or child)</a:t>
            </a:r>
          </a:p>
          <a:p>
            <a:pPr lvl="1">
              <a:buFont typeface="Wingdings" panose="05000000000000000000" pitchFamily="2" charset="2"/>
              <a:buChar char="ü"/>
            </a:pPr>
            <a:r>
              <a:rPr lang="en-US" altLang="en-US" sz="2400" smtClean="0"/>
              <a:t>Pregnant mother or parent-child dyad must have 1 of the following:</a:t>
            </a:r>
          </a:p>
          <a:p>
            <a:pPr lvl="2">
              <a:buFont typeface="Arial" panose="020B0604020202020204" pitchFamily="34" charset="0"/>
              <a:buChar char="•"/>
            </a:pPr>
            <a:r>
              <a:rPr lang="en-US" altLang="en-US" sz="2400" smtClean="0"/>
              <a:t>History of depression or anxiety </a:t>
            </a:r>
          </a:p>
          <a:p>
            <a:pPr lvl="2">
              <a:buFont typeface="Arial" panose="020B0604020202020204" pitchFamily="34" charset="0"/>
              <a:buChar char="•"/>
            </a:pPr>
            <a:r>
              <a:rPr lang="en-US" altLang="en-US" sz="2400" smtClean="0"/>
              <a:t>Unmet social determinant of health need (e.g. food insecurity, infant supplies, child care, housing, utilities) </a:t>
            </a:r>
          </a:p>
          <a:p>
            <a:pPr lvl="2">
              <a:buFont typeface="Arial" panose="020B0604020202020204" pitchFamily="34" charset="0"/>
              <a:buChar char="•"/>
            </a:pPr>
            <a:endParaRPr lang="en-US" altLang="en-US" sz="2400" smtClean="0"/>
          </a:p>
          <a:p>
            <a:pPr lvl="1"/>
            <a:endParaRPr lang="en-US" altLang="en-US" sz="3200" smtClean="0"/>
          </a:p>
        </p:txBody>
      </p:sp>
      <p:sp>
        <p:nvSpPr>
          <p:cNvPr id="87043" name="Slide Number Placeholder 3"/>
          <p:cNvSpPr>
            <a:spLocks noGrp="1" noChangeArrowheads="1"/>
          </p:cNvSpPr>
          <p:nvPr>
            <p:ph type="sldNum" sz="quarter" idx="4294967295"/>
          </p:nvPr>
        </p:nvSpPr>
        <p:spPr bwMode="auto">
          <a:xfrm>
            <a:off x="406400" y="6629400"/>
            <a:ext cx="25400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929F138-FFA3-4584-81A3-33ABE7605C10}" type="slidenum">
              <a:rPr kumimoji="0" lang="en-US" altLang="en-US" sz="1200" b="0" i="0" u="none" strike="noStrike" kern="1200" cap="none" spc="0" normalizeH="0" baseline="0" noProof="0" smtClean="0">
                <a:ln>
                  <a:noFill/>
                </a:ln>
                <a:solidFill>
                  <a:srgbClr val="000000"/>
                </a:solidFill>
                <a:effectLst/>
                <a:uLnTx/>
                <a:uFillTx/>
                <a:latin typeface="Univers 47 CondensedLight" charset="0"/>
                <a:ea typeface="MS PGothic"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smtClean="0">
              <a:ln>
                <a:noFill/>
              </a:ln>
              <a:solidFill>
                <a:srgbClr val="000000"/>
              </a:solidFill>
              <a:effectLst/>
              <a:uLnTx/>
              <a:uFillTx/>
              <a:latin typeface="Univers 47 CondensedLight" charset="0"/>
              <a:ea typeface="MS PGothic" panose="020B0600070205080204" pitchFamily="34" charset="-128"/>
              <a:cs typeface="Arial" panose="020B0604020202020204" pitchFamily="34" charset="0"/>
            </a:endParaRPr>
          </a:p>
        </p:txBody>
      </p:sp>
      <p:grpSp>
        <p:nvGrpSpPr>
          <p:cNvPr id="87044" name="Group 12"/>
          <p:cNvGrpSpPr>
            <a:grpSpLocks/>
          </p:cNvGrpSpPr>
          <p:nvPr/>
        </p:nvGrpSpPr>
        <p:grpSpPr bwMode="auto">
          <a:xfrm>
            <a:off x="7204075" y="4570413"/>
            <a:ext cx="2130425" cy="2363787"/>
            <a:chOff x="8557404" y="3778759"/>
            <a:chExt cx="2225616" cy="2481858"/>
          </a:xfrm>
        </p:grpSpPr>
        <p:pic>
          <p:nvPicPr>
            <p:cNvPr id="8705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1739" r="18523"/>
            <a:stretch>
              <a:fillRect/>
            </a:stretch>
          </p:blipFill>
          <p:spPr bwMode="auto">
            <a:xfrm>
              <a:off x="8557404" y="3778759"/>
              <a:ext cx="2225616" cy="248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9" name="TextBox 11"/>
            <p:cNvSpPr txBox="1">
              <a:spLocks noChangeArrowheads="1"/>
            </p:cNvSpPr>
            <p:nvPr/>
          </p:nvSpPr>
          <p:spPr bwMode="auto">
            <a:xfrm>
              <a:off x="9113326" y="4758035"/>
              <a:ext cx="1022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HUGS</a:t>
              </a:r>
              <a:endParaRPr kumimoji="0" lang="en-US" altLang="en-US" sz="2000" b="1"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87045" name="Group 25"/>
          <p:cNvGrpSpPr>
            <a:grpSpLocks/>
          </p:cNvGrpSpPr>
          <p:nvPr/>
        </p:nvGrpSpPr>
        <p:grpSpPr bwMode="auto">
          <a:xfrm>
            <a:off x="4724400" y="5629275"/>
            <a:ext cx="2746375" cy="1076325"/>
            <a:chOff x="5313194" y="5618348"/>
            <a:chExt cx="2157340" cy="1077026"/>
          </a:xfrm>
        </p:grpSpPr>
        <p:sp>
          <p:nvSpPr>
            <p:cNvPr id="87056" name="TextBox 5"/>
            <p:cNvSpPr txBox="1">
              <a:spLocks noChangeArrowheads="1"/>
            </p:cNvSpPr>
            <p:nvPr/>
          </p:nvSpPr>
          <p:spPr bwMode="auto">
            <a:xfrm>
              <a:off x="5484541" y="5776092"/>
              <a:ext cx="19859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Obstetrics &amp; Gynecology </a:t>
              </a:r>
            </a:p>
          </p:txBody>
        </p:sp>
        <p:sp>
          <p:nvSpPr>
            <p:cNvPr id="87057" name="Oval 13"/>
            <p:cNvSpPr>
              <a:spLocks noChangeArrowheads="1"/>
            </p:cNvSpPr>
            <p:nvPr/>
          </p:nvSpPr>
          <p:spPr bwMode="auto">
            <a:xfrm>
              <a:off x="5313194" y="5618348"/>
              <a:ext cx="1673525" cy="1077026"/>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Arial" panose="020B0604020202020204" pitchFamily="34" charset="0"/>
              </a:endParaRPr>
            </a:p>
          </p:txBody>
        </p:sp>
      </p:grpSp>
      <p:grpSp>
        <p:nvGrpSpPr>
          <p:cNvPr id="87046" name="Group 26"/>
          <p:cNvGrpSpPr>
            <a:grpSpLocks/>
          </p:cNvGrpSpPr>
          <p:nvPr/>
        </p:nvGrpSpPr>
        <p:grpSpPr bwMode="auto">
          <a:xfrm>
            <a:off x="9564688" y="4800600"/>
            <a:ext cx="2324100" cy="768350"/>
            <a:chOff x="9564291" y="4860429"/>
            <a:chExt cx="1646805" cy="768905"/>
          </a:xfrm>
        </p:grpSpPr>
        <p:sp>
          <p:nvSpPr>
            <p:cNvPr id="87054" name="TextBox 9"/>
            <p:cNvSpPr txBox="1">
              <a:spLocks noChangeArrowheads="1"/>
            </p:cNvSpPr>
            <p:nvPr/>
          </p:nvSpPr>
          <p:spPr bwMode="auto">
            <a:xfrm>
              <a:off x="9726394" y="5067909"/>
              <a:ext cx="1484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Pediatrics</a:t>
              </a:r>
            </a:p>
          </p:txBody>
        </p:sp>
        <p:sp>
          <p:nvSpPr>
            <p:cNvPr id="87055" name="Oval 14"/>
            <p:cNvSpPr>
              <a:spLocks noChangeArrowheads="1"/>
            </p:cNvSpPr>
            <p:nvPr/>
          </p:nvSpPr>
          <p:spPr bwMode="auto">
            <a:xfrm>
              <a:off x="9564291" y="4860429"/>
              <a:ext cx="1316468" cy="76890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Arial" panose="020B0604020202020204" pitchFamily="34" charset="0"/>
              </a:endParaRPr>
            </a:p>
          </p:txBody>
        </p:sp>
      </p:grpSp>
      <p:cxnSp>
        <p:nvCxnSpPr>
          <p:cNvPr id="87047" name="Straight Arrow Connector 16"/>
          <p:cNvCxnSpPr>
            <a:cxnSpLocks/>
          </p:cNvCxnSpPr>
          <p:nvPr/>
        </p:nvCxnSpPr>
        <p:spPr bwMode="auto">
          <a:xfrm flipV="1">
            <a:off x="7046913" y="5681663"/>
            <a:ext cx="327025" cy="147637"/>
          </a:xfrm>
          <a:prstGeom prst="straightConnector1">
            <a:avLst/>
          </a:prstGeom>
          <a:noFill/>
          <a:ln w="63500" algn="ctr">
            <a:solidFill>
              <a:srgbClr val="4472C4"/>
            </a:solidFill>
            <a:miter lim="800000"/>
            <a:headEnd/>
            <a:tailEnd type="triangle" w="med" len="med"/>
          </a:ln>
          <a:extLst>
            <a:ext uri="{909E8E84-426E-40DD-AFC4-6F175D3DCCD1}">
              <a14:hiddenFill xmlns:a14="http://schemas.microsoft.com/office/drawing/2010/main">
                <a:noFill/>
              </a14:hiddenFill>
            </a:ext>
          </a:extLst>
        </p:spPr>
      </p:cxnSp>
      <p:cxnSp>
        <p:nvCxnSpPr>
          <p:cNvPr id="87048" name="Straight Arrow Connector 20"/>
          <p:cNvCxnSpPr>
            <a:cxnSpLocks/>
          </p:cNvCxnSpPr>
          <p:nvPr/>
        </p:nvCxnSpPr>
        <p:spPr bwMode="auto">
          <a:xfrm flipH="1">
            <a:off x="9169400" y="5346700"/>
            <a:ext cx="280988" cy="192088"/>
          </a:xfrm>
          <a:prstGeom prst="straightConnector1">
            <a:avLst/>
          </a:prstGeom>
          <a:noFill/>
          <a:ln w="63500" algn="ctr">
            <a:solidFill>
              <a:srgbClr val="4472C4"/>
            </a:solidFill>
            <a:miter lim="800000"/>
            <a:headEnd/>
            <a:tailEnd type="triangle" w="med" len="med"/>
          </a:ln>
          <a:extLst>
            <a:ext uri="{909E8E84-426E-40DD-AFC4-6F175D3DCCD1}">
              <a14:hiddenFill xmlns:a14="http://schemas.microsoft.com/office/drawing/2010/main">
                <a:noFill/>
              </a14:hiddenFill>
            </a:ext>
          </a:extLst>
        </p:spPr>
      </p:cxnSp>
      <p:grpSp>
        <p:nvGrpSpPr>
          <p:cNvPr id="87049" name="Group 28"/>
          <p:cNvGrpSpPr>
            <a:grpSpLocks/>
          </p:cNvGrpSpPr>
          <p:nvPr/>
        </p:nvGrpSpPr>
        <p:grpSpPr bwMode="auto">
          <a:xfrm>
            <a:off x="9156700" y="5883275"/>
            <a:ext cx="2324100" cy="1016000"/>
            <a:chOff x="9060634" y="5858779"/>
            <a:chExt cx="2323781" cy="1015466"/>
          </a:xfrm>
        </p:grpSpPr>
        <p:grpSp>
          <p:nvGrpSpPr>
            <p:cNvPr id="87050" name="Group 27"/>
            <p:cNvGrpSpPr>
              <a:grpSpLocks/>
            </p:cNvGrpSpPr>
            <p:nvPr/>
          </p:nvGrpSpPr>
          <p:grpSpPr bwMode="auto">
            <a:xfrm>
              <a:off x="9060634" y="5935007"/>
              <a:ext cx="2323781" cy="939238"/>
              <a:chOff x="9060634" y="5935007"/>
              <a:chExt cx="2323781" cy="939238"/>
            </a:xfrm>
          </p:grpSpPr>
          <p:sp>
            <p:nvSpPr>
              <p:cNvPr id="87052" name="TextBox 7"/>
              <p:cNvSpPr txBox="1">
                <a:spLocks noChangeArrowheads="1"/>
              </p:cNvSpPr>
              <p:nvPr/>
            </p:nvSpPr>
            <p:spPr bwMode="auto">
              <a:xfrm>
                <a:off x="9522582" y="5989128"/>
                <a:ext cx="1488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Internal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Medicine</a:t>
                </a:r>
              </a:p>
            </p:txBody>
          </p:sp>
          <p:sp>
            <p:nvSpPr>
              <p:cNvPr id="87053" name="Oval 15"/>
              <p:cNvSpPr>
                <a:spLocks noChangeArrowheads="1"/>
              </p:cNvSpPr>
              <p:nvPr/>
            </p:nvSpPr>
            <p:spPr bwMode="auto">
              <a:xfrm>
                <a:off x="9060634" y="5935007"/>
                <a:ext cx="2323781" cy="93923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Lucida Grande"/>
                  <a:ea typeface="MS PGothic" panose="020B0600070205080204" pitchFamily="34" charset="-128"/>
                  <a:cs typeface="Arial" panose="020B0604020202020204" pitchFamily="34" charset="0"/>
                </a:endParaRPr>
              </a:p>
            </p:txBody>
          </p:sp>
        </p:grpSp>
        <p:cxnSp>
          <p:nvCxnSpPr>
            <p:cNvPr id="87051" name="Straight Arrow Connector 23"/>
            <p:cNvCxnSpPr>
              <a:cxnSpLocks/>
            </p:cNvCxnSpPr>
            <p:nvPr/>
          </p:nvCxnSpPr>
          <p:spPr bwMode="auto">
            <a:xfrm flipH="1" flipV="1">
              <a:off x="9146877" y="5858779"/>
              <a:ext cx="280736" cy="225553"/>
            </a:xfrm>
            <a:prstGeom prst="straightConnector1">
              <a:avLst/>
            </a:prstGeom>
            <a:noFill/>
            <a:ln w="63500" algn="ctr">
              <a:solidFill>
                <a:srgbClr val="4472C4"/>
              </a:solidFill>
              <a:miter lim="800000"/>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81903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ＭＳ Ｐゴシック" pitchFamily="34" charset="-128"/>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ＭＳ Ｐゴシック" pitchFamily="34" charset="-128"/>
                <a:cs typeface="+mn-cs"/>
              </a:rPr>
              <a:t>Illinois Perinatal Quality Collaborative</a:t>
            </a:r>
          </a:p>
        </p:txBody>
      </p:sp>
      <p:sp>
        <p:nvSpPr>
          <p:cNvPr id="4" name="Title 1"/>
          <p:cNvSpPr>
            <a:spLocks noGrp="1"/>
          </p:cNvSpPr>
          <p:nvPr/>
        </p:nvSpPr>
        <p:spPr>
          <a:xfrm>
            <a:off x="871089" y="1019722"/>
            <a:ext cx="5273293" cy="940275"/>
          </a:xfrm>
          <a:prstGeom prst="rect">
            <a:avLst/>
          </a:prstGeom>
          <a:noFill/>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100" b="0" i="0" u="none" strike="noStrike" kern="1200" cap="none" spc="-50" normalizeH="0" baseline="0" noProof="0" dirty="0">
                <a:ln>
                  <a:noFill/>
                </a:ln>
                <a:solidFill>
                  <a:srgbClr val="79818A"/>
                </a:solidFill>
                <a:effectLst/>
                <a:uLnTx/>
                <a:uFillTx/>
                <a:latin typeface="Arial" panose="020B0604020202020204"/>
                <a:ea typeface="+mj-ea"/>
                <a:cs typeface="+mj-cs"/>
              </a:rPr>
              <a:t>To obtain your continuing education hours </a:t>
            </a:r>
            <a:endParaRPr kumimoji="0" lang="en-US" sz="3200" b="0" i="0" u="sng" strike="noStrike" kern="1200" cap="none" spc="-50" normalizeH="0" baseline="0" noProof="0" dirty="0">
              <a:ln>
                <a:noFill/>
              </a:ln>
              <a:solidFill>
                <a:srgbClr val="79818A"/>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A9874D0B-0E8E-4F6E-8765-A9FC5FECE9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17"/>
          <a:stretch/>
        </p:blipFill>
        <p:spPr>
          <a:xfrm>
            <a:off x="6568761" y="8382"/>
            <a:ext cx="5422392" cy="6611493"/>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36375" y="5658518"/>
            <a:ext cx="3548671" cy="697832"/>
          </a:xfrm>
          <a:prstGeom prst="rect">
            <a:avLst/>
          </a:prstGeom>
        </p:spPr>
      </p:pic>
      <p:sp>
        <p:nvSpPr>
          <p:cNvPr id="9" name="Title 1"/>
          <p:cNvSpPr>
            <a:spLocks noGrp="1"/>
          </p:cNvSpPr>
          <p:nvPr/>
        </p:nvSpPr>
        <p:spPr>
          <a:xfrm>
            <a:off x="446709" y="4759226"/>
            <a:ext cx="5928005" cy="940275"/>
          </a:xfrm>
          <a:prstGeom prst="rect">
            <a:avLst/>
          </a:prstGeom>
          <a:noFill/>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000" b="0" i="0" u="none" strike="noStrike" kern="1200" cap="none" spc="-50" normalizeH="0" baseline="0" noProof="0" dirty="0">
                <a:ln>
                  <a:noFill/>
                </a:ln>
                <a:solidFill>
                  <a:srgbClr val="79818A"/>
                </a:solidFill>
                <a:effectLst/>
                <a:uLnTx/>
                <a:uFillTx/>
                <a:latin typeface="Arial" panose="020B0604020202020204"/>
                <a:ea typeface="+mj-ea"/>
                <a:cs typeface="+mj-cs"/>
              </a:rPr>
              <a:t>Education credits sponsored by:</a:t>
            </a:r>
            <a:endParaRPr kumimoji="0" lang="en-US" sz="2000" b="0" i="0" u="sng" strike="noStrike" kern="1200" cap="none" spc="-50" normalizeH="0" baseline="0" noProof="0" dirty="0">
              <a:ln>
                <a:noFill/>
              </a:ln>
              <a:solidFill>
                <a:srgbClr val="79818A"/>
              </a:solidFill>
              <a:effectLst/>
              <a:uLnTx/>
              <a:uFillTx/>
              <a:latin typeface="Arial" panose="020B0604020202020204"/>
              <a:ea typeface="+mj-ea"/>
              <a:cs typeface="+mj-cs"/>
            </a:endParaRPr>
          </a:p>
        </p:txBody>
      </p:sp>
      <p:sp>
        <p:nvSpPr>
          <p:cNvPr id="10" name="Title 1"/>
          <p:cNvSpPr>
            <a:spLocks noGrp="1"/>
          </p:cNvSpPr>
          <p:nvPr/>
        </p:nvSpPr>
        <p:spPr>
          <a:xfrm>
            <a:off x="446709" y="4389818"/>
            <a:ext cx="6458647" cy="940275"/>
          </a:xfrm>
          <a:prstGeom prst="rect">
            <a:avLst/>
          </a:prstGeom>
          <a:noFill/>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100" b="0" i="0" u="none" strike="noStrike" kern="1200" cap="none" spc="-50" normalizeH="0" baseline="0" noProof="0" dirty="0">
                <a:ln>
                  <a:noFill/>
                </a:ln>
                <a:solidFill>
                  <a:srgbClr val="F5668F">
                    <a:lumMod val="75000"/>
                  </a:srgbClr>
                </a:solidFill>
                <a:effectLst/>
                <a:uLnTx/>
                <a:uFillTx/>
                <a:latin typeface="Arial" panose="020B0604020202020204"/>
                <a:ea typeface="+mj-ea"/>
                <a:cs typeface="+mj-cs"/>
              </a:rPr>
              <a:t>Education credits available for providers, nurse, and social workers</a:t>
            </a:r>
            <a:endParaRPr kumimoji="0" lang="en-US" sz="3200" b="0" i="0" u="sng" strike="noStrike" kern="1200" cap="none" spc="-50" normalizeH="0" baseline="0" noProof="0" dirty="0">
              <a:ln>
                <a:noFill/>
              </a:ln>
              <a:solidFill>
                <a:srgbClr val="F5668F">
                  <a:lumMod val="75000"/>
                </a:srgbClr>
              </a:solidFill>
              <a:effectLst/>
              <a:uLnTx/>
              <a:uFillTx/>
              <a:latin typeface="Arial" panose="020B0604020202020204"/>
              <a:ea typeface="+mj-ea"/>
              <a:cs typeface="+mj-cs"/>
            </a:endParaRPr>
          </a:p>
        </p:txBody>
      </p:sp>
      <p:sp>
        <p:nvSpPr>
          <p:cNvPr id="11" name="Title 1"/>
          <p:cNvSpPr txBox="1">
            <a:spLocks/>
          </p:cNvSpPr>
          <p:nvPr/>
        </p:nvSpPr>
        <p:spPr>
          <a:xfrm>
            <a:off x="228600" y="321201"/>
            <a:ext cx="8229600" cy="1143000"/>
          </a:xfrm>
          <a:prstGeom prst="rect">
            <a:avLst/>
          </a:prstGeom>
          <a:noFill/>
        </p:spPr>
        <p:txBody>
          <a:bodyP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4C55"/>
                </a:solidFill>
                <a:effectLst/>
                <a:uLnTx/>
                <a:uFillTx/>
                <a:latin typeface="Arial" panose="020B0604020202020204"/>
              </a:rPr>
              <a:t>Post Conference Next Steps</a:t>
            </a:r>
          </a:p>
        </p:txBody>
      </p:sp>
      <p:sp>
        <p:nvSpPr>
          <p:cNvPr id="12" name="Rounded Rectangle 11"/>
          <p:cNvSpPr/>
          <p:nvPr/>
        </p:nvSpPr>
        <p:spPr>
          <a:xfrm>
            <a:off x="963249" y="2441134"/>
            <a:ext cx="4870863" cy="1734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Calibri"/>
              </a:rPr>
              <a:t>If you have yet to receive your credits please email </a:t>
            </a:r>
            <a:r>
              <a:rPr kumimoji="0" lang="en-US" sz="2400" b="1" i="0" u="sng" strike="noStrike" kern="1200" cap="none" spc="0" normalizeH="0" baseline="0" noProof="0" dirty="0">
                <a:ln>
                  <a:noFill/>
                </a:ln>
                <a:solidFill>
                  <a:srgbClr val="FFFFFF"/>
                </a:solidFill>
                <a:effectLst/>
                <a:uLnTx/>
                <a:uFillTx/>
                <a:latin typeface="Arial" panose="020B0604020202020204"/>
                <a:ea typeface="+mn-ea"/>
                <a:cs typeface="Calibri"/>
              </a:rPr>
              <a:t>Fiza.Scaletty@ssmhealth.com</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Calibri"/>
              </a:rPr>
              <a:t> </a:t>
            </a:r>
            <a:r>
              <a:rPr kumimoji="0" lang="en-US" sz="2400" b="0" i="0" u="none" strike="noStrike" kern="1200" cap="none" spc="0" normalizeH="0" baseline="0" noProof="0" dirty="0" smtClean="0">
                <a:ln>
                  <a:noFill/>
                </a:ln>
                <a:solidFill>
                  <a:srgbClr val="FFFFFF"/>
                </a:solidFill>
                <a:effectLst/>
                <a:uLnTx/>
                <a:uFillTx/>
                <a:latin typeface="Arial" panose="020B0604020202020204"/>
                <a:ea typeface="+mn-ea"/>
                <a:cs typeface="Calibri"/>
              </a:rPr>
              <a:t>directly </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Calibri"/>
            </a:endParaRPr>
          </a:p>
        </p:txBody>
      </p:sp>
    </p:spTree>
    <p:extLst>
      <p:ext uri="{BB962C8B-B14F-4D97-AF65-F5344CB8AC3E}">
        <p14:creationId xmlns:p14="http://schemas.microsoft.com/office/powerpoint/2010/main" val="2326936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noChangeArrowheads="1"/>
          </p:cNvSpPr>
          <p:nvPr>
            <p:ph type="title"/>
          </p:nvPr>
        </p:nvSpPr>
        <p:spPr/>
        <p:txBody>
          <a:bodyPr/>
          <a:lstStyle/>
          <a:p>
            <a:endParaRPr lang="en-US" altLang="en-US" smtClean="0"/>
          </a:p>
        </p:txBody>
      </p:sp>
      <p:sp>
        <p:nvSpPr>
          <p:cNvPr id="89090" name="Content Placeholder 2"/>
          <p:cNvSpPr>
            <a:spLocks noGrp="1" noChangeArrowheads="1"/>
          </p:cNvSpPr>
          <p:nvPr>
            <p:ph idx="1"/>
          </p:nvPr>
        </p:nvSpPr>
        <p:spPr/>
        <p:txBody>
          <a:bodyPr/>
          <a:lstStyle/>
          <a:p>
            <a:r>
              <a:rPr lang="en-US" altLang="en-US" smtClean="0"/>
              <a:t>How does a referral to HUGS differ from a referral to SDH or Behavioral Health?</a:t>
            </a:r>
          </a:p>
          <a:p>
            <a:pPr lvl="1"/>
            <a:r>
              <a:rPr lang="en-US" altLang="en-US" smtClean="0"/>
              <a:t>The HUGS social worker and community health worker work close together</a:t>
            </a:r>
          </a:p>
          <a:p>
            <a:pPr lvl="1"/>
            <a:r>
              <a:rPr lang="en-US" altLang="en-US" smtClean="0"/>
              <a:t>HUGS not dependent on location—program accepts referrals from all health centers and Yawkey</a:t>
            </a:r>
          </a:p>
          <a:p>
            <a:pPr lvl="1"/>
            <a:r>
              <a:rPr lang="en-US" altLang="en-US" smtClean="0"/>
              <a:t>HUGS provides short-term crisis stabilization support. If needed, HUGS will provide warm hand-off to longer term care.</a:t>
            </a:r>
          </a:p>
          <a:p>
            <a:r>
              <a:rPr lang="en-US" altLang="en-US" smtClean="0"/>
              <a:t>What’s New? </a:t>
            </a:r>
          </a:p>
          <a:p>
            <a:pPr lvl="1"/>
            <a:r>
              <a:rPr lang="en-US" altLang="en-US" smtClean="0"/>
              <a:t>Multimodal patient outreach: phone, text, virtual visits </a:t>
            </a:r>
          </a:p>
          <a:p>
            <a:pPr lvl="1"/>
            <a:r>
              <a:rPr lang="en-US" altLang="en-US" smtClean="0"/>
              <a:t>Use of social determinants platforms (IRIS and Aunt Bertha) to more efficiently navigate resources, place direct referrals to community-based organizations, and track referrals to ensure loop is closed</a:t>
            </a:r>
          </a:p>
          <a:p>
            <a:pPr lvl="1"/>
            <a:r>
              <a:rPr lang="en-US" altLang="en-US" smtClean="0"/>
              <a:t>Cross-department initiative involving Pediatrics, Obstetrics, Behavioral Health, Community Health, Medicaid ACO, Population Health  </a:t>
            </a:r>
          </a:p>
          <a:p>
            <a:endParaRPr lang="en-US" altLang="en-US" smtClean="0"/>
          </a:p>
        </p:txBody>
      </p:sp>
    </p:spTree>
    <p:extLst>
      <p:ext uri="{BB962C8B-B14F-4D97-AF65-F5344CB8AC3E}">
        <p14:creationId xmlns:p14="http://schemas.microsoft.com/office/powerpoint/2010/main" val="2880114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noChangeArrowheads="1"/>
          </p:cNvSpPr>
          <p:nvPr>
            <p:ph type="title"/>
          </p:nvPr>
        </p:nvSpPr>
        <p:spPr/>
        <p:txBody>
          <a:bodyPr/>
          <a:lstStyle/>
          <a:p>
            <a:r>
              <a:rPr lang="en-US" altLang="en-US" smtClean="0"/>
              <a:t>Back to MGH OB</a:t>
            </a:r>
          </a:p>
        </p:txBody>
      </p:sp>
      <p:pic>
        <p:nvPicPr>
          <p:cNvPr id="9011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344613"/>
            <a:ext cx="8405813" cy="4827587"/>
          </a:xfrm>
        </p:spPr>
      </p:pic>
    </p:spTree>
    <p:extLst>
      <p:ext uri="{BB962C8B-B14F-4D97-AF65-F5344CB8AC3E}">
        <p14:creationId xmlns:p14="http://schemas.microsoft.com/office/powerpoint/2010/main" val="1735313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noChangeArrowheads="1"/>
          </p:cNvSpPr>
          <p:nvPr>
            <p:ph type="title"/>
          </p:nvPr>
        </p:nvSpPr>
        <p:spPr>
          <a:xfrm>
            <a:off x="1752600" y="1828800"/>
            <a:ext cx="6096000" cy="2852738"/>
          </a:xfrm>
        </p:spPr>
        <p:txBody>
          <a:bodyPr/>
          <a:lstStyle/>
          <a:p>
            <a:pPr eaLnBrk="1" hangingPunct="1"/>
            <a:r>
              <a:rPr lang="en-US" altLang="en-US" sz="3800" b="1" smtClean="0"/>
              <a:t>Mass General Brigham </a:t>
            </a:r>
            <a:br>
              <a:rPr lang="en-US" altLang="en-US" sz="3800" b="1" smtClean="0"/>
            </a:br>
            <a:r>
              <a:rPr lang="en-US" altLang="en-US" sz="3800" b="1" smtClean="0"/>
              <a:t>United Against Racism</a:t>
            </a:r>
            <a:endParaRPr lang="en-US" altLang="en-US" sz="3800" smtClean="0"/>
          </a:p>
        </p:txBody>
      </p:sp>
    </p:spTree>
    <p:extLst>
      <p:ext uri="{BB962C8B-B14F-4D97-AF65-F5344CB8AC3E}">
        <p14:creationId xmlns:p14="http://schemas.microsoft.com/office/powerpoint/2010/main" val="1456070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noChangeArrowheads="1"/>
          </p:cNvSpPr>
          <p:nvPr>
            <p:ph type="title"/>
          </p:nvPr>
        </p:nvSpPr>
        <p:spPr/>
        <p:txBody>
          <a:bodyPr/>
          <a:lstStyle/>
          <a:p>
            <a:pPr eaLnBrk="1" hangingPunct="1"/>
            <a:endParaRPr lang="en-US" altLang="en-US" smtClean="0"/>
          </a:p>
        </p:txBody>
      </p:sp>
      <p:sp>
        <p:nvSpPr>
          <p:cNvPr id="93186" name="Content Placeholder 2"/>
          <p:cNvSpPr>
            <a:spLocks noGrp="1" noChangeArrowheads="1"/>
          </p:cNvSpPr>
          <p:nvPr>
            <p:ph idx="1"/>
          </p:nvPr>
        </p:nvSpPr>
        <p:spPr>
          <a:xfrm>
            <a:off x="1036638" y="3030538"/>
            <a:ext cx="10507662" cy="4024312"/>
          </a:xfrm>
        </p:spPr>
        <p:txBody>
          <a:bodyPr/>
          <a:lstStyle/>
          <a:p>
            <a:pPr eaLnBrk="1" hangingPunct="1"/>
            <a:r>
              <a:rPr lang="en-US" altLang="en-US" sz="2400" b="1" i="1" smtClean="0"/>
              <a:t>United Against Racism</a:t>
            </a:r>
            <a:r>
              <a:rPr lang="en-US" altLang="en-US" sz="2400" i="1" smtClean="0"/>
              <a:t>, UAR, empowers Mass General Brigham to bring our system to a new and higher level of leadership and accountability in addressing and eliminating racism.</a:t>
            </a:r>
          </a:p>
          <a:p>
            <a:pPr eaLnBrk="1" hangingPunct="1"/>
            <a:endParaRPr lang="en-US" altLang="en-US" smtClean="0"/>
          </a:p>
        </p:txBody>
      </p:sp>
      <p:pic>
        <p:nvPicPr>
          <p:cNvPr id="931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292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noChangeArrowheads="1"/>
          </p:cNvSpPr>
          <p:nvPr>
            <p:ph type="title"/>
          </p:nvPr>
        </p:nvSpPr>
        <p:spPr/>
        <p:txBody>
          <a:bodyPr/>
          <a:lstStyle/>
          <a:p>
            <a:pPr eaLnBrk="1" hangingPunct="1"/>
            <a:r>
              <a:rPr lang="en-US" altLang="en-US" smtClean="0"/>
              <a:t>Health Equity &amp; United Against Racism Objectives</a:t>
            </a:r>
          </a:p>
        </p:txBody>
      </p:sp>
      <p:sp>
        <p:nvSpPr>
          <p:cNvPr id="94210" name="Content Placeholder 2"/>
          <p:cNvSpPr>
            <a:spLocks noGrp="1" noChangeArrowheads="1"/>
          </p:cNvSpPr>
          <p:nvPr>
            <p:ph idx="1"/>
          </p:nvPr>
        </p:nvSpPr>
        <p:spPr>
          <a:xfrm>
            <a:off x="457200" y="1530350"/>
            <a:ext cx="11087100" cy="4211638"/>
          </a:xfrm>
        </p:spPr>
        <p:txBody>
          <a:bodyPr/>
          <a:lstStyle/>
          <a:p>
            <a:pPr eaLnBrk="1" hangingPunct="1"/>
            <a:endParaRPr lang="en-US" altLang="en-US" smtClean="0"/>
          </a:p>
        </p:txBody>
      </p:sp>
      <p:sp>
        <p:nvSpPr>
          <p:cNvPr id="94211" name="Text Placeholder 3"/>
          <p:cNvSpPr>
            <a:spLocks noGrp="1" noChangeArrowheads="1"/>
          </p:cNvSpPr>
          <p:nvPr>
            <p:ph type="body" sz="quarter" idx="14"/>
          </p:nvPr>
        </p:nvSpPr>
        <p:spPr>
          <a:xfrm>
            <a:off x="639763" y="5838825"/>
            <a:ext cx="7058025" cy="274638"/>
          </a:xfrm>
        </p:spPr>
        <p:txBody>
          <a:bodyPr/>
          <a:lstStyle/>
          <a:p>
            <a:pPr eaLnBrk="1" hangingPunct="1"/>
            <a:endParaRPr lang="en-US" altLang="en-US" smtClean="0"/>
          </a:p>
        </p:txBody>
      </p:sp>
      <p:grpSp>
        <p:nvGrpSpPr>
          <p:cNvPr id="94212" name="Group 6"/>
          <p:cNvGrpSpPr>
            <a:grpSpLocks/>
          </p:cNvGrpSpPr>
          <p:nvPr/>
        </p:nvGrpSpPr>
        <p:grpSpPr bwMode="auto">
          <a:xfrm>
            <a:off x="2757488" y="1660525"/>
            <a:ext cx="6665912" cy="4351338"/>
            <a:chOff x="3479485" y="1163930"/>
            <a:chExt cx="5531817" cy="5518222"/>
          </a:xfrm>
        </p:grpSpPr>
        <p:sp>
          <p:nvSpPr>
            <p:cNvPr id="8" name="Freeform: Shape 7"/>
            <p:cNvSpPr/>
            <p:nvPr/>
          </p:nvSpPr>
          <p:spPr>
            <a:xfrm>
              <a:off x="5002414" y="2909388"/>
              <a:ext cx="2284394" cy="1974963"/>
            </a:xfrm>
            <a:custGeom>
              <a:avLst/>
              <a:gdLst>
                <a:gd name="connsiteX0" fmla="*/ 0 w 2284245"/>
                <a:gd name="connsiteY0" fmla="*/ 987982 h 1975964"/>
                <a:gd name="connsiteX1" fmla="*/ 564533 w 2284245"/>
                <a:gd name="connsiteY1" fmla="*/ 0 h 1975964"/>
                <a:gd name="connsiteX2" fmla="*/ 1719712 w 2284245"/>
                <a:gd name="connsiteY2" fmla="*/ 0 h 1975964"/>
                <a:gd name="connsiteX3" fmla="*/ 2284245 w 2284245"/>
                <a:gd name="connsiteY3" fmla="*/ 987982 h 1975964"/>
                <a:gd name="connsiteX4" fmla="*/ 1719712 w 2284245"/>
                <a:gd name="connsiteY4" fmla="*/ 1975964 h 1975964"/>
                <a:gd name="connsiteX5" fmla="*/ 564533 w 2284245"/>
                <a:gd name="connsiteY5" fmla="*/ 1975964 h 1975964"/>
                <a:gd name="connsiteX6" fmla="*/ 0 w 2284245"/>
                <a:gd name="connsiteY6" fmla="*/ 987982 h 197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4245" h="1975964">
                  <a:moveTo>
                    <a:pt x="0" y="987982"/>
                  </a:moveTo>
                  <a:lnTo>
                    <a:pt x="564533" y="0"/>
                  </a:lnTo>
                  <a:lnTo>
                    <a:pt x="1719712" y="0"/>
                  </a:lnTo>
                  <a:lnTo>
                    <a:pt x="2284245" y="987982"/>
                  </a:lnTo>
                  <a:lnTo>
                    <a:pt x="1719712" y="1975964"/>
                  </a:lnTo>
                  <a:lnTo>
                    <a:pt x="564533" y="1975964"/>
                  </a:lnTo>
                  <a:lnTo>
                    <a:pt x="0" y="9879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1043" tIns="262729" rIns="301043" bIns="262729"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Ensure equity and antiracism across our workforce, clinical care, and partnerships with our communities</a:t>
              </a:r>
            </a:p>
          </p:txBody>
        </p:sp>
        <p:sp>
          <p:nvSpPr>
            <p:cNvPr id="10" name="Freeform: Shape 9"/>
            <p:cNvSpPr/>
            <p:nvPr/>
          </p:nvSpPr>
          <p:spPr>
            <a:xfrm>
              <a:off x="5213201" y="1163930"/>
              <a:ext cx="1872044" cy="1618625"/>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a:ea typeface="+mn-ea"/>
                  <a:cs typeface="+mn-cs"/>
                </a:rPr>
                <a:t>Measure Health Equity &amp; Determinants of Health</a:t>
              </a:r>
            </a:p>
          </p:txBody>
        </p:sp>
        <p:sp>
          <p:nvSpPr>
            <p:cNvPr id="12" name="Freeform: Shape 11"/>
            <p:cNvSpPr/>
            <p:nvPr/>
          </p:nvSpPr>
          <p:spPr>
            <a:xfrm>
              <a:off x="6929789" y="1918886"/>
              <a:ext cx="2081513" cy="1781694"/>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140076"/>
                <a:satOff val="0"/>
                <a:lumOff val="2157"/>
                <a:alphaOff val="0"/>
              </a:schemeClr>
            </a:fillRef>
            <a:effectRef idx="0">
              <a:schemeClr val="accent2">
                <a:hueOff val="-140076"/>
                <a:satOff val="0"/>
                <a:lumOff val="2157"/>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a:ea typeface="+mn-ea"/>
                  <a:cs typeface="+mn-cs"/>
                </a:rPr>
                <a:t> Expand access to our care through payer contracting, translation services and digital health</a:t>
              </a:r>
            </a:p>
          </p:txBody>
        </p:sp>
        <p:sp>
          <p:nvSpPr>
            <p:cNvPr id="14" name="Freeform: Shape 13"/>
            <p:cNvSpPr/>
            <p:nvPr/>
          </p:nvSpPr>
          <p:spPr>
            <a:xfrm>
              <a:off x="6939012" y="4193819"/>
              <a:ext cx="1872044" cy="1618625"/>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280151"/>
                <a:satOff val="0"/>
                <a:lumOff val="4314"/>
                <a:alphaOff val="0"/>
              </a:schemeClr>
            </a:fillRef>
            <a:effectRef idx="0">
              <a:schemeClr val="accent2">
                <a:hueOff val="-280151"/>
                <a:satOff val="0"/>
                <a:lumOff val="4314"/>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a:ea typeface="+mn-ea"/>
                  <a:cs typeface="+mn-cs"/>
                </a:rPr>
                <a:t>Eliminate racism in clinical protocols</a:t>
              </a:r>
            </a:p>
          </p:txBody>
        </p:sp>
        <p:sp>
          <p:nvSpPr>
            <p:cNvPr id="16" name="Freeform: Shape 15"/>
            <p:cNvSpPr/>
            <p:nvPr/>
          </p:nvSpPr>
          <p:spPr>
            <a:xfrm>
              <a:off x="5213201" y="5063527"/>
              <a:ext cx="1872044" cy="1618625"/>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420227"/>
                <a:satOff val="0"/>
                <a:lumOff val="6471"/>
                <a:alphaOff val="0"/>
              </a:schemeClr>
            </a:fillRef>
            <a:effectRef idx="0">
              <a:schemeClr val="accent2">
                <a:hueOff val="-420227"/>
                <a:satOff val="0"/>
                <a:lumOff val="6471"/>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a:ea typeface="+mn-ea"/>
                  <a:cs typeface="+mn-cs"/>
                </a:rPr>
                <a:t>Develop culture of Equity improvement across clinical departments</a:t>
              </a:r>
            </a:p>
          </p:txBody>
        </p:sp>
        <p:sp>
          <p:nvSpPr>
            <p:cNvPr id="18" name="Freeform: Shape 17"/>
            <p:cNvSpPr/>
            <p:nvPr/>
          </p:nvSpPr>
          <p:spPr>
            <a:xfrm>
              <a:off x="3479485" y="4115303"/>
              <a:ext cx="1872044" cy="1757537"/>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560303"/>
                <a:satOff val="0"/>
                <a:lumOff val="8628"/>
                <a:alphaOff val="0"/>
              </a:schemeClr>
            </a:fillRef>
            <a:effectRef idx="0">
              <a:schemeClr val="accent2">
                <a:hueOff val="-560303"/>
                <a:satOff val="0"/>
                <a:lumOff val="8628"/>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a:ln>
                    <a:noFill/>
                  </a:ln>
                  <a:solidFill>
                    <a:srgbClr val="FFFFFF"/>
                  </a:solidFill>
                  <a:effectLst/>
                  <a:uLnTx/>
                  <a:uFillTx/>
                  <a:latin typeface="Calibri"/>
                  <a:ea typeface="+mn-ea"/>
                  <a:cs typeface="+mn-cs"/>
                </a:rPr>
                <a:t>Develop new care models to better serve communities</a:t>
              </a:r>
            </a:p>
          </p:txBody>
        </p:sp>
        <p:sp>
          <p:nvSpPr>
            <p:cNvPr id="19" name="Freeform: Shape 18"/>
            <p:cNvSpPr/>
            <p:nvPr/>
          </p:nvSpPr>
          <p:spPr>
            <a:xfrm>
              <a:off x="3479485" y="2045718"/>
              <a:ext cx="1872044" cy="1620638"/>
            </a:xfrm>
            <a:custGeom>
              <a:avLst/>
              <a:gdLst>
                <a:gd name="connsiteX0" fmla="*/ 0 w 1871923"/>
                <a:gd name="connsiteY0" fmla="*/ 809717 h 1619433"/>
                <a:gd name="connsiteX1" fmla="*/ 462672 w 1871923"/>
                <a:gd name="connsiteY1" fmla="*/ 0 h 1619433"/>
                <a:gd name="connsiteX2" fmla="*/ 1409251 w 1871923"/>
                <a:gd name="connsiteY2" fmla="*/ 0 h 1619433"/>
                <a:gd name="connsiteX3" fmla="*/ 1871923 w 1871923"/>
                <a:gd name="connsiteY3" fmla="*/ 809717 h 1619433"/>
                <a:gd name="connsiteX4" fmla="*/ 1409251 w 1871923"/>
                <a:gd name="connsiteY4" fmla="*/ 1619433 h 1619433"/>
                <a:gd name="connsiteX5" fmla="*/ 462672 w 1871923"/>
                <a:gd name="connsiteY5" fmla="*/ 1619433 h 1619433"/>
                <a:gd name="connsiteX6" fmla="*/ 0 w 1871923"/>
                <a:gd name="connsiteY6" fmla="*/ 809717 h 1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923" h="1619433">
                  <a:moveTo>
                    <a:pt x="0" y="809717"/>
                  </a:moveTo>
                  <a:lnTo>
                    <a:pt x="462672" y="0"/>
                  </a:lnTo>
                  <a:lnTo>
                    <a:pt x="1409251" y="0"/>
                  </a:lnTo>
                  <a:lnTo>
                    <a:pt x="1871923" y="809717"/>
                  </a:lnTo>
                  <a:lnTo>
                    <a:pt x="1409251" y="1619433"/>
                  </a:lnTo>
                  <a:lnTo>
                    <a:pt x="462672" y="1619433"/>
                  </a:lnTo>
                  <a:lnTo>
                    <a:pt x="0" y="809717"/>
                  </a:lnTo>
                  <a:close/>
                </a:path>
              </a:pathLst>
            </a:custGeom>
          </p:spPr>
          <p:style>
            <a:lnRef idx="2">
              <a:schemeClr val="lt1">
                <a:hueOff val="0"/>
                <a:satOff val="0"/>
                <a:lumOff val="0"/>
                <a:alphaOff val="0"/>
              </a:schemeClr>
            </a:lnRef>
            <a:fillRef idx="1">
              <a:schemeClr val="accent2">
                <a:hueOff val="-700378"/>
                <a:satOff val="0"/>
                <a:lumOff val="10785"/>
                <a:alphaOff val="0"/>
              </a:schemeClr>
            </a:fillRef>
            <a:effectRef idx="0">
              <a:schemeClr val="accent2">
                <a:hueOff val="-700378"/>
                <a:satOff val="0"/>
                <a:lumOff val="10785"/>
                <a:alphaOff val="0"/>
              </a:schemeClr>
            </a:effectRef>
            <a:fontRef idx="minor">
              <a:schemeClr val="lt1"/>
            </a:fontRef>
          </p:style>
          <p:txBody>
            <a:bodyPr lIns="249809" tIns="218426" rIns="249809" bIns="218426" spcCol="1270" anchor="ctr"/>
            <a:lstStyle/>
            <a:p>
              <a:pPr marL="0" marR="0" lvl="0" indent="0" algn="ctr" defTabSz="600075" rtl="0" eaLnBrk="0" fontAlgn="base" latinLnBrk="0" hangingPunct="0">
                <a:lnSpc>
                  <a:spcPct val="90000"/>
                </a:lnSpc>
                <a:spcBef>
                  <a:spcPct val="0"/>
                </a:spcBef>
                <a:spcAft>
                  <a:spcPct val="3500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a:ea typeface="+mn-ea"/>
                  <a:cs typeface="+mn-cs"/>
                </a:rPr>
                <a:t>Advocate for antiracist public policy positions</a:t>
              </a:r>
            </a:p>
          </p:txBody>
        </p:sp>
      </p:grpSp>
    </p:spTree>
    <p:extLst>
      <p:ext uri="{BB962C8B-B14F-4D97-AF65-F5344CB8AC3E}">
        <p14:creationId xmlns:p14="http://schemas.microsoft.com/office/powerpoint/2010/main" val="584638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noChangeArrowheads="1"/>
          </p:cNvSpPr>
          <p:nvPr>
            <p:ph type="title"/>
          </p:nvPr>
        </p:nvSpPr>
        <p:spPr/>
        <p:txBody>
          <a:bodyPr/>
          <a:lstStyle/>
          <a:p>
            <a:pPr eaLnBrk="1" hangingPunct="1"/>
            <a:r>
              <a:rPr lang="en-US" altLang="en-US" b="1" smtClean="0"/>
              <a:t>United Against Racism (UAR)</a:t>
            </a:r>
          </a:p>
        </p:txBody>
      </p:sp>
      <p:pic>
        <p:nvPicPr>
          <p:cNvPr id="95234" name="Table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1168400"/>
            <a:ext cx="6553200" cy="5127625"/>
          </a:xfrm>
        </p:spPr>
      </p:pic>
      <p:sp>
        <p:nvSpPr>
          <p:cNvPr id="95235" name="Text Placeholder 2"/>
          <p:cNvSpPr>
            <a:spLocks noGrp="1" noChangeArrowheads="1"/>
          </p:cNvSpPr>
          <p:nvPr>
            <p:ph type="body" sz="quarter" idx="14"/>
          </p:nvPr>
        </p:nvSpPr>
        <p:spPr>
          <a:xfrm>
            <a:off x="2003425" y="5838825"/>
            <a:ext cx="5294313" cy="274638"/>
          </a:xfrm>
        </p:spPr>
        <p:txBody>
          <a:bodyPr/>
          <a:lstStyle/>
          <a:p>
            <a:pPr eaLnBrk="1" hangingPunct="1"/>
            <a:endParaRPr lang="en-US" altLang="en-US" smtClean="0"/>
          </a:p>
        </p:txBody>
      </p:sp>
    </p:spTree>
    <p:extLst>
      <p:ext uri="{BB962C8B-B14F-4D97-AF65-F5344CB8AC3E}">
        <p14:creationId xmlns:p14="http://schemas.microsoft.com/office/powerpoint/2010/main" val="26793659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63" y="1892300"/>
            <a:ext cx="7315200" cy="2852738"/>
          </a:xfrm>
        </p:spPr>
        <p:txBody>
          <a:bodyPr/>
          <a:lstStyle/>
          <a:p>
            <a:pPr eaLnBrk="1" hangingPunct="1">
              <a:defRPr/>
            </a:pPr>
            <a:r>
              <a:rPr lang="en-US" dirty="0"/>
              <a:t>Social Determinants of Health Screening &amp; Response</a:t>
            </a:r>
          </a:p>
        </p:txBody>
      </p:sp>
    </p:spTree>
    <p:extLst>
      <p:ext uri="{BB962C8B-B14F-4D97-AF65-F5344CB8AC3E}">
        <p14:creationId xmlns:p14="http://schemas.microsoft.com/office/powerpoint/2010/main" val="38129876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noChangeArrowheads="1"/>
          </p:cNvSpPr>
          <p:nvPr>
            <p:ph type="title"/>
          </p:nvPr>
        </p:nvSpPr>
        <p:spPr/>
        <p:txBody>
          <a:bodyPr/>
          <a:lstStyle/>
          <a:p>
            <a:pPr eaLnBrk="1" hangingPunct="1"/>
            <a:r>
              <a:rPr lang="en-US" altLang="en-US" smtClean="0"/>
              <a:t>Social Determinants</a:t>
            </a:r>
          </a:p>
        </p:txBody>
      </p:sp>
      <p:sp>
        <p:nvSpPr>
          <p:cNvPr id="3" name="Content Placeholder 2"/>
          <p:cNvSpPr>
            <a:spLocks noGrp="1"/>
          </p:cNvSpPr>
          <p:nvPr>
            <p:ph idx="1"/>
          </p:nvPr>
        </p:nvSpPr>
        <p:spPr>
          <a:xfrm>
            <a:off x="666750" y="2535238"/>
            <a:ext cx="10382250" cy="1363662"/>
          </a:xfrm>
        </p:spPr>
        <p:txBody>
          <a:bodyPr/>
          <a:lstStyle/>
          <a:p>
            <a:pPr eaLnBrk="1" hangingPunct="1">
              <a:defRPr/>
            </a:pPr>
            <a:r>
              <a:rPr lang="en-US" sz="2000" b="1" i="1" dirty="0"/>
              <a:t>What we must do to accomplish this:</a:t>
            </a:r>
            <a:endParaRPr lang="en-US" sz="2000" dirty="0"/>
          </a:p>
          <a:p>
            <a:pPr marL="257175" indent="-257175" eaLnBrk="1" hangingPunct="1">
              <a:buFont typeface="Arial" panose="020B0604020202020204" pitchFamily="34" charset="0"/>
              <a:buChar char="•"/>
              <a:defRPr/>
            </a:pPr>
            <a:r>
              <a:rPr lang="en-US" sz="2000" dirty="0"/>
              <a:t>Expand screening of social determinants of health to all primary care patients. </a:t>
            </a:r>
          </a:p>
          <a:p>
            <a:pPr marL="257175" indent="-257175" eaLnBrk="1" hangingPunct="1">
              <a:buFont typeface="Arial" panose="020B0604020202020204" pitchFamily="34" charset="0"/>
              <a:buChar char="•"/>
              <a:defRPr/>
            </a:pPr>
            <a:r>
              <a:rPr lang="en-US" sz="2000" dirty="0"/>
              <a:t>Expand our community health worker workforce, who serve as primary supports for connecting patients to resources. </a:t>
            </a:r>
          </a:p>
          <a:p>
            <a:pPr marL="257175" indent="-257175" eaLnBrk="1" hangingPunct="1">
              <a:buFont typeface="Arial" panose="020B0604020202020204" pitchFamily="34" charset="0"/>
              <a:buChar char="•"/>
              <a:defRPr/>
            </a:pPr>
            <a:r>
              <a:rPr lang="en-US" sz="2000" dirty="0"/>
              <a:t>Invest in interventions to address the most common unmet needs among our patients, namely food insecurity through establishing clinical food pantries.</a:t>
            </a:r>
          </a:p>
        </p:txBody>
      </p:sp>
      <p:sp>
        <p:nvSpPr>
          <p:cNvPr id="4" name="Content Placeholder 2"/>
          <p:cNvSpPr txBox="1">
            <a:spLocks/>
          </p:cNvSpPr>
          <p:nvPr/>
        </p:nvSpPr>
        <p:spPr>
          <a:xfrm>
            <a:off x="654050" y="1135063"/>
            <a:ext cx="10547350" cy="900112"/>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230188" indent="-225425"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3pPr>
            <a:lvl4pPr marL="690563"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4pPr>
            <a:lvl5pPr marL="914400"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w="0"/>
                <a:solidFill>
                  <a:srgbClr val="009AA3"/>
                </a:solidFill>
                <a:effectLst>
                  <a:outerShdw blurRad="38100" dist="25400" dir="5400000" algn="ctr" rotWithShape="0">
                    <a:srgbClr val="6E747A">
                      <a:alpha val="43000"/>
                    </a:srgbClr>
                  </a:outerShdw>
                </a:effectLst>
                <a:uLnTx/>
                <a:uFillTx/>
                <a:latin typeface="Calibri"/>
                <a:ea typeface="+mn-ea"/>
                <a:cs typeface="+mn-cs"/>
              </a:rPr>
              <a:t>80% of the influence on health is by factors outside of the healthcare system, known as the social determinants of health such as food, housing, transportation, education. Further, racist policy and institutions have created inequitable distribution of resources to support good health for all.</a:t>
            </a:r>
          </a:p>
        </p:txBody>
      </p:sp>
      <p:sp>
        <p:nvSpPr>
          <p:cNvPr id="5" name="Content Placeholder 2"/>
          <p:cNvSpPr txBox="1">
            <a:spLocks/>
          </p:cNvSpPr>
          <p:nvPr/>
        </p:nvSpPr>
        <p:spPr>
          <a:xfrm>
            <a:off x="666750" y="4572000"/>
            <a:ext cx="10306050" cy="1069975"/>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230188" indent="-225425"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460375"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3pPr>
            <a:lvl4pPr marL="690563"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4pPr>
            <a:lvl5pPr marL="914400" indent="-230188"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Calibri"/>
                <a:ea typeface="+mn-ea"/>
                <a:cs typeface="+mn-cs"/>
              </a:rPr>
              <a:t>Measures of success:</a:t>
            </a: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Increase screening rates through achieving collection of social determinants at all primary care visits, beginning first in targeted communities. </a:t>
            </a: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Increase rate of follow up on positive screenings</a:t>
            </a:r>
          </a:p>
          <a:p>
            <a:pPr marL="257175" marR="0" lvl="0" indent="-257175"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Demonstrate reduction in food insecurity among primary care patients.</a:t>
            </a:r>
          </a:p>
        </p:txBody>
      </p:sp>
    </p:spTree>
    <p:extLst>
      <p:ext uri="{BB962C8B-B14F-4D97-AF65-F5344CB8AC3E}">
        <p14:creationId xmlns:p14="http://schemas.microsoft.com/office/powerpoint/2010/main" val="3247443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Lucida Grande" panose="020B0600040502020204" pitchFamily="34" charset="0"/>
                <a:ea typeface="MS PGothic" panose="020B0600070205080204" pitchFamily="34" charset="-128"/>
                <a:cs typeface="+mn-cs"/>
              </a:rPr>
              <a:t>Quality &amp; Patient Experience   |   Confidential—do not copy or distribute</a:t>
            </a:r>
          </a:p>
        </p:txBody>
      </p:sp>
      <p:sp>
        <p:nvSpPr>
          <p:cNvPr id="6" name="Content Placeholder 2"/>
          <p:cNvSpPr txBox="1">
            <a:spLocks noGrp="1"/>
          </p:cNvSpPr>
          <p:nvPr>
            <p:ph idx="1"/>
          </p:nvPr>
        </p:nvSpPr>
        <p:spPr>
          <a:xfrm>
            <a:off x="641350" y="796925"/>
            <a:ext cx="10902950" cy="4945063"/>
          </a:xfrm>
        </p:spPr>
        <p:txBody>
          <a:bodyPr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chemeClr val="accent2"/>
                </a:solidFill>
                <a:latin typeface="+mj-lt"/>
                <a:ea typeface="+mj-ea"/>
                <a:cs typeface="+mj-cs"/>
              </a:rPr>
              <a:t>Questionnaire completion options</a:t>
            </a:r>
          </a:p>
          <a:p>
            <a:pPr marL="342900" indent="-342900">
              <a:buFont typeface="Arial" panose="020B0604020202020204" pitchFamily="34" charset="0"/>
              <a:buChar char="•"/>
              <a:defRPr/>
            </a:pPr>
            <a:r>
              <a:rPr lang="en-US" b="1" dirty="0"/>
              <a:t>Patient Gateway </a:t>
            </a:r>
            <a:r>
              <a:rPr lang="en-US" sz="1800" dirty="0"/>
              <a:t>7 days prior to visit</a:t>
            </a:r>
          </a:p>
          <a:p>
            <a:pPr marL="342900" indent="-342900">
              <a:buFont typeface="Arial" panose="020B0604020202020204" pitchFamily="34" charset="0"/>
              <a:buChar char="•"/>
              <a:defRPr/>
            </a:pPr>
            <a:r>
              <a:rPr lang="en-US" b="1" dirty="0"/>
              <a:t>iPad Devices </a:t>
            </a:r>
            <a:r>
              <a:rPr lang="en-US" sz="1800" dirty="0"/>
              <a:t>upon patient arrival in clinic</a:t>
            </a:r>
          </a:p>
          <a:p>
            <a:pPr marL="342900" indent="-342900">
              <a:buFont typeface="Arial" panose="020B0604020202020204" pitchFamily="34" charset="0"/>
              <a:buChar char="•"/>
              <a:defRPr/>
            </a:pPr>
            <a:r>
              <a:rPr lang="en-US" b="1" dirty="0"/>
              <a:t>Verbally with the Care Team </a:t>
            </a:r>
            <a:r>
              <a:rPr lang="en-US" sz="1800" dirty="0"/>
              <a:t>up to 2 days prior to visit without an encounter</a:t>
            </a:r>
          </a:p>
          <a:p>
            <a:pPr marL="342900" indent="-342900">
              <a:buFont typeface="Arial" panose="020B0604020202020204" pitchFamily="34" charset="0"/>
              <a:buChar char="•"/>
              <a:defRPr/>
            </a:pPr>
            <a:r>
              <a:rPr lang="en-US" b="1" dirty="0"/>
              <a:t>Paper </a:t>
            </a:r>
            <a:r>
              <a:rPr lang="en-US" sz="1800" dirty="0"/>
              <a:t>if methods above are unavailable</a:t>
            </a:r>
          </a:p>
          <a:p>
            <a:pPr marL="342900" indent="-342900">
              <a:buFont typeface="Arial" panose="020B0604020202020204" pitchFamily="34" charset="0"/>
              <a:buChar char="•"/>
              <a:defRPr/>
            </a:pPr>
            <a:endParaRPr lang="en-US" sz="1800" b="1" dirty="0"/>
          </a:p>
          <a:p>
            <a:pPr>
              <a:defRPr/>
            </a:pPr>
            <a:endParaRPr lang="en-US" sz="2400" dirty="0">
              <a:solidFill>
                <a:schemeClr val="accent2"/>
              </a:solidFill>
              <a:latin typeface="+mj-lt"/>
              <a:ea typeface="+mj-ea"/>
              <a:cs typeface="+mj-cs"/>
            </a:endParaRPr>
          </a:p>
          <a:p>
            <a:pPr>
              <a:defRPr/>
            </a:pPr>
            <a:endParaRPr lang="en-US" sz="2400" dirty="0">
              <a:solidFill>
                <a:schemeClr val="accent2"/>
              </a:solidFill>
              <a:latin typeface="+mj-lt"/>
              <a:ea typeface="+mj-ea"/>
              <a:cs typeface="+mj-cs"/>
            </a:endParaRPr>
          </a:p>
          <a:p>
            <a:pPr>
              <a:defRPr/>
            </a:pPr>
            <a:r>
              <a:rPr lang="en-US" sz="2400" dirty="0">
                <a:solidFill>
                  <a:schemeClr val="accent2"/>
                </a:solidFill>
                <a:latin typeface="+mj-lt"/>
                <a:ea typeface="+mj-ea"/>
                <a:cs typeface="+mj-cs"/>
              </a:rPr>
              <a:t>Addressing domains with positive screens</a:t>
            </a:r>
            <a:endParaRPr lang="en-US" sz="1800" b="1" dirty="0">
              <a:solidFill>
                <a:schemeClr val="accent2"/>
              </a:solidFill>
              <a:latin typeface="+mj-lt"/>
              <a:ea typeface="+mj-ea"/>
              <a:cs typeface="+mj-cs"/>
            </a:endParaRPr>
          </a:p>
          <a:p>
            <a:pPr>
              <a:defRPr/>
            </a:pPr>
            <a:r>
              <a:rPr lang="en-US" dirty="0"/>
              <a:t>Clinical staff (provider, MA) reviews questionnaire responses with patient and determines if the following interventions are necessary:</a:t>
            </a:r>
          </a:p>
          <a:p>
            <a:pPr marL="342900" indent="-342900">
              <a:buFont typeface="Arial" panose="020B0604020202020204" pitchFamily="34" charset="0"/>
              <a:buChar char="•"/>
              <a:defRPr/>
            </a:pPr>
            <a:r>
              <a:rPr lang="en-US" b="1" dirty="0"/>
              <a:t>Local resource tip sheet </a:t>
            </a:r>
            <a:r>
              <a:rPr lang="en-US" dirty="0"/>
              <a:t>in the positively screened domain(s) and/or</a:t>
            </a:r>
          </a:p>
          <a:p>
            <a:pPr marL="804863" lvl="1" indent="-342900">
              <a:defRPr/>
            </a:pPr>
            <a:r>
              <a:rPr lang="en-US" sz="1600" dirty="0"/>
              <a:t>Patient is provided a tip sheet through the AVS containing local/state resources for self-enrollment</a:t>
            </a:r>
          </a:p>
          <a:p>
            <a:pPr marL="342900" indent="-342900">
              <a:buFont typeface="Arial" panose="020B0604020202020204" pitchFamily="34" charset="0"/>
              <a:buChar char="•"/>
              <a:defRPr/>
            </a:pPr>
            <a:r>
              <a:rPr lang="en-US" b="1" dirty="0"/>
              <a:t>Referral to SDOH</a:t>
            </a:r>
            <a:r>
              <a:rPr lang="en-US" dirty="0"/>
              <a:t> at their respective institutions</a:t>
            </a:r>
          </a:p>
          <a:p>
            <a:pPr marL="804863" lvl="1" indent="-342900">
              <a:defRPr/>
            </a:pPr>
            <a:r>
              <a:rPr lang="en-US" sz="1600" dirty="0"/>
              <a:t>Patient is contacted by a community resource specialist or similar for additional assistance</a:t>
            </a:r>
          </a:p>
          <a:p>
            <a:pPr>
              <a:defRPr/>
            </a:pPr>
            <a:endParaRPr lang="en-US" sz="2400" dirty="0">
              <a:solidFill>
                <a:schemeClr val="accent2"/>
              </a:solidFill>
              <a:latin typeface="+mj-lt"/>
              <a:ea typeface="+mj-ea"/>
              <a:cs typeface="+mj-cs"/>
            </a:endParaRPr>
          </a:p>
        </p:txBody>
      </p:sp>
    </p:spTree>
    <p:extLst>
      <p:ext uri="{BB962C8B-B14F-4D97-AF65-F5344CB8AC3E}">
        <p14:creationId xmlns:p14="http://schemas.microsoft.com/office/powerpoint/2010/main" val="2113974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Turn Arrow 117"/>
          <p:cNvSpPr/>
          <p:nvPr/>
        </p:nvSpPr>
        <p:spPr>
          <a:xfrm rot="5400000" flipH="1">
            <a:off x="6301581" y="3225007"/>
            <a:ext cx="1074737" cy="323850"/>
          </a:xfrm>
          <a:prstGeom prst="uturnArrow">
            <a:avLst>
              <a:gd name="adj1" fmla="val 3877"/>
              <a:gd name="adj2" fmla="val 25000"/>
              <a:gd name="adj3" fmla="val 0"/>
              <a:gd name="adj4" fmla="val 10911"/>
              <a:gd name="adj5" fmla="val 919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U-Turn Arrow 38"/>
          <p:cNvSpPr/>
          <p:nvPr/>
        </p:nvSpPr>
        <p:spPr>
          <a:xfrm rot="16200000">
            <a:off x="567532" y="2256631"/>
            <a:ext cx="1100138" cy="384175"/>
          </a:xfrm>
          <a:prstGeom prst="uturnArrow">
            <a:avLst>
              <a:gd name="adj1" fmla="val 3877"/>
              <a:gd name="adj2" fmla="val 25000"/>
              <a:gd name="adj3" fmla="val 0"/>
              <a:gd name="adj4" fmla="val 10911"/>
              <a:gd name="adj5" fmla="val 919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0355" name="Group 13"/>
          <p:cNvGrpSpPr>
            <a:grpSpLocks/>
          </p:cNvGrpSpPr>
          <p:nvPr/>
        </p:nvGrpSpPr>
        <p:grpSpPr bwMode="auto">
          <a:xfrm>
            <a:off x="1096963" y="1622425"/>
            <a:ext cx="5610225" cy="836613"/>
            <a:chOff x="1630011" y="1206734"/>
            <a:chExt cx="5611162" cy="837675"/>
          </a:xfrm>
        </p:grpSpPr>
        <p:sp>
          <p:nvSpPr>
            <p:cNvPr id="8" name="Rounded Rectangle 53"/>
            <p:cNvSpPr/>
            <p:nvPr/>
          </p:nvSpPr>
          <p:spPr>
            <a:xfrm>
              <a:off x="1884053" y="1263957"/>
              <a:ext cx="5357120" cy="78045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00423" name="Group 12"/>
            <p:cNvGrpSpPr>
              <a:grpSpLocks/>
            </p:cNvGrpSpPr>
            <p:nvPr/>
          </p:nvGrpSpPr>
          <p:grpSpPr bwMode="auto">
            <a:xfrm>
              <a:off x="1630011" y="1206734"/>
              <a:ext cx="5591912" cy="780210"/>
              <a:chOff x="1630011" y="1206734"/>
              <a:chExt cx="5591912" cy="780210"/>
            </a:xfrm>
          </p:grpSpPr>
          <p:sp>
            <p:nvSpPr>
              <p:cNvPr id="10" name="Rounded Rectangle 4"/>
              <p:cNvSpPr/>
              <p:nvPr/>
            </p:nvSpPr>
            <p:spPr>
              <a:xfrm>
                <a:off x="1865000" y="1206734"/>
                <a:ext cx="5357120" cy="7804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Isosceles Triangle 11"/>
              <p:cNvSpPr/>
              <p:nvPr/>
            </p:nvSpPr>
            <p:spPr>
              <a:xfrm rot="16200000">
                <a:off x="1656876" y="1454856"/>
                <a:ext cx="230479" cy="2842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13" name="Sev01"/>
          <p:cNvSpPr>
            <a:spLocks noChangeAspect="1"/>
          </p:cNvSpPr>
          <p:nvPr/>
        </p:nvSpPr>
        <p:spPr>
          <a:xfrm>
            <a:off x="6032500" y="1719263"/>
            <a:ext cx="585788" cy="585787"/>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100357" name="Text Placeholder 3"/>
          <p:cNvSpPr txBox="1">
            <a:spLocks noChangeArrowheads="1"/>
          </p:cNvSpPr>
          <p:nvPr/>
        </p:nvSpPr>
        <p:spPr bwMode="auto">
          <a:xfrm>
            <a:off x="1838325" y="1881188"/>
            <a:ext cx="4313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sz="2400">
                <a:solidFill>
                  <a:schemeClr val="tx1"/>
                </a:solidFill>
                <a:latin typeface="Lucida Grande"/>
                <a:ea typeface="MS PGothic" panose="020B0600070205080204" pitchFamily="34" charset="-128"/>
              </a:defRPr>
            </a:lvl1pPr>
            <a:lvl2pPr>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Behavioral Health Need </a:t>
            </a:r>
          </a:p>
        </p:txBody>
      </p:sp>
      <p:grpSp>
        <p:nvGrpSpPr>
          <p:cNvPr id="100358" name="Group 81"/>
          <p:cNvGrpSpPr>
            <a:grpSpLocks/>
          </p:cNvGrpSpPr>
          <p:nvPr/>
        </p:nvGrpSpPr>
        <p:grpSpPr bwMode="auto">
          <a:xfrm flipH="1">
            <a:off x="1287463" y="2543175"/>
            <a:ext cx="5610225" cy="836613"/>
            <a:chOff x="1630011" y="1206734"/>
            <a:chExt cx="5611162" cy="837675"/>
          </a:xfrm>
        </p:grpSpPr>
        <p:sp>
          <p:nvSpPr>
            <p:cNvPr id="17" name="Rounded Rectangle 82"/>
            <p:cNvSpPr/>
            <p:nvPr/>
          </p:nvSpPr>
          <p:spPr>
            <a:xfrm>
              <a:off x="1884053" y="1263957"/>
              <a:ext cx="5357120" cy="780452"/>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00419" name="Group 83"/>
            <p:cNvGrpSpPr>
              <a:grpSpLocks/>
            </p:cNvGrpSpPr>
            <p:nvPr/>
          </p:nvGrpSpPr>
          <p:grpSpPr bwMode="auto">
            <a:xfrm>
              <a:off x="1630011" y="1206734"/>
              <a:ext cx="5591912" cy="780210"/>
              <a:chOff x="1630011" y="1206734"/>
              <a:chExt cx="5591912" cy="780210"/>
            </a:xfrm>
          </p:grpSpPr>
          <p:sp>
            <p:nvSpPr>
              <p:cNvPr id="19" name="Rounded Rectangle 84"/>
              <p:cNvSpPr/>
              <p:nvPr/>
            </p:nvSpPr>
            <p:spPr>
              <a:xfrm>
                <a:off x="1865000" y="1206734"/>
                <a:ext cx="5357120" cy="78045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Isosceles Triangle 19"/>
              <p:cNvSpPr/>
              <p:nvPr/>
            </p:nvSpPr>
            <p:spPr>
              <a:xfrm rot="16200000">
                <a:off x="1656877" y="1454855"/>
                <a:ext cx="230479" cy="28421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21" name="Sev01"/>
          <p:cNvSpPr>
            <a:spLocks noChangeAspect="1"/>
          </p:cNvSpPr>
          <p:nvPr/>
        </p:nvSpPr>
        <p:spPr>
          <a:xfrm flipH="1">
            <a:off x="1409700" y="2630488"/>
            <a:ext cx="585788" cy="58420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100360" name="Text Placeholder 3"/>
          <p:cNvSpPr txBox="1">
            <a:spLocks noChangeArrowheads="1"/>
          </p:cNvSpPr>
          <p:nvPr/>
        </p:nvSpPr>
        <p:spPr bwMode="auto">
          <a:xfrm>
            <a:off x="1774825" y="2809875"/>
            <a:ext cx="477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sz="2400">
                <a:solidFill>
                  <a:schemeClr val="tx1"/>
                </a:solidFill>
                <a:latin typeface="Lucida Grande"/>
                <a:ea typeface="MS PGothic" panose="020B0600070205080204" pitchFamily="34" charset="-128"/>
              </a:defRPr>
            </a:lvl1pPr>
            <a:lvl2pPr>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Complex Physical Health Need</a:t>
            </a:r>
          </a:p>
        </p:txBody>
      </p:sp>
      <p:grpSp>
        <p:nvGrpSpPr>
          <p:cNvPr id="100361" name="Group 98"/>
          <p:cNvGrpSpPr>
            <a:grpSpLocks/>
          </p:cNvGrpSpPr>
          <p:nvPr/>
        </p:nvGrpSpPr>
        <p:grpSpPr bwMode="auto">
          <a:xfrm>
            <a:off x="1096963" y="3438525"/>
            <a:ext cx="5610225" cy="838200"/>
            <a:chOff x="1630011" y="1206734"/>
            <a:chExt cx="5611162" cy="837675"/>
          </a:xfrm>
        </p:grpSpPr>
        <p:sp>
          <p:nvSpPr>
            <p:cNvPr id="25" name="Rounded Rectangle 99"/>
            <p:cNvSpPr/>
            <p:nvPr/>
          </p:nvSpPr>
          <p:spPr>
            <a:xfrm>
              <a:off x="1884053" y="1263848"/>
              <a:ext cx="5357120" cy="780561"/>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00415" name="Group 100"/>
            <p:cNvGrpSpPr>
              <a:grpSpLocks/>
            </p:cNvGrpSpPr>
            <p:nvPr/>
          </p:nvGrpSpPr>
          <p:grpSpPr bwMode="auto">
            <a:xfrm>
              <a:off x="1630011" y="1206734"/>
              <a:ext cx="5591912" cy="780210"/>
              <a:chOff x="1630011" y="1206734"/>
              <a:chExt cx="5591912" cy="780210"/>
            </a:xfrm>
          </p:grpSpPr>
          <p:sp>
            <p:nvSpPr>
              <p:cNvPr id="27" name="Rounded Rectangle 101"/>
              <p:cNvSpPr/>
              <p:nvPr/>
            </p:nvSpPr>
            <p:spPr>
              <a:xfrm>
                <a:off x="1865000" y="1206734"/>
                <a:ext cx="5357120" cy="78056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Isosceles Triangle 27"/>
              <p:cNvSpPr/>
              <p:nvPr/>
            </p:nvSpPr>
            <p:spPr>
              <a:xfrm rot="16200000">
                <a:off x="1656300" y="1454911"/>
                <a:ext cx="231630" cy="28420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29" name="Sev01"/>
          <p:cNvSpPr>
            <a:spLocks noChangeAspect="1"/>
          </p:cNvSpPr>
          <p:nvPr/>
        </p:nvSpPr>
        <p:spPr>
          <a:xfrm>
            <a:off x="6010275" y="3536950"/>
            <a:ext cx="585788" cy="58420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30" name="Text Placeholder 3"/>
          <p:cNvSpPr txBox="1">
            <a:spLocks/>
          </p:cNvSpPr>
          <p:nvPr/>
        </p:nvSpPr>
        <p:spPr>
          <a:xfrm>
            <a:off x="1643063" y="3713163"/>
            <a:ext cx="4348162" cy="377825"/>
          </a:xfrm>
          <a:prstGeom prst="rect">
            <a:avLst/>
          </a:prstGeom>
        </p:spPr>
        <p:txBody>
          <a:bodyPr lIns="0" tIns="0" rIns="0" bIns="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ucida Grande" panose="020B0600040502020204" pitchFamily="34" charset="0"/>
                <a:ea typeface="MS PGothic" panose="020B0600070205080204" pitchFamily="34" charset="-128"/>
                <a:cs typeface="+mn-cs"/>
              </a:rPr>
              <a:t>Need assistance with one or more ADL or IADL*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Lucida Grande" panose="020B0600040502020204" pitchFamily="34" charset="0"/>
              <a:ea typeface="MS PGothic" panose="020B0600070205080204" pitchFamily="34" charset="-128"/>
              <a:cs typeface="+mn-cs"/>
            </a:endParaRPr>
          </a:p>
        </p:txBody>
      </p:sp>
      <p:grpSp>
        <p:nvGrpSpPr>
          <p:cNvPr id="100364" name="Group 106"/>
          <p:cNvGrpSpPr>
            <a:grpSpLocks/>
          </p:cNvGrpSpPr>
          <p:nvPr/>
        </p:nvGrpSpPr>
        <p:grpSpPr bwMode="auto">
          <a:xfrm flipH="1">
            <a:off x="1287463" y="4359275"/>
            <a:ext cx="5376862" cy="838200"/>
            <a:chOff x="1864471" y="1206734"/>
            <a:chExt cx="5376702" cy="837675"/>
          </a:xfrm>
        </p:grpSpPr>
        <p:sp>
          <p:nvSpPr>
            <p:cNvPr id="32" name="Rounded Rectangle 107"/>
            <p:cNvSpPr/>
            <p:nvPr/>
          </p:nvSpPr>
          <p:spPr>
            <a:xfrm>
              <a:off x="1883520" y="1263848"/>
              <a:ext cx="5357653" cy="780561"/>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3" name="Rounded Rectangle 109"/>
            <p:cNvSpPr/>
            <p:nvPr/>
          </p:nvSpPr>
          <p:spPr>
            <a:xfrm>
              <a:off x="1864471" y="1206734"/>
              <a:ext cx="5357653" cy="78056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34" name="Sev01"/>
          <p:cNvSpPr>
            <a:spLocks noChangeAspect="1"/>
          </p:cNvSpPr>
          <p:nvPr/>
        </p:nvSpPr>
        <p:spPr>
          <a:xfrm flipH="1">
            <a:off x="1409700" y="4456113"/>
            <a:ext cx="585788" cy="585787"/>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38" name="U-Turn Arrow 118"/>
          <p:cNvSpPr/>
          <p:nvPr/>
        </p:nvSpPr>
        <p:spPr>
          <a:xfrm rot="16200000">
            <a:off x="558006" y="4063207"/>
            <a:ext cx="1101725" cy="401638"/>
          </a:xfrm>
          <a:prstGeom prst="uturnArrow">
            <a:avLst>
              <a:gd name="adj1" fmla="val 3877"/>
              <a:gd name="adj2" fmla="val 25000"/>
              <a:gd name="adj3" fmla="val 0"/>
              <a:gd name="adj4" fmla="val 10911"/>
              <a:gd name="adj5" fmla="val 919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0367" name="Graphic 2" descr="Brain in 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188" y="1709738"/>
            <a:ext cx="555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8" name="Graphic 40" descr="Stethosco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975" y="2663825"/>
            <a:ext cx="519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U-Turn Arrow 117"/>
          <p:cNvSpPr/>
          <p:nvPr/>
        </p:nvSpPr>
        <p:spPr>
          <a:xfrm rot="5400000" flipH="1">
            <a:off x="6241256" y="4853782"/>
            <a:ext cx="1133475" cy="500062"/>
          </a:xfrm>
          <a:prstGeom prst="uturnArrow">
            <a:avLst>
              <a:gd name="adj1" fmla="val 3877"/>
              <a:gd name="adj2" fmla="val 25000"/>
              <a:gd name="adj3" fmla="val 0"/>
              <a:gd name="adj4" fmla="val 10911"/>
              <a:gd name="adj5" fmla="val 919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0370" name="Group 81"/>
          <p:cNvGrpSpPr>
            <a:grpSpLocks/>
          </p:cNvGrpSpPr>
          <p:nvPr/>
        </p:nvGrpSpPr>
        <p:grpSpPr bwMode="auto">
          <a:xfrm flipH="1">
            <a:off x="1289050" y="5260975"/>
            <a:ext cx="5611813" cy="838200"/>
            <a:chOff x="1630011" y="1206734"/>
            <a:chExt cx="5611162" cy="837675"/>
          </a:xfrm>
        </p:grpSpPr>
        <p:sp>
          <p:nvSpPr>
            <p:cNvPr id="44" name="Rounded Rectangle 82"/>
            <p:cNvSpPr/>
            <p:nvPr/>
          </p:nvSpPr>
          <p:spPr>
            <a:xfrm>
              <a:off x="1883982" y="1263848"/>
              <a:ext cx="5357191" cy="78056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00409" name="Group 83"/>
            <p:cNvGrpSpPr>
              <a:grpSpLocks/>
            </p:cNvGrpSpPr>
            <p:nvPr/>
          </p:nvGrpSpPr>
          <p:grpSpPr bwMode="auto">
            <a:xfrm>
              <a:off x="1630011" y="1206734"/>
              <a:ext cx="5591912" cy="780210"/>
              <a:chOff x="1630011" y="1206734"/>
              <a:chExt cx="5591912" cy="780210"/>
            </a:xfrm>
          </p:grpSpPr>
          <p:sp>
            <p:nvSpPr>
              <p:cNvPr id="46" name="Rounded Rectangle 84"/>
              <p:cNvSpPr/>
              <p:nvPr/>
            </p:nvSpPr>
            <p:spPr>
              <a:xfrm>
                <a:off x="1864934" y="1206734"/>
                <a:ext cx="5357191" cy="780561"/>
              </a:xfrm>
              <a:prstGeom prst="roundRect">
                <a:avLst>
                  <a:gd name="adj" fmla="val 5000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Isosceles Triangle 46"/>
              <p:cNvSpPr/>
              <p:nvPr/>
            </p:nvSpPr>
            <p:spPr>
              <a:xfrm rot="16200000">
                <a:off x="1656261" y="1454950"/>
                <a:ext cx="231630" cy="284130"/>
              </a:xfrm>
              <a:prstGeom prst="triangle">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48" name="Sev01"/>
          <p:cNvSpPr>
            <a:spLocks noChangeAspect="1"/>
          </p:cNvSpPr>
          <p:nvPr/>
        </p:nvSpPr>
        <p:spPr>
          <a:xfrm flipH="1">
            <a:off x="5988050" y="5375275"/>
            <a:ext cx="585788" cy="58420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100372" name="Text Placeholder 3"/>
          <p:cNvSpPr txBox="1">
            <a:spLocks noChangeArrowheads="1"/>
          </p:cNvSpPr>
          <p:nvPr/>
        </p:nvSpPr>
        <p:spPr bwMode="auto">
          <a:xfrm>
            <a:off x="1169988" y="5422900"/>
            <a:ext cx="47704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sz="2400">
                <a:solidFill>
                  <a:schemeClr val="tx1"/>
                </a:solidFill>
                <a:latin typeface="Lucida Grande"/>
                <a:ea typeface="MS PGothic" panose="020B0600070205080204" pitchFamily="34" charset="-128"/>
              </a:defRPr>
            </a:lvl1pPr>
            <a:lvl2pPr>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High risk pregnancy - with a diagnosis of preeclampsia, gestational diabetes, a referral to Maternal Fetal Medicine</a:t>
            </a:r>
          </a:p>
        </p:txBody>
      </p:sp>
      <p:pic>
        <p:nvPicPr>
          <p:cNvPr id="100373" name="Graphic 59" descr="Ambul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4938" y="4478338"/>
            <a:ext cx="574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4" name="Text Placeholder 3"/>
          <p:cNvSpPr txBox="1">
            <a:spLocks noChangeArrowheads="1"/>
          </p:cNvSpPr>
          <p:nvPr/>
        </p:nvSpPr>
        <p:spPr bwMode="auto">
          <a:xfrm>
            <a:off x="1827213" y="4522788"/>
            <a:ext cx="3897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Lucida Grande"/>
                <a:ea typeface="MS PGothic" panose="020B0600070205080204" pitchFamily="34" charset="-128"/>
              </a:defRPr>
            </a:lvl1pPr>
            <a:lvl2pPr>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Repeated ED use - 4 or more ED visits in 1 year or 2 or more ED visits in 6 months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endParaRPr>
          </a:p>
        </p:txBody>
      </p:sp>
      <p:pic>
        <p:nvPicPr>
          <p:cNvPr id="100375" name="Graphic 62" descr="Pregnant lad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5038" y="5416550"/>
            <a:ext cx="5000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Graphic 64" descr="Woman with ca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3138" y="3581400"/>
            <a:ext cx="5048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Isosceles Triangle 65"/>
          <p:cNvSpPr/>
          <p:nvPr/>
        </p:nvSpPr>
        <p:spPr>
          <a:xfrm rot="16200000" flipH="1">
            <a:off x="1049338" y="4659312"/>
            <a:ext cx="230188" cy="28416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0378" name="Rectangle 66"/>
          <p:cNvSpPr>
            <a:spLocks noChangeArrowheads="1"/>
          </p:cNvSpPr>
          <p:nvPr/>
        </p:nvSpPr>
        <p:spPr bwMode="auto">
          <a:xfrm>
            <a:off x="1547813" y="1035050"/>
            <a:ext cx="4789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Must have one of the following Health Needs Based Criteria:</a:t>
            </a:r>
          </a:p>
        </p:txBody>
      </p:sp>
      <p:sp>
        <p:nvSpPr>
          <p:cNvPr id="100379" name="Rectangle 67"/>
          <p:cNvSpPr>
            <a:spLocks noChangeArrowheads="1"/>
          </p:cNvSpPr>
          <p:nvPr/>
        </p:nvSpPr>
        <p:spPr bwMode="auto">
          <a:xfrm>
            <a:off x="7073900" y="1198563"/>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AND</a:t>
            </a:r>
          </a:p>
        </p:txBody>
      </p:sp>
      <p:sp>
        <p:nvSpPr>
          <p:cNvPr id="100380" name="Rectangle 68"/>
          <p:cNvSpPr>
            <a:spLocks noChangeArrowheads="1"/>
          </p:cNvSpPr>
          <p:nvPr/>
        </p:nvSpPr>
        <p:spPr bwMode="auto">
          <a:xfrm>
            <a:off x="8526463" y="1035050"/>
            <a:ext cx="302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One Risk Factor (SDOH Need)</a:t>
            </a:r>
          </a:p>
        </p:txBody>
      </p:sp>
      <p:sp>
        <p:nvSpPr>
          <p:cNvPr id="100381" name="Rectangle 69"/>
          <p:cNvSpPr>
            <a:spLocks noChangeArrowheads="1"/>
          </p:cNvSpPr>
          <p:nvPr/>
        </p:nvSpPr>
        <p:spPr bwMode="auto">
          <a:xfrm>
            <a:off x="911225" y="2362200"/>
            <a:ext cx="4937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OR</a:t>
            </a:r>
          </a:p>
        </p:txBody>
      </p:sp>
      <p:sp>
        <p:nvSpPr>
          <p:cNvPr id="100382" name="Rectangle 70"/>
          <p:cNvSpPr>
            <a:spLocks noChangeArrowheads="1"/>
          </p:cNvSpPr>
          <p:nvPr/>
        </p:nvSpPr>
        <p:spPr bwMode="auto">
          <a:xfrm>
            <a:off x="6540500" y="3241675"/>
            <a:ext cx="493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OR</a:t>
            </a:r>
          </a:p>
        </p:txBody>
      </p:sp>
      <p:sp>
        <p:nvSpPr>
          <p:cNvPr id="100383" name="Rectangle 71"/>
          <p:cNvSpPr>
            <a:spLocks noChangeArrowheads="1"/>
          </p:cNvSpPr>
          <p:nvPr/>
        </p:nvSpPr>
        <p:spPr bwMode="auto">
          <a:xfrm>
            <a:off x="922338" y="4148138"/>
            <a:ext cx="4937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OR</a:t>
            </a:r>
          </a:p>
        </p:txBody>
      </p:sp>
      <p:sp>
        <p:nvSpPr>
          <p:cNvPr id="100384" name="Rectangle 72"/>
          <p:cNvSpPr>
            <a:spLocks noChangeArrowheads="1"/>
          </p:cNvSpPr>
          <p:nvPr/>
        </p:nvSpPr>
        <p:spPr bwMode="auto">
          <a:xfrm>
            <a:off x="6597650" y="5008563"/>
            <a:ext cx="49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OR</a:t>
            </a:r>
          </a:p>
        </p:txBody>
      </p:sp>
      <p:grpSp>
        <p:nvGrpSpPr>
          <p:cNvPr id="100385" name="Group 96"/>
          <p:cNvGrpSpPr>
            <a:grpSpLocks/>
          </p:cNvGrpSpPr>
          <p:nvPr/>
        </p:nvGrpSpPr>
        <p:grpSpPr bwMode="auto">
          <a:xfrm flipH="1">
            <a:off x="8355013" y="1622425"/>
            <a:ext cx="2397125" cy="1903413"/>
            <a:chOff x="0" y="1605014"/>
            <a:chExt cx="2588329" cy="3283658"/>
          </a:xfrm>
        </p:grpSpPr>
        <p:sp>
          <p:nvSpPr>
            <p:cNvPr id="75" name="Rectangle 74"/>
            <p:cNvSpPr/>
            <p:nvPr/>
          </p:nvSpPr>
          <p:spPr>
            <a:xfrm>
              <a:off x="0" y="1605014"/>
              <a:ext cx="2396347" cy="328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6" name="Isosceles Triangle 75"/>
            <p:cNvSpPr/>
            <p:nvPr/>
          </p:nvSpPr>
          <p:spPr>
            <a:xfrm rot="5400000">
              <a:off x="2282289" y="2254768"/>
              <a:ext cx="380675" cy="2314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00386" name="Group 72"/>
          <p:cNvGrpSpPr>
            <a:grpSpLocks/>
          </p:cNvGrpSpPr>
          <p:nvPr/>
        </p:nvGrpSpPr>
        <p:grpSpPr bwMode="auto">
          <a:xfrm>
            <a:off x="8783638" y="1685925"/>
            <a:ext cx="1516062" cy="1795463"/>
            <a:chOff x="6080253" y="1513233"/>
            <a:chExt cx="1129631" cy="1795989"/>
          </a:xfrm>
        </p:grpSpPr>
        <p:sp>
          <p:nvSpPr>
            <p:cNvPr id="100404" name="Text Placeholder 3"/>
            <p:cNvSpPr txBox="1">
              <a:spLocks noChangeArrowheads="1"/>
            </p:cNvSpPr>
            <p:nvPr/>
          </p:nvSpPr>
          <p:spPr bwMode="auto">
            <a:xfrm>
              <a:off x="6250877" y="1513233"/>
              <a:ext cx="5496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1" i="0" u="sng"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Housing </a:t>
              </a:r>
            </a:p>
          </p:txBody>
        </p:sp>
        <p:sp>
          <p:nvSpPr>
            <p:cNvPr id="100405" name="Text Placeholder 3"/>
            <p:cNvSpPr txBox="1">
              <a:spLocks noChangeArrowheads="1"/>
            </p:cNvSpPr>
            <p:nvPr/>
          </p:nvSpPr>
          <p:spPr bwMode="auto">
            <a:xfrm>
              <a:off x="6080253" y="1801117"/>
              <a:ext cx="112963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Be homeless, at risk for homelessness, or have unhealthy housing conditions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4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endParaRPr>
            </a:p>
          </p:txBody>
        </p:sp>
      </p:grpSp>
      <p:grpSp>
        <p:nvGrpSpPr>
          <p:cNvPr id="81" name="Group 96"/>
          <p:cNvGrpSpPr>
            <a:grpSpLocks/>
          </p:cNvGrpSpPr>
          <p:nvPr/>
        </p:nvGrpSpPr>
        <p:grpSpPr>
          <a:xfrm flipH="1">
            <a:off x="8299240" y="3985009"/>
            <a:ext cx="2496851" cy="1743212"/>
            <a:chOff x="0" y="1605014"/>
            <a:chExt cx="2514600" cy="3589848"/>
          </a:xfrm>
          <a:solidFill>
            <a:schemeClr val="accent2"/>
          </a:solidFill>
        </p:grpSpPr>
        <p:sp>
          <p:nvSpPr>
            <p:cNvPr id="82" name="Rectangle 81"/>
            <p:cNvSpPr/>
            <p:nvPr/>
          </p:nvSpPr>
          <p:spPr>
            <a:xfrm>
              <a:off x="0" y="1605014"/>
              <a:ext cx="2286000" cy="3589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Isosceles Triangle 82"/>
            <p:cNvSpPr/>
            <p:nvPr/>
          </p:nvSpPr>
          <p:spPr>
            <a:xfrm rot="5400000">
              <a:off x="2208486" y="2251400"/>
              <a:ext cx="381000" cy="2312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00388" name="Group 72"/>
          <p:cNvGrpSpPr>
            <a:grpSpLocks/>
          </p:cNvGrpSpPr>
          <p:nvPr/>
        </p:nvGrpSpPr>
        <p:grpSpPr bwMode="auto">
          <a:xfrm>
            <a:off x="7496175" y="4064000"/>
            <a:ext cx="2298700" cy="522288"/>
            <a:chOff x="6155523" y="966811"/>
            <a:chExt cx="2168209" cy="525843"/>
          </a:xfrm>
        </p:grpSpPr>
        <p:sp>
          <p:nvSpPr>
            <p:cNvPr id="100402" name="Text Placeholder 3"/>
            <p:cNvSpPr txBox="1">
              <a:spLocks noChangeArrowheads="1"/>
            </p:cNvSpPr>
            <p:nvPr/>
          </p:nvSpPr>
          <p:spPr bwMode="auto">
            <a:xfrm>
              <a:off x="7496582" y="966811"/>
              <a:ext cx="827150" cy="24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600" b="1" i="0" u="sng"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rPr>
                <a:t>Nutrition </a:t>
              </a:r>
            </a:p>
          </p:txBody>
        </p:sp>
        <p:sp>
          <p:nvSpPr>
            <p:cNvPr id="100403" name="Text Placeholder 3"/>
            <p:cNvSpPr txBox="1">
              <a:spLocks noChangeArrowheads="1"/>
            </p:cNvSpPr>
            <p:nvPr/>
          </p:nvSpPr>
          <p:spPr bwMode="auto">
            <a:xfrm>
              <a:off x="6155523" y="1306752"/>
              <a:ext cx="1660761" cy="1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1450" indent="-171450">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smtClean="0">
                <a:ln>
                  <a:noFill/>
                </a:ln>
                <a:solidFill>
                  <a:srgbClr val="FFFFFF"/>
                </a:solidFill>
                <a:effectLst/>
                <a:uLnTx/>
                <a:uFillTx/>
                <a:latin typeface="Lucida Grande"/>
                <a:ea typeface="MS PGothic" panose="020B0600070205080204" pitchFamily="34" charset="-128"/>
                <a:cs typeface="+mn-cs"/>
              </a:endParaRPr>
            </a:p>
          </p:txBody>
        </p:sp>
      </p:grpSp>
      <p:sp>
        <p:nvSpPr>
          <p:cNvPr id="90" name="Text Placeholder 3"/>
          <p:cNvSpPr txBox="1">
            <a:spLocks/>
          </p:cNvSpPr>
          <p:nvPr/>
        </p:nvSpPr>
        <p:spPr>
          <a:xfrm>
            <a:off x="8704263" y="4419600"/>
            <a:ext cx="1690687" cy="1077913"/>
          </a:xfrm>
          <a:prstGeom prst="rect">
            <a:avLst/>
          </a:prstGeom>
        </p:spPr>
        <p:txBody>
          <a:bodyPr lIns="0" tIns="0" rIns="0" bIns="0">
            <a:spAutoFit/>
          </a:bodyPr>
          <a:lstStyle>
            <a:defPPr>
              <a:defRPr lang="en-US"/>
            </a:defPPr>
            <a:lvl1pPr marL="171450" indent="-171450">
              <a:buFont typeface="Arial" panose="020B0604020202020204" pitchFamily="34" charset="0"/>
              <a:buChar char="•"/>
              <a:defRPr sz="1400" baseline="0">
                <a:solidFill>
                  <a:schemeClr val="bg1"/>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pPr marL="34290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Lucida Grande" panose="020B0600040502020204" pitchFamily="34" charset="0"/>
                <a:ea typeface="MS PGothic" panose="020B0600070205080204" pitchFamily="34" charset="-128"/>
                <a:cs typeface="+mn-cs"/>
              </a:rPr>
              <a:t>At risk for nutritional deficiency or imbalance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Lucida Grande" panose="020B0600040502020204" pitchFamily="34" charset="0"/>
              <a:ea typeface="MS PGothic" panose="020B0600070205080204" pitchFamily="34" charset="-128"/>
              <a:cs typeface="+mn-cs"/>
            </a:endParaRPr>
          </a:p>
        </p:txBody>
      </p:sp>
      <p:sp>
        <p:nvSpPr>
          <p:cNvPr id="100390" name="Rectangle 90"/>
          <p:cNvSpPr>
            <a:spLocks noChangeArrowheads="1"/>
          </p:cNvSpPr>
          <p:nvPr/>
        </p:nvSpPr>
        <p:spPr bwMode="auto">
          <a:xfrm>
            <a:off x="9386888" y="3598863"/>
            <a:ext cx="49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Lucida Grande"/>
                <a:ea typeface="MS PGothic" panose="020B0600070205080204" pitchFamily="34" charset="-128"/>
                <a:cs typeface="+mn-cs"/>
              </a:rPr>
              <a:t>OR</a:t>
            </a:r>
          </a:p>
        </p:txBody>
      </p:sp>
      <p:grpSp>
        <p:nvGrpSpPr>
          <p:cNvPr id="100391" name="Group 10"/>
          <p:cNvGrpSpPr>
            <a:grpSpLocks/>
          </p:cNvGrpSpPr>
          <p:nvPr/>
        </p:nvGrpSpPr>
        <p:grpSpPr bwMode="auto">
          <a:xfrm>
            <a:off x="10321925" y="3943350"/>
            <a:ext cx="776288" cy="771525"/>
            <a:chOff x="8260918" y="4093895"/>
            <a:chExt cx="775588" cy="771076"/>
          </a:xfrm>
        </p:grpSpPr>
        <p:sp>
          <p:nvSpPr>
            <p:cNvPr id="87" name="Oval 86"/>
            <p:cNvSpPr>
              <a:spLocks noChangeAspect="1"/>
            </p:cNvSpPr>
            <p:nvPr/>
          </p:nvSpPr>
          <p:spPr>
            <a:xfrm>
              <a:off x="8260918" y="4093895"/>
              <a:ext cx="775588" cy="77107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Georgia"/>
                <a:ea typeface="+mn-ea"/>
                <a:cs typeface="+mn-cs"/>
              </a:endParaRPr>
            </a:p>
          </p:txBody>
        </p:sp>
        <p:pic>
          <p:nvPicPr>
            <p:cNvPr id="100400" name="Graphic 92" descr="Ap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5115" y="4238274"/>
              <a:ext cx="510714" cy="5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1" name="Graphic 95" descr="Medic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4341" y="4461981"/>
              <a:ext cx="168123" cy="16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92" name="Group 14"/>
          <p:cNvGrpSpPr>
            <a:grpSpLocks/>
          </p:cNvGrpSpPr>
          <p:nvPr/>
        </p:nvGrpSpPr>
        <p:grpSpPr bwMode="auto">
          <a:xfrm>
            <a:off x="10325100" y="1549400"/>
            <a:ext cx="774700" cy="776288"/>
            <a:chOff x="8326209" y="1616926"/>
            <a:chExt cx="775588" cy="776236"/>
          </a:xfrm>
        </p:grpSpPr>
        <p:sp>
          <p:nvSpPr>
            <p:cNvPr id="80" name="Oval 79"/>
            <p:cNvSpPr>
              <a:spLocks noChangeAspect="1"/>
            </p:cNvSpPr>
            <p:nvPr/>
          </p:nvSpPr>
          <p:spPr>
            <a:xfrm>
              <a:off x="8326209" y="1616926"/>
              <a:ext cx="775588" cy="77623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Georgia"/>
                <a:ea typeface="+mn-ea"/>
                <a:cs typeface="+mn-cs"/>
              </a:endParaRPr>
            </a:p>
          </p:txBody>
        </p:sp>
        <p:pic>
          <p:nvPicPr>
            <p:cNvPr id="100397" name="Graphic 94" descr="Hou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9318" y="1685184"/>
              <a:ext cx="615067" cy="61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Graphic 96" descr="Medic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53736" y="1634388"/>
              <a:ext cx="166878" cy="16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93" name="Title 1"/>
          <p:cNvSpPr>
            <a:spLocks noGrp="1" noChangeArrowheads="1"/>
          </p:cNvSpPr>
          <p:nvPr>
            <p:ph type="title"/>
          </p:nvPr>
        </p:nvSpPr>
        <p:spPr>
          <a:xfrm>
            <a:off x="641350" y="523875"/>
            <a:ext cx="10902950" cy="525463"/>
          </a:xfrm>
        </p:spPr>
        <p:txBody>
          <a:bodyPr/>
          <a:lstStyle/>
          <a:p>
            <a:pPr eaLnBrk="1" hangingPunct="1"/>
            <a:r>
              <a:rPr lang="en-US" altLang="en-US" smtClean="0"/>
              <a:t>Medicaid ACO – Flexible Services Program Eligibility</a:t>
            </a:r>
          </a:p>
        </p:txBody>
      </p:sp>
      <p:sp>
        <p:nvSpPr>
          <p:cNvPr id="36" name="Footer Placeholder 35"/>
          <p:cNvSpPr>
            <a:spLocks noGrp="1"/>
          </p:cNvSpPr>
          <p:nvPr>
            <p:ph type="ftr" sz="quarter" idx="1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Lucida Grande" panose="020B0600040502020204" pitchFamily="34" charset="0"/>
                <a:ea typeface="MS PGothic" panose="020B0600070205080204" pitchFamily="34" charset="-128"/>
                <a:cs typeface="+mn-cs"/>
              </a:rPr>
              <a:t>|   Confidential—do not copy or distribute</a:t>
            </a:r>
          </a:p>
        </p:txBody>
      </p:sp>
      <p:sp>
        <p:nvSpPr>
          <p:cNvPr id="6" name="Rectangle 5"/>
          <p:cNvSpPr/>
          <p:nvPr/>
        </p:nvSpPr>
        <p:spPr>
          <a:xfrm>
            <a:off x="641350" y="5140325"/>
            <a:ext cx="6673850" cy="11080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0251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820" y="245806"/>
            <a:ext cx="7415012" cy="1325563"/>
          </a:xfrm>
        </p:spPr>
        <p:txBody>
          <a:bodyPr/>
          <a:lstStyle/>
          <a:p>
            <a:r>
              <a:rPr lang="en-US" dirty="0" smtClean="0"/>
              <a:t>Birth Equity Outstanding Launch Award </a:t>
            </a:r>
            <a:endParaRPr lang="en-US" dirty="0"/>
          </a:p>
        </p:txBody>
      </p:sp>
      <p:sp>
        <p:nvSpPr>
          <p:cNvPr id="6" name="Content Placeholder 6"/>
          <p:cNvSpPr>
            <a:spLocks noGrp="1"/>
          </p:cNvSpPr>
          <p:nvPr>
            <p:ph sz="half" idx="2"/>
          </p:nvPr>
        </p:nvSpPr>
        <p:spPr>
          <a:xfrm>
            <a:off x="372010" y="1471771"/>
            <a:ext cx="6032804" cy="4351338"/>
          </a:xfrm>
        </p:spPr>
        <p:txBody>
          <a:bodyPr>
            <a:noAutofit/>
          </a:bodyPr>
          <a:lstStyle/>
          <a:p>
            <a:r>
              <a:rPr lang="en-US" sz="1800" dirty="0" smtClean="0"/>
              <a:t>AMITA </a:t>
            </a:r>
            <a:r>
              <a:rPr lang="en-US" sz="1800" dirty="0" err="1" smtClean="0"/>
              <a:t>Alexian</a:t>
            </a:r>
            <a:r>
              <a:rPr lang="en-US" sz="1800" dirty="0" smtClean="0"/>
              <a:t> Brothers Women’s and Children’s Hospital at St. Alexius</a:t>
            </a:r>
          </a:p>
          <a:p>
            <a:r>
              <a:rPr lang="en-US" sz="1800" dirty="0" smtClean="0"/>
              <a:t>Advocate Aurora Sherman Hospital</a:t>
            </a:r>
          </a:p>
          <a:p>
            <a:r>
              <a:rPr lang="en-US" sz="1800" dirty="0" smtClean="0"/>
              <a:t>Advocate Christ Medical Center</a:t>
            </a:r>
          </a:p>
          <a:p>
            <a:r>
              <a:rPr lang="en-US" sz="1800" dirty="0" smtClean="0"/>
              <a:t>Advocate Condell Medical Center</a:t>
            </a:r>
          </a:p>
          <a:p>
            <a:r>
              <a:rPr lang="en-US" sz="1800" dirty="0" smtClean="0"/>
              <a:t>Advocate Good Samaritan Hospital</a:t>
            </a:r>
          </a:p>
          <a:p>
            <a:r>
              <a:rPr lang="en-US" sz="1800" dirty="0" smtClean="0"/>
              <a:t>Advocate Illinois Masonic Medical Center</a:t>
            </a:r>
          </a:p>
          <a:p>
            <a:r>
              <a:rPr lang="en-US" sz="1800" dirty="0" smtClean="0"/>
              <a:t>Advocate Lutheran General Hospital</a:t>
            </a:r>
          </a:p>
          <a:p>
            <a:r>
              <a:rPr lang="en-US" sz="1800" dirty="0" smtClean="0"/>
              <a:t>AMITA Health Adventist Glen Oaks Hospital</a:t>
            </a:r>
          </a:p>
          <a:p>
            <a:r>
              <a:rPr lang="en-US" sz="1800" dirty="0" smtClean="0"/>
              <a:t>AMITA Health Adventist Medical Center - Bolingbrook</a:t>
            </a:r>
          </a:p>
          <a:p>
            <a:r>
              <a:rPr lang="en-US" sz="1800" dirty="0" smtClean="0"/>
              <a:t>AMITA Health </a:t>
            </a:r>
            <a:r>
              <a:rPr lang="en-US" sz="1800" dirty="0" err="1" smtClean="0"/>
              <a:t>Alexian</a:t>
            </a:r>
            <a:r>
              <a:rPr lang="en-US" sz="1800" dirty="0" smtClean="0"/>
              <a:t> Brothers Medical Center</a:t>
            </a:r>
          </a:p>
          <a:p>
            <a:r>
              <a:rPr lang="en-US" sz="1800" dirty="0" smtClean="0"/>
              <a:t>AMITA Health Saints Mary and Elizabeth Medical Center</a:t>
            </a:r>
          </a:p>
          <a:p>
            <a:endParaRPr lang="en-US" sz="1300" dirty="0" smtClean="0"/>
          </a:p>
        </p:txBody>
      </p:sp>
      <p:sp>
        <p:nvSpPr>
          <p:cNvPr id="9" name="Content Placeholder 6"/>
          <p:cNvSpPr txBox="1">
            <a:spLocks/>
          </p:cNvSpPr>
          <p:nvPr/>
        </p:nvSpPr>
        <p:spPr>
          <a:xfrm>
            <a:off x="6601333" y="1471771"/>
            <a:ext cx="5189614" cy="4630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Barnes-Jewish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Carle Foundation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Edward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Elmhurst Memorial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rPr>
              <a:t>Gibson </a:t>
            </a:r>
            <a:r>
              <a:rPr kumimoji="0" lang="en-US" sz="1800" b="0" i="0" u="none" strike="noStrike" kern="1200" cap="none" spc="0" normalizeH="0" baseline="0" noProof="0" dirty="0">
                <a:ln>
                  <a:noFill/>
                </a:ln>
                <a:solidFill>
                  <a:srgbClr val="444C55"/>
                </a:solidFill>
                <a:effectLst/>
                <a:uLnTx/>
                <a:uFillTx/>
                <a:latin typeface="Arial" panose="020B0604020202020204"/>
              </a:rPr>
              <a:t>Area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HSHS St. Elizabeth's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HSHS St. Francis Hospital - Litchfield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HSHS St. John's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HSHS St. Mary's Hospital - Decatur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Ingalls Memorial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Loyola University Medical Center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444C55"/>
                </a:solidFill>
                <a:effectLst/>
                <a:uLnTx/>
                <a:uFillTx/>
                <a:latin typeface="Arial" panose="020B0604020202020204"/>
              </a:rPr>
              <a:t>MacNeal</a:t>
            </a:r>
            <a:r>
              <a:rPr kumimoji="0" lang="en-US" sz="1800" b="0" i="0" u="none" strike="noStrike" kern="1200" cap="none" spc="0" normalizeH="0" baseline="0" noProof="0" dirty="0">
                <a:ln>
                  <a:noFill/>
                </a:ln>
                <a:solidFill>
                  <a:srgbClr val="444C55"/>
                </a:solidFill>
                <a:effectLst/>
                <a:uLnTx/>
                <a:uFillTx/>
                <a:latin typeface="Arial" panose="020B0604020202020204"/>
              </a:rPr>
              <a:t>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Memorial Hospital </a:t>
            </a:r>
            <a:r>
              <a:rPr kumimoji="0" lang="en-US" sz="1800" b="0" i="0" u="none" strike="noStrike" kern="1200" cap="none" spc="0" normalizeH="0" baseline="0" noProof="0" dirty="0" smtClean="0">
                <a:ln>
                  <a:noFill/>
                </a:ln>
                <a:solidFill>
                  <a:srgbClr val="444C55"/>
                </a:solidFill>
                <a:effectLst/>
                <a:uLnTx/>
                <a:uFillTx/>
                <a:latin typeface="Arial" panose="020B0604020202020204"/>
              </a:rPr>
              <a:t>East</a:t>
            </a:r>
            <a:endParaRPr kumimoji="0" lang="en-US" sz="1800" b="0" i="0" u="none" strike="noStrike" kern="1200" cap="none" spc="0" normalizeH="0" baseline="0" noProof="0" dirty="0">
              <a:ln>
                <a:noFill/>
              </a:ln>
              <a:solidFill>
                <a:srgbClr val="444C55"/>
              </a:solidFill>
              <a:effectLst/>
              <a:uLnTx/>
              <a:uFillTx/>
              <a:latin typeface="Arial" panose="020B0604020202020204"/>
            </a:endParaRPr>
          </a:p>
        </p:txBody>
      </p:sp>
      <p:pic>
        <p:nvPicPr>
          <p:cNvPr id="2" name="Picture 1"/>
          <p:cNvPicPr>
            <a:picLocks noChangeAspect="1"/>
          </p:cNvPicPr>
          <p:nvPr/>
        </p:nvPicPr>
        <p:blipFill>
          <a:blip r:embed="rId3"/>
          <a:stretch>
            <a:fillRect/>
          </a:stretch>
        </p:blipFill>
        <p:spPr>
          <a:xfrm>
            <a:off x="7282244" y="245806"/>
            <a:ext cx="839733" cy="1051021"/>
          </a:xfrm>
          <a:prstGeom prst="rect">
            <a:avLst/>
          </a:prstGeom>
        </p:spPr>
      </p:pic>
    </p:spTree>
    <p:extLst>
      <p:ext uri="{BB962C8B-B14F-4D97-AF65-F5344CB8AC3E}">
        <p14:creationId xmlns:p14="http://schemas.microsoft.com/office/powerpoint/2010/main" val="361920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0" end="0"/>
                                            </p:txEl>
                                          </p:spTgt>
                                        </p:tgtEl>
                                        <p:attrNameLst>
                                          <p:attrName>style.visibility</p:attrName>
                                        </p:attrNameLst>
                                      </p:cBhvr>
                                      <p:to>
                                        <p:strVal val="visible"/>
                                      </p:to>
                                    </p:set>
                                    <p:anim calcmode="lin" valueType="num">
                                      <p:cBhvr additive="base">
                                        <p:cTn id="7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1" end="1"/>
                                            </p:txEl>
                                          </p:spTgt>
                                        </p:tgtEl>
                                        <p:attrNameLst>
                                          <p:attrName>style.visibility</p:attrName>
                                        </p:attrNameLst>
                                      </p:cBhvr>
                                      <p:to>
                                        <p:strVal val="visible"/>
                                      </p:to>
                                    </p:set>
                                    <p:anim calcmode="lin" valueType="num">
                                      <p:cBhvr additive="base">
                                        <p:cTn id="7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
                                            <p:txEl>
                                              <p:pRg st="2" end="2"/>
                                            </p:txEl>
                                          </p:spTgt>
                                        </p:tgtEl>
                                        <p:attrNameLst>
                                          <p:attrName>style.visibility</p:attrName>
                                        </p:attrNameLst>
                                      </p:cBhvr>
                                      <p:to>
                                        <p:strVal val="visible"/>
                                      </p:to>
                                    </p:set>
                                    <p:anim calcmode="lin" valueType="num">
                                      <p:cBhvr additive="base">
                                        <p:cTn id="8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 calcmode="lin" valueType="num">
                                      <p:cBhvr additive="base">
                                        <p:cTn id="9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9">
                                            <p:txEl>
                                              <p:pRg st="4" end="4"/>
                                            </p:txEl>
                                          </p:spTgt>
                                        </p:tgtEl>
                                        <p:attrNameLst>
                                          <p:attrName>style.visibility</p:attrName>
                                        </p:attrNameLst>
                                      </p:cBhvr>
                                      <p:to>
                                        <p:strVal val="visible"/>
                                      </p:to>
                                    </p:set>
                                    <p:anim calcmode="lin" valueType="num">
                                      <p:cBhvr additive="base">
                                        <p:cTn id="9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9">
                                            <p:txEl>
                                              <p:pRg st="5" end="5"/>
                                            </p:txEl>
                                          </p:spTgt>
                                        </p:tgtEl>
                                        <p:attrNameLst>
                                          <p:attrName>style.visibility</p:attrName>
                                        </p:attrNameLst>
                                      </p:cBhvr>
                                      <p:to>
                                        <p:strVal val="visible"/>
                                      </p:to>
                                    </p:set>
                                    <p:anim calcmode="lin" valueType="num">
                                      <p:cBhvr additive="base">
                                        <p:cTn id="10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9">
                                            <p:txEl>
                                              <p:pRg st="6" end="6"/>
                                            </p:txEl>
                                          </p:spTgt>
                                        </p:tgtEl>
                                        <p:attrNameLst>
                                          <p:attrName>style.visibility</p:attrName>
                                        </p:attrNameLst>
                                      </p:cBhvr>
                                      <p:to>
                                        <p:strVal val="visible"/>
                                      </p:to>
                                    </p:set>
                                    <p:anim calcmode="lin" valueType="num">
                                      <p:cBhvr additive="base">
                                        <p:cTn id="10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9">
                                            <p:txEl>
                                              <p:pRg st="7" end="7"/>
                                            </p:txEl>
                                          </p:spTgt>
                                        </p:tgtEl>
                                        <p:attrNameLst>
                                          <p:attrName>style.visibility</p:attrName>
                                        </p:attrNameLst>
                                      </p:cBhvr>
                                      <p:to>
                                        <p:strVal val="visible"/>
                                      </p:to>
                                    </p:set>
                                    <p:anim calcmode="lin" valueType="num">
                                      <p:cBhvr additive="base">
                                        <p:cTn id="11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9">
                                            <p:txEl>
                                              <p:pRg st="8" end="8"/>
                                            </p:txEl>
                                          </p:spTgt>
                                        </p:tgtEl>
                                        <p:attrNameLst>
                                          <p:attrName>style.visibility</p:attrName>
                                        </p:attrNameLst>
                                      </p:cBhvr>
                                      <p:to>
                                        <p:strVal val="visible"/>
                                      </p:to>
                                    </p:set>
                                    <p:anim calcmode="lin" valueType="num">
                                      <p:cBhvr additive="base">
                                        <p:cTn id="12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9">
                                            <p:txEl>
                                              <p:pRg st="9" end="9"/>
                                            </p:txEl>
                                          </p:spTgt>
                                        </p:tgtEl>
                                        <p:attrNameLst>
                                          <p:attrName>style.visibility</p:attrName>
                                        </p:attrNameLst>
                                      </p:cBhvr>
                                      <p:to>
                                        <p:strVal val="visible"/>
                                      </p:to>
                                    </p:set>
                                    <p:anim calcmode="lin" valueType="num">
                                      <p:cBhvr additive="base">
                                        <p:cTn id="12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9">
                                            <p:txEl>
                                              <p:pRg st="10" end="10"/>
                                            </p:txEl>
                                          </p:spTgt>
                                        </p:tgtEl>
                                        <p:attrNameLst>
                                          <p:attrName>style.visibility</p:attrName>
                                        </p:attrNameLst>
                                      </p:cBhvr>
                                      <p:to>
                                        <p:strVal val="visible"/>
                                      </p:to>
                                    </p:set>
                                    <p:anim calcmode="lin" valueType="num">
                                      <p:cBhvr additive="base">
                                        <p:cTn id="133"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9">
                                            <p:txEl>
                                              <p:pRg st="11" end="11"/>
                                            </p:txEl>
                                          </p:spTgt>
                                        </p:tgtEl>
                                        <p:attrNameLst>
                                          <p:attrName>style.visibility</p:attrName>
                                        </p:attrNameLst>
                                      </p:cBhvr>
                                      <p:to>
                                        <p:strVal val="visible"/>
                                      </p:to>
                                    </p:set>
                                    <p:anim calcmode="lin" valueType="num">
                                      <p:cBhvr additive="base">
                                        <p:cTn id="13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9">
                                            <p:txEl>
                                              <p:pRg st="12" end="12"/>
                                            </p:txEl>
                                          </p:spTgt>
                                        </p:tgtEl>
                                        <p:attrNameLst>
                                          <p:attrName>style.visibility</p:attrName>
                                        </p:attrNameLst>
                                      </p:cBhvr>
                                      <p:to>
                                        <p:strVal val="visible"/>
                                      </p:to>
                                    </p:set>
                                    <p:anim calcmode="lin" valueType="num">
                                      <p:cBhvr additive="base">
                                        <p:cTn id="145"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4"/>
          <p:cNvSpPr>
            <a:spLocks noGrp="1" noChangeArrowheads="1"/>
          </p:cNvSpPr>
          <p:nvPr>
            <p:ph type="title"/>
          </p:nvPr>
        </p:nvSpPr>
        <p:spPr/>
        <p:txBody>
          <a:bodyPr/>
          <a:lstStyle/>
          <a:p>
            <a:pPr eaLnBrk="1" hangingPunct="1"/>
            <a:r>
              <a:rPr lang="en-US" altLang="en-US" smtClean="0"/>
              <a:t>5 Core Flexible Services Programs</a:t>
            </a:r>
          </a:p>
        </p:txBody>
      </p:sp>
      <p:graphicFrame>
        <p:nvGraphicFramePr>
          <p:cNvPr id="10" name="Table 10"/>
          <p:cNvGraphicFramePr>
            <a:graphicFrameLocks noGrp="1"/>
          </p:cNvGraphicFramePr>
          <p:nvPr>
            <p:ph type="tbl" sz="quarter" idx="10"/>
          </p:nvPr>
        </p:nvGraphicFramePr>
        <p:xfrm>
          <a:off x="641350" y="1016000"/>
          <a:ext cx="6126163" cy="4748213"/>
        </p:xfrm>
        <a:graphic>
          <a:graphicData uri="http://schemas.openxmlformats.org/drawingml/2006/table">
            <a:tbl>
              <a:tblPr firstRow="1" bandRow="1">
                <a:tableStyleId>{5C22544A-7EE6-4342-B048-85BDC9FD1C3A}</a:tableStyleId>
              </a:tblPr>
              <a:tblGrid>
                <a:gridCol w="2540975">
                  <a:extLst>
                    <a:ext uri="{9D8B030D-6E8A-4147-A177-3AD203B41FA5}">
                      <a16:colId xmlns:a16="http://schemas.microsoft.com/office/drawing/2014/main" val="20000"/>
                    </a:ext>
                  </a:extLst>
                </a:gridCol>
                <a:gridCol w="3585188">
                  <a:extLst>
                    <a:ext uri="{9D8B030D-6E8A-4147-A177-3AD203B41FA5}">
                      <a16:colId xmlns:a16="http://schemas.microsoft.com/office/drawing/2014/main" val="20001"/>
                    </a:ext>
                  </a:extLst>
                </a:gridCol>
              </a:tblGrid>
              <a:tr h="634774">
                <a:tc>
                  <a:txBody>
                    <a:bodyPr/>
                    <a:lstStyle/>
                    <a:p>
                      <a:pPr algn="ctr"/>
                      <a:r>
                        <a:rPr lang="en-US" sz="2400" dirty="0"/>
                        <a:t>Intervention</a:t>
                      </a:r>
                    </a:p>
                  </a:txBody>
                  <a:tcPr marL="91443" marR="91443" marT="45705" marB="45705" anchor="ctr"/>
                </a:tc>
                <a:tc>
                  <a:txBody>
                    <a:bodyPr/>
                    <a:lstStyle/>
                    <a:p>
                      <a:pPr algn="ctr"/>
                      <a:r>
                        <a:rPr lang="en-US" sz="2400" dirty="0"/>
                        <a:t>Program Type</a:t>
                      </a:r>
                    </a:p>
                  </a:txBody>
                  <a:tcPr marL="91443" marR="91443" marT="45705" marB="45705" anchor="ctr"/>
                </a:tc>
                <a:extLst>
                  <a:ext uri="{0D108BD9-81ED-4DB2-BD59-A6C34878D82A}">
                    <a16:rowId xmlns:a16="http://schemas.microsoft.com/office/drawing/2014/main" val="10000"/>
                  </a:ext>
                </a:extLst>
              </a:tr>
              <a:tr h="822688">
                <a:tc rowSpan="2">
                  <a:txBody>
                    <a:bodyPr/>
                    <a:lstStyle/>
                    <a:p>
                      <a:pPr algn="l"/>
                      <a:r>
                        <a:rPr lang="en-US" sz="2800" b="0" dirty="0"/>
                        <a:t>Food</a:t>
                      </a:r>
                    </a:p>
                  </a:txBody>
                  <a:tcPr marL="91443" marR="91443" marT="45705" marB="45705" anchor="ctr"/>
                </a:tc>
                <a:tc>
                  <a:txBody>
                    <a:bodyPr/>
                    <a:lstStyle/>
                    <a:p>
                      <a:r>
                        <a:rPr lang="en-US" sz="1300" dirty="0"/>
                        <a:t>Medically Tailored Food</a:t>
                      </a:r>
                    </a:p>
                  </a:txBody>
                  <a:tcPr marL="91443" marR="91443" marT="45705" marB="45705" anchor="ctr"/>
                </a:tc>
                <a:extLst>
                  <a:ext uri="{0D108BD9-81ED-4DB2-BD59-A6C34878D82A}">
                    <a16:rowId xmlns:a16="http://schemas.microsoft.com/office/drawing/2014/main" val="10001"/>
                  </a:ext>
                </a:extLst>
              </a:tr>
              <a:tr h="822688">
                <a:tc vMerge="1">
                  <a:txBody>
                    <a:bodyPr/>
                    <a:lstStyle/>
                    <a:p>
                      <a:endParaRPr lang="en-US" dirty="0"/>
                    </a:p>
                  </a:txBody>
                  <a:tcPr/>
                </a:tc>
                <a:tc>
                  <a:txBody>
                    <a:bodyPr/>
                    <a:lstStyle/>
                    <a:p>
                      <a:r>
                        <a:rPr lang="en-US" sz="1300" i="1" dirty="0"/>
                        <a:t>Nutrition Education (not yet live due to COVID restrictions for in person meetings)</a:t>
                      </a:r>
                    </a:p>
                  </a:txBody>
                  <a:tcPr marL="91443" marR="91443" marT="45705" marB="45705" anchor="ctr"/>
                </a:tc>
                <a:extLst>
                  <a:ext uri="{0D108BD9-81ED-4DB2-BD59-A6C34878D82A}">
                    <a16:rowId xmlns:a16="http://schemas.microsoft.com/office/drawing/2014/main" val="10002"/>
                  </a:ext>
                </a:extLst>
              </a:tr>
              <a:tr h="822688">
                <a:tc rowSpan="3">
                  <a:txBody>
                    <a:bodyPr/>
                    <a:lstStyle/>
                    <a:p>
                      <a:pPr algn="l"/>
                      <a:r>
                        <a:rPr lang="en-US" sz="2800" b="0" dirty="0"/>
                        <a:t>Housing</a:t>
                      </a:r>
                    </a:p>
                  </a:txBody>
                  <a:tcPr marL="91443" marR="91443" marT="45705" marB="45705" anchor="ctr"/>
                </a:tc>
                <a:tc>
                  <a:txBody>
                    <a:bodyPr/>
                    <a:lstStyle/>
                    <a:p>
                      <a:r>
                        <a:rPr lang="en-US" sz="1300" dirty="0"/>
                        <a:t>Housing Search and Stabilization</a:t>
                      </a:r>
                    </a:p>
                  </a:txBody>
                  <a:tcPr marL="91443" marR="91443" marT="45705" marB="45705" anchor="ctr"/>
                </a:tc>
                <a:extLst>
                  <a:ext uri="{0D108BD9-81ED-4DB2-BD59-A6C34878D82A}">
                    <a16:rowId xmlns:a16="http://schemas.microsoft.com/office/drawing/2014/main" val="10003"/>
                  </a:ext>
                </a:extLst>
              </a:tr>
              <a:tr h="822688">
                <a:tc vMerge="1">
                  <a:txBody>
                    <a:bodyPr/>
                    <a:lstStyle/>
                    <a:p>
                      <a:endParaRPr lang="en-US" dirty="0"/>
                    </a:p>
                  </a:txBody>
                  <a:tcPr/>
                </a:tc>
                <a:tc>
                  <a:txBody>
                    <a:bodyPr/>
                    <a:lstStyle/>
                    <a:p>
                      <a:r>
                        <a:rPr lang="en-US" sz="1300" dirty="0"/>
                        <a:t>Home Modifications</a:t>
                      </a:r>
                    </a:p>
                  </a:txBody>
                  <a:tcPr marL="91443" marR="91443" marT="45705" marB="45705" anchor="ctr"/>
                </a:tc>
                <a:extLst>
                  <a:ext uri="{0D108BD9-81ED-4DB2-BD59-A6C34878D82A}">
                    <a16:rowId xmlns:a16="http://schemas.microsoft.com/office/drawing/2014/main" val="10004"/>
                  </a:ext>
                </a:extLst>
              </a:tr>
              <a:tr h="822688">
                <a:tc vMerge="1">
                  <a:txBody>
                    <a:bodyPr/>
                    <a:lstStyle/>
                    <a:p>
                      <a:endParaRPr lang="en-US" dirty="0"/>
                    </a:p>
                  </a:txBody>
                  <a:tcPr/>
                </a:tc>
                <a:tc>
                  <a:txBody>
                    <a:bodyPr/>
                    <a:lstStyle/>
                    <a:p>
                      <a:r>
                        <a:rPr lang="en-US" sz="1300" dirty="0"/>
                        <a:t>Legal Advocacy</a:t>
                      </a:r>
                    </a:p>
                  </a:txBody>
                  <a:tcPr marL="91443" marR="91443" marT="45705" marB="45705" anchor="ctr"/>
                </a:tc>
                <a:extLst>
                  <a:ext uri="{0D108BD9-81ED-4DB2-BD59-A6C34878D82A}">
                    <a16:rowId xmlns:a16="http://schemas.microsoft.com/office/drawing/2014/main" val="10005"/>
                  </a:ext>
                </a:extLst>
              </a:tr>
            </a:tbl>
          </a:graphicData>
        </a:graphic>
      </p:graphicFrame>
      <p:grpSp>
        <p:nvGrpSpPr>
          <p:cNvPr id="102422" name="Group 15"/>
          <p:cNvGrpSpPr>
            <a:grpSpLocks/>
          </p:cNvGrpSpPr>
          <p:nvPr/>
        </p:nvGrpSpPr>
        <p:grpSpPr bwMode="auto">
          <a:xfrm>
            <a:off x="2252663" y="2533650"/>
            <a:ext cx="776287" cy="771525"/>
            <a:chOff x="1260086" y="2365131"/>
            <a:chExt cx="775588" cy="771076"/>
          </a:xfrm>
        </p:grpSpPr>
        <p:sp>
          <p:nvSpPr>
            <p:cNvPr id="13" name="Oval 12"/>
            <p:cNvSpPr>
              <a:spLocks noChangeAspect="1"/>
            </p:cNvSpPr>
            <p:nvPr/>
          </p:nvSpPr>
          <p:spPr>
            <a:xfrm>
              <a:off x="1260086" y="2365131"/>
              <a:ext cx="775588" cy="77107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3" b="1" i="0" u="none" strike="noStrike" kern="1200" cap="none" spc="0" normalizeH="0" baseline="0" noProof="0" dirty="0">
                <a:ln>
                  <a:noFill/>
                </a:ln>
                <a:solidFill>
                  <a:srgbClr val="FFFFFF"/>
                </a:solidFill>
                <a:effectLst/>
                <a:uLnTx/>
                <a:uFillTx/>
                <a:latin typeface="Georgia"/>
                <a:ea typeface="+mn-ea"/>
                <a:cs typeface="+mn-cs"/>
              </a:endParaRPr>
            </a:p>
          </p:txBody>
        </p:sp>
        <p:pic>
          <p:nvPicPr>
            <p:cNvPr id="102432" name="Graphic 13" descr="Ap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283" y="2509510"/>
              <a:ext cx="510715" cy="5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3" name="Graphic 14" descr="Med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164" y="2764948"/>
              <a:ext cx="166538" cy="16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23" name="Group 22"/>
          <p:cNvGrpSpPr>
            <a:grpSpLocks/>
          </p:cNvGrpSpPr>
          <p:nvPr/>
        </p:nvGrpSpPr>
        <p:grpSpPr bwMode="auto">
          <a:xfrm>
            <a:off x="2266950" y="4567238"/>
            <a:ext cx="776288" cy="776287"/>
            <a:chOff x="1260086" y="4348243"/>
            <a:chExt cx="775588" cy="776236"/>
          </a:xfrm>
        </p:grpSpPr>
        <p:sp>
          <p:nvSpPr>
            <p:cNvPr id="20" name="Oval 19"/>
            <p:cNvSpPr>
              <a:spLocks noChangeAspect="1"/>
            </p:cNvSpPr>
            <p:nvPr/>
          </p:nvSpPr>
          <p:spPr>
            <a:xfrm>
              <a:off x="1260086" y="4348243"/>
              <a:ext cx="775588" cy="77623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3" b="1" i="0" u="none" strike="noStrike" kern="1200" cap="none" spc="0" normalizeH="0" baseline="0" noProof="0" dirty="0">
                <a:ln>
                  <a:noFill/>
                </a:ln>
                <a:solidFill>
                  <a:srgbClr val="FFFFFF"/>
                </a:solidFill>
                <a:effectLst/>
                <a:uLnTx/>
                <a:uFillTx/>
                <a:latin typeface="Georgia"/>
                <a:ea typeface="+mn-ea"/>
                <a:cs typeface="+mn-cs"/>
              </a:endParaRPr>
            </a:p>
          </p:txBody>
        </p:sp>
        <p:pic>
          <p:nvPicPr>
            <p:cNvPr id="102429" name="Graphic 20"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045" y="4451423"/>
              <a:ext cx="615395" cy="61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0" name="Graphic 21" descr="Medi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1013" y="4402214"/>
              <a:ext cx="168123" cy="1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Footer Placeholder 23"/>
          <p:cNvSpPr>
            <a:spLocks noGrp="1"/>
          </p:cNvSpPr>
          <p:nvPr>
            <p:ph type="ftr" sz="quarter" idx="1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Lucida Grande" panose="020B0600040502020204" pitchFamily="34" charset="0"/>
                <a:ea typeface="MS PGothic" panose="020B0600070205080204" pitchFamily="34" charset="-128"/>
                <a:cs typeface="+mn-cs"/>
              </a:rPr>
              <a:t>Population Health Management   |   Confidential—do not copy or distribute</a:t>
            </a:r>
          </a:p>
        </p:txBody>
      </p:sp>
      <p:sp>
        <p:nvSpPr>
          <p:cNvPr id="2" name="Rectangle: Rounded Corners 1"/>
          <p:cNvSpPr/>
          <p:nvPr/>
        </p:nvSpPr>
        <p:spPr>
          <a:xfrm>
            <a:off x="6891338" y="1543050"/>
            <a:ext cx="5106987" cy="7048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A93"/>
                </a:solidFill>
                <a:effectLst/>
                <a:uLnTx/>
                <a:uFillTx/>
                <a:latin typeface="Calibri"/>
                <a:ea typeface="+mn-ea"/>
                <a:cs typeface="+mn-cs"/>
              </a:rPr>
              <a:t>Example: </a:t>
            </a:r>
            <a:r>
              <a:rPr kumimoji="0" lang="en-US" sz="1400" b="1" i="0" u="sng" strike="noStrike" kern="1200" cap="none" spc="0" normalizeH="0" baseline="0" noProof="0" dirty="0">
                <a:ln>
                  <a:noFill/>
                </a:ln>
                <a:solidFill>
                  <a:srgbClr val="003A93"/>
                </a:solidFill>
                <a:effectLst/>
                <a:uLnTx/>
                <a:uFillTx/>
                <a:latin typeface="Calibri"/>
                <a:ea typeface="+mn-ea"/>
                <a:cs typeface="+mn-cs"/>
              </a:rPr>
              <a:t>Community Servings </a:t>
            </a:r>
            <a:r>
              <a:rPr kumimoji="0" lang="en-US" sz="1400" b="0" i="0" u="none" strike="noStrike" kern="1200" cap="none" spc="0" normalizeH="0" baseline="0" noProof="0" dirty="0">
                <a:ln>
                  <a:noFill/>
                </a:ln>
                <a:solidFill>
                  <a:srgbClr val="003A93"/>
                </a:solidFill>
                <a:effectLst/>
                <a:uLnTx/>
                <a:uFillTx/>
                <a:latin typeface="Calibri"/>
                <a:ea typeface="+mn-ea"/>
                <a:cs typeface="+mn-cs"/>
              </a:rPr>
              <a:t>provides medically tailored meals to patients with hypertension, high BMI, diabetes, and other conditions statewide</a:t>
            </a:r>
          </a:p>
        </p:txBody>
      </p:sp>
      <p:sp>
        <p:nvSpPr>
          <p:cNvPr id="18" name="Rectangle: Rounded Corners 17"/>
          <p:cNvSpPr/>
          <p:nvPr/>
        </p:nvSpPr>
        <p:spPr>
          <a:xfrm>
            <a:off x="6867525" y="3849688"/>
            <a:ext cx="5105400" cy="113506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A93"/>
                </a:solidFill>
                <a:effectLst/>
                <a:uLnTx/>
                <a:uFillTx/>
                <a:latin typeface="Calibri"/>
                <a:ea typeface="+mn-ea"/>
                <a:cs typeface="+mn-cs"/>
              </a:rPr>
              <a:t>Example: </a:t>
            </a:r>
            <a:r>
              <a:rPr kumimoji="0" lang="en-US" sz="1400" b="1" i="0" u="sng" strike="noStrike" kern="1200" cap="none" spc="0" normalizeH="0" baseline="0" noProof="0" dirty="0">
                <a:ln>
                  <a:noFill/>
                </a:ln>
                <a:solidFill>
                  <a:srgbClr val="003A93"/>
                </a:solidFill>
                <a:effectLst/>
                <a:uLnTx/>
                <a:uFillTx/>
                <a:latin typeface="Calibri"/>
                <a:ea typeface="+mn-ea"/>
                <a:cs typeface="+mn-cs"/>
              </a:rPr>
              <a:t>Metro Housing Boston </a:t>
            </a:r>
            <a:r>
              <a:rPr kumimoji="0" lang="en-US" sz="1400" b="0" i="0" u="none" strike="noStrike" kern="1200" cap="none" spc="0" normalizeH="0" baseline="0" noProof="0" dirty="0">
                <a:ln>
                  <a:noFill/>
                </a:ln>
                <a:solidFill>
                  <a:srgbClr val="003A93"/>
                </a:solidFill>
                <a:effectLst/>
                <a:uLnTx/>
                <a:uFillTx/>
                <a:latin typeface="Calibri"/>
                <a:ea typeface="+mn-ea"/>
                <a:cs typeface="+mn-cs"/>
              </a:rPr>
              <a:t>and </a:t>
            </a:r>
            <a:r>
              <a:rPr kumimoji="0" lang="en-US" sz="1400" b="1" i="0" u="sng" strike="noStrike" kern="1200" cap="none" spc="0" normalizeH="0" baseline="0" noProof="0" dirty="0">
                <a:ln>
                  <a:noFill/>
                </a:ln>
                <a:solidFill>
                  <a:srgbClr val="003A93"/>
                </a:solidFill>
                <a:effectLst/>
                <a:uLnTx/>
                <a:uFillTx/>
                <a:latin typeface="Calibri"/>
                <a:ea typeface="+mn-ea"/>
                <a:cs typeface="+mn-cs"/>
              </a:rPr>
              <a:t>SMOC</a:t>
            </a:r>
            <a:r>
              <a:rPr kumimoji="0" lang="en-US" sz="1400" b="0" i="0" u="none" strike="noStrike" kern="1200" cap="none" spc="0" normalizeH="0" baseline="0" noProof="0" dirty="0">
                <a:ln>
                  <a:noFill/>
                </a:ln>
                <a:solidFill>
                  <a:srgbClr val="003A93"/>
                </a:solidFill>
                <a:effectLst/>
                <a:uLnTx/>
                <a:uFillTx/>
                <a:latin typeface="Calibri"/>
                <a:ea typeface="+mn-ea"/>
                <a:cs typeface="+mn-cs"/>
              </a:rPr>
              <a:t> help patients who are experiencing risk factor of being at risk for homelessness, are currently homeless, or have an unsafe living condition with housing search, application assistance, budgeting, etc. </a:t>
            </a:r>
          </a:p>
        </p:txBody>
      </p:sp>
      <p:sp>
        <p:nvSpPr>
          <p:cNvPr id="19" name="Rectangle: Rounded Corners 18"/>
          <p:cNvSpPr/>
          <p:nvPr/>
        </p:nvSpPr>
        <p:spPr>
          <a:xfrm>
            <a:off x="6867525" y="2625725"/>
            <a:ext cx="5105400" cy="88582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A93"/>
                </a:solidFill>
                <a:effectLst/>
                <a:uLnTx/>
                <a:uFillTx/>
                <a:latin typeface="Calibri"/>
                <a:ea typeface="+mn-ea"/>
                <a:cs typeface="+mn-cs"/>
              </a:rPr>
              <a:t>Example: </a:t>
            </a:r>
            <a:r>
              <a:rPr kumimoji="0" lang="en-US" sz="1400" b="1" i="0" u="sng" strike="noStrike" kern="1200" cap="none" spc="0" normalizeH="0" baseline="0" noProof="0" dirty="0">
                <a:ln>
                  <a:noFill/>
                </a:ln>
                <a:solidFill>
                  <a:srgbClr val="003A93"/>
                </a:solidFill>
                <a:effectLst/>
                <a:uLnTx/>
                <a:uFillTx/>
                <a:latin typeface="Calibri"/>
                <a:ea typeface="+mn-ea"/>
                <a:cs typeface="+mn-cs"/>
              </a:rPr>
              <a:t>Just Roots </a:t>
            </a:r>
            <a:r>
              <a:rPr kumimoji="0" lang="en-US" sz="1400" b="0" i="0" u="none" strike="noStrike" kern="1200" cap="none" spc="0" normalizeH="0" baseline="0" noProof="0" dirty="0">
                <a:ln>
                  <a:noFill/>
                </a:ln>
                <a:solidFill>
                  <a:srgbClr val="003A93"/>
                </a:solidFill>
                <a:effectLst/>
                <a:uLnTx/>
                <a:uFillTx/>
                <a:latin typeface="Calibri"/>
                <a:ea typeface="+mn-ea"/>
                <a:cs typeface="+mn-cs"/>
              </a:rPr>
              <a:t>provides farm share for families of pediatric patients with developmental conditions, pediatric uncontrolled diabetes, hypertension, and other conditions who are served at APP. </a:t>
            </a:r>
          </a:p>
        </p:txBody>
      </p:sp>
    </p:spTree>
    <p:extLst>
      <p:ext uri="{BB962C8B-B14F-4D97-AF65-F5344CB8AC3E}">
        <p14:creationId xmlns:p14="http://schemas.microsoft.com/office/powerpoint/2010/main" val="6813991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03425" y="1892300"/>
            <a:ext cx="5486400" cy="2852738"/>
          </a:xfrm>
        </p:spPr>
        <p:txBody>
          <a:bodyPr rtlCol="0">
            <a:noAutofit/>
          </a:bodyPr>
          <a:lstStyle/>
          <a:p>
            <a:pPr algn="ctr" eaLnBrk="1" fontAlgn="auto" hangingPunct="1">
              <a:spcAft>
                <a:spcPts val="0"/>
              </a:spcAft>
              <a:defRPr/>
            </a:pPr>
            <a:r>
              <a:rPr lang="en-US" dirty="0"/>
              <a:t>Thank you!</a:t>
            </a:r>
            <a:br>
              <a:rPr lang="en-US" dirty="0"/>
            </a:br>
            <a:r>
              <a:rPr lang="en-US" dirty="0"/>
              <a:t/>
            </a:r>
            <a:br>
              <a:rPr lang="en-US" dirty="0"/>
            </a:br>
            <a:r>
              <a:rPr lang="en-US" sz="3200" dirty="0" err="1"/>
              <a:t>abryant@partners.org</a:t>
            </a:r>
            <a:endParaRPr lang="en-US" sz="3200" dirty="0"/>
          </a:p>
        </p:txBody>
      </p:sp>
    </p:spTree>
    <p:extLst>
      <p:ext uri="{BB962C8B-B14F-4D97-AF65-F5344CB8AC3E}">
        <p14:creationId xmlns:p14="http://schemas.microsoft.com/office/powerpoint/2010/main" val="446931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020055"/>
            <a:ext cx="12192000" cy="1838325"/>
            <a:chOff x="0" y="5020055"/>
            <a:chExt cx="12192000" cy="1838325"/>
          </a:xfrm>
        </p:grpSpPr>
        <p:sp>
          <p:nvSpPr>
            <p:cNvPr id="4" name="object 4"/>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5041899"/>
              <a:ext cx="12192000" cy="1816100"/>
            </a:xfrm>
            <a:prstGeom prst="rect">
              <a:avLst/>
            </a:prstGeom>
          </p:spPr>
        </p:pic>
        <p:sp>
          <p:nvSpPr>
            <p:cNvPr id="6" name="object 6"/>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313943" y="5564123"/>
              <a:ext cx="2025395" cy="911351"/>
            </a:xfrm>
            <a:prstGeom prst="rect">
              <a:avLst/>
            </a:prstGeom>
          </p:spPr>
        </p:pic>
      </p:grpSp>
      <p:sp>
        <p:nvSpPr>
          <p:cNvPr id="8" name="object 8"/>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227890" y="1807795"/>
            <a:ext cx="10318950" cy="622222"/>
          </a:xfrm>
          <a:prstGeom prst="rect">
            <a:avLst/>
          </a:prstGeom>
        </p:spPr>
        <p:txBody>
          <a:bodyPr vert="horz" wrap="square" lIns="0" tIns="12700" rIns="0" bIns="0" rtlCol="0">
            <a:spAutoFit/>
          </a:bodyPr>
          <a:lstStyle/>
          <a:p>
            <a:pPr marL="12700" marR="5080" algn="l" rtl="0" fontAlgn="base">
              <a:lnSpc>
                <a:spcPct val="90000"/>
              </a:lnSpc>
              <a:spcBef>
                <a:spcPct val="0"/>
              </a:spcBef>
              <a:spcAft>
                <a:spcPct val="0"/>
              </a:spcAft>
            </a:pPr>
            <a:r>
              <a:rPr lang="en-US" sz="4400" b="0" kern="1200" dirty="0" smtClean="0">
                <a:solidFill>
                  <a:schemeClr val="tx1"/>
                </a:solidFill>
                <a:latin typeface="Arial" panose="020B0604020202020204" pitchFamily="34" charset="0"/>
                <a:ea typeface="Lato Medium" panose="020F0502020204030203" pitchFamily="34" charset="0"/>
                <a:cs typeface="Arial" panose="020B0604020202020204" pitchFamily="34" charset="0"/>
              </a:rPr>
              <a:t>Birth Equity Additional Resources </a:t>
            </a:r>
            <a:r>
              <a:rPr lang="en-US"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&amp; Tools </a:t>
            </a:r>
            <a:endPar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endParaRPr>
          </a:p>
        </p:txBody>
      </p:sp>
      <p:sp>
        <p:nvSpPr>
          <p:cNvPr id="10" name="object 10"/>
          <p:cNvSpPr txBox="1"/>
          <p:nvPr/>
        </p:nvSpPr>
        <p:spPr>
          <a:xfrm>
            <a:off x="11915647" y="6430200"/>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14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041831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280758" y="587631"/>
            <a:ext cx="6561455" cy="621580"/>
          </a:xfrm>
          <a:prstGeom prst="rect">
            <a:avLst/>
          </a:prstGeom>
        </p:spPr>
        <p:txBody>
          <a:bodyPr vert="horz" wrap="square" lIns="0" tIns="12065" rIns="0" bIns="0" rtlCol="0">
            <a:spAutoFit/>
          </a:bodyPr>
          <a:lstStyle/>
          <a:p>
            <a:pPr marL="12700" marR="5080" algn="l" rtl="0" fontAlgn="base">
              <a:lnSpc>
                <a:spcPct val="90000"/>
              </a:lnSpc>
              <a:spcBef>
                <a:spcPct val="0"/>
              </a:spcBef>
              <a:spcAft>
                <a:spcPct val="0"/>
              </a:spcAft>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Birth Equity Toolkit Outline</a:t>
            </a:r>
          </a:p>
        </p:txBody>
      </p:sp>
      <p:sp>
        <p:nvSpPr>
          <p:cNvPr id="7" name="object 7"/>
          <p:cNvSpPr txBox="1"/>
          <p:nvPr/>
        </p:nvSpPr>
        <p:spPr>
          <a:xfrm>
            <a:off x="464955" y="1410666"/>
            <a:ext cx="4041140" cy="854710"/>
          </a:xfrm>
          <a:prstGeom prst="rect">
            <a:avLst/>
          </a:prstGeom>
        </p:spPr>
        <p:txBody>
          <a:bodyPr vert="horz" wrap="square" lIns="0" tIns="106680" rIns="0" bIns="0" rtlCol="0">
            <a:spAutoFit/>
          </a:bodyPr>
          <a:lstStyle/>
          <a:p>
            <a:pPr marL="527685" marR="0" lvl="0" indent="-515620" algn="l" defTabSz="914400" rtl="0" eaLnBrk="1" fontAlgn="auto" latinLnBrk="0" hangingPunct="1">
              <a:lnSpc>
                <a:spcPct val="100000"/>
              </a:lnSpc>
              <a:spcBef>
                <a:spcPts val="840"/>
              </a:spcBef>
              <a:spcAft>
                <a:spcPts val="0"/>
              </a:spcAft>
              <a:buClr>
                <a:srgbClr val="F5668F"/>
              </a:buClr>
              <a:buSzTx/>
              <a:buFontTx/>
              <a:buAutoNum type="arabicPeriod"/>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Introduction</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45"/>
              </a:spcBef>
              <a:spcAft>
                <a:spcPts val="0"/>
              </a:spcAft>
              <a:buClr>
                <a:srgbClr val="F5668F"/>
              </a:buClr>
              <a:buSzTx/>
              <a:buFontTx/>
              <a:buAutoNum type="arabicPeriod"/>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National</a:t>
            </a:r>
            <a:r>
              <a:rPr kumimoji="0" sz="2100" b="0" i="0" u="none" strike="noStrike" kern="1200" cap="none" spc="-3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ACOG/SMFM</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922194" y="2241170"/>
            <a:ext cx="4864735" cy="726440"/>
          </a:xfrm>
          <a:prstGeom prst="rect">
            <a:avLst/>
          </a:prstGeom>
        </p:spPr>
        <p:txBody>
          <a:bodyPr vert="horz" wrap="square" lIns="0" tIns="43180" rIns="0" bIns="0" rtlCol="0">
            <a:spAutoFit/>
          </a:bodyPr>
          <a:lstStyle/>
          <a:p>
            <a:pPr marL="527685" marR="0" lvl="0" indent="-515620" algn="l" defTabSz="914400" rtl="0" eaLnBrk="1" fontAlgn="auto" latinLnBrk="0" hangingPunct="1">
              <a:lnSpc>
                <a:spcPct val="100000"/>
              </a:lnSpc>
              <a:spcBef>
                <a:spcPts val="340"/>
              </a:spcBef>
              <a:spcAft>
                <a:spcPts val="0"/>
              </a:spcAft>
              <a:buClr>
                <a:srgbClr val="F5668F"/>
              </a:buClr>
              <a:buSzTx/>
              <a:buFontTx/>
              <a:buAutoNum type="alphaUcPeriod"/>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ACOG</a:t>
            </a:r>
            <a:r>
              <a:rPr kumimoji="0" sz="2100" b="0" i="0" u="none" strike="noStrike" kern="1200" cap="none" spc="48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Committee</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Opinions/Statements</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235"/>
              </a:spcBef>
              <a:spcAft>
                <a:spcPts val="0"/>
              </a:spcAft>
              <a:buClr>
                <a:srgbClr val="F5668F"/>
              </a:buClr>
              <a:buSzTx/>
              <a:buFontTx/>
              <a:buAutoNum type="alphaUcPeriod"/>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SMFM</a:t>
            </a:r>
            <a:r>
              <a:rPr kumimoji="0" sz="2100" b="0" i="0" u="none" strike="noStrike" kern="1200" cap="none" spc="-6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464803" y="3038069"/>
            <a:ext cx="7520940" cy="2995930"/>
          </a:xfrm>
          <a:prstGeom prst="rect">
            <a:avLst/>
          </a:prstGeom>
        </p:spPr>
        <p:txBody>
          <a:bodyPr vert="horz" wrap="square" lIns="0" tIns="48260" rIns="0" bIns="0" rtlCol="0">
            <a:spAutoFit/>
          </a:bodyPr>
          <a:lstStyle/>
          <a:p>
            <a:pPr marL="527685" marR="307340" lvl="0" indent="-515620" algn="l" defTabSz="914400" rtl="0" eaLnBrk="1" fontAlgn="auto" latinLnBrk="0" hangingPunct="1">
              <a:lnSpc>
                <a:spcPts val="2270"/>
              </a:lnSpc>
              <a:spcBef>
                <a:spcPts val="380"/>
              </a:spcBef>
              <a:spcAft>
                <a:spcPts val="0"/>
              </a:spcAft>
              <a:buClr>
                <a:srgbClr val="F5668F"/>
              </a:buClr>
              <a:buSzTx/>
              <a:buFontTx/>
              <a:buAutoNum type="arabicPeriod" startAt="3"/>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National</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Alliance</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20" normalizeH="0" baseline="0" noProof="0" dirty="0">
                <a:ln>
                  <a:noFill/>
                </a:ln>
                <a:solidFill>
                  <a:prstClr val="black"/>
                </a:solidFill>
                <a:effectLst/>
                <a:uLnTx/>
                <a:uFillTx/>
                <a:latin typeface="Calibri"/>
                <a:ea typeface="+mn-ea"/>
                <a:cs typeface="Calibri"/>
              </a:rPr>
              <a:t>for</a:t>
            </a:r>
            <a:r>
              <a:rPr kumimoji="0" sz="2100" b="0" i="0" u="none" strike="noStrike" kern="1200" cap="none" spc="3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Innovation</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on</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Maternal </a:t>
            </a:r>
            <a:r>
              <a:rPr kumimoji="0" sz="2100" b="0" i="0" u="none" strike="noStrike" kern="1200" cap="none" spc="-5" normalizeH="0" baseline="0" noProof="0" dirty="0">
                <a:ln>
                  <a:noFill/>
                </a:ln>
                <a:solidFill>
                  <a:prstClr val="black"/>
                </a:solidFill>
                <a:effectLst/>
                <a:uLnTx/>
                <a:uFillTx/>
                <a:latin typeface="Calibri"/>
                <a:ea typeface="+mn-ea"/>
                <a:cs typeface="Calibri"/>
              </a:rPr>
              <a:t>Health </a:t>
            </a:r>
            <a:r>
              <a:rPr kumimoji="0" sz="2100" b="0" i="0" u="none" strike="noStrike" kern="1200" cap="none" spc="-45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(AIM):</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10"/>
              </a:spcBef>
              <a:spcAft>
                <a:spcPts val="0"/>
              </a:spcAft>
              <a:buClr>
                <a:srgbClr val="F5668F"/>
              </a:buClr>
              <a:buSzTx/>
              <a:buFontTx/>
              <a:buAutoNum type="arabicPeriod" startAt="3"/>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Initiative</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Resources</a:t>
            </a:r>
            <a:r>
              <a:rPr kumimoji="0" sz="2100" b="0" i="0" u="none" strike="noStrike" kern="1200" cap="none" spc="4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*10 </a:t>
            </a:r>
            <a:r>
              <a:rPr kumimoji="0" sz="2100" b="0" i="0" u="none" strike="noStrike" kern="1200" cap="none" spc="-10" normalizeH="0" baseline="0" noProof="0" dirty="0">
                <a:ln>
                  <a:noFill/>
                </a:ln>
                <a:solidFill>
                  <a:prstClr val="black"/>
                </a:solidFill>
                <a:effectLst/>
                <a:uLnTx/>
                <a:uFillTx/>
                <a:latin typeface="Calibri"/>
                <a:ea typeface="+mn-ea"/>
                <a:cs typeface="Calibri"/>
              </a:rPr>
              <a:t>Steps</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to</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Getting</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Started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with</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BE*</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45"/>
              </a:spcBef>
              <a:spcAft>
                <a:spcPts val="0"/>
              </a:spcAft>
              <a:buClr>
                <a:srgbClr val="F5668F"/>
              </a:buClr>
              <a:buSzTx/>
              <a:buFontTx/>
              <a:buAutoNum type="arabicPeriod" startAt="3"/>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Address</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Social</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Determinants</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of</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Health</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(SDoH)</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55"/>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Utilize</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Race</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Ethnicity</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Medical</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Record</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Quality</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Data</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139700" lvl="0" indent="-515620" algn="l" defTabSz="914400" rtl="0" eaLnBrk="1" fontAlgn="auto" latinLnBrk="0" hangingPunct="1">
              <a:lnSpc>
                <a:spcPts val="2270"/>
              </a:lnSpc>
              <a:spcBef>
                <a:spcPts val="1025"/>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Engage</a:t>
            </a:r>
            <a:r>
              <a:rPr kumimoji="0" sz="2100" b="0" i="0" u="none" strike="noStrike" kern="1200" cap="none" spc="-10" normalizeH="0" baseline="0" noProof="0" dirty="0">
                <a:ln>
                  <a:noFill/>
                </a:ln>
                <a:solidFill>
                  <a:prstClr val="black"/>
                </a:solidFill>
                <a:effectLst/>
                <a:uLnTx/>
                <a:uFillTx/>
                <a:latin typeface="Calibri"/>
                <a:ea typeface="+mn-ea"/>
                <a:cs typeface="Calibri"/>
              </a:rPr>
              <a:t> patients,</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support</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partners,</a:t>
            </a:r>
            <a:r>
              <a:rPr kumimoji="0" sz="2100" b="0" i="0" u="none" strike="noStrike" kern="1200" cap="none" spc="0" normalizeH="0" baseline="0" noProof="0" dirty="0">
                <a:ln>
                  <a:noFill/>
                </a:ln>
                <a:solidFill>
                  <a:prstClr val="black"/>
                </a:solidFill>
                <a:effectLst/>
                <a:uLnTx/>
                <a:uFillTx/>
                <a:latin typeface="Calibri"/>
                <a:ea typeface="+mn-ea"/>
                <a:cs typeface="Calibri"/>
              </a:rPr>
              <a:t> and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communities in</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patient- </a:t>
            </a:r>
            <a:r>
              <a:rPr kumimoji="0" sz="2100" b="0" i="0" u="none" strike="noStrike" kern="1200" cap="none" spc="-459"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centered,</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respectful</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care</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10"/>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Engage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educate</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providers,</a:t>
            </a:r>
            <a:r>
              <a:rPr kumimoji="0" sz="2100" b="0" i="0" u="none" strike="noStrike" kern="1200" cap="none" spc="4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nurses,</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20" normalizeH="0" baseline="0" noProof="0" dirty="0">
                <a:ln>
                  <a:noFill/>
                </a:ln>
                <a:solidFill>
                  <a:prstClr val="black"/>
                </a:solidFill>
                <a:effectLst/>
                <a:uLnTx/>
                <a:uFillTx/>
                <a:latin typeface="Calibri"/>
                <a:ea typeface="+mn-ea"/>
                <a:cs typeface="Calibri"/>
              </a:rPr>
              <a:t>staff</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to</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improve</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birth</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96900" y="5976037"/>
            <a:ext cx="10998200" cy="6629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94970" algn="l"/>
                <a:tab pos="10984865" algn="l"/>
              </a:tabLst>
              <a:defRPr/>
            </a:pPr>
            <a:r>
              <a:rPr kumimoji="0" sz="2100" b="0" i="0" u="sng" strike="noStrike" kern="1200" cap="none" spc="0" normalizeH="0" baseline="0" noProof="0" dirty="0">
                <a:ln>
                  <a:noFill/>
                </a:ln>
                <a:solidFill>
                  <a:prstClr val="black"/>
                </a:solidFill>
                <a:effectLst/>
                <a:uLnTx/>
                <a:uFill>
                  <a:solidFill>
                    <a:srgbClr val="AEB3B8"/>
                  </a:solidFill>
                </a:uFill>
                <a:latin typeface="Calibri"/>
                <a:ea typeface="+mn-ea"/>
                <a:cs typeface="Calibri"/>
              </a:rPr>
              <a:t> 	</a:t>
            </a:r>
            <a:r>
              <a:rPr kumimoji="0" sz="2100" b="0" i="0" u="sng" strike="noStrike" kern="1200" cap="none" spc="-5" normalizeH="0" baseline="0" noProof="0" dirty="0">
                <a:ln>
                  <a:noFill/>
                </a:ln>
                <a:solidFill>
                  <a:prstClr val="black"/>
                </a:solidFill>
                <a:effectLst/>
                <a:uLnTx/>
                <a:uFill>
                  <a:solidFill>
                    <a:srgbClr val="AEB3B8"/>
                  </a:solidFill>
                </a:uFill>
                <a:latin typeface="Calibri"/>
                <a:ea typeface="+mn-ea"/>
                <a:cs typeface="Calibri"/>
              </a:rPr>
              <a:t>equity	</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0" marR="97790" lvl="0" indent="0" algn="r" defTabSz="914400" rtl="0" eaLnBrk="1" fontAlgn="auto" latinLnBrk="0" hangingPunct="1">
              <a:lnSpc>
                <a:spcPct val="100000"/>
              </a:lnSpc>
              <a:spcBef>
                <a:spcPts val="1055"/>
              </a:spcBef>
              <a:spcAft>
                <a:spcPts val="0"/>
              </a:spcAft>
              <a:buClrTx/>
              <a:buSzTx/>
              <a:buFontTx/>
              <a:buNone/>
              <a:tabLst/>
              <a:defRPr/>
            </a:pPr>
            <a:r>
              <a:rPr kumimoji="0" sz="1200" b="0" i="0" u="none" strike="noStrike" kern="1200" cap="none" spc="-5" normalizeH="0" baseline="0" noProof="0" dirty="0">
                <a:ln>
                  <a:noFill/>
                </a:ln>
                <a:solidFill>
                  <a:srgbClr val="888888"/>
                </a:solidFill>
                <a:effectLst/>
                <a:uLnTx/>
                <a:uFillTx/>
                <a:latin typeface="Arial"/>
                <a:ea typeface="+mn-ea"/>
                <a:cs typeface="Arial"/>
              </a:rPr>
              <a:t>41</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object 11"/>
          <p:cNvGrpSpPr/>
          <p:nvPr/>
        </p:nvGrpSpPr>
        <p:grpSpPr>
          <a:xfrm>
            <a:off x="8360409" y="2084359"/>
            <a:ext cx="3700779" cy="2280068"/>
            <a:chOff x="8360409" y="2110484"/>
            <a:chExt cx="3700779" cy="2890520"/>
          </a:xfrm>
        </p:grpSpPr>
        <p:sp>
          <p:nvSpPr>
            <p:cNvPr id="12" name="object 12"/>
            <p:cNvSpPr/>
            <p:nvPr/>
          </p:nvSpPr>
          <p:spPr>
            <a:xfrm>
              <a:off x="8366759" y="2116834"/>
              <a:ext cx="3688079" cy="2877820"/>
            </a:xfrm>
            <a:custGeom>
              <a:avLst/>
              <a:gdLst/>
              <a:ahLst/>
              <a:cxnLst/>
              <a:rect l="l" t="t" r="r" b="b"/>
              <a:pathLst>
                <a:path w="3688079" h="2877820">
                  <a:moveTo>
                    <a:pt x="3208515" y="0"/>
                  </a:moveTo>
                  <a:lnTo>
                    <a:pt x="479564" y="0"/>
                  </a:lnTo>
                  <a:lnTo>
                    <a:pt x="430531" y="2475"/>
                  </a:lnTo>
                  <a:lnTo>
                    <a:pt x="382915" y="9742"/>
                  </a:lnTo>
                  <a:lnTo>
                    <a:pt x="336956" y="21560"/>
                  </a:lnTo>
                  <a:lnTo>
                    <a:pt x="292895" y="37686"/>
                  </a:lnTo>
                  <a:lnTo>
                    <a:pt x="250974" y="57880"/>
                  </a:lnTo>
                  <a:lnTo>
                    <a:pt x="211434" y="81901"/>
                  </a:lnTo>
                  <a:lnTo>
                    <a:pt x="174516" y="109508"/>
                  </a:lnTo>
                  <a:lnTo>
                    <a:pt x="140460" y="140460"/>
                  </a:lnTo>
                  <a:lnTo>
                    <a:pt x="109508" y="174516"/>
                  </a:lnTo>
                  <a:lnTo>
                    <a:pt x="81901" y="211434"/>
                  </a:lnTo>
                  <a:lnTo>
                    <a:pt x="57880" y="250974"/>
                  </a:lnTo>
                  <a:lnTo>
                    <a:pt x="37686" y="292895"/>
                  </a:lnTo>
                  <a:lnTo>
                    <a:pt x="21560" y="336956"/>
                  </a:lnTo>
                  <a:lnTo>
                    <a:pt x="9742" y="382915"/>
                  </a:lnTo>
                  <a:lnTo>
                    <a:pt x="2475" y="430531"/>
                  </a:lnTo>
                  <a:lnTo>
                    <a:pt x="0" y="479564"/>
                  </a:lnTo>
                  <a:lnTo>
                    <a:pt x="0" y="2397747"/>
                  </a:lnTo>
                  <a:lnTo>
                    <a:pt x="2475" y="2446780"/>
                  </a:lnTo>
                  <a:lnTo>
                    <a:pt x="9742" y="2494396"/>
                  </a:lnTo>
                  <a:lnTo>
                    <a:pt x="21560" y="2540355"/>
                  </a:lnTo>
                  <a:lnTo>
                    <a:pt x="37686" y="2584416"/>
                  </a:lnTo>
                  <a:lnTo>
                    <a:pt x="57880" y="2626337"/>
                  </a:lnTo>
                  <a:lnTo>
                    <a:pt x="81901" y="2665877"/>
                  </a:lnTo>
                  <a:lnTo>
                    <a:pt x="109508" y="2702795"/>
                  </a:lnTo>
                  <a:lnTo>
                    <a:pt x="140460" y="2736851"/>
                  </a:lnTo>
                  <a:lnTo>
                    <a:pt x="174516" y="2767803"/>
                  </a:lnTo>
                  <a:lnTo>
                    <a:pt x="211434" y="2795410"/>
                  </a:lnTo>
                  <a:lnTo>
                    <a:pt x="250974" y="2819431"/>
                  </a:lnTo>
                  <a:lnTo>
                    <a:pt x="292895" y="2839625"/>
                  </a:lnTo>
                  <a:lnTo>
                    <a:pt x="336956" y="2855751"/>
                  </a:lnTo>
                  <a:lnTo>
                    <a:pt x="382915" y="2867569"/>
                  </a:lnTo>
                  <a:lnTo>
                    <a:pt x="430531" y="2874836"/>
                  </a:lnTo>
                  <a:lnTo>
                    <a:pt x="479564" y="2877312"/>
                  </a:lnTo>
                  <a:lnTo>
                    <a:pt x="3208515" y="2877312"/>
                  </a:lnTo>
                  <a:lnTo>
                    <a:pt x="3257548" y="2874836"/>
                  </a:lnTo>
                  <a:lnTo>
                    <a:pt x="3305164" y="2867569"/>
                  </a:lnTo>
                  <a:lnTo>
                    <a:pt x="3351123" y="2855751"/>
                  </a:lnTo>
                  <a:lnTo>
                    <a:pt x="3395184" y="2839625"/>
                  </a:lnTo>
                  <a:lnTo>
                    <a:pt x="3437105" y="2819431"/>
                  </a:lnTo>
                  <a:lnTo>
                    <a:pt x="3476645" y="2795410"/>
                  </a:lnTo>
                  <a:lnTo>
                    <a:pt x="3513563" y="2767803"/>
                  </a:lnTo>
                  <a:lnTo>
                    <a:pt x="3547619" y="2736851"/>
                  </a:lnTo>
                  <a:lnTo>
                    <a:pt x="3578571" y="2702795"/>
                  </a:lnTo>
                  <a:lnTo>
                    <a:pt x="3606178" y="2665877"/>
                  </a:lnTo>
                  <a:lnTo>
                    <a:pt x="3630199" y="2626337"/>
                  </a:lnTo>
                  <a:lnTo>
                    <a:pt x="3650393" y="2584416"/>
                  </a:lnTo>
                  <a:lnTo>
                    <a:pt x="3666519" y="2540355"/>
                  </a:lnTo>
                  <a:lnTo>
                    <a:pt x="3678337" y="2494396"/>
                  </a:lnTo>
                  <a:lnTo>
                    <a:pt x="3685604" y="2446780"/>
                  </a:lnTo>
                  <a:lnTo>
                    <a:pt x="3688079" y="2397747"/>
                  </a:lnTo>
                  <a:lnTo>
                    <a:pt x="3688079" y="479564"/>
                  </a:lnTo>
                  <a:lnTo>
                    <a:pt x="3685604" y="430531"/>
                  </a:lnTo>
                  <a:lnTo>
                    <a:pt x="3678337" y="382915"/>
                  </a:lnTo>
                  <a:lnTo>
                    <a:pt x="3666519" y="336956"/>
                  </a:lnTo>
                  <a:lnTo>
                    <a:pt x="3650393" y="292895"/>
                  </a:lnTo>
                  <a:lnTo>
                    <a:pt x="3630199" y="250974"/>
                  </a:lnTo>
                  <a:lnTo>
                    <a:pt x="3606178" y="211434"/>
                  </a:lnTo>
                  <a:lnTo>
                    <a:pt x="3578571" y="174516"/>
                  </a:lnTo>
                  <a:lnTo>
                    <a:pt x="3547619" y="140460"/>
                  </a:lnTo>
                  <a:lnTo>
                    <a:pt x="3513563" y="109508"/>
                  </a:lnTo>
                  <a:lnTo>
                    <a:pt x="3476645" y="81901"/>
                  </a:lnTo>
                  <a:lnTo>
                    <a:pt x="3437105" y="57880"/>
                  </a:lnTo>
                  <a:lnTo>
                    <a:pt x="3395184" y="37686"/>
                  </a:lnTo>
                  <a:lnTo>
                    <a:pt x="3351123" y="21560"/>
                  </a:lnTo>
                  <a:lnTo>
                    <a:pt x="3305164" y="9742"/>
                  </a:lnTo>
                  <a:lnTo>
                    <a:pt x="3257548" y="2475"/>
                  </a:lnTo>
                  <a:lnTo>
                    <a:pt x="3208515" y="0"/>
                  </a:lnTo>
                  <a:close/>
                </a:path>
              </a:pathLst>
            </a:custGeom>
            <a:solidFill>
              <a:srgbClr val="FACD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366759" y="2116834"/>
              <a:ext cx="3688079" cy="2877820"/>
            </a:xfrm>
            <a:custGeom>
              <a:avLst/>
              <a:gdLst/>
              <a:ahLst/>
              <a:cxnLst/>
              <a:rect l="l" t="t" r="r" b="b"/>
              <a:pathLst>
                <a:path w="3688079" h="2877820">
                  <a:moveTo>
                    <a:pt x="0" y="479564"/>
                  </a:moveTo>
                  <a:lnTo>
                    <a:pt x="2475" y="430531"/>
                  </a:lnTo>
                  <a:lnTo>
                    <a:pt x="9742" y="382915"/>
                  </a:lnTo>
                  <a:lnTo>
                    <a:pt x="21560" y="336956"/>
                  </a:lnTo>
                  <a:lnTo>
                    <a:pt x="37686" y="292895"/>
                  </a:lnTo>
                  <a:lnTo>
                    <a:pt x="57880" y="250974"/>
                  </a:lnTo>
                  <a:lnTo>
                    <a:pt x="81901" y="211434"/>
                  </a:lnTo>
                  <a:lnTo>
                    <a:pt x="109508" y="174516"/>
                  </a:lnTo>
                  <a:lnTo>
                    <a:pt x="140460" y="140460"/>
                  </a:lnTo>
                  <a:lnTo>
                    <a:pt x="174516" y="109508"/>
                  </a:lnTo>
                  <a:lnTo>
                    <a:pt x="211434" y="81901"/>
                  </a:lnTo>
                  <a:lnTo>
                    <a:pt x="250974" y="57880"/>
                  </a:lnTo>
                  <a:lnTo>
                    <a:pt x="292895" y="37686"/>
                  </a:lnTo>
                  <a:lnTo>
                    <a:pt x="336956" y="21560"/>
                  </a:lnTo>
                  <a:lnTo>
                    <a:pt x="382915" y="9742"/>
                  </a:lnTo>
                  <a:lnTo>
                    <a:pt x="430531" y="2475"/>
                  </a:lnTo>
                  <a:lnTo>
                    <a:pt x="479564" y="0"/>
                  </a:lnTo>
                  <a:lnTo>
                    <a:pt x="3208515" y="0"/>
                  </a:lnTo>
                  <a:lnTo>
                    <a:pt x="3257548" y="2475"/>
                  </a:lnTo>
                  <a:lnTo>
                    <a:pt x="3305164" y="9742"/>
                  </a:lnTo>
                  <a:lnTo>
                    <a:pt x="3351123" y="21560"/>
                  </a:lnTo>
                  <a:lnTo>
                    <a:pt x="3395184" y="37686"/>
                  </a:lnTo>
                  <a:lnTo>
                    <a:pt x="3437105" y="57880"/>
                  </a:lnTo>
                  <a:lnTo>
                    <a:pt x="3476645" y="81901"/>
                  </a:lnTo>
                  <a:lnTo>
                    <a:pt x="3513563" y="109508"/>
                  </a:lnTo>
                  <a:lnTo>
                    <a:pt x="3547619" y="140460"/>
                  </a:lnTo>
                  <a:lnTo>
                    <a:pt x="3578571" y="174516"/>
                  </a:lnTo>
                  <a:lnTo>
                    <a:pt x="3606178" y="211434"/>
                  </a:lnTo>
                  <a:lnTo>
                    <a:pt x="3630199" y="250974"/>
                  </a:lnTo>
                  <a:lnTo>
                    <a:pt x="3650393" y="292895"/>
                  </a:lnTo>
                  <a:lnTo>
                    <a:pt x="3666519" y="336956"/>
                  </a:lnTo>
                  <a:lnTo>
                    <a:pt x="3678337" y="382915"/>
                  </a:lnTo>
                  <a:lnTo>
                    <a:pt x="3685604" y="430531"/>
                  </a:lnTo>
                  <a:lnTo>
                    <a:pt x="3688079" y="479564"/>
                  </a:lnTo>
                  <a:lnTo>
                    <a:pt x="3688079" y="2397747"/>
                  </a:lnTo>
                  <a:lnTo>
                    <a:pt x="3685604" y="2446780"/>
                  </a:lnTo>
                  <a:lnTo>
                    <a:pt x="3678337" y="2494396"/>
                  </a:lnTo>
                  <a:lnTo>
                    <a:pt x="3666519" y="2540355"/>
                  </a:lnTo>
                  <a:lnTo>
                    <a:pt x="3650393" y="2584416"/>
                  </a:lnTo>
                  <a:lnTo>
                    <a:pt x="3630199" y="2626337"/>
                  </a:lnTo>
                  <a:lnTo>
                    <a:pt x="3606178" y="2665877"/>
                  </a:lnTo>
                  <a:lnTo>
                    <a:pt x="3578571" y="2702795"/>
                  </a:lnTo>
                  <a:lnTo>
                    <a:pt x="3547619" y="2736851"/>
                  </a:lnTo>
                  <a:lnTo>
                    <a:pt x="3513563" y="2767803"/>
                  </a:lnTo>
                  <a:lnTo>
                    <a:pt x="3476645" y="2795410"/>
                  </a:lnTo>
                  <a:lnTo>
                    <a:pt x="3437105" y="2819431"/>
                  </a:lnTo>
                  <a:lnTo>
                    <a:pt x="3395184" y="2839625"/>
                  </a:lnTo>
                  <a:lnTo>
                    <a:pt x="3351123" y="2855751"/>
                  </a:lnTo>
                  <a:lnTo>
                    <a:pt x="3305164" y="2867569"/>
                  </a:lnTo>
                  <a:lnTo>
                    <a:pt x="3257548" y="2874836"/>
                  </a:lnTo>
                  <a:lnTo>
                    <a:pt x="3208515" y="2877312"/>
                  </a:lnTo>
                  <a:lnTo>
                    <a:pt x="479564" y="2877312"/>
                  </a:lnTo>
                  <a:lnTo>
                    <a:pt x="430531" y="2874836"/>
                  </a:lnTo>
                  <a:lnTo>
                    <a:pt x="382915" y="2867569"/>
                  </a:lnTo>
                  <a:lnTo>
                    <a:pt x="336956" y="2855751"/>
                  </a:lnTo>
                  <a:lnTo>
                    <a:pt x="292895" y="2839625"/>
                  </a:lnTo>
                  <a:lnTo>
                    <a:pt x="250974" y="2819431"/>
                  </a:lnTo>
                  <a:lnTo>
                    <a:pt x="211434" y="2795410"/>
                  </a:lnTo>
                  <a:lnTo>
                    <a:pt x="174516" y="2767803"/>
                  </a:lnTo>
                  <a:lnTo>
                    <a:pt x="140460" y="2736851"/>
                  </a:lnTo>
                  <a:lnTo>
                    <a:pt x="109508" y="2702795"/>
                  </a:lnTo>
                  <a:lnTo>
                    <a:pt x="81901" y="2665877"/>
                  </a:lnTo>
                  <a:lnTo>
                    <a:pt x="57880" y="2626337"/>
                  </a:lnTo>
                  <a:lnTo>
                    <a:pt x="37686" y="2584416"/>
                  </a:lnTo>
                  <a:lnTo>
                    <a:pt x="21560" y="2540355"/>
                  </a:lnTo>
                  <a:lnTo>
                    <a:pt x="9742" y="2494396"/>
                  </a:lnTo>
                  <a:lnTo>
                    <a:pt x="2475" y="2446780"/>
                  </a:lnTo>
                  <a:lnTo>
                    <a:pt x="0" y="2397747"/>
                  </a:lnTo>
                  <a:lnTo>
                    <a:pt x="0" y="479564"/>
                  </a:lnTo>
                  <a:close/>
                </a:path>
              </a:pathLst>
            </a:custGeom>
            <a:ln w="1219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8586505" y="2283854"/>
            <a:ext cx="2749550" cy="8483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Birth Equity </a:t>
            </a:r>
            <a:r>
              <a:rPr kumimoji="0" sz="1800" b="1" i="0" u="none" strike="noStrike" kern="1200" cap="none" spc="-20" normalizeH="0" baseline="0" noProof="0" dirty="0">
                <a:ln>
                  <a:noFill/>
                </a:ln>
                <a:solidFill>
                  <a:srgbClr val="21252A"/>
                </a:solidFill>
                <a:effectLst/>
                <a:uLnTx/>
                <a:uFillTx/>
                <a:latin typeface="Arial"/>
                <a:ea typeface="+mn-ea"/>
                <a:cs typeface="Arial"/>
              </a:rPr>
              <a:t>Toolkit </a:t>
            </a:r>
            <a:r>
              <a:rPr kumimoji="0" sz="1800" b="1" i="0" u="none" strike="noStrike" kern="1200" cap="none" spc="-10" normalizeH="0" baseline="0" noProof="0" dirty="0">
                <a:ln>
                  <a:noFill/>
                </a:ln>
                <a:solidFill>
                  <a:srgbClr val="21252A"/>
                </a:solidFill>
                <a:effectLst/>
                <a:uLnTx/>
                <a:uFillTx/>
                <a:latin typeface="Arial"/>
                <a:ea typeface="+mn-ea"/>
                <a:cs typeface="Arial"/>
              </a:rPr>
              <a:t>now </a:t>
            </a:r>
            <a:r>
              <a:rPr kumimoji="0" sz="1800" b="1" i="0" u="none" strike="noStrike" kern="1200" cap="none" spc="-5" normalizeH="0" baseline="0" noProof="0" dirty="0">
                <a:ln>
                  <a:noFill/>
                </a:ln>
                <a:solidFill>
                  <a:srgbClr val="21252A"/>
                </a:solidFill>
                <a:effectLst/>
                <a:uLnTx/>
                <a:uFillTx/>
                <a:latin typeface="Arial"/>
                <a:ea typeface="+mn-ea"/>
                <a:cs typeface="Arial"/>
              </a:rPr>
              <a:t> </a:t>
            </a:r>
            <a:r>
              <a:rPr kumimoji="0" sz="1800" b="1" i="0" u="none" strike="noStrike" kern="1200" cap="none" spc="-10" normalizeH="0" baseline="0" noProof="0" dirty="0">
                <a:ln>
                  <a:noFill/>
                </a:ln>
                <a:solidFill>
                  <a:srgbClr val="21252A"/>
                </a:solidFill>
                <a:effectLst/>
                <a:uLnTx/>
                <a:uFillTx/>
                <a:latin typeface="Arial"/>
                <a:ea typeface="+mn-ea"/>
                <a:cs typeface="Arial"/>
              </a:rPr>
              <a:t>available</a:t>
            </a:r>
            <a:r>
              <a:rPr kumimoji="0" sz="1800" b="1" i="0" u="none" strike="noStrike" kern="1200" cap="none" spc="2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online: </a:t>
            </a:r>
            <a:r>
              <a:rPr kumimoji="0" sz="1800" b="1" i="0" u="none" strike="noStrike" kern="1200" cap="none" spc="0" normalizeH="0" baseline="0" noProof="0" dirty="0">
                <a:ln>
                  <a:noFill/>
                </a:ln>
                <a:solidFill>
                  <a:srgbClr val="21252A"/>
                </a:solidFill>
                <a:effectLst/>
                <a:uLnTx/>
                <a:uFillTx/>
                <a:latin typeface="Arial"/>
                <a:ea typeface="+mn-ea"/>
                <a:cs typeface="Arial"/>
              </a:rPr>
              <a:t> </a:t>
            </a:r>
            <a:r>
              <a:rPr kumimoji="0" sz="1800" b="0" i="0" u="heavy" strike="noStrike" kern="1200" cap="none" spc="-10" normalizeH="0" baseline="0" noProof="0" dirty="0">
                <a:ln>
                  <a:noFill/>
                </a:ln>
                <a:solidFill>
                  <a:srgbClr val="6B94FC"/>
                </a:solidFill>
                <a:effectLst/>
                <a:uLnTx/>
                <a:uFill>
                  <a:solidFill>
                    <a:srgbClr val="6B94FC"/>
                  </a:solidFill>
                </a:uFill>
                <a:latin typeface="Arial"/>
                <a:ea typeface="+mn-ea"/>
                <a:cs typeface="Arial"/>
                <a:hlinkClick r:id="rId5"/>
              </a:rPr>
              <a:t>https://ilpqc.org/birthequity/</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6" name="object 16"/>
          <p:cNvPicPr/>
          <p:nvPr/>
        </p:nvPicPr>
        <p:blipFill>
          <a:blip r:embed="rId6" cstate="print"/>
          <a:stretch>
            <a:fillRect/>
          </a:stretch>
        </p:blipFill>
        <p:spPr>
          <a:xfrm>
            <a:off x="9023604" y="3238500"/>
            <a:ext cx="2442971" cy="982979"/>
          </a:xfrm>
          <a:prstGeom prst="rect">
            <a:avLst/>
          </a:prstGeom>
        </p:spPr>
      </p:pic>
    </p:spTree>
    <p:extLst>
      <p:ext uri="{BB962C8B-B14F-4D97-AF65-F5344CB8AC3E}">
        <p14:creationId xmlns:p14="http://schemas.microsoft.com/office/powerpoint/2010/main" val="3391479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609600" y="744816"/>
            <a:ext cx="10972800" cy="455381"/>
          </a:xfrm>
          <a:prstGeom prst="rect">
            <a:avLst/>
          </a:prstGeom>
          <a:noFill/>
        </p:spPr>
        <p:txBody>
          <a:bodyPr vert="horz" wrap="square" lIns="0" tIns="12065" rIns="0" bIns="0" rtlCol="0">
            <a:spAutoFit/>
          </a:bodyPr>
          <a:lstStyle/>
          <a:p>
            <a:pPr algn="l" rtl="0">
              <a:lnSpc>
                <a:spcPct val="90000"/>
              </a:lnSpc>
              <a:spcBef>
                <a:spcPts val="1000"/>
              </a:spcBef>
              <a:buClr>
                <a:schemeClr val="accent2"/>
              </a:buClr>
            </a:pPr>
            <a:r>
              <a:rPr lang="en-US" sz="3200" b="0" kern="1200" dirty="0">
                <a:solidFill>
                  <a:schemeClr val="tx1"/>
                </a:solidFill>
                <a:latin typeface="Arial" panose="020B0604020202020204" pitchFamily="34" charset="0"/>
                <a:ea typeface="Lato" panose="020F0502020204030203" pitchFamily="34" charset="0"/>
                <a:cs typeface="Arial" panose="020B0604020202020204" pitchFamily="34" charset="0"/>
              </a:rPr>
              <a:t>Resources and Education for Buy-in </a:t>
            </a:r>
            <a:endParaRPr sz="3200" b="0" kern="1200" dirty="0">
              <a:solidFill>
                <a:schemeClr val="tx1"/>
              </a:solidFill>
              <a:latin typeface="Arial" panose="020B0604020202020204" pitchFamily="34" charset="0"/>
              <a:ea typeface="Lato" panose="020F0502020204030203" pitchFamily="34" charset="0"/>
              <a:cs typeface="Arial" panose="020B0604020202020204" pitchFamily="34" charset="0"/>
            </a:endParaRPr>
          </a:p>
        </p:txBody>
      </p:sp>
      <p:sp>
        <p:nvSpPr>
          <p:cNvPr id="10" name="object 10"/>
          <p:cNvSpPr txBox="1"/>
          <p:nvPr/>
        </p:nvSpPr>
        <p:spPr>
          <a:xfrm>
            <a:off x="596900" y="5976037"/>
            <a:ext cx="10998200" cy="33598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94970" algn="l"/>
                <a:tab pos="10984865" algn="l"/>
              </a:tabLst>
              <a:defRPr/>
            </a:pPr>
            <a:r>
              <a:rPr kumimoji="0" sz="2100" b="0" i="0" u="sng" strike="noStrike" kern="1200" cap="none" spc="-5" normalizeH="0" baseline="0" noProof="0" dirty="0">
                <a:ln>
                  <a:noFill/>
                </a:ln>
                <a:solidFill>
                  <a:prstClr val="black"/>
                </a:solidFill>
                <a:effectLst/>
                <a:uLnTx/>
                <a:uFill>
                  <a:solidFill>
                    <a:srgbClr val="AEB3B8"/>
                  </a:solidFill>
                </a:uFill>
                <a:latin typeface="Calibri"/>
                <a:ea typeface="+mn-ea"/>
                <a:cs typeface="Calibri"/>
              </a:rPr>
              <a:t>	</a:t>
            </a:r>
            <a:endParaRPr kumimoji="0" sz="2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Rectangle 6"/>
          <p:cNvSpPr/>
          <p:nvPr/>
        </p:nvSpPr>
        <p:spPr>
          <a:xfrm>
            <a:off x="927099" y="1388745"/>
            <a:ext cx="11395529" cy="54938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Resources </a:t>
            </a:r>
            <a:r>
              <a:rPr kumimoji="0" lang="en-US" sz="2800" b="0" i="0" u="none" strike="noStrike" kern="1200" cap="none" spc="0" normalizeH="0" baseline="0" noProof="0" dirty="0">
                <a:ln>
                  <a:noFill/>
                </a:ln>
                <a:solidFill>
                  <a:prstClr val="black"/>
                </a:solidFill>
                <a:effectLst/>
                <a:uLnTx/>
                <a:uFillTx/>
                <a:latin typeface="Calibri"/>
                <a:ea typeface="+mn-ea"/>
                <a:cs typeface="+mn-cs"/>
              </a:rPr>
              <a:t>to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review</a:t>
            </a:r>
            <a:r>
              <a:rPr lang="en-US" sz="2800" dirty="0" smtClean="0">
                <a:solidFill>
                  <a:prstClr val="black"/>
                </a:solidFill>
                <a:latin typeface="Calibri"/>
              </a:rPr>
              <a:t> for social determinants of health (SDoH) providers and nurses buy-in</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a:p>
            <a:pPr marL="457200" indent="-457200">
              <a:buClr>
                <a:schemeClr val="accent2"/>
              </a:buClr>
              <a:buFont typeface="Arial" panose="020B0604020202020204" pitchFamily="34" charset="0"/>
              <a:buChar char="•"/>
            </a:pPr>
            <a:r>
              <a:rPr lang="en-US" sz="2800" b="0" i="0" u="none" strike="noStrike" dirty="0" smtClean="0">
                <a:solidFill>
                  <a:srgbClr val="6B95FD"/>
                </a:solidFill>
                <a:effectLst/>
                <a:latin typeface="Lato" panose="020F0502020204030203"/>
                <a:hlinkClick r:id="rId5"/>
              </a:rPr>
              <a:t>Empower Journey Map</a:t>
            </a:r>
            <a:endParaRPr lang="en-US" sz="2800" b="0" i="0" dirty="0" smtClean="0">
              <a:solidFill>
                <a:srgbClr val="79818A"/>
              </a:solidFill>
              <a:effectLst/>
              <a:latin typeface="Lato" panose="020F0502020204030203"/>
            </a:endParaRPr>
          </a:p>
          <a:p>
            <a:pPr marL="457200" indent="-457200">
              <a:buClr>
                <a:schemeClr val="accent2"/>
              </a:buClr>
              <a:buFont typeface="Arial" panose="020B0604020202020204" pitchFamily="34" charset="0"/>
              <a:buChar char="•"/>
            </a:pPr>
            <a:r>
              <a:rPr lang="en-US" sz="2800" b="0" i="0" u="none" strike="noStrike" dirty="0" smtClean="0">
                <a:solidFill>
                  <a:srgbClr val="6B95FD"/>
                </a:solidFill>
                <a:effectLst/>
                <a:latin typeface="Lato" panose="020F0502020204030203"/>
                <a:hlinkClick r:id="rId6"/>
              </a:rPr>
              <a:t>Principles for Patient-Centered Approaches to Social Needs Screening</a:t>
            </a:r>
            <a:endParaRPr lang="en-US" sz="2800" b="0" i="0" dirty="0" smtClean="0">
              <a:solidFill>
                <a:srgbClr val="79818A"/>
              </a:solidFill>
              <a:effectLst/>
              <a:latin typeface="Lato" panose="020F0502020204030203"/>
            </a:endParaRPr>
          </a:p>
          <a:p>
            <a:pPr marL="457200" indent="-457200">
              <a:buClr>
                <a:schemeClr val="accent2"/>
              </a:buClr>
              <a:buFont typeface="Arial" panose="020B0604020202020204" pitchFamily="34" charset="0"/>
              <a:buChar char="•"/>
            </a:pPr>
            <a:r>
              <a:rPr lang="en-US" sz="2800" b="0" i="0" u="none" strike="noStrike" dirty="0" smtClean="0">
                <a:solidFill>
                  <a:srgbClr val="6B95FD"/>
                </a:solidFill>
                <a:effectLst/>
                <a:latin typeface="Lato" panose="020F0502020204030203"/>
                <a:hlinkClick r:id="rId7"/>
              </a:rPr>
              <a:t>Patient-Centered Social Needs Screening Conversation Guide for Staff</a:t>
            </a:r>
            <a:endParaRPr lang="en-US" sz="2800" b="0" i="0" dirty="0" smtClean="0">
              <a:solidFill>
                <a:srgbClr val="79818A"/>
              </a:solidFill>
              <a:effectLst/>
              <a:latin typeface="Lato" panose="020F0502020204030203"/>
            </a:endParaRPr>
          </a:p>
          <a:p>
            <a:pPr marL="457200" indent="-457200">
              <a:buClr>
                <a:schemeClr val="accent2"/>
              </a:buClr>
              <a:buFont typeface="Arial" panose="020B0604020202020204" pitchFamily="34" charset="0"/>
              <a:buChar char="•"/>
            </a:pPr>
            <a:r>
              <a:rPr lang="en-US" sz="2800" b="0" i="0" u="none" strike="noStrike" dirty="0" smtClean="0">
                <a:solidFill>
                  <a:srgbClr val="FC8D79"/>
                </a:solidFill>
                <a:effectLst/>
                <a:latin typeface="Lato" panose="020F0502020204030203"/>
                <a:hlinkClick r:id="rId8"/>
              </a:rPr>
              <a:t>Social Determinants of Health Curriculum for Clinicians (E-modules) </a:t>
            </a:r>
            <a:endParaRPr lang="en-US" sz="2800" b="0" i="0" dirty="0" smtClean="0">
              <a:solidFill>
                <a:srgbClr val="79818A"/>
              </a:solidFill>
              <a:effectLst/>
              <a:latin typeface="Lato" panose="020F0502020204030203"/>
            </a:endParaRPr>
          </a:p>
          <a:p>
            <a:pPr marL="457200" indent="-457200">
              <a:buClr>
                <a:schemeClr val="accent2"/>
              </a:buClr>
              <a:buFont typeface="Arial" panose="020B0604020202020204" pitchFamily="34" charset="0"/>
              <a:buChar char="•"/>
            </a:pPr>
            <a:r>
              <a:rPr lang="en-US" sz="2800" b="0" i="0" u="none" strike="noStrike" dirty="0" smtClean="0">
                <a:solidFill>
                  <a:srgbClr val="6B95FD"/>
                </a:solidFill>
                <a:effectLst/>
                <a:latin typeface="Lato" panose="020F0502020204030203"/>
                <a:hlinkClick r:id="rId9"/>
              </a:rPr>
              <a:t>PQI Socio-Ecological Model – Perinatal Disparities</a:t>
            </a:r>
            <a:endParaRPr lang="en-US" sz="2800" b="0" i="0" dirty="0" smtClean="0">
              <a:solidFill>
                <a:srgbClr val="79818A"/>
              </a:solidFill>
              <a:effectLst/>
              <a:latin typeface="Lato" panose="020F0502020204030203"/>
            </a:endParaRPr>
          </a:p>
          <a:p>
            <a:pPr marL="457200" indent="-457200">
              <a:buClr>
                <a:schemeClr val="accent2"/>
              </a:buClr>
              <a:buFont typeface="Arial" panose="020B0604020202020204" pitchFamily="34" charset="0"/>
              <a:buChar char="•"/>
            </a:pPr>
            <a:r>
              <a:rPr lang="en-US" sz="2800" b="0" i="0" u="none" strike="noStrike" dirty="0" smtClean="0">
                <a:solidFill>
                  <a:srgbClr val="6B95FD"/>
                </a:solidFill>
                <a:effectLst/>
                <a:latin typeface="Lato" panose="020F0502020204030203"/>
                <a:hlinkClick r:id="rId10"/>
              </a:rPr>
              <a:t>AWHONN SBAR for Inclusive and Equitable Patient Care </a:t>
            </a:r>
            <a:endParaRPr lang="en-US" sz="2800" b="0" i="0" dirty="0" smtClean="0">
              <a:solidFill>
                <a:srgbClr val="79818A"/>
              </a:solidFill>
              <a:effectLst/>
              <a:latin typeface="Lato" panose="020F0502020204030203"/>
            </a:endParaRPr>
          </a:p>
          <a:p>
            <a:pPr marL="285750" marR="0" lvl="0" indent="-285750" algn="l" defTabSz="914400" rtl="0" eaLnBrk="1" fontAlgn="auto" latinLnBrk="0" hangingPunct="1">
              <a:lnSpc>
                <a:spcPct val="100000"/>
              </a:lnSpc>
              <a:spcBef>
                <a:spcPts val="0"/>
              </a:spcBef>
              <a:spcAft>
                <a:spcPts val="0"/>
              </a:spcAft>
              <a:buClr>
                <a:srgbClr val="F79646"/>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p:cNvSpPr txBox="1"/>
          <p:nvPr/>
        </p:nvSpPr>
        <p:spPr>
          <a:xfrm>
            <a:off x="381000" y="6288364"/>
            <a:ext cx="76327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References</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PQI; AHA; AWHONN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553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1" y="1146258"/>
            <a:ext cx="2350169" cy="891264"/>
          </a:xfrm>
          <a:noFill/>
        </p:spPr>
        <p:txBody>
          <a:bodyPr>
            <a:noAutofit/>
          </a:bodyPr>
          <a:lstStyle/>
          <a:p>
            <a:r>
              <a:rPr lang="en-US" dirty="0"/>
              <a:t>Respectful Care </a:t>
            </a:r>
            <a:r>
              <a:rPr lang="en-US" dirty="0" smtClean="0"/>
              <a:t>Practices Resources </a:t>
            </a:r>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35668"/>
            <a:ext cx="7066504" cy="6873354"/>
          </a:xfrm>
          <a:prstGeom prst="rect">
            <a:avLst/>
          </a:prstGeom>
        </p:spPr>
      </p:pic>
      <p:sp>
        <p:nvSpPr>
          <p:cNvPr id="2" name="Rectangle 1"/>
          <p:cNvSpPr/>
          <p:nvPr/>
        </p:nvSpPr>
        <p:spPr>
          <a:xfrm>
            <a:off x="10237231" y="3881182"/>
            <a:ext cx="2009252"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Order your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materials today: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hlinkClick r:id="rId3"/>
              </a:rPr>
              <a:t>https://redcap.healthlnk.org/surveys/?</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hlinkClick r:id="rId3"/>
              </a:rPr>
              <a:t>s=RLM4M4DPJ4</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p>
        </p:txBody>
      </p:sp>
      <p:sp>
        <p:nvSpPr>
          <p:cNvPr id="7" name="TextBox 6"/>
          <p:cNvSpPr txBox="1"/>
          <p:nvPr/>
        </p:nvSpPr>
        <p:spPr>
          <a:xfrm>
            <a:off x="10028086" y="913572"/>
            <a:ext cx="228600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Available in: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Tear pads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Posters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Bi-Fold  </a:t>
            </a:r>
          </a:p>
        </p:txBody>
      </p:sp>
    </p:spTree>
    <p:extLst>
      <p:ext uri="{BB962C8B-B14F-4D97-AF65-F5344CB8AC3E}">
        <p14:creationId xmlns:p14="http://schemas.microsoft.com/office/powerpoint/2010/main" val="46719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423" y="2227076"/>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25166" y="0"/>
            <a:ext cx="4626424" cy="314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1235" y="2145227"/>
            <a:ext cx="3373233"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813" y="0"/>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596078" y="767455"/>
            <a:ext cx="566649" cy="566649"/>
          </a:xfrm>
          <a:prstGeom prst="rect">
            <a:avLst/>
          </a:prstGeom>
        </p:spPr>
      </p:pic>
      <p:graphicFrame>
        <p:nvGraphicFramePr>
          <p:cNvPr id="6" name="Diagram 5"/>
          <p:cNvGraphicFramePr/>
          <p:nvPr>
            <p:extLst/>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56311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31775"/>
            <a:ext cx="7777480" cy="1325563"/>
          </a:xfrm>
          <a:noFill/>
        </p:spPr>
        <p:txBody>
          <a:bodyPr>
            <a:normAutofit/>
          </a:bodyPr>
          <a:lstStyle/>
          <a:p>
            <a:r>
              <a:rPr lang="en-US" dirty="0" smtClean="0"/>
              <a:t>We are shipping out Respectful Care Practices Materials for teams</a:t>
            </a:r>
            <a:endParaRPr lang="en-US" dirty="0"/>
          </a:p>
        </p:txBody>
      </p:sp>
      <p:sp>
        <p:nvSpPr>
          <p:cNvPr id="5" name="Content Placeholder 4"/>
          <p:cNvSpPr>
            <a:spLocks noGrp="1"/>
          </p:cNvSpPr>
          <p:nvPr>
            <p:ph idx="1"/>
          </p:nvPr>
        </p:nvSpPr>
        <p:spPr>
          <a:xfrm>
            <a:off x="609600" y="1825625"/>
            <a:ext cx="7458075" cy="4351338"/>
          </a:xfrm>
        </p:spPr>
        <p:txBody>
          <a:bodyPr/>
          <a:lstStyle/>
          <a:p>
            <a:r>
              <a:rPr lang="en-US" dirty="0" smtClean="0"/>
              <a:t>ILPQC will be shipping each BE QI teams a sample package of Respectful Care Resources: </a:t>
            </a:r>
          </a:p>
          <a:p>
            <a:pPr lvl="1"/>
            <a:r>
              <a:rPr lang="en-US" dirty="0" smtClean="0"/>
              <a:t>10 Posters (English) </a:t>
            </a:r>
          </a:p>
          <a:p>
            <a:pPr lvl="1"/>
            <a:r>
              <a:rPr lang="en-US" dirty="0" smtClean="0"/>
              <a:t>5 Posters (Spanish)</a:t>
            </a:r>
          </a:p>
          <a:p>
            <a:pPr lvl="1"/>
            <a:r>
              <a:rPr lang="en-US" dirty="0" smtClean="0"/>
              <a:t>1 Tear pad of 50 sheets (English and Spanish) </a:t>
            </a:r>
          </a:p>
          <a:p>
            <a:pPr lvl="1"/>
            <a:r>
              <a:rPr lang="en-US" dirty="0" smtClean="0"/>
              <a:t>10 Bi-folds </a:t>
            </a:r>
            <a:r>
              <a:rPr lang="en-US" dirty="0"/>
              <a:t>Brochure</a:t>
            </a:r>
            <a:endParaRPr lang="en-US" dirty="0" smtClean="0"/>
          </a:p>
          <a:p>
            <a:pPr lvl="1"/>
            <a:endParaRPr lang="en-US" dirty="0"/>
          </a:p>
          <a:p>
            <a:r>
              <a:rPr lang="en-US" dirty="0" smtClean="0"/>
              <a:t>We will be shipping the materials to the hospital addresses we have on file for your BE team</a:t>
            </a:r>
          </a:p>
          <a:p>
            <a:r>
              <a:rPr lang="en-US" dirty="0" smtClean="0"/>
              <a:t>If you would like additional resources for your hospital please complete the Respectful Care Practices Order Form </a:t>
            </a:r>
          </a:p>
          <a:p>
            <a:endParaRPr lang="en-US" dirty="0" smtClean="0"/>
          </a:p>
          <a:p>
            <a:endParaRPr lang="en-US" dirty="0"/>
          </a:p>
        </p:txBody>
      </p:sp>
      <p:sp>
        <p:nvSpPr>
          <p:cNvPr id="2" name="Slide Number Placeholder 1"/>
          <p:cNvSpPr>
            <a:spLocks noGrp="1"/>
          </p:cNvSpPr>
          <p:nvPr>
            <p:ph type="sldNum" sz="quarter" idx="10"/>
          </p:nvPr>
        </p:nvSpPr>
        <p:spPr/>
        <p:txBody>
          <a:bodyPr/>
          <a:lstStyle/>
          <a:p>
            <a:fld id="{97033E4B-E3EB-3D46-B2D8-3159663620FA}" type="slidenum">
              <a:rPr lang="en-US" smtClean="0"/>
              <a:t>67</a:t>
            </a:fld>
            <a:endParaRPr lang="en-US"/>
          </a:p>
        </p:txBody>
      </p:sp>
      <p:sp>
        <p:nvSpPr>
          <p:cNvPr id="3" name="Footer Placeholder 2"/>
          <p:cNvSpPr>
            <a:spLocks noGrp="1"/>
          </p:cNvSpPr>
          <p:nvPr>
            <p:ph type="ftr" sz="quarter" idx="11"/>
          </p:nvPr>
        </p:nvSpPr>
        <p:spPr/>
        <p:txBody>
          <a:bodyPr/>
          <a:lstStyle/>
          <a:p>
            <a:pPr algn="l"/>
            <a:r>
              <a:rPr lang="en-US" smtClean="0"/>
              <a:t>Illinois Perinatal Quality Collaborative</a:t>
            </a:r>
            <a:endParaRPr lang="en-US" dirty="0"/>
          </a:p>
        </p:txBody>
      </p:sp>
      <p:pic>
        <p:nvPicPr>
          <p:cNvPr id="6" name="Picture 5"/>
          <p:cNvPicPr>
            <a:picLocks noChangeAspect="1"/>
          </p:cNvPicPr>
          <p:nvPr/>
        </p:nvPicPr>
        <p:blipFill>
          <a:blip r:embed="rId3"/>
          <a:stretch>
            <a:fillRect/>
          </a:stretch>
        </p:blipFill>
        <p:spPr>
          <a:xfrm>
            <a:off x="7743825" y="2352675"/>
            <a:ext cx="3943350" cy="289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90085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271016" y="74119"/>
            <a:ext cx="10972800" cy="1847172"/>
          </a:xfrm>
          <a:prstGeom prst="rect">
            <a:avLst/>
          </a:prstGeom>
          <a:noFill/>
        </p:spPr>
        <p:txBody>
          <a:bodyPr vert="horz" wrap="square" lIns="0" tIns="347980" rIns="0" bIns="0" rtlCol="0">
            <a:spAutoFit/>
          </a:bodyPr>
          <a:lstStyle/>
          <a:p>
            <a:pPr marL="12700" marR="5080" algn="l" rtl="0">
              <a:lnSpc>
                <a:spcPct val="90000"/>
              </a:lnSpc>
              <a:spcBef>
                <a:spcPct val="0"/>
              </a:spcBef>
              <a:defRPr/>
            </a:pPr>
            <a:r>
              <a:rPr lang="en-US" sz="3400" kern="1200">
                <a:latin typeface="+mj-lt"/>
                <a:ea typeface="Lato Medium" panose="020F0502020204030203" pitchFamily="34" charset="0"/>
                <a:cs typeface="Lato Medium" panose="020F0502020204030203" pitchFamily="34" charset="0"/>
              </a:rPr>
              <a:t>Tiered Approach for Birth Equity Implicit </a:t>
            </a:r>
            <a:br>
              <a:rPr lang="en-US" sz="3400" kern="1200">
                <a:latin typeface="+mj-lt"/>
                <a:ea typeface="Lato Medium" panose="020F0502020204030203" pitchFamily="34" charset="0"/>
                <a:cs typeface="Lato Medium" panose="020F0502020204030203" pitchFamily="34" charset="0"/>
              </a:rPr>
            </a:br>
            <a:r>
              <a:rPr lang="en-US" sz="3400" kern="1200">
                <a:latin typeface="+mj-lt"/>
                <a:ea typeface="Lato Medium" panose="020F0502020204030203" pitchFamily="34" charset="0"/>
                <a:cs typeface="Lato Medium" panose="020F0502020204030203" pitchFamily="34" charset="0"/>
              </a:rPr>
              <a:t>Bias Training </a:t>
            </a:r>
            <a:r>
              <a:rPr lang="en-US" kern="1200">
                <a:latin typeface="+mj-lt"/>
                <a:ea typeface="Lato Medium" panose="020F0502020204030203" pitchFamily="34" charset="0"/>
                <a:cs typeface="Lato Medium" panose="020F0502020204030203" pitchFamily="34" charset="0"/>
              </a:rPr>
              <a:t/>
            </a:r>
            <a:br>
              <a:rPr lang="en-US" kern="1200">
                <a:latin typeface="+mj-lt"/>
                <a:ea typeface="Lato Medium" panose="020F0502020204030203" pitchFamily="34" charset="0"/>
                <a:cs typeface="Lato Medium" panose="020F0502020204030203" pitchFamily="34" charset="0"/>
              </a:rPr>
            </a:br>
            <a:endParaRPr kern="1200">
              <a:latin typeface="+mj-lt"/>
              <a:ea typeface="Lato Medium" panose="020F0502020204030203" pitchFamily="34" charset="0"/>
              <a:cs typeface="Lato Medium" panose="020F0502020204030203" pitchFamily="34" charset="0"/>
            </a:endParaRPr>
          </a:p>
        </p:txBody>
      </p:sp>
      <p:sp>
        <p:nvSpPr>
          <p:cNvPr id="16" name="object 16"/>
          <p:cNvSpPr txBox="1">
            <a:spLocks noGrp="1"/>
          </p:cNvSpPr>
          <p:nvPr>
            <p:ph type="sldNum" sz="quarter" idx="10"/>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AEB3B8"/>
                </a:solidFill>
                <a:effectLst/>
                <a:uLnTx/>
                <a:uFillTx/>
                <a:latin typeface="Arial"/>
                <a:ea typeface="+mn-ea"/>
                <a:cs typeface="Arial"/>
              </a:rPr>
              <a:t>56</a:t>
            </a:r>
          </a:p>
        </p:txBody>
      </p:sp>
      <p:sp>
        <p:nvSpPr>
          <p:cNvPr id="8" name="object 8"/>
          <p:cNvSpPr txBox="1"/>
          <p:nvPr/>
        </p:nvSpPr>
        <p:spPr>
          <a:xfrm>
            <a:off x="271016" y="1596816"/>
            <a:ext cx="8464611" cy="4982133"/>
          </a:xfrm>
          <a:prstGeom prst="rect">
            <a:avLst/>
          </a:prstGeom>
        </p:spPr>
        <p:txBody>
          <a:bodyPr vert="horz" wrap="square" lIns="0" tIns="135890" rIns="0" bIns="0" rtlCol="0">
            <a:spAutoFit/>
          </a:bodyPr>
          <a:lstStyle/>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Diversity Science: Dignity in Pregnancy and Childbirth Course training</a:t>
            </a:r>
          </a:p>
          <a:p>
            <a:pPr marL="698482"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FREE </a:t>
            </a:r>
            <a:r>
              <a:rPr kumimoji="0" lang="en-US" sz="2400" b="0" i="0" u="none" strike="noStrike" kern="1200" cap="none" spc="0" normalizeH="0" baseline="0" noProof="0">
                <a:ln>
                  <a:noFill/>
                </a:ln>
                <a:solidFill>
                  <a:prstClr val="black"/>
                </a:solidFill>
                <a:effectLst/>
                <a:uLnTx/>
                <a:uFillTx/>
                <a:latin typeface="Calibri"/>
                <a:ea typeface="+mn-ea"/>
                <a:cs typeface="+mn-cs"/>
                <a:hlinkClick r:id="rId5"/>
              </a:rPr>
              <a:t>e-module trainings </a:t>
            </a:r>
            <a:r>
              <a:rPr kumimoji="0" lang="en-US" sz="2400" b="0" i="0" u="none" strike="noStrike" kern="1200" cap="none" spc="0" normalizeH="0" baseline="0" noProof="0">
                <a:ln>
                  <a:noFill/>
                </a:ln>
                <a:solidFill>
                  <a:prstClr val="black"/>
                </a:solidFill>
                <a:effectLst/>
                <a:uLnTx/>
                <a:uFillTx/>
                <a:latin typeface="Calibri"/>
                <a:ea typeface="+mn-ea"/>
                <a:cs typeface="+mn-cs"/>
              </a:rPr>
              <a:t>available for all staff </a:t>
            </a: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Can integrate into the hospitals e-learning systems to track completion</a:t>
            </a:r>
          </a:p>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Perinatal Quality Improvement </a:t>
            </a:r>
            <a:r>
              <a:rPr kumimoji="0" lang="en-US" sz="2500" b="1" i="0" u="none" strike="noStrike" kern="1200" cap="none" spc="0" normalizeH="0" baseline="0" noProof="0" err="1">
                <a:ln>
                  <a:noFill/>
                </a:ln>
                <a:solidFill>
                  <a:srgbClr val="E31B7F"/>
                </a:solidFill>
                <a:effectLst/>
                <a:uLnTx/>
                <a:uFillTx/>
                <a:latin typeface="Calibri"/>
                <a:ea typeface="+mn-ea"/>
                <a:cs typeface="+mn-cs"/>
              </a:rPr>
              <a:t>SPEAKUp</a:t>
            </a:r>
            <a:r>
              <a:rPr kumimoji="0" lang="en-US" sz="2500" b="1" i="0" u="none" strike="noStrike" kern="1200" cap="none" spc="0" normalizeH="0" baseline="0" noProof="0">
                <a:ln>
                  <a:noFill/>
                </a:ln>
                <a:solidFill>
                  <a:srgbClr val="E31B7F"/>
                </a:solidFill>
                <a:effectLst/>
                <a:uLnTx/>
                <a:uFillTx/>
                <a:latin typeface="Calibri"/>
                <a:ea typeface="+mn-ea"/>
                <a:cs typeface="+mn-cs"/>
              </a:rPr>
              <a:t> Training</a:t>
            </a:r>
          </a:p>
          <a:p>
            <a:pPr marL="698500" marR="270510" lvl="1" indent="-229235" algn="l" defTabSz="914400"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 team member per hospital to attend over 2 days (total 8 hours) anti-racism training</a:t>
            </a: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Train the trainer model to amplify local trainings</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Laboring with Hope video and discussion guide</a:t>
            </a:r>
            <a:endParaRPr kumimoji="0" lang="en-US" sz="2500" b="0" i="0" u="none" strike="noStrike" kern="1200" cap="none" spc="0" normalizeH="0" baseline="0" noProof="0">
              <a:ln>
                <a:noFill/>
              </a:ln>
              <a:solidFill>
                <a:prstClr val="black"/>
              </a:solidFill>
              <a:effectLst/>
              <a:uLnTx/>
              <a:uFillTx/>
              <a:latin typeface="Calibri"/>
              <a:ea typeface="+mn-ea"/>
              <a:cs typeface="+mn-cs"/>
            </a:endParaRP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Working with developer (Dr. </a:t>
            </a:r>
            <a:r>
              <a:rPr kumimoji="0" lang="en-US" sz="2400" b="0" i="0" u="none" strike="noStrike" kern="1200" cap="none" spc="0" normalizeH="0" baseline="0" noProof="0" err="1">
                <a:ln>
                  <a:noFill/>
                </a:ln>
                <a:solidFill>
                  <a:prstClr val="black"/>
                </a:solidFill>
                <a:effectLst/>
                <a:uLnTx/>
                <a:uFillTx/>
                <a:latin typeface="Calibri"/>
                <a:ea typeface="+mn-ea"/>
                <a:cs typeface="+mn-cs"/>
              </a:rPr>
              <a:t>Nakeitra</a:t>
            </a:r>
            <a:r>
              <a:rPr kumimoji="0" lang="en-US" sz="2400" b="0" i="0" u="none" strike="noStrike" kern="1200" cap="none" spc="0" normalizeH="0" baseline="0" noProof="0">
                <a:ln>
                  <a:noFill/>
                </a:ln>
                <a:solidFill>
                  <a:prstClr val="black"/>
                </a:solidFill>
                <a:effectLst/>
                <a:uLnTx/>
                <a:uFillTx/>
                <a:latin typeface="Calibri"/>
                <a:ea typeface="+mn-ea"/>
                <a:cs typeface="+mn-cs"/>
              </a:rPr>
              <a:t> Burse) to make the 30  min video and discussion guide available for free for all BE teams for group viewing and discussion</a:t>
            </a:r>
          </a:p>
          <a:p>
            <a:pPr marL="12065" marR="270510" lvl="0" indent="0" algn="l" defTabSz="914363" rtl="0" eaLnBrk="1" fontAlgn="auto" latinLnBrk="0" hangingPunct="1">
              <a:lnSpc>
                <a:spcPct val="70000"/>
              </a:lnSpc>
              <a:spcBef>
                <a:spcPts val="1070"/>
              </a:spcBef>
              <a:spcAft>
                <a:spcPts val="0"/>
              </a:spcAft>
              <a:buClr>
                <a:srgbClr val="F5668F"/>
              </a:buClr>
              <a:buSzTx/>
              <a:buFontTx/>
              <a:buNone/>
              <a:tabLst>
                <a:tab pos="241935" algn="l"/>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929599"/>
                </a:solidFill>
                <a:effectLst/>
                <a:uLnTx/>
                <a:uFillTx/>
                <a:latin typeface="Arial"/>
                <a:ea typeface="+mn-ea"/>
                <a:cs typeface="Arial"/>
              </a:rPr>
              <a:t>Illinois</a:t>
            </a:r>
            <a:r>
              <a:rPr kumimoji="0" sz="1200" b="0" i="0" u="none" strike="noStrike" kern="1200" cap="none" spc="-3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Perinatal</a:t>
            </a:r>
            <a:r>
              <a:rPr kumimoji="0" sz="1200" b="0" i="0" u="none" strike="noStrike" kern="1200" cap="none" spc="-4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Quality</a:t>
            </a:r>
            <a:r>
              <a:rPr kumimoji="0" sz="1200" b="0" i="0" u="none" strike="noStrike" kern="1200" cap="none" spc="-15"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2" name="Rectangle 11"/>
          <p:cNvSpPr/>
          <p:nvPr/>
        </p:nvSpPr>
        <p:spPr>
          <a:xfrm>
            <a:off x="8404734" y="1317940"/>
            <a:ext cx="3612132"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ln w="0"/>
                <a:solidFill>
                  <a:srgbClr val="FF0000"/>
                </a:solidFill>
                <a:effectLst>
                  <a:outerShdw blurRad="38100" dist="25400" dir="5400000" algn="ctr" rotWithShape="0">
                    <a:srgbClr val="6E747A">
                      <a:alpha val="43000"/>
                    </a:srgbClr>
                  </a:outerShdw>
                </a:effectLst>
                <a:latin typeface="Arial" panose="020B0604020202020204"/>
              </a:rPr>
              <a:t>Confirm someone from your hospital attended the November </a:t>
            </a:r>
            <a:r>
              <a:rPr kumimoji="0" lang="en-US" sz="2000" b="0"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PQI </a:t>
            </a:r>
            <a:r>
              <a:rPr kumimoji="0" lang="en-US" sz="20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Speak Up </a:t>
            </a:r>
            <a:r>
              <a:rPr kumimoji="0" lang="en-US" sz="2000" b="0"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training,</a:t>
            </a:r>
            <a:r>
              <a:rPr kumimoji="0" lang="en-US" sz="2000" b="0" i="0" u="none" strike="noStrike" kern="1200" cap="none" spc="0" normalizeH="0" noProof="0" dirty="0" smtClean="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 if not plan on signing up for Jan 2022</a:t>
            </a:r>
            <a:r>
              <a:rPr kumimoji="0" lang="en-US" sz="2000" b="0"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 </a:t>
            </a:r>
            <a:endParaRPr kumimoji="0" lang="en-US" sz="20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37056" y="2876033"/>
            <a:ext cx="2970593" cy="3392985"/>
          </a:xfrm>
          <a:prstGeom prst="rect">
            <a:avLst/>
          </a:prstGeom>
        </p:spPr>
      </p:pic>
    </p:spTree>
    <p:extLst>
      <p:ext uri="{BB962C8B-B14F-4D97-AF65-F5344CB8AC3E}">
        <p14:creationId xmlns:p14="http://schemas.microsoft.com/office/powerpoint/2010/main" val="19297610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11306047" y="6430202"/>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49</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7397445" y="6430202"/>
            <a:ext cx="253492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5999478" y="1500578"/>
            <a:ext cx="5524500" cy="1269365"/>
          </a:xfrm>
          <a:prstGeom prst="rect">
            <a:avLst/>
          </a:prstGeom>
        </p:spPr>
        <p:txBody>
          <a:bodyPr vert="horz" wrap="square" lIns="0" tIns="85725" rIns="0" bIns="0" rtlCol="0">
            <a:spAutoFit/>
          </a:bodyPr>
          <a:lstStyle/>
          <a:p>
            <a:pPr marL="241300" marR="5080" lvl="0" indent="-228600" algn="l" defTabSz="914400" rtl="0" eaLnBrk="1" fontAlgn="auto" latinLnBrk="0" hangingPunct="1">
              <a:lnSpc>
                <a:spcPct val="80000"/>
              </a:lnSpc>
              <a:spcBef>
                <a:spcPts val="67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ILPQC</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has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partnered</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with Diversity </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Science</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provide</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simplified</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10" normalizeH="0" baseline="0" noProof="0" dirty="0">
                <a:ln>
                  <a:noFill/>
                </a:ln>
                <a:solidFill>
                  <a:srgbClr val="21252A"/>
                </a:solidFill>
                <a:effectLst/>
                <a:uLnTx/>
                <a:uFillTx/>
                <a:latin typeface="Arial"/>
                <a:ea typeface="+mn-ea"/>
                <a:cs typeface="Arial"/>
              </a:rPr>
              <a:t>online </a:t>
            </a:r>
            <a:r>
              <a:rPr kumimoji="0" sz="2400" b="0" i="0" u="none" strike="noStrike" kern="1200" cap="none" spc="-5" normalizeH="0" baseline="0" noProof="0" dirty="0">
                <a:ln>
                  <a:noFill/>
                </a:ln>
                <a:solidFill>
                  <a:srgbClr val="21252A"/>
                </a:solidFill>
                <a:effectLst/>
                <a:uLnTx/>
                <a:uFillTx/>
                <a:latin typeface="Arial"/>
                <a:ea typeface="+mn-ea"/>
                <a:cs typeface="Arial"/>
              </a:rPr>
              <a:t> access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the</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Dignity</a:t>
            </a:r>
            <a:r>
              <a:rPr kumimoji="0" sz="2400" b="0" i="1" u="none" strike="noStrike" kern="1200" cap="none" spc="2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in</a:t>
            </a:r>
            <a:r>
              <a:rPr kumimoji="0" sz="2400" b="0" i="1" u="none" strike="noStrike" kern="1200" cap="none" spc="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Pregnancy</a:t>
            </a:r>
            <a:r>
              <a:rPr kumimoji="0" sz="2400" b="0" i="1" u="none" strike="noStrike" kern="1200" cap="none" spc="10" normalizeH="0" baseline="0" noProof="0" dirty="0">
                <a:ln>
                  <a:noFill/>
                </a:ln>
                <a:solidFill>
                  <a:srgbClr val="21252A"/>
                </a:solidFill>
                <a:effectLst/>
                <a:uLnTx/>
                <a:uFillTx/>
                <a:latin typeface="Arial"/>
                <a:ea typeface="+mn-ea"/>
                <a:cs typeface="Arial"/>
              </a:rPr>
              <a:t> </a:t>
            </a:r>
            <a:r>
              <a:rPr kumimoji="0" sz="2400" b="0" i="1" u="none" strike="noStrike" kern="1200" cap="none" spc="-10" normalizeH="0" baseline="0" noProof="0" dirty="0">
                <a:ln>
                  <a:noFill/>
                </a:ln>
                <a:solidFill>
                  <a:srgbClr val="21252A"/>
                </a:solidFill>
                <a:effectLst/>
                <a:uLnTx/>
                <a:uFillTx/>
                <a:latin typeface="Arial"/>
                <a:ea typeface="+mn-ea"/>
                <a:cs typeface="Arial"/>
              </a:rPr>
              <a:t>and </a:t>
            </a:r>
            <a:r>
              <a:rPr kumimoji="0" sz="2400" b="0" i="1" u="none" strike="noStrike" kern="1200" cap="none" spc="-65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Childbirth</a:t>
            </a:r>
            <a:r>
              <a:rPr kumimoji="0" sz="2400" b="0" i="1" u="none" strike="noStrike" kern="1200" cap="none" spc="3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online</a:t>
            </a:r>
            <a:r>
              <a:rPr kumimoji="0" sz="2400" b="0" i="1" u="none" strike="noStrike" kern="1200" cap="none" spc="30" normalizeH="0" baseline="0" noProof="0" dirty="0">
                <a:ln>
                  <a:noFill/>
                </a:ln>
                <a:solidFill>
                  <a:srgbClr val="21252A"/>
                </a:solidFill>
                <a:effectLst/>
                <a:uLnTx/>
                <a:uFillTx/>
                <a:latin typeface="Arial"/>
                <a:ea typeface="+mn-ea"/>
                <a:cs typeface="Arial"/>
              </a:rPr>
              <a:t> </a:t>
            </a:r>
            <a:r>
              <a:rPr kumimoji="0" sz="2400" b="0" i="1" u="none" strike="noStrike" kern="1200" cap="none" spc="-10" normalizeH="0" baseline="0" noProof="0" dirty="0">
                <a:ln>
                  <a:noFill/>
                </a:ln>
                <a:solidFill>
                  <a:srgbClr val="21252A"/>
                </a:solidFill>
                <a:effectLst/>
                <a:uLnTx/>
                <a:uFillTx/>
                <a:latin typeface="Arial"/>
                <a:ea typeface="+mn-ea"/>
                <a:cs typeface="Arial"/>
              </a:rPr>
              <a:t>e-module</a:t>
            </a:r>
            <a:r>
              <a:rPr kumimoji="0" sz="2400" b="0" i="1" u="none" strike="noStrike" kern="1200" cap="none" spc="3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training</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5999478" y="2828557"/>
            <a:ext cx="5878830" cy="3554178"/>
          </a:xfrm>
          <a:prstGeom prst="rect">
            <a:avLst/>
          </a:prstGeom>
        </p:spPr>
        <p:txBody>
          <a:bodyPr vert="horz" wrap="square" lIns="0" tIns="85725" rIns="0" bIns="0" rtlCol="0">
            <a:spAutoFit/>
          </a:bodyPr>
          <a:lstStyle/>
          <a:p>
            <a:pPr marL="241300" marR="834390" lvl="0" indent="-228600" algn="l" defTabSz="914400" rtl="0" eaLnBrk="1" fontAlgn="auto" latinLnBrk="0" hangingPunct="1">
              <a:lnSpc>
                <a:spcPct val="80000"/>
              </a:lnSpc>
              <a:spcBef>
                <a:spcPts val="67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3-module free program for perinatal </a:t>
            </a:r>
            <a:r>
              <a:rPr kumimoji="0" sz="2400" b="0" i="0" u="none" strike="noStrike" kern="1200" cap="none" spc="-65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providers,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nurses</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10" normalizeH="0" baseline="0" noProof="0" dirty="0">
                <a:ln>
                  <a:noFill/>
                </a:ln>
                <a:solidFill>
                  <a:srgbClr val="21252A"/>
                </a:solidFill>
                <a:effectLst/>
                <a:uLnTx/>
                <a:uFillTx/>
                <a:latin typeface="Arial"/>
                <a:ea typeface="+mn-ea"/>
                <a:cs typeface="Arial"/>
              </a:rPr>
              <a:t>staff</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97865" marR="420370" lvl="1" indent="-228600" algn="l" defTabSz="914400" rtl="0" eaLnBrk="1" fontAlgn="auto" latinLnBrk="0" hangingPunct="1">
              <a:lnSpc>
                <a:spcPct val="80000"/>
              </a:lnSpc>
              <a:spcBef>
                <a:spcPts val="509"/>
              </a:spcBef>
              <a:spcAft>
                <a:spcPts val="0"/>
              </a:spcAft>
              <a:buClr>
                <a:srgbClr val="F5668F"/>
              </a:buClr>
              <a:buSzTx/>
              <a:buFontTx/>
              <a:buChar char="•"/>
              <a:tabLst>
                <a:tab pos="697865" algn="l"/>
                <a:tab pos="698500" algn="l"/>
              </a:tabLst>
              <a:defRPr/>
            </a:pPr>
            <a:r>
              <a:rPr kumimoji="0" sz="2000" b="0" i="0" u="none" strike="noStrike" kern="1200" cap="none" spc="-5" normalizeH="0" baseline="0" noProof="0" dirty="0">
                <a:ln>
                  <a:noFill/>
                </a:ln>
                <a:solidFill>
                  <a:srgbClr val="21252A"/>
                </a:solidFill>
                <a:effectLst/>
                <a:uLnTx/>
                <a:uFillTx/>
                <a:latin typeface="Arial"/>
                <a:ea typeface="+mn-ea"/>
                <a:cs typeface="Arial"/>
              </a:rPr>
              <a:t>With</a:t>
            </a:r>
            <a:r>
              <a:rPr kumimoji="0" sz="2000" b="0" i="0" u="none" strike="noStrike" kern="1200" cap="none" spc="-2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resources</a:t>
            </a:r>
            <a:r>
              <a:rPr kumimoji="0" sz="2000" b="0" i="0" u="none" strike="noStrike" kern="1200" cap="none" spc="-5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to promote</a:t>
            </a:r>
            <a:r>
              <a:rPr kumimoji="0" sz="2000" b="0" i="0" u="none" strike="noStrike" kern="1200" cap="none" spc="-4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health</a:t>
            </a:r>
            <a:r>
              <a:rPr kumimoji="0" sz="2000" b="0" i="0" u="none" strike="noStrike" kern="1200" cap="none" spc="-15"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equity</a:t>
            </a:r>
            <a:r>
              <a:rPr kumimoji="0" sz="2000" b="0" i="0" u="none" strike="noStrike" kern="1200" cap="none" spc="-1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in </a:t>
            </a:r>
            <a:r>
              <a:rPr kumimoji="0" sz="2000" b="0" i="0" u="none" strike="noStrike" kern="1200" cap="none" spc="-54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clinical practice and organizations also </a:t>
            </a:r>
            <a:r>
              <a:rPr kumimoji="0" sz="2000" b="0" i="0" u="none" strike="noStrike" kern="1200" cap="none" spc="5"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smtClean="0">
                <a:ln>
                  <a:noFill/>
                </a:ln>
                <a:solidFill>
                  <a:srgbClr val="21252A"/>
                </a:solidFill>
                <a:effectLst/>
                <a:uLnTx/>
                <a:uFillTx/>
                <a:latin typeface="Arial"/>
                <a:ea typeface="+mn-ea"/>
                <a:cs typeface="Arial"/>
              </a:rPr>
              <a:t>available</a:t>
            </a:r>
            <a:endParaRPr kumimoji="0" lang="en-US" sz="2000" b="0" i="0" u="none" strike="noStrike" kern="1200" cap="none" spc="-5" normalizeH="0" baseline="0" noProof="0" dirty="0" smtClean="0">
              <a:ln>
                <a:noFill/>
              </a:ln>
              <a:solidFill>
                <a:srgbClr val="21252A"/>
              </a:solidFill>
              <a:effectLst/>
              <a:uLnTx/>
              <a:uFillTx/>
              <a:latin typeface="Arial"/>
              <a:ea typeface="+mn-ea"/>
              <a:cs typeface="Arial"/>
            </a:endParaRPr>
          </a:p>
          <a:p>
            <a:pPr marL="469265" marR="420370" lvl="1" indent="0" algn="l" defTabSz="914400" rtl="0" eaLnBrk="1" fontAlgn="auto" latinLnBrk="0" hangingPunct="1">
              <a:lnSpc>
                <a:spcPct val="80000"/>
              </a:lnSpc>
              <a:spcBef>
                <a:spcPts val="509"/>
              </a:spcBef>
              <a:spcAft>
                <a:spcPts val="0"/>
              </a:spcAft>
              <a:buClr>
                <a:srgbClr val="F5668F"/>
              </a:buClr>
              <a:buSzTx/>
              <a:buFontTx/>
              <a:buNone/>
              <a:tabLst>
                <a:tab pos="697865" algn="l"/>
                <a:tab pos="698500" algn="l"/>
              </a:tabLst>
              <a:defRPr/>
            </a:pPr>
            <a:endParaRPr kumimoji="0" sz="195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Free access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the</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support </a:t>
            </a:r>
            <a:r>
              <a:rPr kumimoji="0" sz="2400" b="0" i="0" u="none" strike="noStrike" kern="1200" cap="none" spc="-655"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add e-modules</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online</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hospital </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learning</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systems</a:t>
            </a:r>
            <a:r>
              <a:rPr kumimoji="0" sz="2400" b="0" i="0" u="none" strike="noStrike" kern="1200" cap="none" spc="-2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will</a:t>
            </a:r>
            <a:r>
              <a:rPr kumimoji="0" sz="2400" b="0" i="0" u="none" strike="noStrike" kern="1200" cap="none" spc="3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be </a:t>
            </a:r>
            <a:r>
              <a:rPr kumimoji="0" sz="2400" b="0" i="0" u="none" strike="noStrike" kern="1200" cap="none" spc="-5" normalizeH="0" baseline="0" noProof="0" dirty="0" smtClean="0">
                <a:ln>
                  <a:noFill/>
                </a:ln>
                <a:solidFill>
                  <a:srgbClr val="21252A"/>
                </a:solidFill>
                <a:effectLst/>
                <a:uLnTx/>
                <a:uFillTx/>
                <a:latin typeface="Arial"/>
                <a:ea typeface="+mn-ea"/>
                <a:cs typeface="Arial"/>
              </a:rPr>
              <a:t>provided</a:t>
            </a:r>
            <a:endParaRPr kumimoji="0" lang="en-US" sz="2400" b="0" i="0" u="none" strike="noStrike" kern="1200" cap="none" spc="-5" normalizeH="0" baseline="0" noProof="0" dirty="0" smtClean="0">
              <a:ln>
                <a:noFill/>
              </a:ln>
              <a:solidFill>
                <a:srgbClr val="21252A"/>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endParaRPr kumimoji="0" lang="en-US" sz="2400" b="0" i="0" u="none" strike="noStrike" kern="1200" cap="none" spc="-5" normalizeH="0" baseline="0" noProof="0" dirty="0">
              <a:ln>
                <a:noFill/>
              </a:ln>
              <a:solidFill>
                <a:srgbClr val="21252A"/>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r>
              <a:rPr kumimoji="0" lang="en-US" sz="2400" b="0" i="0" u="none" strike="noStrike" kern="1200" cap="none" spc="-5" normalizeH="0" baseline="0" noProof="0" dirty="0" smtClean="0">
                <a:ln>
                  <a:noFill/>
                </a:ln>
                <a:solidFill>
                  <a:srgbClr val="21252A"/>
                </a:solidFill>
                <a:effectLst/>
                <a:uLnTx/>
                <a:uFillTx/>
                <a:latin typeface="Arial"/>
                <a:ea typeface="+mn-ea"/>
                <a:cs typeface="Arial"/>
              </a:rPr>
              <a:t>Webpage link: </a:t>
            </a:r>
            <a:r>
              <a:rPr kumimoji="0" lang="en-US" sz="2400" b="0" i="0" u="none" strike="noStrike" kern="1200" cap="none" spc="-5" normalizeH="0" baseline="0" noProof="0" dirty="0" smtClean="0">
                <a:ln>
                  <a:noFill/>
                </a:ln>
                <a:solidFill>
                  <a:srgbClr val="FF0000"/>
                </a:solidFill>
                <a:effectLst/>
                <a:uLnTx/>
                <a:uFillTx/>
                <a:latin typeface="Arial"/>
                <a:ea typeface="+mn-ea"/>
                <a:cs typeface="Arial"/>
              </a:rPr>
              <a:t>NEW*</a:t>
            </a:r>
          </a:p>
          <a:p>
            <a:pPr marL="12700" marR="5080" lvl="0" indent="0" algn="l" defTabSz="914400" rtl="0" eaLnBrk="1" fontAlgn="auto" latinLnBrk="0" hangingPunct="1">
              <a:lnSpc>
                <a:spcPts val="2300"/>
              </a:lnSpc>
              <a:spcBef>
                <a:spcPts val="0"/>
              </a:spcBef>
              <a:spcAft>
                <a:spcPts val="0"/>
              </a:spcAft>
              <a:buClr>
                <a:srgbClr val="F5668F"/>
              </a:buClr>
              <a:buSzTx/>
              <a:buFontTx/>
              <a:buNone/>
              <a:tabLst>
                <a:tab pos="241300" algn="l"/>
              </a:tabLst>
              <a:defRPr/>
            </a:pPr>
            <a:r>
              <a:rPr kumimoji="0" lang="en-US" sz="2400" b="0" i="0" u="none" strike="noStrike" kern="1200" cap="none" spc="-5" normalizeH="0" baseline="0" noProof="0" dirty="0" smtClean="0">
                <a:ln>
                  <a:noFill/>
                </a:ln>
                <a:solidFill>
                  <a:srgbClr val="21252A"/>
                </a:solidFill>
                <a:effectLst/>
                <a:uLnTx/>
                <a:uFillTx/>
                <a:latin typeface="Arial"/>
                <a:ea typeface="+mn-ea"/>
                <a:cs typeface="Arial"/>
                <a:hlinkClick r:id="rId5"/>
              </a:rPr>
              <a:t>https</a:t>
            </a:r>
            <a:r>
              <a:rPr kumimoji="0" lang="en-US" sz="2400" b="0" i="0" u="none" strike="noStrike" kern="1200" cap="none" spc="-5" normalizeH="0" baseline="0" noProof="0" dirty="0">
                <a:ln>
                  <a:noFill/>
                </a:ln>
                <a:solidFill>
                  <a:srgbClr val="21252A"/>
                </a:solidFill>
                <a:effectLst/>
                <a:uLnTx/>
                <a:uFillTx/>
                <a:latin typeface="Arial"/>
                <a:ea typeface="+mn-ea"/>
                <a:cs typeface="Arial"/>
                <a:hlinkClick r:id="rId5"/>
              </a:rPr>
              <a:t>://www.diversityscience.org/ilpqc-2/! </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txBox="1">
            <a:spLocks noGrp="1"/>
          </p:cNvSpPr>
          <p:nvPr>
            <p:ph type="title"/>
          </p:nvPr>
        </p:nvSpPr>
        <p:spPr>
          <a:xfrm>
            <a:off x="197103" y="154481"/>
            <a:ext cx="9404097" cy="1507977"/>
          </a:xfrm>
          <a:prstGeom prst="rect">
            <a:avLst/>
          </a:prstGeom>
        </p:spPr>
        <p:txBody>
          <a:bodyPr vert="horz" wrap="square" lIns="0" tIns="12065" rIns="0" bIns="0" rtlCol="0">
            <a:spAutoFit/>
          </a:bodyPr>
          <a:lstStyle/>
          <a:p>
            <a:pPr marL="12700" marR="5080" algn="l" rtl="0">
              <a:lnSpc>
                <a:spcPct val="90000"/>
              </a:lnSpc>
              <a:spcBef>
                <a:spcPts val="100"/>
              </a:spcBef>
              <a:tabLst>
                <a:tab pos="1169035" algn="l"/>
              </a:tabLst>
            </a:pPr>
            <a:r>
              <a:rPr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Develop respectful care and</a:t>
            </a:r>
            <a: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 </a:t>
            </a:r>
            <a:b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br>
            <a:r>
              <a:rPr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bias</a:t>
            </a:r>
            <a: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 </a:t>
            </a:r>
            <a:r>
              <a:rPr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education for providers,</a:t>
            </a:r>
            <a: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 nurses, </a:t>
            </a:r>
            <a:b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br>
            <a:r>
              <a:rPr lang="en-US"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rPr>
              <a:t>and staff</a:t>
            </a:r>
            <a:endParaRPr kern="1200" spc="-5" dirty="0">
              <a:solidFill>
                <a:schemeClr val="tx1">
                  <a:lumMod val="65000"/>
                  <a:lumOff val="35000"/>
                </a:schemeClr>
              </a:solidFill>
              <a:latin typeface="Arial" panose="020B0604020202020204" pitchFamily="34" charset="0"/>
              <a:ea typeface="Lato Medium" panose="020F0502020204030203" pitchFamily="34" charset="0"/>
              <a:cs typeface="Arial" panose="020B0604020202020204" pitchFamily="34" charset="0"/>
            </a:endParaRPr>
          </a:p>
        </p:txBody>
      </p:sp>
      <p:pic>
        <p:nvPicPr>
          <p:cNvPr id="13" name="object 13"/>
          <p:cNvPicPr/>
          <p:nvPr/>
        </p:nvPicPr>
        <p:blipFill>
          <a:blip r:embed="rId6" cstate="email">
            <a:extLst>
              <a:ext uri="{28A0092B-C50C-407E-A947-70E740481C1C}">
                <a14:useLocalDpi xmlns:a14="http://schemas.microsoft.com/office/drawing/2010/main"/>
              </a:ext>
            </a:extLst>
          </a:blip>
          <a:stretch>
            <a:fillRect/>
          </a:stretch>
        </p:blipFill>
        <p:spPr>
          <a:xfrm>
            <a:off x="321563" y="1999488"/>
            <a:ext cx="5295899" cy="3102863"/>
          </a:xfrm>
          <a:prstGeom prst="rect">
            <a:avLst/>
          </a:prstGeom>
        </p:spPr>
      </p:pic>
      <p:pic>
        <p:nvPicPr>
          <p:cNvPr id="14" name="object 14"/>
          <p:cNvPicPr/>
          <p:nvPr/>
        </p:nvPicPr>
        <p:blipFill>
          <a:blip r:embed="rId7" cstate="email">
            <a:extLst>
              <a:ext uri="{28A0092B-C50C-407E-A947-70E740481C1C}">
                <a14:useLocalDpi xmlns:a14="http://schemas.microsoft.com/office/drawing/2010/main"/>
              </a:ext>
            </a:extLst>
          </a:blip>
          <a:stretch>
            <a:fillRect/>
          </a:stretch>
        </p:blipFill>
        <p:spPr>
          <a:xfrm>
            <a:off x="1656588" y="5154167"/>
            <a:ext cx="2432303" cy="1566672"/>
          </a:xfrm>
          <a:prstGeom prst="rect">
            <a:avLst/>
          </a:prstGeom>
        </p:spPr>
      </p:pic>
    </p:spTree>
    <p:extLst>
      <p:ext uri="{BB962C8B-B14F-4D97-AF65-F5344CB8AC3E}">
        <p14:creationId xmlns:p14="http://schemas.microsoft.com/office/powerpoint/2010/main" val="2801883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976" y="226877"/>
            <a:ext cx="6905156" cy="1325563"/>
          </a:xfrm>
        </p:spPr>
        <p:txBody>
          <a:bodyPr/>
          <a:lstStyle/>
          <a:p>
            <a:r>
              <a:rPr lang="en-US" dirty="0" smtClean="0"/>
              <a:t>Birth Equity Outstanding Launch Award </a:t>
            </a:r>
            <a:endParaRPr lang="en-US" dirty="0"/>
          </a:p>
        </p:txBody>
      </p:sp>
      <p:sp>
        <p:nvSpPr>
          <p:cNvPr id="7" name="Content Placeholder 5"/>
          <p:cNvSpPr>
            <a:spLocks noGrp="1"/>
          </p:cNvSpPr>
          <p:nvPr>
            <p:ph sz="half" idx="1"/>
          </p:nvPr>
        </p:nvSpPr>
        <p:spPr>
          <a:xfrm>
            <a:off x="642361" y="1621237"/>
            <a:ext cx="4822595" cy="4351338"/>
          </a:xfrm>
        </p:spPr>
        <p:txBody>
          <a:bodyPr>
            <a:noAutofit/>
          </a:bodyPr>
          <a:lstStyle/>
          <a:p>
            <a:r>
              <a:rPr lang="en-US" sz="1800" dirty="0" smtClean="0"/>
              <a:t>OSF </a:t>
            </a:r>
            <a:r>
              <a:rPr lang="en-US" sz="1800" dirty="0"/>
              <a:t>St. Francis Medical Center</a:t>
            </a:r>
          </a:p>
          <a:p>
            <a:r>
              <a:rPr lang="en-US" sz="1800" dirty="0"/>
              <a:t>Palos Community Hospital</a:t>
            </a:r>
          </a:p>
          <a:p>
            <a:r>
              <a:rPr lang="en-US" sz="1800" dirty="0"/>
              <a:t>Riverside Medical Center</a:t>
            </a:r>
          </a:p>
          <a:p>
            <a:r>
              <a:rPr lang="en-US" sz="1800" dirty="0"/>
              <a:t>Rush University Medical Center</a:t>
            </a:r>
          </a:p>
          <a:p>
            <a:r>
              <a:rPr lang="en-US" sz="1800" dirty="0"/>
              <a:t>Rush-Copley Medical Center</a:t>
            </a:r>
          </a:p>
          <a:p>
            <a:r>
              <a:rPr lang="en-US" sz="1800" dirty="0"/>
              <a:t>Silver Cross Hospital</a:t>
            </a:r>
          </a:p>
          <a:p>
            <a:r>
              <a:rPr lang="en-US" sz="1800" dirty="0"/>
              <a:t>SSM Health Good Samaritan</a:t>
            </a:r>
          </a:p>
          <a:p>
            <a:r>
              <a:rPr lang="en-US" sz="1800" dirty="0"/>
              <a:t>SSM St. Mary's Hospital - St</a:t>
            </a:r>
            <a:r>
              <a:rPr lang="en-US" sz="1800" dirty="0" smtClean="0"/>
              <a:t>. Louis</a:t>
            </a:r>
            <a:endParaRPr lang="en-US" sz="1800" dirty="0"/>
          </a:p>
          <a:p>
            <a:r>
              <a:rPr lang="en-US" sz="1800" dirty="0"/>
              <a:t>St. Anthony Hospital</a:t>
            </a:r>
          </a:p>
          <a:p>
            <a:r>
              <a:rPr lang="en-US" sz="1800" dirty="0"/>
              <a:t>Stroger Hospital of Cook County</a:t>
            </a:r>
          </a:p>
          <a:p>
            <a:r>
              <a:rPr lang="en-US" sz="1800" dirty="0"/>
              <a:t>Swedish American Hospital</a:t>
            </a:r>
          </a:p>
          <a:p>
            <a:r>
              <a:rPr lang="en-US" sz="1800" dirty="0"/>
              <a:t>University of Chicago Medical Center</a:t>
            </a:r>
          </a:p>
          <a:p>
            <a:r>
              <a:rPr lang="en-US" sz="1800" dirty="0"/>
              <a:t>West Suburban Medical Center</a:t>
            </a:r>
          </a:p>
        </p:txBody>
      </p:sp>
      <p:sp>
        <p:nvSpPr>
          <p:cNvPr id="9" name="Content Placeholder 6"/>
          <p:cNvSpPr txBox="1">
            <a:spLocks/>
          </p:cNvSpPr>
          <p:nvPr/>
        </p:nvSpPr>
        <p:spPr>
          <a:xfrm>
            <a:off x="7080647" y="1621237"/>
            <a:ext cx="6216310" cy="5236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rPr>
              <a:t>NM </a:t>
            </a:r>
            <a:r>
              <a:rPr kumimoji="0" lang="en-US" sz="1800" b="0" i="0" u="none" strike="noStrike" kern="1200" cap="none" spc="0" normalizeH="0" baseline="0" noProof="0" dirty="0">
                <a:ln>
                  <a:noFill/>
                </a:ln>
                <a:solidFill>
                  <a:srgbClr val="444C55"/>
                </a:solidFill>
                <a:effectLst/>
                <a:uLnTx/>
                <a:uFillTx/>
                <a:latin typeface="Arial" panose="020B0604020202020204"/>
              </a:rPr>
              <a:t>Huntley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NM </a:t>
            </a:r>
            <a:r>
              <a:rPr kumimoji="0" lang="en-US" sz="1800" b="0" i="0" u="none" strike="noStrike" kern="1200" cap="none" spc="0" normalizeH="0" baseline="0" noProof="0" dirty="0" err="1">
                <a:ln>
                  <a:noFill/>
                </a:ln>
                <a:solidFill>
                  <a:srgbClr val="444C55"/>
                </a:solidFill>
                <a:effectLst/>
                <a:uLnTx/>
                <a:uFillTx/>
                <a:latin typeface="Arial" panose="020B0604020202020204"/>
              </a:rPr>
              <a:t>Kishwaukee</a:t>
            </a:r>
            <a:r>
              <a:rPr kumimoji="0" lang="en-US" sz="1800" b="0" i="0" u="none" strike="noStrike" kern="1200" cap="none" spc="0" normalizeH="0" baseline="0" noProof="0" dirty="0">
                <a:ln>
                  <a:noFill/>
                </a:ln>
                <a:solidFill>
                  <a:srgbClr val="444C55"/>
                </a:solidFill>
                <a:effectLst/>
                <a:uLnTx/>
                <a:uFillTx/>
                <a:latin typeface="Arial" panose="020B0604020202020204"/>
              </a:rPr>
              <a:t>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NM Lake Forest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endParaRPr kumimoji="0" lang="en-US" sz="1800" b="0" i="0" u="none" strike="noStrike" kern="1200" cap="none" spc="0" normalizeH="0" baseline="0" noProof="0" dirty="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Northwest Community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Northwestern Memorial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rPr>
              <a:t>NSUHS- Evanston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FHN Memorial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44C55"/>
                </a:solidFill>
                <a:effectLst/>
                <a:uLnTx/>
                <a:uFillTx/>
                <a:latin typeface="Arial" panose="020B0604020202020204"/>
              </a:rPr>
              <a:t>OSF </a:t>
            </a:r>
            <a:r>
              <a:rPr kumimoji="0" lang="en-US" sz="1800" b="0" i="0" u="none" strike="noStrike" kern="1200" cap="none" spc="0" normalizeH="0" baseline="0" noProof="0" dirty="0">
                <a:ln>
                  <a:noFill/>
                </a:ln>
                <a:solidFill>
                  <a:srgbClr val="444C55"/>
                </a:solidFill>
                <a:effectLst/>
                <a:uLnTx/>
                <a:uFillTx/>
                <a:latin typeface="Arial" panose="020B0604020202020204"/>
              </a:rPr>
              <a:t>Heart of Mary Medical Center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OSF Little Company of Mary 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OSF St. Francis Medical Center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Palos Community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44C55"/>
                </a:solidFill>
                <a:effectLst/>
                <a:uLnTx/>
                <a:uFillTx/>
                <a:latin typeface="Arial" panose="020B0604020202020204"/>
              </a:rPr>
              <a:t>AMITA Health Adventist Glen Oaks </a:t>
            </a:r>
            <a:r>
              <a:rPr kumimoji="0" lang="en-US" sz="1800" b="0" i="0" u="none" strike="noStrike" kern="1200" cap="none" spc="0" normalizeH="0" baseline="0" noProof="0" dirty="0" smtClean="0">
                <a:ln>
                  <a:noFill/>
                </a:ln>
                <a:solidFill>
                  <a:srgbClr val="444C55"/>
                </a:solidFill>
                <a:effectLst/>
                <a:uLnTx/>
                <a:uFillTx/>
                <a:latin typeface="Arial" panose="020B0604020202020204"/>
              </a:rPr>
              <a:t>Hospital</a:t>
            </a:r>
          </a:p>
        </p:txBody>
      </p:sp>
      <p:pic>
        <p:nvPicPr>
          <p:cNvPr id="2" name="Picture 1"/>
          <p:cNvPicPr>
            <a:picLocks noChangeAspect="1"/>
          </p:cNvPicPr>
          <p:nvPr/>
        </p:nvPicPr>
        <p:blipFill>
          <a:blip r:embed="rId3"/>
          <a:stretch>
            <a:fillRect/>
          </a:stretch>
        </p:blipFill>
        <p:spPr>
          <a:xfrm>
            <a:off x="7080647" y="226877"/>
            <a:ext cx="946535" cy="1178618"/>
          </a:xfrm>
          <a:prstGeom prst="rect">
            <a:avLst/>
          </a:prstGeom>
        </p:spPr>
      </p:pic>
    </p:spTree>
    <p:extLst>
      <p:ext uri="{BB962C8B-B14F-4D97-AF65-F5344CB8AC3E}">
        <p14:creationId xmlns:p14="http://schemas.microsoft.com/office/powerpoint/2010/main" val="39839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 calcmode="lin" valueType="num">
                                      <p:cBhvr additive="base">
                                        <p:cTn id="6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11" end="11"/>
                                            </p:txEl>
                                          </p:spTgt>
                                        </p:tgtEl>
                                        <p:attrNameLst>
                                          <p:attrName>style.visibility</p:attrName>
                                        </p:attrNameLst>
                                      </p:cBhvr>
                                      <p:to>
                                        <p:strVal val="visible"/>
                                      </p:to>
                                    </p:set>
                                    <p:anim calcmode="lin" valueType="num">
                                      <p:cBhvr additive="base">
                                        <p:cTn id="73"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xEl>
                                              <p:pRg st="0" end="0"/>
                                            </p:txEl>
                                          </p:spTgt>
                                        </p:tgtEl>
                                        <p:attrNameLst>
                                          <p:attrName>style.visibility</p:attrName>
                                        </p:attrNameLst>
                                      </p:cBhvr>
                                      <p:to>
                                        <p:strVal val="visible"/>
                                      </p:to>
                                    </p:set>
                                    <p:anim calcmode="lin" valueType="num">
                                      <p:cBhvr additive="base">
                                        <p:cTn id="7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xEl>
                                              <p:pRg st="1" end="1"/>
                                            </p:txEl>
                                          </p:spTgt>
                                        </p:tgtEl>
                                        <p:attrNameLst>
                                          <p:attrName>style.visibility</p:attrName>
                                        </p:attrNameLst>
                                      </p:cBhvr>
                                      <p:to>
                                        <p:strVal val="visible"/>
                                      </p:to>
                                    </p:set>
                                    <p:anim calcmode="lin" valueType="num">
                                      <p:cBhvr additive="base">
                                        <p:cTn id="8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xEl>
                                              <p:pRg st="2" end="2"/>
                                            </p:txEl>
                                          </p:spTgt>
                                        </p:tgtEl>
                                        <p:attrNameLst>
                                          <p:attrName>style.visibility</p:attrName>
                                        </p:attrNameLst>
                                      </p:cBhvr>
                                      <p:to>
                                        <p:strVal val="visible"/>
                                      </p:to>
                                    </p:set>
                                    <p:anim calcmode="lin" valueType="num">
                                      <p:cBhvr additive="base">
                                        <p:cTn id="9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 calcmode="lin" valueType="num">
                                      <p:cBhvr additive="base">
                                        <p:cTn id="9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7">
                                            <p:txEl>
                                              <p:pRg st="4" end="4"/>
                                            </p:txEl>
                                          </p:spTgt>
                                        </p:tgtEl>
                                        <p:attrNameLst>
                                          <p:attrName>style.visibility</p:attrName>
                                        </p:attrNameLst>
                                      </p:cBhvr>
                                      <p:to>
                                        <p:strVal val="visible"/>
                                      </p:to>
                                    </p:set>
                                    <p:anim calcmode="lin" valueType="num">
                                      <p:cBhvr additive="base">
                                        <p:cTn id="10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xEl>
                                              <p:pRg st="5" end="5"/>
                                            </p:txEl>
                                          </p:spTgt>
                                        </p:tgtEl>
                                        <p:attrNameLst>
                                          <p:attrName>style.visibility</p:attrName>
                                        </p:attrNameLst>
                                      </p:cBhvr>
                                      <p:to>
                                        <p:strVal val="visible"/>
                                      </p:to>
                                    </p:set>
                                    <p:anim calcmode="lin" valueType="num">
                                      <p:cBhvr additive="base">
                                        <p:cTn id="10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7">
                                            <p:txEl>
                                              <p:pRg st="6" end="6"/>
                                            </p:txEl>
                                          </p:spTgt>
                                        </p:tgtEl>
                                        <p:attrNameLst>
                                          <p:attrName>style.visibility</p:attrName>
                                        </p:attrNameLst>
                                      </p:cBhvr>
                                      <p:to>
                                        <p:strVal val="visible"/>
                                      </p:to>
                                    </p:set>
                                    <p:anim calcmode="lin" valueType="num">
                                      <p:cBhvr additive="base">
                                        <p:cTn id="11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7">
                                            <p:txEl>
                                              <p:pRg st="7" end="7"/>
                                            </p:txEl>
                                          </p:spTgt>
                                        </p:tgtEl>
                                        <p:attrNameLst>
                                          <p:attrName>style.visibility</p:attrName>
                                        </p:attrNameLst>
                                      </p:cBhvr>
                                      <p:to>
                                        <p:strVal val="visible"/>
                                      </p:to>
                                    </p:set>
                                    <p:anim calcmode="lin" valueType="num">
                                      <p:cBhvr additive="base">
                                        <p:cTn id="12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7">
                                            <p:txEl>
                                              <p:pRg st="8" end="8"/>
                                            </p:txEl>
                                          </p:spTgt>
                                        </p:tgtEl>
                                        <p:attrNameLst>
                                          <p:attrName>style.visibility</p:attrName>
                                        </p:attrNameLst>
                                      </p:cBhvr>
                                      <p:to>
                                        <p:strVal val="visible"/>
                                      </p:to>
                                    </p:set>
                                    <p:anim calcmode="lin" valueType="num">
                                      <p:cBhvr additive="base">
                                        <p:cTn id="1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7">
                                            <p:txEl>
                                              <p:pRg st="9" end="9"/>
                                            </p:txEl>
                                          </p:spTgt>
                                        </p:tgtEl>
                                        <p:attrNameLst>
                                          <p:attrName>style.visibility</p:attrName>
                                        </p:attrNameLst>
                                      </p:cBhvr>
                                      <p:to>
                                        <p:strVal val="visible"/>
                                      </p:to>
                                    </p:set>
                                    <p:anim calcmode="lin" valueType="num">
                                      <p:cBhvr additive="base">
                                        <p:cTn id="13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7">
                                            <p:txEl>
                                              <p:pRg st="10" end="10"/>
                                            </p:txEl>
                                          </p:spTgt>
                                        </p:tgtEl>
                                        <p:attrNameLst>
                                          <p:attrName>style.visibility</p:attrName>
                                        </p:attrNameLst>
                                      </p:cBhvr>
                                      <p:to>
                                        <p:strVal val="visible"/>
                                      </p:to>
                                    </p:set>
                                    <p:anim calcmode="lin" valueType="num">
                                      <p:cBhvr additive="base">
                                        <p:cTn id="13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7">
                                            <p:txEl>
                                              <p:pRg st="11" end="11"/>
                                            </p:txEl>
                                          </p:spTgt>
                                        </p:tgtEl>
                                        <p:attrNameLst>
                                          <p:attrName>style.visibility</p:attrName>
                                        </p:attrNameLst>
                                      </p:cBhvr>
                                      <p:to>
                                        <p:strVal val="visible"/>
                                      </p:to>
                                    </p:set>
                                    <p:anim calcmode="lin" valueType="num">
                                      <p:cBhvr additive="base">
                                        <p:cTn id="14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7">
                                            <p:txEl>
                                              <p:pRg st="12" end="12"/>
                                            </p:txEl>
                                          </p:spTgt>
                                        </p:tgtEl>
                                        <p:attrNameLst>
                                          <p:attrName>style.visibility</p:attrName>
                                        </p:attrNameLst>
                                      </p:cBhvr>
                                      <p:to>
                                        <p:strVal val="visible"/>
                                      </p:to>
                                    </p:set>
                                    <p:anim calcmode="lin" valueType="num">
                                      <p:cBhvr additive="base">
                                        <p:cTn id="15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Talk</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2462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DC0B-518D-8942-89C0-7BDC4D8418CD}"/>
              </a:ext>
            </a:extLst>
          </p:cNvPr>
          <p:cNvSpPr>
            <a:spLocks noGrp="1"/>
          </p:cNvSpPr>
          <p:nvPr>
            <p:ph type="title"/>
          </p:nvPr>
        </p:nvSpPr>
        <p:spPr/>
        <p:txBody>
          <a:bodyPr/>
          <a:lstStyle/>
          <a:p>
            <a:r>
              <a:rPr lang="en-US" b="1" dirty="0"/>
              <a:t>Birth Equity</a:t>
            </a:r>
          </a:p>
        </p:txBody>
      </p:sp>
      <p:sp>
        <p:nvSpPr>
          <p:cNvPr id="3" name="Content Placeholder 2">
            <a:extLst>
              <a:ext uri="{FF2B5EF4-FFF2-40B4-BE49-F238E27FC236}">
                <a16:creationId xmlns:a16="http://schemas.microsoft.com/office/drawing/2014/main" id="{7AF947FB-CEA7-B04A-AF40-776BAF2ADFDC}"/>
              </a:ext>
            </a:extLst>
          </p:cNvPr>
          <p:cNvSpPr>
            <a:spLocks noGrp="1"/>
          </p:cNvSpPr>
          <p:nvPr>
            <p:ph sz="half" idx="1"/>
          </p:nvPr>
        </p:nvSpPr>
        <p:spPr>
          <a:xfrm>
            <a:off x="838199" y="1825625"/>
            <a:ext cx="5365653" cy="4351338"/>
          </a:xfrm>
        </p:spPr>
        <p:txBody>
          <a:bodyPr>
            <a:normAutofit fontScale="92500" lnSpcReduction="10000"/>
          </a:bodyPr>
          <a:lstStyle/>
          <a:p>
            <a:r>
              <a:rPr lang="en-US" sz="2400" dirty="0">
                <a:latin typeface="Berlin Sans FB Demi" panose="020E0802020502020306" pitchFamily="34" charset="0"/>
              </a:rPr>
              <a:t>Located in Oak Park, Illinois </a:t>
            </a:r>
            <a:endParaRPr lang="en-US" sz="2400" dirty="0" smtClean="0">
              <a:latin typeface="Berlin Sans FB Demi" panose="020E0802020502020306" pitchFamily="34" charset="0"/>
            </a:endParaRPr>
          </a:p>
          <a:p>
            <a:r>
              <a:rPr lang="en-US" sz="2400" dirty="0" smtClean="0">
                <a:latin typeface="Berlin Sans FB Demi" panose="020E0802020502020306" pitchFamily="34" charset="0"/>
              </a:rPr>
              <a:t>Serving the Austin, Belmont-</a:t>
            </a:r>
            <a:r>
              <a:rPr lang="en-US" sz="2400" dirty="0" err="1" smtClean="0">
                <a:latin typeface="Berlin Sans FB Demi" panose="020E0802020502020306" pitchFamily="34" charset="0"/>
              </a:rPr>
              <a:t>Cragin</a:t>
            </a:r>
            <a:r>
              <a:rPr lang="en-US" sz="2400" dirty="0" smtClean="0">
                <a:latin typeface="Berlin Sans FB Demi" panose="020E0802020502020306" pitchFamily="34" charset="0"/>
              </a:rPr>
              <a:t>, and other west side and western suburb communities</a:t>
            </a:r>
          </a:p>
          <a:p>
            <a:r>
              <a:rPr lang="en-US" sz="2400" dirty="0" smtClean="0">
                <a:latin typeface="Berlin Sans FB Demi" panose="020E0802020502020306" pitchFamily="34" charset="0"/>
              </a:rPr>
              <a:t>Part </a:t>
            </a:r>
            <a:r>
              <a:rPr lang="en-US" sz="2400" dirty="0">
                <a:latin typeface="Berlin Sans FB Demi" panose="020E0802020502020306" pitchFamily="34" charset="0"/>
              </a:rPr>
              <a:t>of the Northwestern Perinatal Network</a:t>
            </a:r>
          </a:p>
          <a:p>
            <a:r>
              <a:rPr lang="en-US" sz="2400" dirty="0">
                <a:latin typeface="Berlin Sans FB Demi" panose="020E0802020502020306" pitchFamily="34" charset="0"/>
              </a:rPr>
              <a:t>Level II with 12 LDR, 20 PP, 8 ICN rooms</a:t>
            </a:r>
          </a:p>
          <a:p>
            <a:r>
              <a:rPr lang="en-US" sz="2400" dirty="0">
                <a:latin typeface="Berlin Sans FB Demi" panose="020E0802020502020306" pitchFamily="34" charset="0"/>
              </a:rPr>
              <a:t>Partnered with PCC Wellness</a:t>
            </a:r>
          </a:p>
          <a:p>
            <a:pPr lvl="1"/>
            <a:r>
              <a:rPr lang="en-US" dirty="0">
                <a:latin typeface="Berlin Sans FB Demi" panose="020E0802020502020306" pitchFamily="34" charset="0"/>
              </a:rPr>
              <a:t>Offering </a:t>
            </a:r>
            <a:r>
              <a:rPr lang="en-US" dirty="0" smtClean="0">
                <a:latin typeface="Berlin Sans FB Demi" panose="020E0802020502020306" pitchFamily="34" charset="0"/>
              </a:rPr>
              <a:t>in-house </a:t>
            </a:r>
            <a:r>
              <a:rPr lang="en-US" dirty="0">
                <a:latin typeface="Berlin Sans FB Demi" panose="020E0802020502020306" pitchFamily="34" charset="0"/>
              </a:rPr>
              <a:t>Addiction Medicine &amp; out-patient Chemical Dependency care</a:t>
            </a:r>
          </a:p>
          <a:p>
            <a:r>
              <a:rPr lang="en-US" dirty="0">
                <a:latin typeface="Berlin Sans FB Demi" panose="020E0802020502020306" pitchFamily="34" charset="0"/>
              </a:rPr>
              <a:t>Wave-one team</a:t>
            </a:r>
          </a:p>
          <a:p>
            <a:endParaRPr lang="en-US" dirty="0"/>
          </a:p>
        </p:txBody>
      </p:sp>
      <p:pic>
        <p:nvPicPr>
          <p:cNvPr id="7" name="Content Placeholder 3">
            <a:extLst>
              <a:ext uri="{FF2B5EF4-FFF2-40B4-BE49-F238E27FC236}">
                <a16:creationId xmlns:a16="http://schemas.microsoft.com/office/drawing/2014/main" id="{4D467FD3-444B-D74B-A516-5D5604E05B88}"/>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665742" y="2347376"/>
            <a:ext cx="4688058" cy="3307836"/>
          </a:xfrm>
          <a:prstGeom prst="rect">
            <a:avLst/>
          </a:prstGeom>
        </p:spPr>
      </p:pic>
      <p:pic>
        <p:nvPicPr>
          <p:cNvPr id="8" name="Picture 7">
            <a:extLst>
              <a:ext uri="{FF2B5EF4-FFF2-40B4-BE49-F238E27FC236}">
                <a16:creationId xmlns:a16="http://schemas.microsoft.com/office/drawing/2014/main" id="{01D04BE8-BC14-0C47-95A9-3003B83924F7}"/>
              </a:ext>
            </a:extLst>
          </p:cNvPr>
          <p:cNvPicPr>
            <a:picLocks noChangeAspect="1"/>
          </p:cNvPicPr>
          <p:nvPr/>
        </p:nvPicPr>
        <p:blipFill>
          <a:blip r:embed="rId3"/>
          <a:stretch>
            <a:fillRect/>
          </a:stretch>
        </p:blipFill>
        <p:spPr>
          <a:xfrm>
            <a:off x="6600723" y="0"/>
            <a:ext cx="2824631" cy="2011680"/>
          </a:xfrm>
          <a:prstGeom prst="rect">
            <a:avLst/>
          </a:prstGeom>
        </p:spPr>
      </p:pic>
    </p:spTree>
    <p:extLst>
      <p:ext uri="{BB962C8B-B14F-4D97-AF65-F5344CB8AC3E}">
        <p14:creationId xmlns:p14="http://schemas.microsoft.com/office/powerpoint/2010/main" val="1341737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7EBDA4-5A3F-1141-B437-EA9B602DB1C6}"/>
              </a:ext>
            </a:extLst>
          </p:cNvPr>
          <p:cNvPicPr>
            <a:picLocks noChangeAspect="1"/>
          </p:cNvPicPr>
          <p:nvPr/>
        </p:nvPicPr>
        <p:blipFill>
          <a:blip r:embed="rId2"/>
          <a:stretch>
            <a:fillRect/>
          </a:stretch>
        </p:blipFill>
        <p:spPr>
          <a:xfrm>
            <a:off x="839789" y="281354"/>
            <a:ext cx="4182378" cy="1955409"/>
          </a:xfrm>
          <a:prstGeom prst="rect">
            <a:avLst/>
          </a:prstGeom>
        </p:spPr>
      </p:pic>
      <p:sp>
        <p:nvSpPr>
          <p:cNvPr id="2" name="Title 1">
            <a:extLst>
              <a:ext uri="{FF2B5EF4-FFF2-40B4-BE49-F238E27FC236}">
                <a16:creationId xmlns:a16="http://schemas.microsoft.com/office/drawing/2014/main" id="{93DF4274-9C4E-324A-9098-270F7A6FC9FA}"/>
              </a:ext>
            </a:extLst>
          </p:cNvPr>
          <p:cNvSpPr>
            <a:spLocks noGrp="1"/>
          </p:cNvSpPr>
          <p:nvPr>
            <p:ph type="title"/>
          </p:nvPr>
        </p:nvSpPr>
        <p:spPr>
          <a:xfrm>
            <a:off x="839788" y="457200"/>
            <a:ext cx="3932237" cy="1600200"/>
          </a:xfrm>
        </p:spPr>
        <p:txBody>
          <a:bodyPr/>
          <a:lstStyle/>
          <a:p>
            <a:endParaRPr lang="en-US" dirty="0"/>
          </a:p>
        </p:txBody>
      </p:sp>
      <p:sp>
        <p:nvSpPr>
          <p:cNvPr id="3" name="Content Placeholder 2">
            <a:extLst>
              <a:ext uri="{FF2B5EF4-FFF2-40B4-BE49-F238E27FC236}">
                <a16:creationId xmlns:a16="http://schemas.microsoft.com/office/drawing/2014/main" id="{A1112E03-276D-8F43-BDB2-F7958BDD25B7}"/>
              </a:ext>
            </a:extLst>
          </p:cNvPr>
          <p:cNvSpPr>
            <a:spLocks noGrp="1"/>
          </p:cNvSpPr>
          <p:nvPr>
            <p:ph idx="1"/>
          </p:nvPr>
        </p:nvSpPr>
        <p:spPr/>
        <p:txBody>
          <a:bodyPr/>
          <a:lstStyle/>
          <a:p>
            <a:r>
              <a:rPr lang="en-US" dirty="0"/>
              <a:t>Baseline data collection was a team approach!</a:t>
            </a:r>
          </a:p>
          <a:p>
            <a:r>
              <a:rPr lang="en-US" dirty="0"/>
              <a:t>Our PCC team was already using a </a:t>
            </a:r>
            <a:r>
              <a:rPr lang="en-US" dirty="0" err="1"/>
              <a:t>SDoH</a:t>
            </a:r>
            <a:r>
              <a:rPr lang="en-US" dirty="0"/>
              <a:t> screening tool</a:t>
            </a:r>
          </a:p>
          <a:p>
            <a:r>
              <a:rPr lang="en-US" dirty="0"/>
              <a:t>Self-identified race &amp; ethnicity collected from the birth certificate worksheets filled out by </a:t>
            </a:r>
            <a:r>
              <a:rPr lang="en-US"/>
              <a:t>the parents</a:t>
            </a:r>
            <a:endParaRPr lang="en-US" dirty="0"/>
          </a:p>
        </p:txBody>
      </p:sp>
      <p:sp>
        <p:nvSpPr>
          <p:cNvPr id="4" name="Text Placeholder 3">
            <a:extLst>
              <a:ext uri="{FF2B5EF4-FFF2-40B4-BE49-F238E27FC236}">
                <a16:creationId xmlns:a16="http://schemas.microsoft.com/office/drawing/2014/main" id="{E807ED6C-D657-8D47-807C-616FCC48C3B8}"/>
              </a:ext>
            </a:extLst>
          </p:cNvPr>
          <p:cNvSpPr>
            <a:spLocks noGrp="1"/>
          </p:cNvSpPr>
          <p:nvPr>
            <p:ph type="body" sz="half" idx="2"/>
          </p:nvPr>
        </p:nvSpPr>
        <p:spPr/>
        <p:txBody>
          <a:bodyPr/>
          <a:lstStyle/>
          <a:p>
            <a:endParaRPr lang="en-US" dirty="0"/>
          </a:p>
          <a:p>
            <a:r>
              <a:rPr lang="en-US" dirty="0"/>
              <a:t>Our BE Team:</a:t>
            </a:r>
          </a:p>
          <a:p>
            <a:pPr marL="285750" indent="-285750">
              <a:buFont typeface="Arial" panose="020B0604020202020204" pitchFamily="34" charset="0"/>
              <a:buChar char="•"/>
            </a:pPr>
            <a:r>
              <a:rPr lang="en-US" dirty="0"/>
              <a:t>Family Medicine </a:t>
            </a:r>
            <a:r>
              <a:rPr lang="en-US" dirty="0" smtClean="0"/>
              <a:t>Providers (obstetric and neonatal care)</a:t>
            </a:r>
            <a:endParaRPr lang="en-US" dirty="0"/>
          </a:p>
          <a:p>
            <a:pPr marL="285750" indent="-285750">
              <a:buFont typeface="Arial" panose="020B0604020202020204" pitchFamily="34" charset="0"/>
              <a:buChar char="•"/>
            </a:pPr>
            <a:r>
              <a:rPr lang="en-US" dirty="0" smtClean="0"/>
              <a:t>Certified </a:t>
            </a:r>
            <a:r>
              <a:rPr lang="en-US" dirty="0"/>
              <a:t>Nurse Midwives</a:t>
            </a:r>
          </a:p>
          <a:p>
            <a:pPr marL="285750" indent="-285750">
              <a:buFont typeface="Arial" panose="020B0604020202020204" pitchFamily="34" charset="0"/>
              <a:buChar char="•"/>
            </a:pPr>
            <a:r>
              <a:rPr lang="en-US" dirty="0"/>
              <a:t>Nursing</a:t>
            </a:r>
          </a:p>
          <a:p>
            <a:pPr marL="285750" indent="-285750">
              <a:buFont typeface="Arial" panose="020B0604020202020204" pitchFamily="34" charset="0"/>
              <a:buChar char="•"/>
            </a:pPr>
            <a:r>
              <a:rPr lang="en-US" dirty="0"/>
              <a:t>Addiction Medicine</a:t>
            </a:r>
          </a:p>
          <a:p>
            <a:pPr marL="285750" indent="-285750">
              <a:buFont typeface="Arial" panose="020B0604020202020204" pitchFamily="34" charset="0"/>
              <a:buChar char="•"/>
            </a:pPr>
            <a:r>
              <a:rPr lang="en-US" dirty="0"/>
              <a:t>Social Work</a:t>
            </a:r>
          </a:p>
        </p:txBody>
      </p:sp>
    </p:spTree>
    <p:extLst>
      <p:ext uri="{BB962C8B-B14F-4D97-AF65-F5344CB8AC3E}">
        <p14:creationId xmlns:p14="http://schemas.microsoft.com/office/powerpoint/2010/main" val="1465301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SDoH</a:t>
            </a:r>
            <a:r>
              <a:rPr lang="en-US" dirty="0" smtClean="0"/>
              <a:t> Screening Tool - Outpatient</a:t>
            </a:r>
            <a:endParaRPr lang="en-US" dirty="0"/>
          </a:p>
        </p:txBody>
      </p:sp>
      <p:pic>
        <p:nvPicPr>
          <p:cNvPr id="5" name="Picture 4"/>
          <p:cNvPicPr/>
          <p:nvPr/>
        </p:nvPicPr>
        <p:blipFill rotWithShape="1">
          <a:blip r:embed="rId2"/>
          <a:srcRect l="33214" t="19562" r="31940" b="9071"/>
          <a:stretch/>
        </p:blipFill>
        <p:spPr bwMode="auto">
          <a:xfrm>
            <a:off x="1219553" y="1589230"/>
            <a:ext cx="4683731" cy="461723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33724" t="19563" r="31734" b="10154"/>
          <a:stretch/>
        </p:blipFill>
        <p:spPr bwMode="auto">
          <a:xfrm>
            <a:off x="6284637" y="1589230"/>
            <a:ext cx="4591887" cy="4968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5101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SDoH</a:t>
            </a:r>
            <a:r>
              <a:rPr lang="en-US" dirty="0" smtClean="0"/>
              <a:t> Screening Tool - Inpatient</a:t>
            </a:r>
            <a:endParaRPr lang="en-US" dirty="0"/>
          </a:p>
        </p:txBody>
      </p:sp>
      <p:pic>
        <p:nvPicPr>
          <p:cNvPr id="4" name="Picture 3"/>
          <p:cNvPicPr/>
          <p:nvPr/>
        </p:nvPicPr>
        <p:blipFill rotWithShape="1">
          <a:blip r:embed="rId2"/>
          <a:srcRect l="32603" t="19200" r="31226" b="10337"/>
          <a:stretch/>
        </p:blipFill>
        <p:spPr bwMode="auto">
          <a:xfrm>
            <a:off x="1141989" y="1690688"/>
            <a:ext cx="4076556" cy="4793239"/>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33928" t="19200" r="31939" b="9612"/>
          <a:stretch/>
        </p:blipFill>
        <p:spPr bwMode="auto">
          <a:xfrm>
            <a:off x="5699847" y="1690688"/>
            <a:ext cx="4626408" cy="45992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0601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p:txBody>
          <a:bodyPr/>
          <a:lstStyle/>
          <a:p>
            <a:r>
              <a:rPr lang="en-US" dirty="0" smtClean="0"/>
              <a:t>Monthly team meetings</a:t>
            </a:r>
          </a:p>
          <a:p>
            <a:r>
              <a:rPr lang="en-US" dirty="0" smtClean="0"/>
              <a:t>Empower each team member to sign up for tasks</a:t>
            </a:r>
          </a:p>
          <a:p>
            <a:pPr lvl="1"/>
            <a:r>
              <a:rPr lang="en-US" dirty="0" smtClean="0"/>
              <a:t>Reviewing resources on ILPQC website to use as standardized training</a:t>
            </a:r>
          </a:p>
          <a:p>
            <a:pPr lvl="1"/>
            <a:r>
              <a:rPr lang="en-US" dirty="0" smtClean="0"/>
              <a:t>Attending Speak Up</a:t>
            </a:r>
          </a:p>
          <a:p>
            <a:pPr lvl="1"/>
            <a:r>
              <a:rPr lang="en-US" dirty="0" smtClean="0"/>
              <a:t>Working with Social Work to have both local resource handouts and utilizing </a:t>
            </a:r>
            <a:r>
              <a:rPr lang="en-US" smtClean="0"/>
              <a:t>NowPow</a:t>
            </a:r>
            <a:endParaRPr lang="en-US"/>
          </a:p>
        </p:txBody>
      </p:sp>
    </p:spTree>
    <p:extLst>
      <p:ext uri="{BB962C8B-B14F-4D97-AF65-F5344CB8AC3E}">
        <p14:creationId xmlns:p14="http://schemas.microsoft.com/office/powerpoint/2010/main" val="728433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Equity next steps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8396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81137" y="22667"/>
            <a:ext cx="7804623" cy="1348574"/>
          </a:xfrm>
          <a:prstGeom prst="rect">
            <a:avLst/>
          </a:prstGeom>
          <a:noFill/>
        </p:spPr>
        <p:txBody>
          <a:bodyPr vert="horz" wrap="square" lIns="0" tIns="347980" rIns="0" bIns="0" rtlCol="0">
            <a:spAutoFit/>
          </a:bodyPr>
          <a:lstStyle/>
          <a:p>
            <a:pPr marL="12700" marR="5080"/>
            <a:r>
              <a:rPr lang="en-US" dirty="0" smtClean="0"/>
              <a:t>Schedule a BE Key </a:t>
            </a:r>
            <a:r>
              <a:rPr lang="en-US" dirty="0"/>
              <a:t>Players </a:t>
            </a:r>
            <a:r>
              <a:rPr lang="en-US" dirty="0" smtClean="0"/>
              <a:t>Meeting for your hospital</a:t>
            </a:r>
            <a:endParaRPr dirty="0"/>
          </a:p>
        </p:txBody>
      </p:sp>
      <p:sp>
        <p:nvSpPr>
          <p:cNvPr id="16" name="object 16"/>
          <p:cNvSpPr txBox="1">
            <a:spLocks noGrp="1"/>
          </p:cNvSpPr>
          <p:nvPr>
            <p:ph type="sldNum" sz="quarter" idx="4294967295"/>
          </p:nvPr>
        </p:nvSpPr>
        <p:spPr>
          <a:xfrm>
            <a:off x="11907838" y="6437313"/>
            <a:ext cx="284162" cy="20002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
        <p:nvSpPr>
          <p:cNvPr id="8" name="object 8"/>
          <p:cNvSpPr txBox="1"/>
          <p:nvPr/>
        </p:nvSpPr>
        <p:spPr>
          <a:xfrm>
            <a:off x="333537" y="1174424"/>
            <a:ext cx="10608783" cy="5215530"/>
          </a:xfrm>
          <a:prstGeom prst="rect">
            <a:avLst/>
          </a:prstGeom>
        </p:spPr>
        <p:txBody>
          <a:bodyPr vert="horz" wrap="square" lIns="0" tIns="135890" rIns="0" bIns="0" rtlCol="0">
            <a:spAutoFit/>
          </a:bodyPr>
          <a:lstStyle/>
          <a:p>
            <a:pPr marL="469265" marR="270510" lvl="0" indent="-457200">
              <a:lnSpc>
                <a:spcPct val="150000"/>
              </a:lnSpc>
              <a:spcBef>
                <a:spcPts val="600"/>
              </a:spcBef>
              <a:spcAft>
                <a:spcPts val="600"/>
              </a:spcAft>
              <a:buClr>
                <a:srgbClr val="F5668F"/>
              </a:buClr>
              <a:buFont typeface="Arial" panose="020B0604020202020204" pitchFamily="34" charset="0"/>
              <a:buChar char="•"/>
              <a:tabLst>
                <a:tab pos="241935" algn="l"/>
              </a:tabLst>
              <a:defRPr/>
            </a:pP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cs typeface="Calibri" panose="020F0502020204030204" pitchFamily="34" charset="0"/>
              </a:rPr>
              <a:t>Need help getting started </a:t>
            </a:r>
            <a:r>
              <a:rPr lang="en-US" sz="2400" dirty="0">
                <a:solidFill>
                  <a:srgbClr val="444C55"/>
                </a:solidFill>
                <a:latin typeface="Calibri" panose="020F0502020204030204" pitchFamily="34" charset="0"/>
                <a:cs typeface="Calibri" panose="020F0502020204030204" pitchFamily="34" charset="0"/>
              </a:rPr>
              <a:t>with the BE </a:t>
            </a:r>
            <a:r>
              <a:rPr lang="en-US" sz="2400" dirty="0" smtClean="0">
                <a:solidFill>
                  <a:srgbClr val="444C55"/>
                </a:solidFill>
                <a:latin typeface="Calibri" panose="020F0502020204030204" pitchFamily="34" charset="0"/>
                <a:cs typeface="Calibri" panose="020F0502020204030204" pitchFamily="34" charset="0"/>
              </a:rPr>
              <a:t>initiative at your hospital? </a:t>
            </a:r>
          </a:p>
          <a:p>
            <a:pPr marL="469265" marR="270510" lvl="0" indent="-457200">
              <a:lnSpc>
                <a:spcPct val="150000"/>
              </a:lnSpc>
              <a:spcBef>
                <a:spcPts val="600"/>
              </a:spcBef>
              <a:spcAft>
                <a:spcPts val="600"/>
              </a:spcAft>
              <a:buClr>
                <a:srgbClr val="F5668F"/>
              </a:buClr>
              <a:buFont typeface="Arial" panose="020B0604020202020204" pitchFamily="34" charset="0"/>
              <a:buChar char="•"/>
              <a:tabLst>
                <a:tab pos="241935" algn="l"/>
              </a:tabLst>
              <a:defRPr/>
            </a:pP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cs typeface="Calibri" panose="020F0502020204030204" pitchFamily="34" charset="0"/>
              </a:rPr>
              <a:t>KMP meetings is the opportunity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rPr>
              <a:t>for each BE team to receive consultation with a BE champion to strategize and map out </a:t>
            </a: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cs typeface="Calibri" panose="020F0502020204030204" pitchFamily="34" charset="0"/>
              </a:rPr>
              <a:t>your hospital’s next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rPr>
              <a:t>steps </a:t>
            </a: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cs typeface="Calibri" panose="020F0502020204030204" pitchFamily="34" charset="0"/>
              </a:rPr>
              <a:t>for making progress with BE. </a:t>
            </a:r>
          </a:p>
          <a:p>
            <a:pPr marL="469265" marR="270510" lvl="0" indent="-457200">
              <a:lnSpc>
                <a:spcPct val="150000"/>
              </a:lnSpc>
              <a:spcBef>
                <a:spcPts val="600"/>
              </a:spcBef>
              <a:spcAft>
                <a:spcPts val="600"/>
              </a:spcAft>
              <a:buClr>
                <a:srgbClr val="F5668F"/>
              </a:buClr>
              <a:buFont typeface="Arial" panose="020B0604020202020204" pitchFamily="34" charset="0"/>
              <a:buChar char="•"/>
              <a:tabLst>
                <a:tab pos="241935" algn="l"/>
              </a:tabLst>
              <a:defRPr/>
            </a:pPr>
            <a:r>
              <a:rPr lang="en-US" sz="2400" dirty="0" smtClean="0">
                <a:solidFill>
                  <a:srgbClr val="444C55"/>
                </a:solidFill>
                <a:latin typeface="Calibri" panose="020F0502020204030204" pitchFamily="34" charset="0"/>
                <a:cs typeface="Calibri" panose="020F0502020204030204" pitchFamily="34" charset="0"/>
              </a:rPr>
              <a:t>ILPQC will help arrange a meeting with key players at your hospital:  your QI team and OB department /hospital leadership or any other participants that you feel would be helpful to move the work forward</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endParaRPr>
          </a:p>
          <a:p>
            <a:pPr marL="698500" marR="270510" lvl="1" indent="-229235" algn="l" defTabSz="914400" rtl="0" eaLnBrk="1" fontAlgn="auto" latinLnBrk="0" hangingPunct="1">
              <a:lnSpc>
                <a:spcPct val="100000"/>
              </a:lnSpc>
              <a:spcBef>
                <a:spcPts val="600"/>
              </a:spcBef>
              <a:spcAft>
                <a:spcPts val="0"/>
              </a:spcAft>
              <a:buClr>
                <a:srgbClr val="F5668F"/>
              </a:buClr>
              <a:buSzTx/>
              <a:buFontTx/>
              <a:buChar char="•"/>
              <a:tabLst>
                <a:tab pos="241935" algn="l"/>
              </a:tabLst>
              <a:defRPr/>
            </a:pP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cs typeface="Calibri" panose="020F0502020204030204" pitchFamily="34" charset="0"/>
              </a:rPr>
              <a:t>Request your KPM meeting with this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rPr>
              <a:t>link: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hlinkClick r:id="rId5"/>
              </a:rPr>
              <a:t>https://redcap.healthlnk.org/surveys/?s=C9TKXKJNMD</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cs typeface="Calibri" panose="020F0502020204030204" pitchFamily="34" charset="0"/>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descr="Just Plain Sense: Competent Change Management is Key to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7093" y="4772025"/>
            <a:ext cx="1905000" cy="2085975"/>
          </a:xfrm>
          <a:prstGeom prst="rect">
            <a:avLst/>
          </a:prstGeom>
        </p:spPr>
      </p:pic>
    </p:spTree>
    <p:extLst>
      <p:ext uri="{BB962C8B-B14F-4D97-AF65-F5344CB8AC3E}">
        <p14:creationId xmlns:p14="http://schemas.microsoft.com/office/powerpoint/2010/main" val="40170881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smtClean="0"/>
              <a:t>Upcoming Monthly Webinars: </a:t>
            </a:r>
            <a:endParaRPr lang="en-US" dirty="0"/>
          </a:p>
        </p:txBody>
      </p:sp>
      <p:graphicFrame>
        <p:nvGraphicFramePr>
          <p:cNvPr id="13" name="Table 13">
            <a:extLst>
              <a:ext uri="{FF2B5EF4-FFF2-40B4-BE49-F238E27FC236}">
                <a16:creationId xmlns:a16="http://schemas.microsoft.com/office/drawing/2014/main" id="{2B16DF9B-00CC-314D-8222-6FCFC5BD5BDF}"/>
              </a:ext>
            </a:extLst>
          </p:cNvPr>
          <p:cNvGraphicFramePr>
            <a:graphicFrameLocks noGrp="1"/>
          </p:cNvGraphicFramePr>
          <p:nvPr>
            <p:ph idx="1"/>
            <p:extLst>
              <p:ext uri="{D42A27DB-BD31-4B8C-83A1-F6EECF244321}">
                <p14:modId xmlns:p14="http://schemas.microsoft.com/office/powerpoint/2010/main" val="740656535"/>
              </p:ext>
            </p:extLst>
          </p:nvPr>
        </p:nvGraphicFramePr>
        <p:xfrm>
          <a:off x="638783" y="1584280"/>
          <a:ext cx="10973130" cy="3361939"/>
        </p:xfrm>
        <a:graphic>
          <a:graphicData uri="http://schemas.openxmlformats.org/drawingml/2006/table">
            <a:tbl>
              <a:tblPr firstRow="1" bandRow="1">
                <a:tableStyleId>{F5AB1C69-6EDB-4FF4-983F-18BD219EF322}</a:tableStyleId>
              </a:tblPr>
              <a:tblGrid>
                <a:gridCol w="4272724">
                  <a:extLst>
                    <a:ext uri="{9D8B030D-6E8A-4147-A177-3AD203B41FA5}">
                      <a16:colId xmlns:a16="http://schemas.microsoft.com/office/drawing/2014/main" val="1625693887"/>
                    </a:ext>
                  </a:extLst>
                </a:gridCol>
                <a:gridCol w="6700406">
                  <a:extLst>
                    <a:ext uri="{9D8B030D-6E8A-4147-A177-3AD203B41FA5}">
                      <a16:colId xmlns:a16="http://schemas.microsoft.com/office/drawing/2014/main" val="1423199746"/>
                    </a:ext>
                  </a:extLst>
                </a:gridCol>
              </a:tblGrid>
              <a:tr h="527299">
                <a:tc>
                  <a:txBody>
                    <a:bodyPr/>
                    <a:lstStyle/>
                    <a:p>
                      <a:pPr algn="l"/>
                      <a:r>
                        <a:rPr lang="en-US" sz="2400" dirty="0"/>
                        <a:t>Date</a:t>
                      </a:r>
                    </a:p>
                  </a:txBody>
                  <a:tcPr marL="95372" marR="95372"/>
                </a:tc>
                <a:tc>
                  <a:txBody>
                    <a:bodyPr/>
                    <a:lstStyle/>
                    <a:p>
                      <a:pPr algn="l"/>
                      <a:r>
                        <a:rPr lang="en-US" sz="2400" dirty="0"/>
                        <a:t>Topic</a:t>
                      </a:r>
                    </a:p>
                  </a:txBody>
                  <a:tcPr marL="95372" marR="95372"/>
                </a:tc>
                <a:extLst>
                  <a:ext uri="{0D108BD9-81ED-4DB2-BD59-A6C34878D82A}">
                    <a16:rowId xmlns:a16="http://schemas.microsoft.com/office/drawing/2014/main" val="1196828198"/>
                  </a:ext>
                </a:extLst>
              </a:tr>
              <a:tr h="807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a:t>
                      </a:r>
                      <a:r>
                        <a:rPr lang="en-US" sz="2400" b="1" baseline="0" dirty="0" smtClean="0"/>
                        <a:t> </a:t>
                      </a:r>
                      <a:r>
                        <a:rPr lang="en-US" sz="2400" b="1" dirty="0" smtClean="0"/>
                        <a:t>December 20</a:t>
                      </a:r>
                      <a:r>
                        <a:rPr lang="en-US" sz="2400" b="1" baseline="30000" dirty="0" smtClean="0"/>
                        <a:t>th</a:t>
                      </a:r>
                      <a:r>
                        <a:rPr lang="en-US" sz="24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12:00-1:00</a:t>
                      </a:r>
                      <a:endParaRPr lang="en-US" sz="2400" b="0" dirty="0" smtClean="0"/>
                    </a:p>
                  </a:txBody>
                  <a:tcPr marL="95372" marR="95372"/>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1200" dirty="0" smtClean="0">
                          <a:effectLst/>
                        </a:rPr>
                        <a:t>PREM &amp; Respectful Care</a:t>
                      </a:r>
                      <a:endParaRPr lang="en-US" sz="2400" kern="1200" dirty="0" smtClean="0">
                        <a:solidFill>
                          <a:schemeClr val="tx1"/>
                        </a:solidFill>
                        <a:effectLst/>
                        <a:latin typeface="+mn-lt"/>
                        <a:ea typeface="+mn-ea"/>
                        <a:cs typeface="+mn-cs"/>
                      </a:endParaRPr>
                    </a:p>
                  </a:txBody>
                  <a:tcPr marL="95372" marR="95372" anchor="ctr"/>
                </a:tc>
                <a:extLst>
                  <a:ext uri="{0D108BD9-81ED-4DB2-BD59-A6C34878D82A}">
                    <a16:rowId xmlns:a16="http://schemas.microsoft.com/office/drawing/2014/main" val="2274878002"/>
                  </a:ext>
                </a:extLst>
              </a:tr>
              <a:tr h="807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 January 17</a:t>
                      </a:r>
                      <a:r>
                        <a:rPr lang="en-US" sz="2400" b="1" baseline="30000" dirty="0" smtClean="0"/>
                        <a:t>th</a:t>
                      </a:r>
                      <a:r>
                        <a:rPr lang="en-US" sz="24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12:00-1:00</a:t>
                      </a:r>
                      <a:endParaRPr lang="en-US" sz="2400" b="0" dirty="0" smtClean="0"/>
                    </a:p>
                  </a:txBody>
                  <a:tcPr marL="95372" marR="95372"/>
                </a:tc>
                <a:tc>
                  <a:txBody>
                    <a:bodyPr/>
                    <a:lstStyle/>
                    <a:p>
                      <a:r>
                        <a:rPr lang="en-US" sz="2400" kern="1200" dirty="0" smtClean="0">
                          <a:effectLst/>
                        </a:rPr>
                        <a:t>Implementing a comprehensive implicit bias training for provider / nurse education</a:t>
                      </a:r>
                      <a:endParaRPr lang="en-US" sz="2400" b="0" kern="1200" dirty="0" smtClean="0">
                        <a:solidFill>
                          <a:schemeClr val="tx1"/>
                        </a:solidFill>
                        <a:effectLst/>
                        <a:latin typeface="+mn-lt"/>
                        <a:ea typeface="+mn-ea"/>
                        <a:cs typeface="+mn-cs"/>
                      </a:endParaRPr>
                    </a:p>
                  </a:txBody>
                  <a:tcPr marL="95372" marR="95372" anchor="ctr"/>
                </a:tc>
                <a:extLst>
                  <a:ext uri="{0D108BD9-81ED-4DB2-BD59-A6C34878D82A}">
                    <a16:rowId xmlns:a16="http://schemas.microsoft.com/office/drawing/2014/main" val="3333607357"/>
                  </a:ext>
                </a:extLst>
              </a:tr>
              <a:tr h="1165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 February 2</a:t>
                      </a:r>
                      <a:r>
                        <a:rPr lang="en-US" sz="2400" b="1" kern="1200" dirty="0" smtClean="0">
                          <a:solidFill>
                            <a:schemeClr val="dk1"/>
                          </a:solidFill>
                          <a:latin typeface="+mn-lt"/>
                          <a:ea typeface="+mn-ea"/>
                          <a:cs typeface="+mn-cs"/>
                        </a:rPr>
                        <a:t>1</a:t>
                      </a:r>
                      <a:r>
                        <a:rPr lang="en-US" sz="2400" b="1" kern="1200" baseline="0" dirty="0" smtClean="0">
                          <a:solidFill>
                            <a:schemeClr val="dk1"/>
                          </a:solidFill>
                          <a:latin typeface="+mn-lt"/>
                          <a:ea typeface="+mn-ea"/>
                          <a:cs typeface="+mn-cs"/>
                        </a:rPr>
                        <a:t>th </a:t>
                      </a:r>
                      <a:r>
                        <a:rPr lang="en-US" sz="2400" dirty="0" smtClean="0"/>
                        <a:t>12:00-1:00</a:t>
                      </a:r>
                    </a:p>
                  </a:txBody>
                  <a:tcPr marL="95372" marR="95372"/>
                </a:tc>
                <a:tc>
                  <a:txBody>
                    <a:bodyPr/>
                    <a:lstStyle/>
                    <a:p>
                      <a:r>
                        <a:rPr lang="en-US" sz="2400" kern="1200" dirty="0" smtClean="0">
                          <a:effectLst/>
                        </a:rPr>
                        <a:t>Engaging patients and community in QI / Birth Equity work</a:t>
                      </a:r>
                    </a:p>
                    <a:p>
                      <a:endParaRPr lang="en-US" sz="2400" b="0" kern="1200" dirty="0" smtClean="0">
                        <a:solidFill>
                          <a:schemeClr val="tx1"/>
                        </a:solidFill>
                        <a:effectLst/>
                        <a:latin typeface="+mn-lt"/>
                        <a:ea typeface="+mn-ea"/>
                        <a:cs typeface="+mn-cs"/>
                      </a:endParaRPr>
                    </a:p>
                  </a:txBody>
                  <a:tcPr marL="95372" marR="95372" anchor="ctr"/>
                </a:tc>
                <a:extLst>
                  <a:ext uri="{0D108BD9-81ED-4DB2-BD59-A6C34878D82A}">
                    <a16:rowId xmlns:a16="http://schemas.microsoft.com/office/drawing/2014/main" val="1764663812"/>
                  </a:ext>
                </a:extLst>
              </a:tr>
            </a:tbl>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
        <p:nvSpPr>
          <p:cNvPr id="3" name="Rounded Rectangle 2"/>
          <p:cNvSpPr/>
          <p:nvPr/>
        </p:nvSpPr>
        <p:spPr>
          <a:xfrm>
            <a:off x="1456508" y="5445034"/>
            <a:ext cx="9617409" cy="646634"/>
          </a:xfrm>
          <a:prstGeom prst="roundRect">
            <a:avLst/>
          </a:prstGeom>
          <a:solidFill>
            <a:srgbClr val="FF65A5"/>
          </a:solidFill>
          <a:ln>
            <a:solidFill>
              <a:srgbClr val="F5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Register and Join here: </a:t>
            </a:r>
            <a:endParaRPr kumimoji="0" lang="en-US" sz="1800" b="1" i="0" u="none" strike="noStrike" kern="120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https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://northwestern.zoom.us/meeting/register/tJMod-uoqDotGtzzJICE1O5TphPWT2-pZfmY</a:t>
            </a:r>
          </a:p>
        </p:txBody>
      </p:sp>
    </p:spTree>
    <p:extLst>
      <p:ext uri="{BB962C8B-B14F-4D97-AF65-F5344CB8AC3E}">
        <p14:creationId xmlns:p14="http://schemas.microsoft.com/office/powerpoint/2010/main" val="1685992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52400" y="124201"/>
            <a:ext cx="10972800" cy="905376"/>
          </a:xfrm>
          <a:prstGeom prst="rect">
            <a:avLst/>
          </a:prstGeom>
          <a:noFill/>
        </p:spPr>
        <p:txBody>
          <a:bodyPr vert="horz" wrap="square" lIns="0" tIns="347980" rIns="0" bIns="0" rtlCol="0">
            <a:spAutoFit/>
          </a:bodyPr>
          <a:lstStyle/>
          <a:p>
            <a:pPr marL="90170">
              <a:lnSpc>
                <a:spcPct val="100000"/>
              </a:lnSpc>
              <a:spcBef>
                <a:spcPts val="2740"/>
              </a:spcBef>
            </a:pPr>
            <a:r>
              <a:rPr lang="en-US" sz="3600" b="0" spc="-5" dirty="0">
                <a:solidFill>
                  <a:prstClr val="black"/>
                </a:solidFill>
              </a:rPr>
              <a:t>Next</a:t>
            </a:r>
            <a:r>
              <a:rPr lang="en-US" sz="3600" b="0" spc="-20" dirty="0">
                <a:solidFill>
                  <a:prstClr val="black"/>
                </a:solidFill>
              </a:rPr>
              <a:t> </a:t>
            </a:r>
            <a:r>
              <a:rPr lang="en-US" sz="3600" b="0" spc="-5" dirty="0">
                <a:solidFill>
                  <a:prstClr val="black"/>
                </a:solidFill>
              </a:rPr>
              <a:t>Steps</a:t>
            </a:r>
            <a:r>
              <a:rPr lang="en-US" sz="3600" b="0" spc="-10" dirty="0">
                <a:solidFill>
                  <a:prstClr val="black"/>
                </a:solidFill>
              </a:rPr>
              <a:t> </a:t>
            </a:r>
            <a:r>
              <a:rPr lang="en-US" sz="3600" b="0" spc="-5" dirty="0">
                <a:solidFill>
                  <a:prstClr val="black"/>
                </a:solidFill>
              </a:rPr>
              <a:t>for</a:t>
            </a:r>
            <a:r>
              <a:rPr lang="en-US" sz="3600" b="0" spc="-10" dirty="0">
                <a:solidFill>
                  <a:prstClr val="black"/>
                </a:solidFill>
              </a:rPr>
              <a:t> </a:t>
            </a:r>
            <a:r>
              <a:rPr lang="en-US" sz="3600" b="0" spc="-5" dirty="0">
                <a:solidFill>
                  <a:prstClr val="black"/>
                </a:solidFill>
              </a:rPr>
              <a:t>Birth Equity</a:t>
            </a:r>
            <a:endParaRPr sz="3600" dirty="0"/>
          </a:p>
        </p:txBody>
      </p:sp>
      <p:sp>
        <p:nvSpPr>
          <p:cNvPr id="8" name="object 8"/>
          <p:cNvSpPr txBox="1"/>
          <p:nvPr/>
        </p:nvSpPr>
        <p:spPr>
          <a:xfrm>
            <a:off x="376982" y="1432241"/>
            <a:ext cx="6958029" cy="3692036"/>
          </a:xfrm>
          <a:prstGeom prst="rect">
            <a:avLst/>
          </a:prstGeom>
        </p:spPr>
        <p:txBody>
          <a:bodyPr vert="horz" wrap="square" lIns="0" tIns="135890" rIns="0" bIns="0" rtlCol="0">
            <a:spAutoFit/>
          </a:bodyPr>
          <a:lstStyle/>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r>
              <a:rPr kumimoji="0" sz="2700" b="0" i="0" u="none" strike="noStrike" kern="1200" cap="none" spc="-5" normalizeH="0" baseline="0" noProof="0" dirty="0" smtClean="0">
                <a:ln>
                  <a:noFill/>
                </a:ln>
                <a:solidFill>
                  <a:prstClr val="black"/>
                </a:solidFill>
                <a:effectLst/>
                <a:uLnTx/>
                <a:uFillTx/>
                <a:latin typeface="Arial"/>
                <a:ea typeface="+mn-ea"/>
                <a:cs typeface="Arial"/>
              </a:rPr>
              <a:t>Submit baseline data collection </a:t>
            </a:r>
            <a:r>
              <a:rPr kumimoji="0" sz="2700" b="1" i="0" u="sng" strike="noStrike" kern="1200" cap="none" spc="0" normalizeH="0" baseline="0" noProof="0" dirty="0" smtClean="0">
                <a:ln>
                  <a:noFill/>
                </a:ln>
                <a:solidFill>
                  <a:prstClr val="black"/>
                </a:solidFill>
                <a:effectLst/>
                <a:uLnTx/>
                <a:uFillTx/>
                <a:latin typeface="Arial"/>
                <a:ea typeface="+mn-ea"/>
                <a:cs typeface="Arial"/>
              </a:rPr>
              <a:t>(Oct </a:t>
            </a:r>
            <a:r>
              <a:rPr kumimoji="0" sz="2700" b="1" i="0" u="sng" strike="noStrike" kern="1200" cap="none" spc="-5" normalizeH="0" baseline="0" noProof="0" dirty="0" smtClean="0">
                <a:ln>
                  <a:noFill/>
                </a:ln>
                <a:solidFill>
                  <a:prstClr val="black"/>
                </a:solidFill>
                <a:effectLst/>
                <a:uLnTx/>
                <a:uFillTx/>
                <a:latin typeface="Arial"/>
                <a:ea typeface="+mn-ea"/>
                <a:cs typeface="Arial"/>
              </a:rPr>
              <a:t>– </a:t>
            </a:r>
            <a:r>
              <a:rPr kumimoji="0" sz="2700" b="1" i="0" u="sng" strike="noStrike" kern="1200" cap="none" spc="-10" normalizeH="0" baseline="0" noProof="0" dirty="0" smtClean="0">
                <a:ln>
                  <a:noFill/>
                </a:ln>
                <a:solidFill>
                  <a:prstClr val="black"/>
                </a:solidFill>
                <a:effectLst/>
                <a:uLnTx/>
                <a:uFillTx/>
                <a:latin typeface="Arial"/>
                <a:ea typeface="+mn-ea"/>
                <a:cs typeface="Arial"/>
              </a:rPr>
              <a:t>Dec </a:t>
            </a:r>
            <a:r>
              <a:rPr kumimoji="0" sz="2700" b="1" i="0" u="sng" strike="noStrike" kern="1200" cap="none" spc="-740" normalizeH="0" baseline="0" noProof="0" dirty="0" smtClean="0">
                <a:ln>
                  <a:noFill/>
                </a:ln>
                <a:solidFill>
                  <a:prstClr val="black"/>
                </a:solidFill>
                <a:effectLst/>
                <a:uLnTx/>
                <a:uFillTx/>
                <a:latin typeface="Arial"/>
                <a:ea typeface="+mn-ea"/>
                <a:cs typeface="Arial"/>
              </a:rPr>
              <a:t> </a:t>
            </a:r>
            <a:r>
              <a:rPr kumimoji="0" sz="2700" b="1" i="0" u="sng" strike="noStrike" kern="1200" cap="none" spc="-5" normalizeH="0" baseline="0" noProof="0" dirty="0" smtClean="0">
                <a:ln>
                  <a:noFill/>
                </a:ln>
                <a:solidFill>
                  <a:prstClr val="black"/>
                </a:solidFill>
                <a:effectLst/>
                <a:uLnTx/>
                <a:uFillTx/>
                <a:latin typeface="Arial"/>
                <a:ea typeface="+mn-ea"/>
                <a:cs typeface="Arial"/>
              </a:rPr>
              <a:t>2020)</a:t>
            </a:r>
            <a:r>
              <a:rPr lang="en-US" sz="2700" b="1" u="sng" spc="-10" dirty="0" smtClean="0">
                <a:solidFill>
                  <a:prstClr val="black"/>
                </a:solidFill>
                <a:latin typeface="Arial"/>
                <a:cs typeface="Arial"/>
              </a:rPr>
              <a:t>, </a:t>
            </a:r>
            <a:r>
              <a:rPr lang="en-US" sz="2700" b="1" u="sng" spc="-10" noProof="0" dirty="0" smtClean="0">
                <a:solidFill>
                  <a:prstClr val="black"/>
                </a:solidFill>
                <a:latin typeface="Arial"/>
                <a:cs typeface="Arial"/>
              </a:rPr>
              <a:t>August and Sept</a:t>
            </a:r>
            <a:r>
              <a:rPr kumimoji="0" lang="en-US" sz="2700" b="0" i="0" u="none" strike="noStrike" kern="1200" cap="none" spc="-10" normalizeH="0" baseline="0" noProof="0" dirty="0" smtClean="0">
                <a:ln>
                  <a:noFill/>
                </a:ln>
                <a:solidFill>
                  <a:prstClr val="black"/>
                </a:solidFill>
                <a:effectLst/>
                <a:uLnTx/>
                <a:uFillTx/>
                <a:latin typeface="Arial"/>
                <a:ea typeface="+mn-ea"/>
                <a:cs typeface="Arial"/>
              </a:rPr>
              <a:t> in</a:t>
            </a:r>
            <a:r>
              <a:rPr kumimoji="0" sz="2700" b="0" i="0" u="none" strike="noStrike" kern="1200" cap="none" spc="0" normalizeH="0" baseline="0" noProof="0" dirty="0" smtClean="0">
                <a:ln>
                  <a:noFill/>
                </a:ln>
                <a:solidFill>
                  <a:prstClr val="black"/>
                </a:solidFill>
                <a:effectLst/>
                <a:uLnTx/>
                <a:uFillTx/>
                <a:latin typeface="Arial"/>
                <a:ea typeface="+mn-ea"/>
                <a:cs typeface="Arial"/>
              </a:rPr>
              <a:t>to</a:t>
            </a:r>
            <a:r>
              <a:rPr kumimoji="0" sz="2700" b="0" i="0" u="none" strike="noStrike" kern="1200" cap="none" spc="-10" normalizeH="0" baseline="0" noProof="0" dirty="0" smtClean="0">
                <a:ln>
                  <a:noFill/>
                </a:ln>
                <a:solidFill>
                  <a:prstClr val="black"/>
                </a:solidFill>
                <a:effectLst/>
                <a:uLnTx/>
                <a:uFillTx/>
                <a:latin typeface="Arial"/>
                <a:ea typeface="+mn-ea"/>
                <a:cs typeface="Arial"/>
              </a:rPr>
              <a:t> REDCap</a:t>
            </a:r>
            <a:r>
              <a:rPr kumimoji="0" lang="en-US" sz="2700" b="0" i="0" u="none" strike="noStrike" kern="1200" cap="none" spc="25" normalizeH="0" baseline="0" noProof="0" dirty="0" smtClean="0">
                <a:ln>
                  <a:noFill/>
                </a:ln>
                <a:solidFill>
                  <a:prstClr val="black"/>
                </a:solidFill>
                <a:effectLst/>
                <a:uLnTx/>
                <a:uFillTx/>
                <a:latin typeface="Arial"/>
                <a:ea typeface="+mn-ea"/>
                <a:cs typeface="Arial"/>
              </a:rPr>
              <a:t>, </a:t>
            </a:r>
          </a:p>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endParaRPr kumimoji="0" sz="800" b="0" i="0" u="none" strike="noStrike" kern="1200" cap="none" spc="0" normalizeH="0" baseline="0" noProof="0" dirty="0" smtClean="0">
              <a:ln>
                <a:noFill/>
              </a:ln>
              <a:solidFill>
                <a:prstClr val="black"/>
              </a:solidFill>
              <a:effectLst/>
              <a:uLnTx/>
              <a:uFillTx/>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sz="2700" b="0" i="0" u="none" strike="noStrike" kern="1200" cap="none" spc="-5" normalizeH="0" baseline="0" noProof="0" dirty="0" smtClean="0">
                <a:ln>
                  <a:noFill/>
                </a:ln>
                <a:solidFill>
                  <a:prstClr val="black"/>
                </a:solidFill>
                <a:effectLst/>
                <a:uLnTx/>
                <a:uFillTx/>
                <a:latin typeface="Arial"/>
                <a:ea typeface="+mn-ea"/>
                <a:cs typeface="Arial"/>
              </a:rPr>
              <a:t>Monthly data </a:t>
            </a:r>
            <a:r>
              <a:rPr kumimoji="0" lang="en-US" sz="2700" b="0" i="0" u="none" strike="noStrike" kern="1200" cap="none" spc="-5" normalizeH="0" baseline="0" noProof="0" dirty="0" smtClean="0">
                <a:ln>
                  <a:noFill/>
                </a:ln>
                <a:solidFill>
                  <a:prstClr val="black"/>
                </a:solidFill>
                <a:effectLst/>
                <a:uLnTx/>
                <a:uFillTx/>
                <a:latin typeface="Arial"/>
                <a:ea typeface="+mn-ea"/>
                <a:cs typeface="Arial"/>
              </a:rPr>
              <a:t>for </a:t>
            </a:r>
            <a:r>
              <a:rPr lang="en-US" sz="2700" b="1" spc="-10" dirty="0" smtClean="0">
                <a:solidFill>
                  <a:prstClr val="black"/>
                </a:solidFill>
                <a:latin typeface="Arial"/>
                <a:cs typeface="Arial"/>
              </a:rPr>
              <a:t>October </a:t>
            </a:r>
            <a:r>
              <a:rPr kumimoji="0" sz="2700" b="0" i="0" u="none" strike="noStrike" kern="1200" cap="none" spc="-5" normalizeH="0" baseline="0" noProof="0" dirty="0" smtClean="0">
                <a:ln>
                  <a:noFill/>
                </a:ln>
                <a:solidFill>
                  <a:prstClr val="black"/>
                </a:solidFill>
                <a:effectLst/>
                <a:uLnTx/>
                <a:uFillTx/>
                <a:latin typeface="Arial"/>
                <a:ea typeface="+mn-ea"/>
                <a:cs typeface="Arial"/>
              </a:rPr>
              <a:t>due into </a:t>
            </a:r>
            <a:r>
              <a:rPr kumimoji="0" sz="2700" b="0" i="0" u="none" strike="noStrike" kern="1200" cap="none" spc="-740" normalizeH="0" baseline="0" noProof="0" dirty="0" smtClean="0">
                <a:ln>
                  <a:noFill/>
                </a:ln>
                <a:solidFill>
                  <a:prstClr val="black"/>
                </a:solidFill>
                <a:effectLst/>
                <a:uLnTx/>
                <a:uFillTx/>
                <a:latin typeface="Arial"/>
                <a:ea typeface="+mn-ea"/>
                <a:cs typeface="Arial"/>
              </a:rPr>
              <a:t> </a:t>
            </a:r>
            <a:r>
              <a:rPr kumimoji="0" sz="2700" b="0" i="0" u="none" strike="noStrike" kern="1200" cap="none" spc="-10" normalizeH="0" baseline="0" noProof="0" dirty="0" smtClean="0">
                <a:ln>
                  <a:noFill/>
                </a:ln>
                <a:solidFill>
                  <a:prstClr val="black"/>
                </a:solidFill>
                <a:effectLst/>
                <a:uLnTx/>
                <a:uFillTx/>
                <a:latin typeface="Arial"/>
                <a:ea typeface="+mn-ea"/>
                <a:cs typeface="Arial"/>
              </a:rPr>
              <a:t>REDCap</a:t>
            </a:r>
            <a:r>
              <a:rPr kumimoji="0" sz="2700" b="0" i="0" u="none" strike="noStrike" kern="1200" cap="none" spc="10" normalizeH="0" baseline="0" noProof="0" dirty="0" smtClean="0">
                <a:ln>
                  <a:noFill/>
                </a:ln>
                <a:solidFill>
                  <a:prstClr val="black"/>
                </a:solidFill>
                <a:effectLst/>
                <a:uLnTx/>
                <a:uFillTx/>
                <a:latin typeface="Arial"/>
                <a:ea typeface="+mn-ea"/>
                <a:cs typeface="Arial"/>
              </a:rPr>
              <a:t> </a:t>
            </a:r>
            <a:r>
              <a:rPr kumimoji="0" sz="2700" b="0" i="0" u="none" strike="noStrike" kern="1200" cap="none" spc="-5" normalizeH="0" baseline="0" noProof="0" dirty="0" smtClean="0">
                <a:ln>
                  <a:noFill/>
                </a:ln>
                <a:solidFill>
                  <a:prstClr val="black"/>
                </a:solidFill>
                <a:effectLst/>
                <a:uLnTx/>
                <a:uFillTx/>
                <a:latin typeface="Arial"/>
                <a:ea typeface="+mn-ea"/>
                <a:cs typeface="Arial"/>
              </a:rPr>
              <a:t>by</a:t>
            </a:r>
            <a:r>
              <a:rPr kumimoji="0" sz="2700" b="0" i="0" u="none" strike="noStrike" kern="1200" cap="none" spc="-5" normalizeH="0" baseline="0" noProof="0" dirty="0" smtClean="0">
                <a:ln>
                  <a:noFill/>
                </a:ln>
                <a:solidFill>
                  <a:srgbClr val="21252A"/>
                </a:solidFill>
                <a:effectLst/>
                <a:uLnTx/>
                <a:uFillTx/>
                <a:latin typeface="Arial"/>
                <a:ea typeface="+mn-ea"/>
                <a:cs typeface="Arial"/>
              </a:rPr>
              <a:t> </a:t>
            </a:r>
            <a:r>
              <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November</a:t>
            </a:r>
            <a:r>
              <a:rPr kumimoji="0" sz="2700" b="1" i="0" u="heavy" strike="noStrike" kern="1200" cap="none" spc="10" normalizeH="0" baseline="0" noProof="0" dirty="0" smtClean="0">
                <a:ln>
                  <a:noFill/>
                </a:ln>
                <a:solidFill>
                  <a:srgbClr val="21252A"/>
                </a:solidFill>
                <a:effectLst/>
                <a:uLnTx/>
                <a:uFill>
                  <a:solidFill>
                    <a:srgbClr val="21252A"/>
                  </a:solidFill>
                </a:uFill>
                <a:latin typeface="Arial"/>
                <a:ea typeface="+mn-ea"/>
                <a:cs typeface="Arial"/>
              </a:rPr>
              <a:t> </a:t>
            </a:r>
            <a:r>
              <a:rPr kumimoji="0"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15</a:t>
            </a:r>
            <a:r>
              <a:rPr kumimoji="0" sz="2700" b="1" i="0" u="heavy" strike="noStrike" kern="1200" cap="none" spc="-5" normalizeH="0" baseline="30000" noProof="0" dirty="0" smtClean="0">
                <a:ln>
                  <a:noFill/>
                </a:ln>
                <a:solidFill>
                  <a:srgbClr val="21252A"/>
                </a:solidFill>
                <a:effectLst/>
                <a:uLnTx/>
                <a:uFill>
                  <a:solidFill>
                    <a:srgbClr val="21252A"/>
                  </a:solidFill>
                </a:uFill>
                <a:latin typeface="Arial"/>
                <a:ea typeface="+mn-ea"/>
                <a:cs typeface="Arial"/>
              </a:rPr>
              <a:t>th</a:t>
            </a:r>
            <a:endPar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Complete the Respectful Care </a:t>
            </a:r>
            <a:r>
              <a:rPr kumimoji="0" lang="en-US" sz="2700" b="0" i="0" u="none" strike="noStrike" kern="1200" cap="none" spc="-5" normalizeH="0" baseline="0" noProof="0" dirty="0" smtClean="0">
                <a:ln>
                  <a:noFill/>
                </a:ln>
                <a:solidFill>
                  <a:srgbClr val="21252A"/>
                </a:solidFill>
                <a:effectLst/>
                <a:uLnTx/>
                <a:uFill>
                  <a:solidFill>
                    <a:srgbClr val="21252A"/>
                  </a:solidFill>
                </a:uFill>
                <a:latin typeface="Arial"/>
                <a:ea typeface="+mn-ea"/>
                <a:cs typeface="Arial"/>
              </a:rPr>
              <a:t>Practices order form to receive any additional BE resources </a:t>
            </a: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2700" b="1" i="0" u="heavy"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Check out </a:t>
            </a:r>
            <a:r>
              <a:rPr kumimoji="0" lang="en-US" sz="2700" b="1" i="0" u="heavy" strike="noStrike" kern="1200" cap="none" spc="-5" normalizeH="0" baseline="0" noProof="0" dirty="0" err="1" smtClean="0">
                <a:ln>
                  <a:noFill/>
                </a:ln>
                <a:solidFill>
                  <a:srgbClr val="21252A"/>
                </a:solidFill>
                <a:effectLst/>
                <a:uLnTx/>
                <a:uFill>
                  <a:solidFill>
                    <a:srgbClr val="21252A"/>
                  </a:solidFill>
                </a:uFill>
                <a:latin typeface="Arial"/>
                <a:ea typeface="+mn-ea"/>
                <a:cs typeface="Arial"/>
              </a:rPr>
              <a:t>NowPow</a:t>
            </a:r>
            <a:r>
              <a:rPr kumimoji="0" lang="en-US" sz="2700" b="1" i="0" u="heavy" strike="noStrike" kern="1200" cap="none" spc="-5" normalizeH="0" baseline="0" noProof="0" dirty="0">
                <a:ln>
                  <a:noFill/>
                </a:ln>
                <a:solidFill>
                  <a:srgbClr val="21252A"/>
                </a:solidFill>
                <a:effectLst/>
                <a:uLnTx/>
                <a:uFill>
                  <a:solidFill>
                    <a:srgbClr val="21252A"/>
                  </a:solidFill>
                </a:uFill>
                <a:latin typeface="Arial"/>
                <a:ea typeface="+mn-ea"/>
                <a:cs typeface="Arial"/>
              </a:rPr>
              <a:t> </a:t>
            </a:r>
            <a:r>
              <a:rPr kumimoji="0" lang="en-US" sz="27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Community Resource &amp; Service </a:t>
            </a:r>
            <a:r>
              <a:rPr kumimoji="0" lang="en-US" sz="2700" b="0" i="0" u="none" strike="noStrike" kern="1200" cap="none" spc="-5" normalizeH="0" baseline="0" noProof="0" dirty="0" smtClean="0">
                <a:ln>
                  <a:noFill/>
                </a:ln>
                <a:solidFill>
                  <a:srgbClr val="21252A"/>
                </a:solidFill>
                <a:effectLst/>
                <a:uLnTx/>
                <a:uFill>
                  <a:solidFill>
                    <a:srgbClr val="21252A"/>
                  </a:solidFill>
                </a:uFill>
                <a:latin typeface="Arial"/>
                <a:ea typeface="+mn-ea"/>
                <a:cs typeface="Arial"/>
              </a:rPr>
              <a:t>Directory!</a:t>
            </a:r>
            <a:endParaRPr kumimoji="0" sz="27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7581104" y="2209800"/>
            <a:ext cx="4413250" cy="3594100"/>
            <a:chOff x="7390228" y="2221992"/>
            <a:chExt cx="4413250" cy="3594100"/>
          </a:xfrm>
        </p:grpSpPr>
        <p:pic>
          <p:nvPicPr>
            <p:cNvPr id="10" name="object 10"/>
            <p:cNvPicPr/>
            <p:nvPr/>
          </p:nvPicPr>
          <p:blipFill>
            <a:blip r:embed="rId5" cstate="print"/>
            <a:stretch>
              <a:fillRect/>
            </a:stretch>
          </p:blipFill>
          <p:spPr>
            <a:xfrm>
              <a:off x="7390228" y="2221992"/>
              <a:ext cx="4413150" cy="3593730"/>
            </a:xfrm>
            <a:prstGeom prst="rect">
              <a:avLst/>
            </a:prstGeom>
          </p:spPr>
        </p:pic>
        <p:sp>
          <p:nvSpPr>
            <p:cNvPr id="11" name="object 11"/>
            <p:cNvSpPr/>
            <p:nvPr/>
          </p:nvSpPr>
          <p:spPr>
            <a:xfrm>
              <a:off x="7491984" y="2724912"/>
              <a:ext cx="1499870" cy="1323340"/>
            </a:xfrm>
            <a:custGeom>
              <a:avLst/>
              <a:gdLst/>
              <a:ahLst/>
              <a:cxnLst/>
              <a:rect l="l" t="t" r="r" b="b"/>
              <a:pathLst>
                <a:path w="1499870" h="1323339">
                  <a:moveTo>
                    <a:pt x="749808" y="0"/>
                  </a:moveTo>
                  <a:lnTo>
                    <a:pt x="0" y="661415"/>
                  </a:lnTo>
                  <a:lnTo>
                    <a:pt x="749808" y="1322831"/>
                  </a:lnTo>
                  <a:lnTo>
                    <a:pt x="1499616" y="661415"/>
                  </a:lnTo>
                  <a:lnTo>
                    <a:pt x="7498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91984" y="2724912"/>
              <a:ext cx="1499870" cy="1323340"/>
            </a:xfrm>
            <a:custGeom>
              <a:avLst/>
              <a:gdLst/>
              <a:ahLst/>
              <a:cxnLst/>
              <a:rect l="l" t="t" r="r" b="b"/>
              <a:pathLst>
                <a:path w="1499870" h="1323339">
                  <a:moveTo>
                    <a:pt x="0" y="661415"/>
                  </a:moveTo>
                  <a:lnTo>
                    <a:pt x="749808" y="0"/>
                  </a:lnTo>
                  <a:lnTo>
                    <a:pt x="1499616" y="661415"/>
                  </a:lnTo>
                  <a:lnTo>
                    <a:pt x="749808" y="1322831"/>
                  </a:lnTo>
                  <a:lnTo>
                    <a:pt x="0" y="661415"/>
                  </a:lnTo>
                  <a:close/>
                </a:path>
              </a:pathLst>
            </a:custGeom>
            <a:ln w="57912">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241792" y="4070604"/>
              <a:ext cx="5715" cy="761365"/>
            </a:xfrm>
            <a:custGeom>
              <a:avLst/>
              <a:gdLst/>
              <a:ahLst/>
              <a:cxnLst/>
              <a:rect l="l" t="t" r="r" b="b"/>
              <a:pathLst>
                <a:path w="5715" h="761364">
                  <a:moveTo>
                    <a:pt x="0" y="0"/>
                  </a:moveTo>
                  <a:lnTo>
                    <a:pt x="5321" y="761136"/>
                  </a:lnTo>
                </a:path>
              </a:pathLst>
            </a:custGeom>
            <a:ln w="5791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7847515" y="3217162"/>
            <a:ext cx="1170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Next</a:t>
            </a:r>
            <a:r>
              <a:rPr kumimoji="0" sz="1800" b="1" i="0" u="none" strike="noStrike" kern="1200" cap="none" spc="-6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Stop!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Tree>
    <p:extLst>
      <p:ext uri="{BB962C8B-B14F-4D97-AF65-F5344CB8AC3E}">
        <p14:creationId xmlns:p14="http://schemas.microsoft.com/office/powerpoint/2010/main" val="411860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444C55">
                    <a:tint val="75000"/>
                  </a:srgbClr>
                </a:solidFill>
                <a:effectLst/>
                <a:uLnTx/>
                <a:uFillTx/>
                <a:latin typeface="Arial" panose="020B060402020202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444C55">
                  <a:tint val="75000"/>
                </a:srgbClr>
              </a:solidFill>
              <a:effectLst/>
              <a:uLnTx/>
              <a:uFillTx/>
              <a:latin typeface="Arial" panose="020B0604020202020204"/>
              <a:ea typeface="ＭＳ Ｐゴシック" pitchFamily="34" charset="-128"/>
              <a:cs typeface="+mn-cs"/>
            </a:endParaRPr>
          </a:p>
        </p:txBody>
      </p:sp>
      <p:sp>
        <p:nvSpPr>
          <p:cNvPr id="11" name="TextBox 10"/>
          <p:cNvSpPr txBox="1"/>
          <p:nvPr/>
        </p:nvSpPr>
        <p:spPr>
          <a:xfrm>
            <a:off x="5753100" y="838820"/>
            <a:ext cx="6019800" cy="2677656"/>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2022 OB &amp; Neonatal Face-to-Face Meetings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Obstetric May 25, 2022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Neonatal May 26, 2022</a:t>
            </a:r>
          </a:p>
          <a:p>
            <a:pPr marL="285750" marR="0" lvl="0" indent="-2857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4C55"/>
              </a:solidFill>
              <a:effectLst/>
              <a:uLnTx/>
              <a:uFillTx/>
              <a:latin typeface="Arial"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More information coming soon!  </a:t>
            </a: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156" y="685800"/>
            <a:ext cx="5479944" cy="3673139"/>
          </a:xfrm>
          <a:prstGeom prst="rect">
            <a:avLst/>
          </a:prstGeom>
        </p:spPr>
      </p:pic>
      <p:sp>
        <p:nvSpPr>
          <p:cNvPr id="7" name="TextBox 6"/>
          <p:cNvSpPr txBox="1"/>
          <p:nvPr/>
        </p:nvSpPr>
        <p:spPr>
          <a:xfrm>
            <a:off x="5753100" y="4485932"/>
            <a:ext cx="6019800" cy="1384995"/>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2022 10th Annual Conference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mn-cs"/>
              </a:rPr>
              <a:t>October 27, 2022</a:t>
            </a:r>
          </a:p>
        </p:txBody>
      </p:sp>
    </p:spTree>
    <p:extLst>
      <p:ext uri="{BB962C8B-B14F-4D97-AF65-F5344CB8AC3E}">
        <p14:creationId xmlns:p14="http://schemas.microsoft.com/office/powerpoint/2010/main" val="1372586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827" y="497698"/>
            <a:ext cx="6755626" cy="1783080"/>
          </a:xfrm>
          <a:noFill/>
        </p:spPr>
        <p:txBody>
          <a:bodyPr anchor="b">
            <a:normAutofit fontScale="90000"/>
          </a:bodyPr>
          <a:lstStyle/>
          <a:p>
            <a:r>
              <a:rPr lang="en-US" sz="3800" dirty="0" smtClean="0"/>
              <a:t>QI Champions</a:t>
            </a:r>
            <a:br>
              <a:rPr lang="en-US" sz="3800" dirty="0" smtClean="0"/>
            </a:br>
            <a:r>
              <a:rPr lang="en-US" sz="3800" dirty="0" smtClean="0"/>
              <a:t>Obtain </a:t>
            </a:r>
            <a:r>
              <a:rPr lang="en-US" sz="3800" dirty="0"/>
              <a:t>a </a:t>
            </a:r>
            <a:r>
              <a:rPr lang="en-US" sz="3800" dirty="0" smtClean="0"/>
              <a:t>Certificate </a:t>
            </a:r>
            <a:r>
              <a:rPr lang="en-US" sz="3800" dirty="0"/>
              <a:t>in </a:t>
            </a:r>
            <a:br>
              <a:rPr lang="en-US" sz="3800" dirty="0"/>
            </a:br>
            <a:r>
              <a:rPr lang="en-US" sz="3800" dirty="0"/>
              <a:t>Quality Improvement </a:t>
            </a:r>
            <a:r>
              <a:rPr lang="en-US" sz="3800" dirty="0" smtClean="0"/>
              <a:t>Science Sponsored by ILPQC</a:t>
            </a:r>
            <a:endParaRPr lang="en-US" sz="38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340" y="158496"/>
            <a:ext cx="3189543" cy="3907536"/>
          </a:xfrm>
          <a:prstGeom prst="rect">
            <a:avLst/>
          </a:prstGeom>
        </p:spPr>
      </p:pic>
      <p:pic>
        <p:nvPicPr>
          <p:cNvPr id="9" name="Picture 8" descr="C:\Users\WeissD\AppData\Local\Microsoft\Windows\INetCache\Content.MSO\9DC1815.tmp"/>
          <p:cNvPicPr/>
          <p:nvPr/>
        </p:nvPicPr>
        <p:blipFill>
          <a:blip r:embed="rId4" cstate="email">
            <a:extLst>
              <a:ext uri="{28A0092B-C50C-407E-A947-70E740481C1C}">
                <a14:useLocalDpi xmlns:a14="http://schemas.microsoft.com/office/drawing/2010/main"/>
              </a:ext>
            </a:extLst>
          </a:blip>
          <a:stretch>
            <a:fillRect/>
          </a:stretch>
        </p:blipFill>
        <p:spPr bwMode="auto">
          <a:xfrm>
            <a:off x="329183" y="4889003"/>
            <a:ext cx="3995928" cy="1384416"/>
          </a:xfrm>
          <a:prstGeom prst="rect">
            <a:avLst/>
          </a:prstGeom>
          <a:noFill/>
        </p:spPr>
      </p:pic>
      <p:sp>
        <p:nvSpPr>
          <p:cNvPr id="3" name="Content Placeholder 2"/>
          <p:cNvSpPr>
            <a:spLocks noGrp="1"/>
          </p:cNvSpPr>
          <p:nvPr>
            <p:ph idx="1"/>
          </p:nvPr>
        </p:nvSpPr>
        <p:spPr>
          <a:xfrm>
            <a:off x="4448301" y="2280778"/>
            <a:ext cx="7367780" cy="3073077"/>
          </a:xfrm>
        </p:spPr>
        <p:txBody>
          <a:bodyPr>
            <a:noAutofit/>
          </a:bodyPr>
          <a:lstStyle/>
          <a:p>
            <a:r>
              <a:rPr lang="en-US" sz="2200" dirty="0"/>
              <a:t>ILPQC is offering hospital teams access to IHI Open School, a free opportunity to asynchronously complete over 13 continuing education </a:t>
            </a:r>
            <a:r>
              <a:rPr lang="en-US" sz="2200" dirty="0" smtClean="0"/>
              <a:t>hours</a:t>
            </a:r>
            <a:endParaRPr lang="en-US" sz="2200" dirty="0"/>
          </a:p>
          <a:p>
            <a:r>
              <a:rPr lang="en-US" sz="2200" dirty="0"/>
              <a:t>Access starting June 2021 but </a:t>
            </a:r>
            <a:r>
              <a:rPr lang="en-US" sz="2200" dirty="0" smtClean="0"/>
              <a:t>can </a:t>
            </a:r>
            <a:r>
              <a:rPr lang="en-US" sz="2200" dirty="0"/>
              <a:t>complete the certificate over two years.</a:t>
            </a:r>
          </a:p>
          <a:p>
            <a:r>
              <a:rPr lang="en-US" sz="2200" dirty="0"/>
              <a:t>Please complete the IHI Open School inquiry form to designate a specific number of members across OB &amp; Neonatal QI initiatives at your hospital</a:t>
            </a:r>
            <a:r>
              <a:rPr lang="en-US" sz="2200" dirty="0" smtClean="0"/>
              <a:t>.</a:t>
            </a:r>
          </a:p>
          <a:p>
            <a:r>
              <a:rPr lang="en-US" sz="2200" dirty="0" smtClean="0"/>
              <a:t>40 hospitals have team members receiving this FREE QI training</a:t>
            </a:r>
          </a:p>
          <a:p>
            <a:pPr marL="0" lvl="0" indent="0" algn="ctr">
              <a:lnSpc>
                <a:spcPct val="100000"/>
              </a:lnSpc>
              <a:spcBef>
                <a:spcPts val="0"/>
              </a:spcBef>
              <a:buClrTx/>
              <a:buNone/>
              <a:defRPr/>
            </a:pPr>
            <a:r>
              <a:rPr lang="en-US" sz="2000" dirty="0">
                <a:solidFill>
                  <a:srgbClr val="444C55"/>
                </a:solidFill>
              </a:rPr>
              <a:t>Fill out this link with your team TODAY!</a:t>
            </a:r>
          </a:p>
          <a:p>
            <a:pPr marL="0" lvl="0" indent="0">
              <a:lnSpc>
                <a:spcPct val="100000"/>
              </a:lnSpc>
              <a:spcBef>
                <a:spcPts val="0"/>
              </a:spcBef>
              <a:buClrTx/>
              <a:buNone/>
              <a:defRPr/>
            </a:pPr>
            <a:r>
              <a:rPr lang="en-US" sz="2000" dirty="0">
                <a:solidFill>
                  <a:srgbClr val="444C55"/>
                </a:solidFill>
                <a:hlinkClick r:id="rId5"/>
              </a:rPr>
              <a:t>https://redcap.healthlnk.org/surveys/?s=RN9D4H9AMD</a:t>
            </a:r>
            <a:r>
              <a:rPr lang="en-US" sz="2000" dirty="0">
                <a:solidFill>
                  <a:srgbClr val="444C55"/>
                </a:solidFill>
              </a:rPr>
              <a:t> </a:t>
            </a:r>
          </a:p>
          <a:p>
            <a:endParaRPr lang="en-US" sz="2200" dirty="0"/>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rPr>
              <a:t>3</a:t>
            </a:r>
          </a:p>
        </p:txBody>
      </p:sp>
      <p:sp>
        <p:nvSpPr>
          <p:cNvPr id="7" name="Rectangle 6">
            <a:extLst>
              <a:ext uri="{FF2B5EF4-FFF2-40B4-BE49-F238E27FC236}">
                <a16:creationId xmlns:a16="http://schemas.microsoft.com/office/drawing/2014/main" id="{C0310B2E-3E3B-7348-96FA-70B9511AF99D}"/>
              </a:ext>
            </a:extLst>
          </p:cNvPr>
          <p:cNvSpPr/>
          <p:nvPr/>
        </p:nvSpPr>
        <p:spPr>
          <a:xfrm>
            <a:off x="732376" y="3981256"/>
            <a:ext cx="348398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Pump up your Quality Improvement skills!</a:t>
            </a:r>
          </a:p>
        </p:txBody>
      </p:sp>
      <p:sp>
        <p:nvSpPr>
          <p:cNvPr id="10" name="Footer Placeholder 4"/>
          <p:cNvSpPr>
            <a:spLocks noGrp="1"/>
          </p:cNvSpPr>
          <p:nvPr>
            <p:ph type="ftr" sz="quarter" idx="11"/>
          </p:nvPr>
        </p:nvSpPr>
        <p:spPr>
          <a:xfrm>
            <a:off x="609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spTree>
    <p:extLst>
      <p:ext uri="{BB962C8B-B14F-4D97-AF65-F5344CB8AC3E}">
        <p14:creationId xmlns:p14="http://schemas.microsoft.com/office/powerpoint/2010/main" val="1055770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Hemorrhage and HTN continuing Education </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763487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97" y="210507"/>
            <a:ext cx="10972800" cy="1325563"/>
          </a:xfrm>
          <a:noFill/>
        </p:spPr>
        <p:txBody>
          <a:bodyPr>
            <a:noAutofit/>
          </a:bodyPr>
          <a:lstStyle/>
          <a:p>
            <a:r>
              <a:rPr lang="en-US" dirty="0"/>
              <a:t>Maternal Hypertension &amp; OB </a:t>
            </a:r>
            <a:br>
              <a:rPr lang="en-US" dirty="0"/>
            </a:br>
            <a:r>
              <a:rPr lang="en-US" dirty="0"/>
              <a:t>Hemorrhage Continuing Education</a:t>
            </a:r>
          </a:p>
        </p:txBody>
      </p:sp>
      <p:sp>
        <p:nvSpPr>
          <p:cNvPr id="3" name="Content Placeholder 2"/>
          <p:cNvSpPr>
            <a:spLocks noGrp="1"/>
          </p:cNvSpPr>
          <p:nvPr>
            <p:ph idx="1"/>
          </p:nvPr>
        </p:nvSpPr>
        <p:spPr/>
        <p:txBody>
          <a:bodyPr>
            <a:normAutofit lnSpcReduction="10000"/>
          </a:bodyPr>
          <a:lstStyle/>
          <a:p>
            <a:r>
              <a:rPr lang="en-US" u="sng">
                <a:solidFill>
                  <a:srgbClr val="444C55"/>
                </a:solidFill>
                <a:hlinkClick r:id="rId3"/>
              </a:rPr>
              <a:t>Public Act 101 0390 </a:t>
            </a:r>
            <a:r>
              <a:rPr lang="en-US"/>
              <a:t>passed by the State of Illinois in 2019 requires all birthing facilities to conduct annual continuing education on maternal hypertension and obstetric hemorrhage. </a:t>
            </a:r>
          </a:p>
          <a:p>
            <a:pPr marL="0" indent="0">
              <a:buNone/>
            </a:pPr>
            <a:endParaRPr lang="en-US"/>
          </a:p>
          <a:p>
            <a:r>
              <a:rPr lang="en-US"/>
              <a:t>All obstetric, emergency department, and other staff that care for pregnant and postpartum women must complete the training requirement each year by December 31. Please report by February 28</a:t>
            </a:r>
            <a:r>
              <a:rPr lang="en-US" baseline="30000"/>
              <a:t>th</a:t>
            </a:r>
            <a:r>
              <a:rPr lang="en-US"/>
              <a:t>, 2022. Please visit </a:t>
            </a:r>
            <a:r>
              <a:rPr lang="en-US">
                <a:hlinkClick r:id="rId4"/>
              </a:rPr>
              <a:t>https://ilpqc.org/continuinged/</a:t>
            </a:r>
            <a:r>
              <a:rPr lang="en-US"/>
              <a:t> for more </a:t>
            </a:r>
            <a:r>
              <a:rPr lang="en-US" err="1"/>
              <a:t>inofrmation</a:t>
            </a:r>
            <a:r>
              <a:rPr lang="en-US"/>
              <a:t>. </a:t>
            </a:r>
          </a:p>
          <a:p>
            <a:pPr marL="0" indent="0">
              <a:buNone/>
            </a:pPr>
            <a:endParaRPr lang="en-US"/>
          </a:p>
          <a:p>
            <a:r>
              <a:rPr lang="en-US"/>
              <a:t>There are several ways for birthing facilities to fulfill this annual training requirement, including e-modules, simulations, or drills from AIM, ACOG and other leading national groups available on the </a:t>
            </a:r>
            <a:r>
              <a:rPr lang="en-US" u="sng">
                <a:hlinkClick r:id="rId4"/>
              </a:rPr>
              <a:t>ilpqc.org</a:t>
            </a:r>
            <a:r>
              <a:rPr lang="en-US"/>
              <a:t> website.</a:t>
            </a:r>
          </a:p>
          <a:p>
            <a:endParaRPr lang="en-US"/>
          </a:p>
          <a:p>
            <a:endParaRPr lang="en-US" sz="200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07513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8"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b="0" spc="-5" dirty="0">
                <a:solidFill>
                  <a:srgbClr val="21252A"/>
                </a:solidFill>
                <a:latin typeface="Arial"/>
                <a:cs typeface="Arial"/>
              </a:rPr>
              <a:t>Thanks to </a:t>
            </a:r>
            <a:r>
              <a:rPr sz="4800" b="0" spc="-10" dirty="0">
                <a:solidFill>
                  <a:srgbClr val="21252A"/>
                </a:solidFill>
                <a:latin typeface="Arial"/>
                <a:cs typeface="Arial"/>
              </a:rPr>
              <a:t>our </a:t>
            </a:r>
            <a:r>
              <a:rPr sz="4800" b="0" spc="-1320" dirty="0">
                <a:solidFill>
                  <a:srgbClr val="21252A"/>
                </a:solidFill>
                <a:latin typeface="Arial"/>
                <a:cs typeface="Arial"/>
              </a:rPr>
              <a:t> </a:t>
            </a:r>
            <a:r>
              <a:rPr sz="4800" b="0" spc="-10" dirty="0">
                <a:solidFill>
                  <a:srgbClr val="21252A"/>
                </a:solidFill>
                <a:latin typeface="Arial"/>
                <a:cs typeface="Arial"/>
              </a:rPr>
              <a:t>Funders</a:t>
            </a:r>
            <a:endParaRPr sz="4800">
              <a:latin typeface="Arial"/>
              <a:cs typeface="Arial"/>
            </a:endParaRPr>
          </a:p>
        </p:txBody>
      </p:sp>
      <p:sp>
        <p:nvSpPr>
          <p:cNvPr id="9" name="object 9"/>
          <p:cNvSpPr txBox="1"/>
          <p:nvPr/>
        </p:nvSpPr>
        <p:spPr>
          <a:xfrm>
            <a:off x="226573" y="5237245"/>
            <a:ext cx="246126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21252A"/>
                </a:solidFill>
                <a:effectLst/>
                <a:uLnTx/>
                <a:uFillTx/>
                <a:latin typeface="Arial"/>
                <a:ea typeface="+mn-ea"/>
                <a:cs typeface="Arial"/>
              </a:rPr>
              <a:t>In</a:t>
            </a:r>
            <a:r>
              <a:rPr kumimoji="0" sz="2800" b="0" i="0" u="none" strike="noStrike" kern="1200" cap="none" spc="-45"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kind</a:t>
            </a:r>
            <a:r>
              <a:rPr kumimoji="0" sz="2800" b="0" i="0" u="none" strike="noStrike" kern="1200" cap="none" spc="-30"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6" cstate="print"/>
            <a:stretch>
              <a:fillRect/>
            </a:stretch>
          </p:blipFill>
          <p:spPr>
            <a:xfrm>
              <a:off x="2211324" y="5826252"/>
              <a:ext cx="1627631" cy="597407"/>
            </a:xfrm>
            <a:prstGeom prst="rect">
              <a:avLst/>
            </a:prstGeom>
          </p:spPr>
        </p:pic>
        <p:pic>
          <p:nvPicPr>
            <p:cNvPr id="12" name="object 12"/>
            <p:cNvPicPr/>
            <p:nvPr/>
          </p:nvPicPr>
          <p:blipFill>
            <a:blip r:embed="rId7" cstate="print"/>
            <a:stretch>
              <a:fillRect/>
            </a:stretch>
          </p:blipFill>
          <p:spPr>
            <a:xfrm>
              <a:off x="3073907" y="4046220"/>
              <a:ext cx="1155191" cy="871727"/>
            </a:xfrm>
            <a:prstGeom prst="rect">
              <a:avLst/>
            </a:prstGeom>
          </p:spPr>
        </p:pic>
        <p:pic>
          <p:nvPicPr>
            <p:cNvPr id="13" name="object 13"/>
            <p:cNvPicPr/>
            <p:nvPr/>
          </p:nvPicPr>
          <p:blipFill>
            <a:blip r:embed="rId8" cstate="print"/>
            <a:stretch>
              <a:fillRect/>
            </a:stretch>
          </p:blipFill>
          <p:spPr>
            <a:xfrm>
              <a:off x="1368552" y="4069080"/>
              <a:ext cx="1382267" cy="734567"/>
            </a:xfrm>
            <a:prstGeom prst="rect">
              <a:avLst/>
            </a:prstGeom>
          </p:spPr>
        </p:pic>
        <p:pic>
          <p:nvPicPr>
            <p:cNvPr id="14" name="object 14"/>
            <p:cNvPicPr/>
            <p:nvPr/>
          </p:nvPicPr>
          <p:blipFill>
            <a:blip r:embed="rId9" cstate="print"/>
            <a:stretch>
              <a:fillRect/>
            </a:stretch>
          </p:blipFill>
          <p:spPr>
            <a:xfrm>
              <a:off x="73152" y="3246120"/>
              <a:ext cx="1697723" cy="470915"/>
            </a:xfrm>
            <a:prstGeom prst="rect">
              <a:avLst/>
            </a:prstGeom>
          </p:spPr>
        </p:pic>
        <p:pic>
          <p:nvPicPr>
            <p:cNvPr id="15" name="object 15"/>
            <p:cNvPicPr/>
            <p:nvPr/>
          </p:nvPicPr>
          <p:blipFill>
            <a:blip r:embed="rId10" cstate="print"/>
            <a:stretch>
              <a:fillRect/>
            </a:stretch>
          </p:blipFill>
          <p:spPr>
            <a:xfrm>
              <a:off x="3436619" y="3180588"/>
              <a:ext cx="1557515" cy="566927"/>
            </a:xfrm>
            <a:prstGeom prst="rect">
              <a:avLst/>
            </a:prstGeom>
          </p:spPr>
        </p:pic>
        <p:pic>
          <p:nvPicPr>
            <p:cNvPr id="16" name="object 16"/>
            <p:cNvPicPr/>
            <p:nvPr/>
          </p:nvPicPr>
          <p:blipFill>
            <a:blip r:embed="rId11" cstate="print"/>
            <a:stretch>
              <a:fillRect/>
            </a:stretch>
          </p:blipFill>
          <p:spPr>
            <a:xfrm>
              <a:off x="1900428" y="3180588"/>
              <a:ext cx="1307591" cy="600455"/>
            </a:xfrm>
            <a:prstGeom prst="rect">
              <a:avLst/>
            </a:prstGeom>
          </p:spPr>
        </p:pic>
        <p:pic>
          <p:nvPicPr>
            <p:cNvPr id="17" name="object 17"/>
            <p:cNvPicPr/>
            <p:nvPr/>
          </p:nvPicPr>
          <p:blipFill>
            <a:blip r:embed="rId12" cstate="print"/>
            <a:stretch>
              <a:fillRect/>
            </a:stretch>
          </p:blipFill>
          <p:spPr>
            <a:xfrm>
              <a:off x="3953256" y="5750052"/>
              <a:ext cx="1266443" cy="544067"/>
            </a:xfrm>
            <a:prstGeom prst="rect">
              <a:avLst/>
            </a:prstGeom>
          </p:spPr>
        </p:pic>
        <p:pic>
          <p:nvPicPr>
            <p:cNvPr id="18" name="object 18"/>
            <p:cNvPicPr/>
            <p:nvPr/>
          </p:nvPicPr>
          <p:blipFill>
            <a:blip r:embed="rId13" cstate="print"/>
            <a:stretch>
              <a:fillRect/>
            </a:stretch>
          </p:blipFill>
          <p:spPr>
            <a:xfrm>
              <a:off x="147828" y="5687567"/>
              <a:ext cx="1949195" cy="670559"/>
            </a:xfrm>
            <a:prstGeom prst="rect">
              <a:avLst/>
            </a:prstGeom>
          </p:spPr>
        </p:pic>
        <p:pic>
          <p:nvPicPr>
            <p:cNvPr id="19" name="object 19"/>
            <p:cNvPicPr/>
            <p:nvPr/>
          </p:nvPicPr>
          <p:blipFill>
            <a:blip r:embed="rId14" cstate="print"/>
            <a:stretch>
              <a:fillRect/>
            </a:stretch>
          </p:blipFill>
          <p:spPr>
            <a:xfrm>
              <a:off x="723899" y="6310883"/>
              <a:ext cx="2141219" cy="428243"/>
            </a:xfrm>
            <a:prstGeom prst="rect">
              <a:avLst/>
            </a:prstGeom>
          </p:spPr>
        </p:pic>
      </p:grpSp>
    </p:spTree>
    <p:extLst>
      <p:ext uri="{BB962C8B-B14F-4D97-AF65-F5344CB8AC3E}">
        <p14:creationId xmlns:p14="http://schemas.microsoft.com/office/powerpoint/2010/main" val="1907183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l" rtl="0">
              <a:lnSpc>
                <a:spcPct val="90000"/>
              </a:lnSpc>
              <a:spcBef>
                <a:spcPct val="0"/>
              </a:spcBef>
            </a:pPr>
            <a:r>
              <a:rPr lang="en-US" sz="3600" b="0" kern="1200" dirty="0">
                <a:solidFill>
                  <a:schemeClr val="tx1"/>
                </a:solidFill>
                <a:latin typeface="+mj-lt"/>
                <a:ea typeface="Lato Medium" panose="020F0502020204030203" pitchFamily="34" charset="0"/>
                <a:cs typeface="Lato Medium" panose="020F0502020204030203" pitchFamily="34" charset="0"/>
              </a:rPr>
              <a:t>BE Questions </a:t>
            </a:r>
          </a:p>
        </p:txBody>
      </p:sp>
      <p:sp>
        <p:nvSpPr>
          <p:cNvPr id="3" name="Content Placeholder 2"/>
          <p:cNvSpPr>
            <a:spLocks noGrp="1"/>
          </p:cNvSpPr>
          <p:nvPr>
            <p:ph idx="1"/>
          </p:nvPr>
        </p:nvSpPr>
        <p:spPr/>
        <p:txBody>
          <a:bodyPr>
            <a:normAutofit fontScale="92500"/>
          </a:bodyPr>
          <a:lstStyle/>
          <a:p>
            <a:r>
              <a:rPr lang="en-US" sz="2800" dirty="0" smtClean="0"/>
              <a:t>What are your early successes with BE at your hospital? Can be small wins!</a:t>
            </a:r>
          </a:p>
          <a:p>
            <a:r>
              <a:rPr lang="en-US" sz="2800" dirty="0" smtClean="0"/>
              <a:t>How is it going getting a BE team together and meeting regularly?</a:t>
            </a:r>
            <a:endParaRPr lang="en-US" sz="2800" dirty="0"/>
          </a:p>
          <a:p>
            <a:r>
              <a:rPr lang="en-US" sz="2800" dirty="0"/>
              <a:t>What are your thoughts </a:t>
            </a:r>
            <a:r>
              <a:rPr lang="en-US" sz="2800" dirty="0" smtClean="0"/>
              <a:t>regarding getting started with implementation of </a:t>
            </a:r>
            <a:r>
              <a:rPr lang="en-US" sz="2800" dirty="0"/>
              <a:t>R</a:t>
            </a:r>
            <a:r>
              <a:rPr lang="en-US" sz="2800" dirty="0" smtClean="0"/>
              <a:t>espectful Care Practices and the  PREM Survey? How </a:t>
            </a:r>
            <a:r>
              <a:rPr lang="en-US" sz="2800" dirty="0"/>
              <a:t>can you best implement the materials at your hospital? </a:t>
            </a:r>
          </a:p>
          <a:p>
            <a:r>
              <a:rPr lang="en-US" sz="2800" dirty="0"/>
              <a:t>How can </a:t>
            </a:r>
            <a:r>
              <a:rPr lang="en-US" sz="2800" dirty="0" smtClean="0"/>
              <a:t>we help teams get started engaging </a:t>
            </a:r>
            <a:r>
              <a:rPr lang="en-US" sz="2800" dirty="0"/>
              <a:t>patients and community members in QI work? </a:t>
            </a:r>
          </a:p>
          <a:p>
            <a:r>
              <a:rPr lang="en-US" sz="2800" dirty="0" smtClean="0"/>
              <a:t>How can we best support BE teams to get stared with QI strategies to get these system changes in place?</a:t>
            </a:r>
          </a:p>
          <a:p>
            <a:pPr marL="0" indent="0">
              <a:buNone/>
            </a:pPr>
            <a:endParaRPr lang="en-US" sz="28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325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416814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5" normalizeH="0" baseline="0" noProof="0" dirty="0">
                <a:ln>
                  <a:noFill/>
                </a:ln>
                <a:solidFill>
                  <a:srgbClr val="444B54"/>
                </a:solidFill>
                <a:effectLst/>
                <a:uLnTx/>
                <a:uFillTx/>
                <a:latin typeface="Arial"/>
                <a:ea typeface="+mn-ea"/>
                <a:cs typeface="Arial"/>
              </a:rPr>
              <a:t>Birth</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Equity</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Initiative</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1492050" y="3070462"/>
            <a:ext cx="894735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smtClean="0">
                <a:ln>
                  <a:noFill/>
                </a:ln>
                <a:solidFill>
                  <a:srgbClr val="444B54"/>
                </a:solidFill>
                <a:effectLst/>
                <a:uLnTx/>
                <a:uFillTx/>
                <a:latin typeface="Arial"/>
                <a:ea typeface="+mn-ea"/>
                <a:cs typeface="Arial"/>
              </a:rPr>
              <a:t>Helping hospital teams move this</a:t>
            </a:r>
            <a:r>
              <a:rPr kumimoji="0" sz="2400" b="0" i="0" u="none" strike="noStrike" kern="1200" cap="none" spc="5" normalizeH="0" baseline="0" noProof="0" dirty="0" smtClean="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important </a:t>
            </a:r>
            <a:r>
              <a:rPr kumimoji="0" sz="2400" b="0" i="0" u="none" strike="noStrike" kern="1200" cap="none" spc="-5" normalizeH="0" baseline="0" noProof="0" dirty="0" smtClean="0">
                <a:ln>
                  <a:noFill/>
                </a:ln>
                <a:solidFill>
                  <a:srgbClr val="444B54"/>
                </a:solidFill>
                <a:effectLst/>
                <a:uLnTx/>
                <a:uFillTx/>
                <a:latin typeface="Arial"/>
                <a:ea typeface="+mn-ea"/>
                <a:cs typeface="Arial"/>
              </a:rPr>
              <a:t>work</a:t>
            </a:r>
            <a:r>
              <a:rPr kumimoji="0" lang="en-US" sz="2400" b="0" i="0" u="none" strike="noStrike" kern="1200" cap="none" spc="-5" normalizeH="0" baseline="0" noProof="0" dirty="0" smtClean="0">
                <a:ln>
                  <a:noFill/>
                </a:ln>
                <a:solidFill>
                  <a:srgbClr val="444B54"/>
                </a:solidFill>
                <a:effectLst/>
                <a:uLnTx/>
                <a:uFillTx/>
                <a:latin typeface="Arial"/>
                <a:ea typeface="+mn-ea"/>
                <a:cs typeface="Arial"/>
              </a:rPr>
              <a:t> forward</a:t>
            </a:r>
            <a:r>
              <a:rPr kumimoji="0" sz="2400" b="0" i="0" u="none" strike="noStrike" kern="1200" cap="none" spc="5" normalizeH="0" baseline="0" noProof="0" dirty="0" smtClean="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together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55837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anvers">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anv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anvers">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2" id="{02AFB435-E4BC-5B40-A90F-4C49A970DE09}" vid="{08332808-3A56-FE44-AF20-BA7BC530EDE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4.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395A40-7DE9-4A0A-A9C8-561C849258F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2815</TotalTime>
  <Words>5691</Words>
  <Application>Microsoft Office PowerPoint</Application>
  <PresentationFormat>Widescreen</PresentationFormat>
  <Paragraphs>714</Paragraphs>
  <Slides>84</Slides>
  <Notes>56</Notes>
  <HiddenSlides>0</HiddenSlides>
  <MMClips>0</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2</vt:i4>
      </vt:variant>
      <vt:variant>
        <vt:lpstr>Slide Titles</vt:lpstr>
      </vt:variant>
      <vt:variant>
        <vt:i4>84</vt:i4>
      </vt:variant>
    </vt:vector>
  </HeadingPairs>
  <TitlesOfParts>
    <vt:vector size="123" baseType="lpstr">
      <vt:lpstr>MS PGothic</vt:lpstr>
      <vt:lpstr>MS PGothic</vt:lpstr>
      <vt:lpstr>Arial</vt:lpstr>
      <vt:lpstr>Arial Black</vt:lpstr>
      <vt:lpstr>Berlin Sans FB Demi</vt:lpstr>
      <vt:lpstr>Calibri</vt:lpstr>
      <vt:lpstr>Calibri Light</vt:lpstr>
      <vt:lpstr>FontAwesome</vt:lpstr>
      <vt:lpstr>Georgia</vt:lpstr>
      <vt:lpstr>Gotham-Book</vt:lpstr>
      <vt:lpstr>Goudy Old Style</vt:lpstr>
      <vt:lpstr>Helvetica Neue</vt:lpstr>
      <vt:lpstr>Helvetica Neue Medium</vt:lpstr>
      <vt:lpstr>Lato</vt:lpstr>
      <vt:lpstr>Lato Medium</vt:lpstr>
      <vt:lpstr>Lucida Grande</vt:lpstr>
      <vt:lpstr>Mangal</vt:lpstr>
      <vt:lpstr>Palatino</vt:lpstr>
      <vt:lpstr>Palatino Linotype</vt:lpstr>
      <vt:lpstr>System Font Regular</vt:lpstr>
      <vt:lpstr>Times</vt:lpstr>
      <vt:lpstr>Times New Roman</vt:lpstr>
      <vt:lpstr>Univers 47 CondensedLight</vt:lpstr>
      <vt:lpstr>Wingdings</vt:lpstr>
      <vt:lpstr>1_Office Theme</vt:lpstr>
      <vt:lpstr>5_Office Theme</vt:lpstr>
      <vt:lpstr>2_Office Theme</vt:lpstr>
      <vt:lpstr>3_Office Theme</vt:lpstr>
      <vt:lpstr>4_Office Theme</vt:lpstr>
      <vt:lpstr>6_Office Theme</vt:lpstr>
      <vt:lpstr>Vision</vt:lpstr>
      <vt:lpstr>Office Theme</vt:lpstr>
      <vt:lpstr>7_Office Theme</vt:lpstr>
      <vt:lpstr>Danvers</vt:lpstr>
      <vt:lpstr>1_Danvers</vt:lpstr>
      <vt:lpstr>2_Danvers</vt:lpstr>
      <vt:lpstr>MGB_standard_template_082020</vt:lpstr>
      <vt:lpstr>Microsoft Excel Chart</vt:lpstr>
      <vt:lpstr>think-cell Slide</vt:lpstr>
      <vt:lpstr>PowerPoint Presentation</vt:lpstr>
      <vt:lpstr>Overview</vt:lpstr>
      <vt:lpstr>ILPQC Updates </vt:lpstr>
      <vt:lpstr>Annual Conference</vt:lpstr>
      <vt:lpstr>PowerPoint Presentation</vt:lpstr>
      <vt:lpstr>Birth Equity Outstanding Launch Award </vt:lpstr>
      <vt:lpstr>Birth Equity Outstanding Launch Award </vt:lpstr>
      <vt:lpstr>PowerPoint Presentation</vt:lpstr>
      <vt:lpstr>PowerPoint Presentation</vt:lpstr>
      <vt:lpstr>What is the focus of Birth Equity (BE)?</vt:lpstr>
      <vt:lpstr>BE Key Drivers Diagram </vt:lpstr>
      <vt:lpstr>Key QI Strategies </vt:lpstr>
      <vt:lpstr>Structure Measures: Implementing Systems Changes</vt:lpstr>
      <vt:lpstr>Structure Measures: Implementing Systems Changes</vt:lpstr>
      <vt:lpstr>Outcome Measures: Social Determinants of Health Screening</vt:lpstr>
      <vt:lpstr>Process Measures:  Postpartum Safety </vt:lpstr>
      <vt:lpstr>Process Measures: Staff Training </vt:lpstr>
      <vt:lpstr>PowerPoint Presentation</vt:lpstr>
      <vt:lpstr>Universal Social Determinants of Health Screening and Mapping Resources</vt:lpstr>
      <vt:lpstr>What are Social Determinants  of Health?</vt:lpstr>
      <vt:lpstr>Why Social Determinants Health (SDoH)  so important?</vt:lpstr>
      <vt:lpstr>ACOG CO #729: Importance of Social Determinants of Health and Cultural Awareness in the Delivery of Reproductive Health Care</vt:lpstr>
      <vt:lpstr>PowerPoint Presentation</vt:lpstr>
      <vt:lpstr>1. Addressing social determinants  of health</vt:lpstr>
      <vt:lpstr>Social Determinants of Health  Screening Tools </vt:lpstr>
      <vt:lpstr>PowerPoint Presentation</vt:lpstr>
      <vt:lpstr>Addressing Social  Determinants of Health</vt:lpstr>
      <vt:lpstr>Need to consider QI Strategies </vt:lpstr>
      <vt:lpstr>Linking Patients to  Social Determinants of Health</vt:lpstr>
      <vt:lpstr>NowPow Demonstration to link  patients to SDoH resources </vt:lpstr>
      <vt:lpstr>  Allison Bryant, MD, MPH  Senior Medical Director for Health Equity,  Mass General Brigham,  Maternal-Fetal Medicine, Mass General Hospital</vt:lpstr>
      <vt:lpstr>Social Determinants of Health Screening in OB (and in the health system)</vt:lpstr>
      <vt:lpstr>PowerPoint Presentation</vt:lpstr>
      <vt:lpstr>PowerPoint Presentation</vt:lpstr>
      <vt:lpstr>Maternal mortality: Inequities</vt:lpstr>
      <vt:lpstr>Reminder: Why Racism Matters</vt:lpstr>
      <vt:lpstr>Social determinants of health screening: mgh ob experience</vt:lpstr>
      <vt:lpstr>Timeline</vt:lpstr>
      <vt:lpstr> Social Determinants Survey tool </vt:lpstr>
      <vt:lpstr>Workflow </vt:lpstr>
      <vt:lpstr>Time Study</vt:lpstr>
      <vt:lpstr>Referral Resources </vt:lpstr>
      <vt:lpstr>Dashboard: Positive Screens </vt:lpstr>
      <vt:lpstr>2018 - 2019</vt:lpstr>
      <vt:lpstr>2020</vt:lpstr>
      <vt:lpstr>The interplay of community health + medical care</vt:lpstr>
      <vt:lpstr>Project HUGS: Social &amp; Behavioral Support for Pregnant Women and Young Families during COVID  </vt:lpstr>
      <vt:lpstr>Project HUGS (Abrazos)</vt:lpstr>
      <vt:lpstr>Program Eligibility</vt:lpstr>
      <vt:lpstr>PowerPoint Presentation</vt:lpstr>
      <vt:lpstr>Back to MGH OB</vt:lpstr>
      <vt:lpstr>Mass General Brigham  United Against Racism</vt:lpstr>
      <vt:lpstr>PowerPoint Presentation</vt:lpstr>
      <vt:lpstr>Health Equity &amp; United Against Racism Objectives</vt:lpstr>
      <vt:lpstr>United Against Racism (UAR)</vt:lpstr>
      <vt:lpstr>Social Determinants of Health Screening &amp; Response</vt:lpstr>
      <vt:lpstr>Social Determinants</vt:lpstr>
      <vt:lpstr>PowerPoint Presentation</vt:lpstr>
      <vt:lpstr>Medicaid ACO – Flexible Services Program Eligibility</vt:lpstr>
      <vt:lpstr>5 Core Flexible Services Programs</vt:lpstr>
      <vt:lpstr>Thank you!  abryant@partners.org</vt:lpstr>
      <vt:lpstr>Birth Equity Additional Resources &amp; Tools </vt:lpstr>
      <vt:lpstr>Birth Equity Toolkit Outline</vt:lpstr>
      <vt:lpstr>Resources and Education for Buy-in </vt:lpstr>
      <vt:lpstr>PowerPoint Presentation</vt:lpstr>
      <vt:lpstr>PowerPoint Presentation</vt:lpstr>
      <vt:lpstr>We are shipping out Respectful Care Practices Materials for teams</vt:lpstr>
      <vt:lpstr>Tiered Approach for Birth Equity Implicit  Bias Training  </vt:lpstr>
      <vt:lpstr>Develop respectful care and  bias education for providers, nurses,  and staff</vt:lpstr>
      <vt:lpstr>Team Talk</vt:lpstr>
      <vt:lpstr>Birth Equity</vt:lpstr>
      <vt:lpstr>PowerPoint Presentation</vt:lpstr>
      <vt:lpstr>SDoH Screening Tool - Outpatient</vt:lpstr>
      <vt:lpstr>SDoH Screening Tool - Inpatient</vt:lpstr>
      <vt:lpstr>Process</vt:lpstr>
      <vt:lpstr>Birth Equity next steps</vt:lpstr>
      <vt:lpstr>Schedule a BE Key Players Meeting for your hospital</vt:lpstr>
      <vt:lpstr>Upcoming Monthly Webinars: </vt:lpstr>
      <vt:lpstr>Next Steps for Birth Equity</vt:lpstr>
      <vt:lpstr>QI Champions Obtain a Certificate in  Quality Improvement Science Sponsored by ILPQC</vt:lpstr>
      <vt:lpstr>Hemorrhage and HTN continuing Education </vt:lpstr>
      <vt:lpstr>Maternal Hypertension &amp; OB  Hemorrhage Continuing Education</vt:lpstr>
      <vt:lpstr>Thanks to our  Funders</vt:lpstr>
      <vt:lpstr>BE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Ieshia Johnson</dc:creator>
  <cp:lastModifiedBy>Ieshia Johnson</cp:lastModifiedBy>
  <cp:revision>48</cp:revision>
  <dcterms:created xsi:type="dcterms:W3CDTF">2021-11-10T00:37:23Z</dcterms:created>
  <dcterms:modified xsi:type="dcterms:W3CDTF">2021-11-19T17:54:34Z</dcterms:modified>
</cp:coreProperties>
</file>