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338_3BF0C09A.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31C_1AB508C3.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EA_51B61EAA.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6" r:id="rId1"/>
    <p:sldMasterId id="2147483699" r:id="rId2"/>
    <p:sldMasterId id="2147483880" r:id="rId3"/>
    <p:sldMasterId id="2147484265" r:id="rId4"/>
    <p:sldMasterId id="2147483745" r:id="rId5"/>
    <p:sldMasterId id="2147484489" r:id="rId6"/>
  </p:sldMasterIdLst>
  <p:notesMasterIdLst>
    <p:notesMasterId r:id="rId77"/>
  </p:notesMasterIdLst>
  <p:sldIdLst>
    <p:sldId id="538" r:id="rId7"/>
    <p:sldId id="744" r:id="rId8"/>
    <p:sldId id="876" r:id="rId9"/>
    <p:sldId id="822" r:id="rId10"/>
    <p:sldId id="868" r:id="rId11"/>
    <p:sldId id="789" r:id="rId12"/>
    <p:sldId id="788" r:id="rId13"/>
    <p:sldId id="797" r:id="rId14"/>
    <p:sldId id="824" r:id="rId15"/>
    <p:sldId id="874" r:id="rId16"/>
    <p:sldId id="485" r:id="rId17"/>
    <p:sldId id="795" r:id="rId18"/>
    <p:sldId id="751" r:id="rId19"/>
    <p:sldId id="750" r:id="rId20"/>
    <p:sldId id="749" r:id="rId21"/>
    <p:sldId id="748" r:id="rId22"/>
    <p:sldId id="796" r:id="rId23"/>
    <p:sldId id="747" r:id="rId24"/>
    <p:sldId id="746" r:id="rId25"/>
    <p:sldId id="752" r:id="rId26"/>
    <p:sldId id="832" r:id="rId27"/>
    <p:sldId id="838" r:id="rId28"/>
    <p:sldId id="842" r:id="rId29"/>
    <p:sldId id="841" r:id="rId30"/>
    <p:sldId id="821" r:id="rId31"/>
    <p:sldId id="811" r:id="rId32"/>
    <p:sldId id="843" r:id="rId33"/>
    <p:sldId id="877" r:id="rId34"/>
    <p:sldId id="853" r:id="rId35"/>
    <p:sldId id="867" r:id="rId36"/>
    <p:sldId id="869" r:id="rId37"/>
    <p:sldId id="827" r:id="rId38"/>
    <p:sldId id="826" r:id="rId39"/>
    <p:sldId id="870" r:id="rId40"/>
    <p:sldId id="871" r:id="rId41"/>
    <p:sldId id="856" r:id="rId42"/>
    <p:sldId id="872" r:id="rId43"/>
    <p:sldId id="873" r:id="rId44"/>
    <p:sldId id="846" r:id="rId45"/>
    <p:sldId id="848" r:id="rId46"/>
    <p:sldId id="791" r:id="rId47"/>
    <p:sldId id="500" r:id="rId48"/>
    <p:sldId id="501" r:id="rId49"/>
    <p:sldId id="741" r:id="rId50"/>
    <p:sldId id="809" r:id="rId51"/>
    <p:sldId id="849" r:id="rId52"/>
    <p:sldId id="837" r:id="rId53"/>
    <p:sldId id="836" r:id="rId54"/>
    <p:sldId id="815" r:id="rId55"/>
    <p:sldId id="810" r:id="rId56"/>
    <p:sldId id="800" r:id="rId57"/>
    <p:sldId id="805" r:id="rId58"/>
    <p:sldId id="857" r:id="rId59"/>
    <p:sldId id="858" r:id="rId60"/>
    <p:sldId id="859" r:id="rId61"/>
    <p:sldId id="860" r:id="rId62"/>
    <p:sldId id="861" r:id="rId63"/>
    <p:sldId id="862" r:id="rId64"/>
    <p:sldId id="863" r:id="rId65"/>
    <p:sldId id="864" r:id="rId66"/>
    <p:sldId id="865" r:id="rId67"/>
    <p:sldId id="784" r:id="rId68"/>
    <p:sldId id="808" r:id="rId69"/>
    <p:sldId id="823" r:id="rId70"/>
    <p:sldId id="839" r:id="rId71"/>
    <p:sldId id="875" r:id="rId72"/>
    <p:sldId id="806" r:id="rId73"/>
    <p:sldId id="453" r:id="rId74"/>
    <p:sldId id="737" r:id="rId75"/>
    <p:sldId id="736"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FCF8223C-610E-2BBA-F33B-0E1F55F6BB33}" name="Patricia Ann Lee King" initials="PK" userId="S::pal094@ads.northwestern.edu::dbab7ec2-5444-4d21-afe7-a39974533ddc" providerId="AD"/>
  <p188:author id="{0B48CC40-4357-5959-C41E-8F630855A478}" name="Aleena Lida Surenian" initials="AS" userId="S::als0813@ads.northwestern.edu::e2fd0e4e-6417-49b0-ab16-0ba26a1719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1" clrIdx="0">
    <p:extLst>
      <p:ext uri="{19B8F6BF-5375-455C-9EA6-DF929625EA0E}">
        <p15:presenceInfo xmlns:p15="http://schemas.microsoft.com/office/powerpoint/2012/main" userId="Patricia Ann Lee K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14F"/>
    <a:srgbClr val="990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F4784-B0C7-F124-D025-9D274AD60A16}" v="2" dt="2023-02-22T15:04:00.197"/>
    <p1510:client id="{D4DDB838-06F6-368C-8F04-67BEA58E20EC}" v="160" dt="2023-02-22T18:33:28.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86" d="100"/>
          <a:sy n="86" d="100"/>
        </p:scale>
        <p:origin x="470" y="58"/>
      </p:cViewPr>
      <p:guideLst/>
    </p:cSldViewPr>
  </p:slideViewPr>
  <p:notesTextViewPr>
    <p:cViewPr>
      <p:scale>
        <a:sx n="1" d="1"/>
        <a:sy n="1" d="1"/>
      </p:scale>
      <p:origin x="0" y="0"/>
    </p:cViewPr>
  </p:notesTextViewPr>
  <p:sorterViewPr>
    <p:cViewPr>
      <p:scale>
        <a:sx n="100" d="100"/>
        <a:sy n="100" d="100"/>
      </p:scale>
      <p:origin x="0" y="-286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omments/modernComment_2EA_51B61EAA.xml><?xml version="1.0" encoding="utf-8"?>
<p188:cmLst xmlns:a="http://schemas.openxmlformats.org/drawingml/2006/main" xmlns:r="http://schemas.openxmlformats.org/officeDocument/2006/relationships" xmlns:p188="http://schemas.microsoft.com/office/powerpoint/2018/8/main">
  <p188:cm id="{D2C5597E-4307-48BF-92F0-B479E835A355}" authorId="{0B48CC40-4357-5959-C41E-8F630855A478}" status="resolved" created="2023-02-09T19:58:40.641" complete="100000">
    <pc:sldMkLst xmlns:pc="http://schemas.microsoft.com/office/powerpoint/2013/main/command">
      <pc:docMk/>
      <pc:sldMk cId="1370889898" sldId="746"/>
    </pc:sldMkLst>
    <p188:txBody>
      <a:bodyPr/>
      <a:lstStyle/>
      <a:p>
        <a:r>
          <a:rPr lang="en-US"/>
          <a:t>check in with dan 2/10</a:t>
        </a:r>
      </a:p>
    </p188:txBody>
  </p188:cm>
  <p188:cm id="{7B4A81F7-33A5-4A1A-8E66-599EFEF0239D}" authorId="{0B48CC40-4357-5959-C41E-8F630855A478}" created="2023-02-20T12:45:05.554">
    <pc:sldMkLst xmlns:pc="http://schemas.microsoft.com/office/powerpoint/2013/main/command">
      <pc:docMk/>
      <pc:sldMk cId="1370889898" sldId="746"/>
    </pc:sldMkLst>
    <p188:txBody>
      <a:bodyPr/>
      <a:lstStyle/>
      <a:p>
        <a:r>
          <a:rPr lang="en-US"/>
          <a:t>[@Daniel L Weiss] goals need to be changed to 75% per Ann's instructions</a:t>
        </a:r>
      </a:p>
    </p188:txBody>
  </p188:cm>
</p188:cmLst>
</file>

<file path=ppt/comments/modernComment_31C_1AB508C3.xml><?xml version="1.0" encoding="utf-8"?>
<p188:cmLst xmlns:a="http://schemas.openxmlformats.org/drawingml/2006/main" xmlns:r="http://schemas.openxmlformats.org/officeDocument/2006/relationships" xmlns:p188="http://schemas.microsoft.com/office/powerpoint/2018/8/main">
  <p188:cm id="{C133731C-5E0B-477C-85E9-1FB22FB6ED0D}" authorId="{0B48CC40-4357-5959-C41E-8F630855A478}" status="resolved" created="2023-02-09T19:58:51.532" complete="100000">
    <pc:sldMkLst xmlns:pc="http://schemas.microsoft.com/office/powerpoint/2013/main/command">
      <pc:docMk/>
      <pc:sldMk cId="448071875" sldId="796"/>
    </pc:sldMkLst>
    <p188:txBody>
      <a:bodyPr/>
      <a:lstStyle/>
      <a:p>
        <a:r>
          <a:rPr lang="en-US"/>
          <a:t>check in with dan 2/10</a:t>
        </a:r>
      </a:p>
    </p188:txBody>
  </p188:cm>
</p188:cmLst>
</file>

<file path=ppt/comments/modernComment_338_3BF0C09A.xml><?xml version="1.0" encoding="utf-8"?>
<p188:cmLst xmlns:a="http://schemas.openxmlformats.org/drawingml/2006/main" xmlns:r="http://schemas.openxmlformats.org/officeDocument/2006/relationships" xmlns:p188="http://schemas.microsoft.com/office/powerpoint/2018/8/main">
  <p188:cm id="{ECBE7ED1-FB45-4E38-BD24-D762B0DC656B}" authorId="{FCF8223C-610E-2BBA-F33B-0E1F55F6BB33}" status="resolved" created="2023-02-16T22:19:36.969" complete="100000">
    <ac:txMkLst xmlns:ac="http://schemas.microsoft.com/office/drawing/2013/main/command">
      <pc:docMk xmlns:pc="http://schemas.microsoft.com/office/powerpoint/2013/main/command"/>
      <pc:sldMk xmlns:pc="http://schemas.microsoft.com/office/powerpoint/2013/main/command" cId="1005633690" sldId="824"/>
      <ac:spMk id="3" creationId="{9D02D0C9-6DB5-B221-5C2E-436297035EBE}"/>
      <ac:txMk cp="93" len="12">
        <ac:context len="441" hash="1792441621"/>
      </ac:txMk>
    </ac:txMkLst>
    <p188:pos x="2119745" y="1544781"/>
    <p188:txBody>
      <a:bodyPr/>
      <a:lstStyle/>
      <a:p>
        <a:r>
          <a:rPr lang="en-US"/>
          <a:t>[@Aleena Lida Surenian] please add goal percents on process and outcome measures here.</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7A72CD-D92F-4C60-BE1A-7BC2D023BB05}" type="doc">
      <dgm:prSet loTypeId="urn:microsoft.com/office/officeart/2005/8/layout/hProcess4" loCatId="process" qsTypeId="urn:microsoft.com/office/officeart/2005/8/quickstyle/simple1" qsCatId="simple" csTypeId="urn:microsoft.com/office/officeart/2005/8/colors/colorful3" csCatId="colorful" phldr="1"/>
      <dgm:spPr/>
    </dgm:pt>
    <dgm:pt modelId="{019695E6-A658-4897-80F2-A08CC8E51471}">
      <dgm:prSet phldrT="[Text]"/>
      <dgm:spPr/>
      <dgm:t>
        <a:bodyPr/>
        <a:lstStyle/>
        <a:p>
          <a:pPr rtl="0"/>
          <a:r>
            <a:rPr lang="en-US">
              <a:solidFill>
                <a:schemeClr val="accent1"/>
              </a:solidFill>
              <a:latin typeface="Arial"/>
              <a:cs typeface="Arial"/>
            </a:rPr>
            <a:t> </a:t>
          </a:r>
          <a:r>
            <a:rPr lang="en-US" b="1">
              <a:solidFill>
                <a:schemeClr val="accent1"/>
              </a:solidFill>
              <a:latin typeface="Arial"/>
              <a:cs typeface="Arial"/>
            </a:rPr>
            <a:t>Save the Dates!</a:t>
          </a:r>
        </a:p>
      </dgm:t>
    </dgm:pt>
    <dgm:pt modelId="{B686F262-5B44-47A7-8841-EAC8EC87E6C1}" type="parTrans" cxnId="{E6A3CBF4-6DCE-4383-8444-BEE5F48809C6}">
      <dgm:prSet/>
      <dgm:spPr/>
    </dgm:pt>
    <dgm:pt modelId="{91B26892-AE2C-4A26-9563-AE9E9F1FA72C}" type="sibTrans" cxnId="{E6A3CBF4-6DCE-4383-8444-BEE5F48809C6}">
      <dgm:prSet/>
      <dgm:spPr/>
      <dgm:t>
        <a:bodyPr/>
        <a:lstStyle/>
        <a:p>
          <a:endParaRPr lang="en-US"/>
        </a:p>
      </dgm:t>
    </dgm:pt>
    <dgm:pt modelId="{5C1DD914-EF33-4EF3-B221-C3F33C853A5A}">
      <dgm:prSet phldrT="[Text]"/>
      <dgm:spPr/>
      <dgm:t>
        <a:bodyPr/>
        <a:lstStyle/>
        <a:p>
          <a:pPr rtl="0"/>
          <a:r>
            <a:rPr lang="en-US" b="1">
              <a:solidFill>
                <a:schemeClr val="accent1"/>
              </a:solidFill>
              <a:latin typeface="Arial"/>
              <a:cs typeface="Arial"/>
            </a:rPr>
            <a:t>Submit your Data!</a:t>
          </a:r>
          <a:r>
            <a:rPr lang="en-US">
              <a:solidFill>
                <a:schemeClr val="accent1"/>
              </a:solidFill>
              <a:latin typeface="Arial"/>
              <a:cs typeface="Arial"/>
            </a:rPr>
            <a:t> </a:t>
          </a:r>
        </a:p>
      </dgm:t>
    </dgm:pt>
    <dgm:pt modelId="{7B5EAACE-94C5-4928-9134-CA8DE1E36EAC}" type="parTrans" cxnId="{C0F52AD4-B4F8-41F8-B1E1-BF422735979D}">
      <dgm:prSet/>
      <dgm:spPr/>
    </dgm:pt>
    <dgm:pt modelId="{F621EE85-7E3C-4D1D-A5C4-83C833F67D2F}" type="sibTrans" cxnId="{C0F52AD4-B4F8-41F8-B1E1-BF422735979D}">
      <dgm:prSet/>
      <dgm:spPr/>
      <dgm:t>
        <a:bodyPr/>
        <a:lstStyle/>
        <a:p>
          <a:endParaRPr lang="en-US"/>
        </a:p>
      </dgm:t>
    </dgm:pt>
    <dgm:pt modelId="{B6FEE040-5E22-4FBA-80BD-772A56465F90}">
      <dgm:prSet phldrT="[Text]"/>
      <dgm:spPr/>
      <dgm:t>
        <a:bodyPr/>
        <a:lstStyle/>
        <a:p>
          <a:pPr rtl="0"/>
          <a:r>
            <a:rPr lang="en-US">
              <a:solidFill>
                <a:schemeClr val="accent1"/>
              </a:solidFill>
              <a:latin typeface="Arial"/>
              <a:cs typeface="Arial"/>
            </a:rPr>
            <a:t>Submit </a:t>
          </a:r>
          <a:r>
            <a:rPr lang="en-US" b="1" u="sng">
              <a:solidFill>
                <a:schemeClr val="accent1"/>
              </a:solidFill>
              <a:latin typeface="Arial"/>
              <a:cs typeface="Arial"/>
            </a:rPr>
            <a:t>all your 2022 data</a:t>
          </a:r>
          <a:r>
            <a:rPr lang="en-US">
              <a:solidFill>
                <a:schemeClr val="accent1"/>
              </a:solidFill>
              <a:latin typeface="Arial"/>
              <a:cs typeface="Arial"/>
            </a:rPr>
            <a:t> plus </a:t>
          </a:r>
          <a:r>
            <a:rPr lang="en-US" b="1" u="sng">
              <a:solidFill>
                <a:schemeClr val="accent1"/>
              </a:solidFill>
              <a:latin typeface="Arial"/>
              <a:cs typeface="Arial"/>
            </a:rPr>
            <a:t>January, February, March 2023</a:t>
          </a:r>
        </a:p>
      </dgm:t>
    </dgm:pt>
    <dgm:pt modelId="{8CE72970-5FE5-419C-8904-F03CDA749BCA}" type="parTrans" cxnId="{BA632924-67ED-4ECF-9A7B-9C1A161F2962}">
      <dgm:prSet/>
      <dgm:spPr/>
    </dgm:pt>
    <dgm:pt modelId="{C7937236-40A7-4EEE-A278-4CA99EC3F59C}" type="sibTrans" cxnId="{BA632924-67ED-4ECF-9A7B-9C1A161F2962}">
      <dgm:prSet/>
      <dgm:spPr/>
      <dgm:t>
        <a:bodyPr/>
        <a:lstStyle/>
        <a:p>
          <a:endParaRPr lang="en-US"/>
        </a:p>
      </dgm:t>
    </dgm:pt>
    <dgm:pt modelId="{3456AB0F-96D4-4A97-8F82-64AE552EF6FB}">
      <dgm:prSet phldr="0"/>
      <dgm:spPr/>
      <dgm:t>
        <a:bodyPr/>
        <a:lstStyle/>
        <a:p>
          <a:pPr rtl="0"/>
          <a:r>
            <a:rPr lang="en-US">
              <a:solidFill>
                <a:schemeClr val="accent1"/>
              </a:solidFill>
              <a:latin typeface="Arial"/>
              <a:cs typeface="Arial"/>
            </a:rPr>
            <a:t>OB- May 24th, Wednesday</a:t>
          </a:r>
        </a:p>
      </dgm:t>
    </dgm:pt>
    <dgm:pt modelId="{284D4E98-45C6-4808-A7A3-BF108FD2DDFB}" type="parTrans" cxnId="{D57DC5A3-62AB-4A91-BBF8-F2DF04AF875E}">
      <dgm:prSet/>
      <dgm:spPr/>
    </dgm:pt>
    <dgm:pt modelId="{9E69DAB2-AA26-49ED-A477-8A58EC04F4DD}" type="sibTrans" cxnId="{D57DC5A3-62AB-4A91-BBF8-F2DF04AF875E}">
      <dgm:prSet/>
      <dgm:spPr/>
      <dgm:t>
        <a:bodyPr/>
        <a:lstStyle/>
        <a:p>
          <a:endParaRPr lang="en-US"/>
        </a:p>
      </dgm:t>
    </dgm:pt>
    <dgm:pt modelId="{05769790-14E8-4148-9EFC-2DA79A5686F2}">
      <dgm:prSet phldr="0"/>
      <dgm:spPr/>
      <dgm:t>
        <a:bodyPr/>
        <a:lstStyle/>
        <a:p>
          <a:pPr rtl="0"/>
          <a:r>
            <a:rPr lang="en-US">
              <a:solidFill>
                <a:schemeClr val="accent1"/>
              </a:solidFill>
              <a:latin typeface="Arial"/>
              <a:cs typeface="Arial"/>
            </a:rPr>
            <a:t>Neonatal- May 25th, Thursday</a:t>
          </a:r>
        </a:p>
      </dgm:t>
    </dgm:pt>
    <dgm:pt modelId="{E61EDA08-B100-421F-BC98-E5710E28E044}" type="parTrans" cxnId="{AD66E8C7-2AF9-4795-BF53-F9B54D9ACAD3}">
      <dgm:prSet/>
      <dgm:spPr/>
    </dgm:pt>
    <dgm:pt modelId="{792B1C38-7CC7-43E8-85FE-86B5CFE34B39}" type="sibTrans" cxnId="{AD66E8C7-2AF9-4795-BF53-F9B54D9ACAD3}">
      <dgm:prSet/>
      <dgm:spPr/>
      <dgm:t>
        <a:bodyPr/>
        <a:lstStyle/>
        <a:p>
          <a:endParaRPr lang="en-US"/>
        </a:p>
      </dgm:t>
    </dgm:pt>
    <dgm:pt modelId="{38870418-F509-4025-AB43-C99E58E9D509}">
      <dgm:prSet phldr="0"/>
      <dgm:spPr/>
      <dgm:t>
        <a:bodyPr/>
        <a:lstStyle/>
        <a:p>
          <a:pPr rtl="0"/>
          <a:r>
            <a:rPr lang="en-US" b="1">
              <a:solidFill>
                <a:schemeClr val="accent1"/>
              </a:solidFill>
              <a:latin typeface="Arial"/>
              <a:cs typeface="Arial"/>
            </a:rPr>
            <a:t> Storyboard Submissions!</a:t>
          </a:r>
        </a:p>
      </dgm:t>
    </dgm:pt>
    <dgm:pt modelId="{9C76E2A0-B157-420D-8410-B5B6DDAAAFE6}" type="parTrans" cxnId="{DA35413F-16A0-4FBA-B218-10D3E4F6732F}">
      <dgm:prSet/>
      <dgm:spPr/>
    </dgm:pt>
    <dgm:pt modelId="{8329EFE1-D519-46F7-9819-CE374241DFA4}" type="sibTrans" cxnId="{DA35413F-16A0-4FBA-B218-10D3E4F6732F}">
      <dgm:prSet/>
      <dgm:spPr/>
      <dgm:t>
        <a:bodyPr/>
        <a:lstStyle/>
        <a:p>
          <a:endParaRPr lang="en-US"/>
        </a:p>
      </dgm:t>
    </dgm:pt>
    <dgm:pt modelId="{99B110F8-6A29-4B06-8B52-0FF5AC6D254D}">
      <dgm:prSet phldr="0"/>
      <dgm:spPr/>
      <dgm:t>
        <a:bodyPr/>
        <a:lstStyle/>
        <a:p>
          <a:pPr rtl="0"/>
          <a:r>
            <a:rPr lang="en-US" b="0">
              <a:solidFill>
                <a:schemeClr val="accent1"/>
              </a:solidFill>
              <a:latin typeface="Arial"/>
              <a:cs typeface="Arial"/>
            </a:rPr>
            <a:t>Share your successes, opportunities, and specific strategies implemented! </a:t>
          </a:r>
        </a:p>
      </dgm:t>
    </dgm:pt>
    <dgm:pt modelId="{412B8E3B-A82C-4A7B-9FC8-1B3F408D4184}" type="parTrans" cxnId="{D0C5C968-8BE5-48EA-8C09-706A92AB48B5}">
      <dgm:prSet/>
      <dgm:spPr/>
    </dgm:pt>
    <dgm:pt modelId="{A07D58BA-57FF-4630-9AC9-A0F60EC5736C}" type="sibTrans" cxnId="{D0C5C968-8BE5-48EA-8C09-706A92AB48B5}">
      <dgm:prSet/>
      <dgm:spPr/>
    </dgm:pt>
    <dgm:pt modelId="{3DE293D2-6123-404E-A2C4-31713D59157B}">
      <dgm:prSet phldr="0"/>
      <dgm:spPr/>
      <dgm:t>
        <a:bodyPr/>
        <a:lstStyle/>
        <a:p>
          <a:pPr rtl="0"/>
          <a:r>
            <a:rPr lang="en-US" b="0" dirty="0">
              <a:solidFill>
                <a:schemeClr val="accent1"/>
              </a:solidFill>
              <a:latin typeface="Arial"/>
              <a:cs typeface="Arial"/>
            </a:rPr>
            <a:t>Share your DATA, graphs, PDSA cycles, process flow or 30/60/90 plans</a:t>
          </a:r>
        </a:p>
      </dgm:t>
    </dgm:pt>
    <dgm:pt modelId="{70FB02EA-3F70-46C7-96FD-12AC172E9174}" type="parTrans" cxnId="{73B62374-B279-4EB3-B133-ABA26F3780E1}">
      <dgm:prSet/>
      <dgm:spPr/>
    </dgm:pt>
    <dgm:pt modelId="{7BE67B6B-00C9-4D6D-8701-A8D78BA26FFA}" type="sibTrans" cxnId="{73B62374-B279-4EB3-B133-ABA26F3780E1}">
      <dgm:prSet/>
      <dgm:spPr/>
    </dgm:pt>
    <dgm:pt modelId="{B692733A-5AE6-4ECB-8111-57F9EDD9409F}">
      <dgm:prSet phldr="0"/>
      <dgm:spPr/>
      <dgm:t>
        <a:bodyPr/>
        <a:lstStyle/>
        <a:p>
          <a:pPr rtl="0"/>
          <a:r>
            <a:rPr lang="en-US" b="0" u="none">
              <a:solidFill>
                <a:schemeClr val="accent1"/>
              </a:solidFill>
              <a:latin typeface="Arial"/>
              <a:cs typeface="Arial"/>
            </a:rPr>
            <a:t>Review the award criteria for PVB, BE, and BASIC to achieve QI Excellence! </a:t>
          </a:r>
        </a:p>
      </dgm:t>
    </dgm:pt>
    <dgm:pt modelId="{26F0D997-187B-4259-A25A-8043A7B50CC5}" type="parTrans" cxnId="{ABAF1395-9A49-40D2-BD7B-2FE7CD74AA24}">
      <dgm:prSet/>
      <dgm:spPr/>
    </dgm:pt>
    <dgm:pt modelId="{6C5D385B-F1D8-49C4-BE45-F31745C0EC23}" type="sibTrans" cxnId="{ABAF1395-9A49-40D2-BD7B-2FE7CD74AA24}">
      <dgm:prSet/>
      <dgm:spPr/>
      <dgm:t>
        <a:bodyPr/>
        <a:lstStyle/>
        <a:p>
          <a:endParaRPr lang="en-US"/>
        </a:p>
      </dgm:t>
    </dgm:pt>
    <dgm:pt modelId="{D9C7E703-DE61-45CD-A076-3B7868D3DE65}">
      <dgm:prSet phldr="0"/>
      <dgm:spPr/>
      <dgm:t>
        <a:bodyPr/>
        <a:lstStyle/>
        <a:p>
          <a:pPr rtl="0"/>
          <a:r>
            <a:rPr lang="en-US" b="1" dirty="0">
              <a:solidFill>
                <a:schemeClr val="accent1"/>
              </a:solidFill>
              <a:latin typeface="Arial"/>
              <a:cs typeface="Arial"/>
            </a:rPr>
            <a:t>Start brainstorming your storyboard ideas! </a:t>
          </a:r>
        </a:p>
      </dgm:t>
    </dgm:pt>
    <dgm:pt modelId="{6C4A08EF-FCAD-407D-8F21-9E4C9FF1A351}" type="parTrans" cxnId="{E4CF87A7-5229-44E6-8B7F-268AF8628575}">
      <dgm:prSet/>
      <dgm:spPr/>
    </dgm:pt>
    <dgm:pt modelId="{B4AA8A62-5BB9-4CA4-827A-ECB285FBE9D9}" type="sibTrans" cxnId="{E4CF87A7-5229-44E6-8B7F-268AF8628575}">
      <dgm:prSet/>
      <dgm:spPr/>
    </dgm:pt>
    <dgm:pt modelId="{1FAFA9EB-E8A9-463D-AF35-5071306926A9}">
      <dgm:prSet phldr="0"/>
      <dgm:spPr/>
      <dgm:t>
        <a:bodyPr/>
        <a:lstStyle/>
        <a:p>
          <a:pPr rtl="0"/>
          <a:r>
            <a:rPr lang="en-US" b="0">
              <a:solidFill>
                <a:schemeClr val="accent1"/>
              </a:solidFill>
              <a:latin typeface="Arial"/>
              <a:cs typeface="Arial"/>
            </a:rPr>
            <a:t>ILPQC Room Block TBA</a:t>
          </a:r>
        </a:p>
      </dgm:t>
    </dgm:pt>
    <dgm:pt modelId="{68183127-8420-483B-A71A-713799AA4CF1}" type="parTrans" cxnId="{14F8C6DA-95E1-4521-9875-06DD633897CD}">
      <dgm:prSet/>
      <dgm:spPr/>
    </dgm:pt>
    <dgm:pt modelId="{909CB53E-E523-4746-9CB4-96EE17052C61}" type="sibTrans" cxnId="{14F8C6DA-95E1-4521-9875-06DD633897CD}">
      <dgm:prSet/>
      <dgm:spPr/>
      <dgm:t>
        <a:bodyPr/>
        <a:lstStyle/>
        <a:p>
          <a:endParaRPr lang="en-US"/>
        </a:p>
      </dgm:t>
    </dgm:pt>
    <dgm:pt modelId="{B55E4287-18D6-44F9-9998-27DFC3DE3899}">
      <dgm:prSet phldr="0"/>
      <dgm:spPr/>
      <dgm:t>
        <a:bodyPr/>
        <a:lstStyle/>
        <a:p>
          <a:endParaRPr lang="en-US" b="1">
            <a:latin typeface="Arial"/>
            <a:cs typeface="Arial"/>
          </a:endParaRPr>
        </a:p>
      </dgm:t>
    </dgm:pt>
    <dgm:pt modelId="{E2B3B95E-8796-44D3-BBC5-932F32BF5AC2}" type="parTrans" cxnId="{38B8EFEA-2AC2-4508-B50C-D7096BAE04EF}">
      <dgm:prSet/>
      <dgm:spPr/>
    </dgm:pt>
    <dgm:pt modelId="{2F179F31-BBE7-48BC-8DC5-9CCC405069A8}" type="sibTrans" cxnId="{38B8EFEA-2AC2-4508-B50C-D7096BAE04EF}">
      <dgm:prSet/>
      <dgm:spPr/>
    </dgm:pt>
    <dgm:pt modelId="{5F275E72-DEDE-4BE9-A7B5-93C830029A15}">
      <dgm:prSet phldr="0"/>
      <dgm:spPr/>
      <dgm:t>
        <a:bodyPr/>
        <a:lstStyle/>
        <a:p>
          <a:endParaRPr lang="en-US">
            <a:latin typeface="Arial"/>
            <a:cs typeface="Arial"/>
          </a:endParaRPr>
        </a:p>
      </dgm:t>
    </dgm:pt>
    <dgm:pt modelId="{D5CCC266-121D-4FB7-B8E0-516F0C01AFEC}" type="parTrans" cxnId="{81425F3F-1CCF-4D6E-BB0F-C590667BBA3A}">
      <dgm:prSet/>
      <dgm:spPr/>
    </dgm:pt>
    <dgm:pt modelId="{E8DC0D8F-A6AC-4AF4-9AF2-322C446DCFBB}" type="sibTrans" cxnId="{81425F3F-1CCF-4D6E-BB0F-C590667BBA3A}">
      <dgm:prSet/>
      <dgm:spPr/>
    </dgm:pt>
    <dgm:pt modelId="{6AF44131-5722-4528-8937-2F2D64962EE0}">
      <dgm:prSet phldr="0"/>
      <dgm:spPr/>
      <dgm:t>
        <a:bodyPr/>
        <a:lstStyle/>
        <a:p>
          <a:endParaRPr lang="en-US" b="0">
            <a:latin typeface="Arial"/>
            <a:cs typeface="Arial"/>
          </a:endParaRPr>
        </a:p>
      </dgm:t>
    </dgm:pt>
    <dgm:pt modelId="{98702443-CD9D-4441-AC80-29164C564037}" type="parTrans" cxnId="{9C65F14F-67CC-43B9-A2E9-DA01456F543B}">
      <dgm:prSet/>
      <dgm:spPr/>
    </dgm:pt>
    <dgm:pt modelId="{5849B39F-B1B2-4986-93B1-B2E021C29B5F}" type="sibTrans" cxnId="{9C65F14F-67CC-43B9-A2E9-DA01456F543B}">
      <dgm:prSet/>
      <dgm:spPr/>
    </dgm:pt>
    <dgm:pt modelId="{358B0361-FAD6-4712-9D01-4D9D4D4C5B71}">
      <dgm:prSet phldr="0"/>
      <dgm:spPr/>
      <dgm:t>
        <a:bodyPr/>
        <a:lstStyle/>
        <a:p>
          <a:r>
            <a:rPr lang="en-US" b="1">
              <a:solidFill>
                <a:schemeClr val="accent1"/>
              </a:solidFill>
              <a:latin typeface="Arial"/>
              <a:cs typeface="Arial"/>
            </a:rPr>
            <a:t>President Abraham Lincoln Hotel, Springfield, IL</a:t>
          </a:r>
          <a:endParaRPr lang="en-US" b="1"/>
        </a:p>
      </dgm:t>
    </dgm:pt>
    <dgm:pt modelId="{27010C45-65D8-423F-A9E9-1020F07F9EA1}" type="parTrans" cxnId="{145ABA86-23C2-47A6-B88A-1443578EFE3A}">
      <dgm:prSet/>
      <dgm:spPr/>
    </dgm:pt>
    <dgm:pt modelId="{C77EEA21-7833-4153-AE31-5AC451CF88B4}" type="sibTrans" cxnId="{145ABA86-23C2-47A6-B88A-1443578EFE3A}">
      <dgm:prSet/>
      <dgm:spPr/>
    </dgm:pt>
    <dgm:pt modelId="{1B1E35D1-40F0-424A-BF9B-E81B53494A27}">
      <dgm:prSet phldr="0"/>
      <dgm:spPr/>
      <dgm:t>
        <a:bodyPr/>
        <a:lstStyle/>
        <a:p>
          <a:endParaRPr lang="en-US" b="1" u="sng">
            <a:latin typeface="Arial"/>
            <a:cs typeface="Arial"/>
          </a:endParaRPr>
        </a:p>
      </dgm:t>
    </dgm:pt>
    <dgm:pt modelId="{E86FA6C9-AE23-43EA-8E8D-9F9823D329A4}" type="parTrans" cxnId="{0E693DC4-894C-4284-B6A9-FC5BB696B153}">
      <dgm:prSet/>
      <dgm:spPr/>
    </dgm:pt>
    <dgm:pt modelId="{88046618-0E0B-4F85-8407-BD3E2D7B1520}" type="sibTrans" cxnId="{0E693DC4-894C-4284-B6A9-FC5BB696B153}">
      <dgm:prSet/>
      <dgm:spPr/>
    </dgm:pt>
    <dgm:pt modelId="{564FE7BB-3F5D-4175-BE9C-9A009F69FB67}">
      <dgm:prSet phldr="0"/>
      <dgm:spPr/>
      <dgm:t>
        <a:bodyPr/>
        <a:lstStyle/>
        <a:p>
          <a:endParaRPr lang="en-US" b="1" dirty="0">
            <a:latin typeface="Arial"/>
            <a:cs typeface="Arial"/>
          </a:endParaRPr>
        </a:p>
      </dgm:t>
    </dgm:pt>
    <dgm:pt modelId="{DA2D1691-B0DE-42F7-A88E-CA241CCD70CF}" type="parTrans" cxnId="{E9D14AD8-7615-4B36-B4ED-35EBF6E29CC0}">
      <dgm:prSet/>
      <dgm:spPr/>
    </dgm:pt>
    <dgm:pt modelId="{A0603EE5-9061-41DE-AD8E-9E062EB7975F}" type="sibTrans" cxnId="{E9D14AD8-7615-4B36-B4ED-35EBF6E29CC0}">
      <dgm:prSet/>
      <dgm:spPr/>
    </dgm:pt>
    <dgm:pt modelId="{8076752E-5C0E-4590-AE2A-6CD46D26E490}">
      <dgm:prSet phldr="0"/>
      <dgm:spPr/>
      <dgm:t>
        <a:bodyPr/>
        <a:lstStyle/>
        <a:p>
          <a:pPr rtl="0"/>
          <a:r>
            <a:rPr lang="en-US" b="1" dirty="0">
              <a:solidFill>
                <a:schemeClr val="accent1"/>
              </a:solidFill>
              <a:latin typeface="Arial"/>
              <a:cs typeface="Arial"/>
            </a:rPr>
            <a:t>Share your teams past year QI story </a:t>
          </a:r>
        </a:p>
      </dgm:t>
    </dgm:pt>
    <dgm:pt modelId="{46966368-712C-4754-A2F7-2A4AF287C18A}" type="parTrans" cxnId="{1A7E9453-E29A-4102-932B-49B44410EE3F}">
      <dgm:prSet/>
      <dgm:spPr/>
    </dgm:pt>
    <dgm:pt modelId="{B8FEB45E-05FA-44FB-A71D-1312798C4A87}" type="sibTrans" cxnId="{1A7E9453-E29A-4102-932B-49B44410EE3F}">
      <dgm:prSet/>
      <dgm:spPr/>
    </dgm:pt>
    <dgm:pt modelId="{709DFC08-723E-4F27-8CED-E4BB59F4ED34}" type="pres">
      <dgm:prSet presAssocID="{1F7A72CD-D92F-4C60-BE1A-7BC2D023BB05}" presName="Name0" presStyleCnt="0">
        <dgm:presLayoutVars>
          <dgm:dir/>
          <dgm:animLvl val="lvl"/>
          <dgm:resizeHandles val="exact"/>
        </dgm:presLayoutVars>
      </dgm:prSet>
      <dgm:spPr/>
    </dgm:pt>
    <dgm:pt modelId="{E5766F4E-7CA4-429C-A33C-26DF49F6B700}" type="pres">
      <dgm:prSet presAssocID="{1F7A72CD-D92F-4C60-BE1A-7BC2D023BB05}" presName="tSp" presStyleCnt="0"/>
      <dgm:spPr/>
    </dgm:pt>
    <dgm:pt modelId="{3DAA75A7-C214-4504-A8B7-89D372992969}" type="pres">
      <dgm:prSet presAssocID="{1F7A72CD-D92F-4C60-BE1A-7BC2D023BB05}" presName="bSp" presStyleCnt="0"/>
      <dgm:spPr/>
    </dgm:pt>
    <dgm:pt modelId="{322A5182-A506-465F-920D-CD7CF4C2294F}" type="pres">
      <dgm:prSet presAssocID="{1F7A72CD-D92F-4C60-BE1A-7BC2D023BB05}" presName="process" presStyleCnt="0"/>
      <dgm:spPr/>
    </dgm:pt>
    <dgm:pt modelId="{F72D2409-8F2F-4849-8259-0C10A3E473A3}" type="pres">
      <dgm:prSet presAssocID="{019695E6-A658-4897-80F2-A08CC8E51471}" presName="composite1" presStyleCnt="0"/>
      <dgm:spPr/>
    </dgm:pt>
    <dgm:pt modelId="{F978296F-A8E9-4B6C-9E89-B00C76F27904}" type="pres">
      <dgm:prSet presAssocID="{019695E6-A658-4897-80F2-A08CC8E51471}" presName="dummyNode1" presStyleLbl="node1" presStyleIdx="0" presStyleCnt="3"/>
      <dgm:spPr/>
    </dgm:pt>
    <dgm:pt modelId="{84D1DD7D-4364-4FC0-BD7A-6D752EA0C43B}" type="pres">
      <dgm:prSet presAssocID="{019695E6-A658-4897-80F2-A08CC8E51471}" presName="childNode1" presStyleLbl="bgAcc1" presStyleIdx="0" presStyleCnt="3">
        <dgm:presLayoutVars>
          <dgm:bulletEnabled val="1"/>
        </dgm:presLayoutVars>
      </dgm:prSet>
      <dgm:spPr/>
    </dgm:pt>
    <dgm:pt modelId="{A60DA086-521F-49F7-B410-B76140292A44}" type="pres">
      <dgm:prSet presAssocID="{019695E6-A658-4897-80F2-A08CC8E51471}" presName="childNode1tx" presStyleLbl="bgAcc1" presStyleIdx="0" presStyleCnt="3">
        <dgm:presLayoutVars>
          <dgm:bulletEnabled val="1"/>
        </dgm:presLayoutVars>
      </dgm:prSet>
      <dgm:spPr/>
    </dgm:pt>
    <dgm:pt modelId="{EDF25B74-59DB-459F-AE5B-545FBC851F87}" type="pres">
      <dgm:prSet presAssocID="{019695E6-A658-4897-80F2-A08CC8E51471}" presName="parentNode1" presStyleLbl="node1" presStyleIdx="0" presStyleCnt="3">
        <dgm:presLayoutVars>
          <dgm:chMax val="1"/>
          <dgm:bulletEnabled val="1"/>
        </dgm:presLayoutVars>
      </dgm:prSet>
      <dgm:spPr/>
    </dgm:pt>
    <dgm:pt modelId="{B6CFFC37-C078-435F-8573-21EDD13F05A5}" type="pres">
      <dgm:prSet presAssocID="{019695E6-A658-4897-80F2-A08CC8E51471}" presName="connSite1" presStyleCnt="0"/>
      <dgm:spPr/>
    </dgm:pt>
    <dgm:pt modelId="{45570AD1-CF0C-47D8-981B-8E7712F67C98}" type="pres">
      <dgm:prSet presAssocID="{91B26892-AE2C-4A26-9563-AE9E9F1FA72C}" presName="Name9" presStyleLbl="sibTrans2D1" presStyleIdx="0" presStyleCnt="2"/>
      <dgm:spPr/>
    </dgm:pt>
    <dgm:pt modelId="{8465115B-D14A-459E-A2D7-FECE94332404}" type="pres">
      <dgm:prSet presAssocID="{5C1DD914-EF33-4EF3-B221-C3F33C853A5A}" presName="composite2" presStyleCnt="0"/>
      <dgm:spPr/>
    </dgm:pt>
    <dgm:pt modelId="{EA155C6B-9766-4E61-8630-BB808B2219D0}" type="pres">
      <dgm:prSet presAssocID="{5C1DD914-EF33-4EF3-B221-C3F33C853A5A}" presName="dummyNode2" presStyleLbl="node1" presStyleIdx="0" presStyleCnt="3"/>
      <dgm:spPr/>
    </dgm:pt>
    <dgm:pt modelId="{E4540ED4-266A-4F12-A6E6-014BC83EACEC}" type="pres">
      <dgm:prSet presAssocID="{5C1DD914-EF33-4EF3-B221-C3F33C853A5A}" presName="childNode2" presStyleLbl="bgAcc1" presStyleIdx="1" presStyleCnt="3">
        <dgm:presLayoutVars>
          <dgm:bulletEnabled val="1"/>
        </dgm:presLayoutVars>
      </dgm:prSet>
      <dgm:spPr/>
    </dgm:pt>
    <dgm:pt modelId="{4C86C687-4965-4DA2-80D1-EE1EC7C9996A}" type="pres">
      <dgm:prSet presAssocID="{5C1DD914-EF33-4EF3-B221-C3F33C853A5A}" presName="childNode2tx" presStyleLbl="bgAcc1" presStyleIdx="1" presStyleCnt="3">
        <dgm:presLayoutVars>
          <dgm:bulletEnabled val="1"/>
        </dgm:presLayoutVars>
      </dgm:prSet>
      <dgm:spPr/>
    </dgm:pt>
    <dgm:pt modelId="{CF5C580D-10AF-44A7-8FE5-3CB764BF1B81}" type="pres">
      <dgm:prSet presAssocID="{5C1DD914-EF33-4EF3-B221-C3F33C853A5A}" presName="parentNode2" presStyleLbl="node1" presStyleIdx="1" presStyleCnt="3">
        <dgm:presLayoutVars>
          <dgm:chMax val="0"/>
          <dgm:bulletEnabled val="1"/>
        </dgm:presLayoutVars>
      </dgm:prSet>
      <dgm:spPr/>
    </dgm:pt>
    <dgm:pt modelId="{BF8E9B54-530D-4B45-9AC2-00920F5E7602}" type="pres">
      <dgm:prSet presAssocID="{5C1DD914-EF33-4EF3-B221-C3F33C853A5A}" presName="connSite2" presStyleCnt="0"/>
      <dgm:spPr/>
    </dgm:pt>
    <dgm:pt modelId="{1D37E62D-9731-4C64-8EAB-56792DAF9616}" type="pres">
      <dgm:prSet presAssocID="{F621EE85-7E3C-4D1D-A5C4-83C833F67D2F}" presName="Name18" presStyleLbl="sibTrans2D1" presStyleIdx="1" presStyleCnt="2"/>
      <dgm:spPr/>
    </dgm:pt>
    <dgm:pt modelId="{EDB8BD8D-C06E-48A9-8FB9-4DFB77FD3F78}" type="pres">
      <dgm:prSet presAssocID="{38870418-F509-4025-AB43-C99E58E9D509}" presName="composite1" presStyleCnt="0"/>
      <dgm:spPr/>
    </dgm:pt>
    <dgm:pt modelId="{AF49B990-5CFC-4B6A-8C56-2B3D1124C87B}" type="pres">
      <dgm:prSet presAssocID="{38870418-F509-4025-AB43-C99E58E9D509}" presName="dummyNode1" presStyleLbl="node1" presStyleIdx="1" presStyleCnt="3"/>
      <dgm:spPr/>
    </dgm:pt>
    <dgm:pt modelId="{4EC3BF90-59CB-4CD5-8E65-F8EECE8EB3B7}" type="pres">
      <dgm:prSet presAssocID="{38870418-F509-4025-AB43-C99E58E9D509}" presName="childNode1" presStyleLbl="bgAcc1" presStyleIdx="2" presStyleCnt="3" custScaleX="109850" custLinFactNeighborX="-7301" custLinFactNeighborY="-321">
        <dgm:presLayoutVars>
          <dgm:bulletEnabled val="1"/>
        </dgm:presLayoutVars>
      </dgm:prSet>
      <dgm:spPr/>
    </dgm:pt>
    <dgm:pt modelId="{181AE6C3-DD1F-404A-B8D7-ACED8D5145E3}" type="pres">
      <dgm:prSet presAssocID="{38870418-F509-4025-AB43-C99E58E9D509}" presName="childNode1tx" presStyleLbl="bgAcc1" presStyleIdx="2" presStyleCnt="3">
        <dgm:presLayoutVars>
          <dgm:bulletEnabled val="1"/>
        </dgm:presLayoutVars>
      </dgm:prSet>
      <dgm:spPr/>
    </dgm:pt>
    <dgm:pt modelId="{2A29C3C5-932D-4B6F-8969-B5E5B16FD239}" type="pres">
      <dgm:prSet presAssocID="{38870418-F509-4025-AB43-C99E58E9D509}" presName="parentNode1" presStyleLbl="node1" presStyleIdx="2" presStyleCnt="3">
        <dgm:presLayoutVars>
          <dgm:chMax val="1"/>
          <dgm:bulletEnabled val="1"/>
        </dgm:presLayoutVars>
      </dgm:prSet>
      <dgm:spPr/>
    </dgm:pt>
    <dgm:pt modelId="{6CA20D3B-B274-4984-82DA-98EBC47D86D8}" type="pres">
      <dgm:prSet presAssocID="{38870418-F509-4025-AB43-C99E58E9D509}" presName="connSite1" presStyleCnt="0"/>
      <dgm:spPr/>
    </dgm:pt>
  </dgm:ptLst>
  <dgm:cxnLst>
    <dgm:cxn modelId="{FBE1830E-130E-405B-8C5C-4CD04063EC80}" type="presOf" srcId="{3456AB0F-96D4-4A97-8F82-64AE552EF6FB}" destId="{A60DA086-521F-49F7-B410-B76140292A44}" srcOrd="1" destOrd="2" presId="urn:microsoft.com/office/officeart/2005/8/layout/hProcess4"/>
    <dgm:cxn modelId="{1025DF0E-8AF9-40EF-8967-1EBC738C1B03}" type="presOf" srcId="{1FAFA9EB-E8A9-463D-AF35-5071306926A9}" destId="{84D1DD7D-4364-4FC0-BD7A-6D752EA0C43B}" srcOrd="0" destOrd="6" presId="urn:microsoft.com/office/officeart/2005/8/layout/hProcess4"/>
    <dgm:cxn modelId="{6B14EE19-04F4-4490-829F-618714C7D9E6}" type="presOf" srcId="{5C1DD914-EF33-4EF3-B221-C3F33C853A5A}" destId="{CF5C580D-10AF-44A7-8FE5-3CB764BF1B81}" srcOrd="0" destOrd="0" presId="urn:microsoft.com/office/officeart/2005/8/layout/hProcess4"/>
    <dgm:cxn modelId="{E317671D-EEA1-47D7-BD62-D90678FD2D26}" type="presOf" srcId="{6AF44131-5722-4528-8937-2F2D64962EE0}" destId="{A60DA086-521F-49F7-B410-B76140292A44}" srcOrd="1" destOrd="5" presId="urn:microsoft.com/office/officeart/2005/8/layout/hProcess4"/>
    <dgm:cxn modelId="{BFA61E20-99D1-42F0-BFE4-FD77A50271C3}" type="presOf" srcId="{B692733A-5AE6-4ECB-8111-57F9EDD9409F}" destId="{E4540ED4-266A-4F12-A6E6-014BC83EACEC}" srcOrd="0" destOrd="2" presId="urn:microsoft.com/office/officeart/2005/8/layout/hProcess4"/>
    <dgm:cxn modelId="{BA632924-67ED-4ECF-9A7B-9C1A161F2962}" srcId="{5C1DD914-EF33-4EF3-B221-C3F33C853A5A}" destId="{B6FEE040-5E22-4FBA-80BD-772A56465F90}" srcOrd="0" destOrd="0" parTransId="{8CE72970-5FE5-419C-8904-F03CDA749BCA}" sibTransId="{C7937236-40A7-4EEE-A278-4CA99EC3F59C}"/>
    <dgm:cxn modelId="{C8AE292B-D05B-4FF2-A2B7-F9DFE63A71AE}" type="presOf" srcId="{B692733A-5AE6-4ECB-8111-57F9EDD9409F}" destId="{4C86C687-4965-4DA2-80D1-EE1EC7C9996A}" srcOrd="1" destOrd="2" presId="urn:microsoft.com/office/officeart/2005/8/layout/hProcess4"/>
    <dgm:cxn modelId="{5B123430-B372-471C-9E52-79D9461B1ACB}" type="presOf" srcId="{99B110F8-6A29-4B06-8B52-0FF5AC6D254D}" destId="{4EC3BF90-59CB-4CD5-8E65-F8EECE8EB3B7}" srcOrd="0" destOrd="3" presId="urn:microsoft.com/office/officeart/2005/8/layout/hProcess4"/>
    <dgm:cxn modelId="{FF256B35-F04C-4733-952A-A852C43996C1}" type="presOf" srcId="{91B26892-AE2C-4A26-9563-AE9E9F1FA72C}" destId="{45570AD1-CF0C-47D8-981B-8E7712F67C98}" srcOrd="0" destOrd="0" presId="urn:microsoft.com/office/officeart/2005/8/layout/hProcess4"/>
    <dgm:cxn modelId="{AAC1DD3A-A3EE-4CA7-BACD-DE838CBFCCC1}" type="presOf" srcId="{1FAFA9EB-E8A9-463D-AF35-5071306926A9}" destId="{A60DA086-521F-49F7-B410-B76140292A44}" srcOrd="1" destOrd="6" presId="urn:microsoft.com/office/officeart/2005/8/layout/hProcess4"/>
    <dgm:cxn modelId="{8724403D-EAB0-4B31-936A-7C2A2EEE410A}" type="presOf" srcId="{38870418-F509-4025-AB43-C99E58E9D509}" destId="{2A29C3C5-932D-4B6F-8969-B5E5B16FD239}" srcOrd="0" destOrd="0" presId="urn:microsoft.com/office/officeart/2005/8/layout/hProcess4"/>
    <dgm:cxn modelId="{81425F3F-1CCF-4D6E-BB0F-C590667BBA3A}" srcId="{019695E6-A658-4897-80F2-A08CC8E51471}" destId="{5F275E72-DEDE-4BE9-A7B5-93C830029A15}" srcOrd="3" destOrd="0" parTransId="{D5CCC266-121D-4FB7-B8E0-516F0C01AFEC}" sibTransId="{E8DC0D8F-A6AC-4AF4-9AF2-322C446DCFBB}"/>
    <dgm:cxn modelId="{DA35413F-16A0-4FBA-B218-10D3E4F6732F}" srcId="{1F7A72CD-D92F-4C60-BE1A-7BC2D023BB05}" destId="{38870418-F509-4025-AB43-C99E58E9D509}" srcOrd="2" destOrd="0" parTransId="{9C76E2A0-B157-420D-8410-B5B6DDAAAFE6}" sibTransId="{8329EFE1-D519-46F7-9819-CE374241DFA4}"/>
    <dgm:cxn modelId="{B5F60248-4D2F-4539-916D-182CAAE0DAE1}" type="presOf" srcId="{5F275E72-DEDE-4BE9-A7B5-93C830029A15}" destId="{A60DA086-521F-49F7-B410-B76140292A44}" srcOrd="1" destOrd="3" presId="urn:microsoft.com/office/officeart/2005/8/layout/hProcess4"/>
    <dgm:cxn modelId="{D0C5C968-8BE5-48EA-8C09-706A92AB48B5}" srcId="{38870418-F509-4025-AB43-C99E58E9D509}" destId="{99B110F8-6A29-4B06-8B52-0FF5AC6D254D}" srcOrd="3" destOrd="0" parTransId="{412B8E3B-A82C-4A7B-9FC8-1B3F408D4184}" sibTransId="{A07D58BA-57FF-4630-9AC9-A0F60EC5736C}"/>
    <dgm:cxn modelId="{9C65F14F-67CC-43B9-A2E9-DA01456F543B}" srcId="{019695E6-A658-4897-80F2-A08CC8E51471}" destId="{6AF44131-5722-4528-8937-2F2D64962EE0}" srcOrd="5" destOrd="0" parTransId="{98702443-CD9D-4441-AC80-29164C564037}" sibTransId="{5849B39F-B1B2-4986-93B1-B2E021C29B5F}"/>
    <dgm:cxn modelId="{E1CE4352-9C0E-484E-8CC5-03985C6EF0D2}" type="presOf" srcId="{5F275E72-DEDE-4BE9-A7B5-93C830029A15}" destId="{84D1DD7D-4364-4FC0-BD7A-6D752EA0C43B}" srcOrd="0" destOrd="3" presId="urn:microsoft.com/office/officeart/2005/8/layout/hProcess4"/>
    <dgm:cxn modelId="{1A7E9453-E29A-4102-932B-49B44410EE3F}" srcId="{38870418-F509-4025-AB43-C99E58E9D509}" destId="{8076752E-5C0E-4590-AE2A-6CD46D26E490}" srcOrd="1" destOrd="0" parTransId="{46966368-712C-4754-A2F7-2A4AF287C18A}" sibTransId="{B8FEB45E-05FA-44FB-A71D-1312798C4A87}"/>
    <dgm:cxn modelId="{73B62374-B279-4EB3-B133-ABA26F3780E1}" srcId="{38870418-F509-4025-AB43-C99E58E9D509}" destId="{3DE293D2-6123-404E-A2C4-31713D59157B}" srcOrd="4" destOrd="0" parTransId="{70FB02EA-3F70-46C7-96FD-12AC172E9174}" sibTransId="{7BE67B6B-00C9-4D6D-8701-A8D78BA26FFA}"/>
    <dgm:cxn modelId="{2E9AEF78-8EE1-4DEB-AE94-42D1B27E4D69}" type="presOf" srcId="{564FE7BB-3F5D-4175-BE9C-9A009F69FB67}" destId="{181AE6C3-DD1F-404A-B8D7-ACED8D5145E3}" srcOrd="1" destOrd="2" presId="urn:microsoft.com/office/officeart/2005/8/layout/hProcess4"/>
    <dgm:cxn modelId="{145B4A82-B995-4537-B836-1289DA207F34}" type="presOf" srcId="{019695E6-A658-4897-80F2-A08CC8E51471}" destId="{EDF25B74-59DB-459F-AE5B-545FBC851F87}" srcOrd="0" destOrd="0" presId="urn:microsoft.com/office/officeart/2005/8/layout/hProcess4"/>
    <dgm:cxn modelId="{145ABA86-23C2-47A6-B88A-1443578EFE3A}" srcId="{019695E6-A658-4897-80F2-A08CC8E51471}" destId="{358B0361-FAD6-4712-9D01-4D9D4D4C5B71}" srcOrd="0" destOrd="0" parTransId="{27010C45-65D8-423F-A9E9-1020F07F9EA1}" sibTransId="{C77EEA21-7833-4153-AE31-5AC451CF88B4}"/>
    <dgm:cxn modelId="{CF65DE88-0D34-4891-BAB5-1A75A80B7C2A}" type="presOf" srcId="{05769790-14E8-4148-9EFC-2DA79A5686F2}" destId="{A60DA086-521F-49F7-B410-B76140292A44}" srcOrd="1" destOrd="4" presId="urn:microsoft.com/office/officeart/2005/8/layout/hProcess4"/>
    <dgm:cxn modelId="{08688789-0512-4B1B-A5AA-F722A4BD6B0D}" type="presOf" srcId="{D9C7E703-DE61-45CD-A076-3B7868D3DE65}" destId="{4EC3BF90-59CB-4CD5-8E65-F8EECE8EB3B7}" srcOrd="0" destOrd="0" presId="urn:microsoft.com/office/officeart/2005/8/layout/hProcess4"/>
    <dgm:cxn modelId="{3A93478E-D4ED-4F8C-A17D-B11B5601D3B4}" type="presOf" srcId="{1B1E35D1-40F0-424A-BF9B-E81B53494A27}" destId="{4C86C687-4965-4DA2-80D1-EE1EC7C9996A}" srcOrd="1" destOrd="1" presId="urn:microsoft.com/office/officeart/2005/8/layout/hProcess4"/>
    <dgm:cxn modelId="{ABAF1395-9A49-40D2-BD7B-2FE7CD74AA24}" srcId="{5C1DD914-EF33-4EF3-B221-C3F33C853A5A}" destId="{B692733A-5AE6-4ECB-8111-57F9EDD9409F}" srcOrd="2" destOrd="0" parTransId="{26F0D997-187B-4259-A25A-8043A7B50CC5}" sibTransId="{6C5D385B-F1D8-49C4-BE45-F31745C0EC23}"/>
    <dgm:cxn modelId="{2C2ABC9C-FDA1-4D17-A69A-C242F6CA252D}" type="presOf" srcId="{3DE293D2-6123-404E-A2C4-31713D59157B}" destId="{4EC3BF90-59CB-4CD5-8E65-F8EECE8EB3B7}" srcOrd="0" destOrd="4" presId="urn:microsoft.com/office/officeart/2005/8/layout/hProcess4"/>
    <dgm:cxn modelId="{FA425D9F-B81D-4DB1-AC29-A76966A6C87B}" type="presOf" srcId="{564FE7BB-3F5D-4175-BE9C-9A009F69FB67}" destId="{4EC3BF90-59CB-4CD5-8E65-F8EECE8EB3B7}" srcOrd="0" destOrd="2" presId="urn:microsoft.com/office/officeart/2005/8/layout/hProcess4"/>
    <dgm:cxn modelId="{41419AA3-01B9-406C-93F8-6742B76EFC2D}" type="presOf" srcId="{B6FEE040-5E22-4FBA-80BD-772A56465F90}" destId="{4C86C687-4965-4DA2-80D1-EE1EC7C9996A}" srcOrd="1" destOrd="0" presId="urn:microsoft.com/office/officeart/2005/8/layout/hProcess4"/>
    <dgm:cxn modelId="{D57DC5A3-62AB-4A91-BBF8-F2DF04AF875E}" srcId="{019695E6-A658-4897-80F2-A08CC8E51471}" destId="{3456AB0F-96D4-4A97-8F82-64AE552EF6FB}" srcOrd="2" destOrd="0" parTransId="{284D4E98-45C6-4808-A7A3-BF108FD2DDFB}" sibTransId="{9E69DAB2-AA26-49ED-A477-8A58EC04F4DD}"/>
    <dgm:cxn modelId="{1E53ABA5-41B2-4D1A-972F-5E6CB2DDDD8D}" type="presOf" srcId="{F621EE85-7E3C-4D1D-A5C4-83C833F67D2F}" destId="{1D37E62D-9731-4C64-8EAB-56792DAF9616}" srcOrd="0" destOrd="0" presId="urn:microsoft.com/office/officeart/2005/8/layout/hProcess4"/>
    <dgm:cxn modelId="{E4CF87A7-5229-44E6-8B7F-268AF8628575}" srcId="{38870418-F509-4025-AB43-C99E58E9D509}" destId="{D9C7E703-DE61-45CD-A076-3B7868D3DE65}" srcOrd="0" destOrd="0" parTransId="{6C4A08EF-FCAD-407D-8F21-9E4C9FF1A351}" sibTransId="{B4AA8A62-5BB9-4CA4-827A-ECB285FBE9D9}"/>
    <dgm:cxn modelId="{39813BA8-4D36-4C70-831C-9048A0CFFA76}" type="presOf" srcId="{6AF44131-5722-4528-8937-2F2D64962EE0}" destId="{84D1DD7D-4364-4FC0-BD7A-6D752EA0C43B}" srcOrd="0" destOrd="5" presId="urn:microsoft.com/office/officeart/2005/8/layout/hProcess4"/>
    <dgm:cxn modelId="{903A6FA8-8D32-4EB6-B842-42A7CB3CDF3C}" type="presOf" srcId="{358B0361-FAD6-4712-9D01-4D9D4D4C5B71}" destId="{A60DA086-521F-49F7-B410-B76140292A44}" srcOrd="1" destOrd="0" presId="urn:microsoft.com/office/officeart/2005/8/layout/hProcess4"/>
    <dgm:cxn modelId="{916F0AB3-B677-4475-AD2A-B3AAF0878350}" type="presOf" srcId="{99B110F8-6A29-4B06-8B52-0FF5AC6D254D}" destId="{181AE6C3-DD1F-404A-B8D7-ACED8D5145E3}" srcOrd="1" destOrd="3" presId="urn:microsoft.com/office/officeart/2005/8/layout/hProcess4"/>
    <dgm:cxn modelId="{68FC41B3-496C-43C6-B2B1-E9506AC09D6E}" type="presOf" srcId="{8076752E-5C0E-4590-AE2A-6CD46D26E490}" destId="{4EC3BF90-59CB-4CD5-8E65-F8EECE8EB3B7}" srcOrd="0" destOrd="1" presId="urn:microsoft.com/office/officeart/2005/8/layout/hProcess4"/>
    <dgm:cxn modelId="{C22D02B5-81B3-4DC6-A4F8-7903BD09E02E}" type="presOf" srcId="{8076752E-5C0E-4590-AE2A-6CD46D26E490}" destId="{181AE6C3-DD1F-404A-B8D7-ACED8D5145E3}" srcOrd="1" destOrd="1" presId="urn:microsoft.com/office/officeart/2005/8/layout/hProcess4"/>
    <dgm:cxn modelId="{23DF3AB5-85D8-423F-9DB8-F71B5D91EBE9}" type="presOf" srcId="{3DE293D2-6123-404E-A2C4-31713D59157B}" destId="{181AE6C3-DD1F-404A-B8D7-ACED8D5145E3}" srcOrd="1" destOrd="4" presId="urn:microsoft.com/office/officeart/2005/8/layout/hProcess4"/>
    <dgm:cxn modelId="{BC5E16B8-288E-4BAD-B564-62DA4E67A0F7}" type="presOf" srcId="{358B0361-FAD6-4712-9D01-4D9D4D4C5B71}" destId="{84D1DD7D-4364-4FC0-BD7A-6D752EA0C43B}" srcOrd="0" destOrd="0" presId="urn:microsoft.com/office/officeart/2005/8/layout/hProcess4"/>
    <dgm:cxn modelId="{F53691BC-C040-4E08-9B0F-F6897E7C10AD}" type="presOf" srcId="{1B1E35D1-40F0-424A-BF9B-E81B53494A27}" destId="{E4540ED4-266A-4F12-A6E6-014BC83EACEC}" srcOrd="0" destOrd="1" presId="urn:microsoft.com/office/officeart/2005/8/layout/hProcess4"/>
    <dgm:cxn modelId="{0E693DC4-894C-4284-B6A9-FC5BB696B153}" srcId="{5C1DD914-EF33-4EF3-B221-C3F33C853A5A}" destId="{1B1E35D1-40F0-424A-BF9B-E81B53494A27}" srcOrd="1" destOrd="0" parTransId="{E86FA6C9-AE23-43EA-8E8D-9F9823D329A4}" sibTransId="{88046618-0E0B-4F85-8407-BD3E2D7B1520}"/>
    <dgm:cxn modelId="{AD66E8C7-2AF9-4795-BF53-F9B54D9ACAD3}" srcId="{019695E6-A658-4897-80F2-A08CC8E51471}" destId="{05769790-14E8-4148-9EFC-2DA79A5686F2}" srcOrd="4" destOrd="0" parTransId="{E61EDA08-B100-421F-BC98-E5710E28E044}" sibTransId="{792B1C38-7CC7-43E8-85FE-86B5CFE34B39}"/>
    <dgm:cxn modelId="{6EFF93C8-0699-4536-9CB9-F6FBDC405BEA}" type="presOf" srcId="{3456AB0F-96D4-4A97-8F82-64AE552EF6FB}" destId="{84D1DD7D-4364-4FC0-BD7A-6D752EA0C43B}" srcOrd="0" destOrd="2" presId="urn:microsoft.com/office/officeart/2005/8/layout/hProcess4"/>
    <dgm:cxn modelId="{C0F52AD4-B4F8-41F8-B1E1-BF422735979D}" srcId="{1F7A72CD-D92F-4C60-BE1A-7BC2D023BB05}" destId="{5C1DD914-EF33-4EF3-B221-C3F33C853A5A}" srcOrd="1" destOrd="0" parTransId="{7B5EAACE-94C5-4928-9134-CA8DE1E36EAC}" sibTransId="{F621EE85-7E3C-4D1D-A5C4-83C833F67D2F}"/>
    <dgm:cxn modelId="{E9D14AD8-7615-4B36-B4ED-35EBF6E29CC0}" srcId="{38870418-F509-4025-AB43-C99E58E9D509}" destId="{564FE7BB-3F5D-4175-BE9C-9A009F69FB67}" srcOrd="2" destOrd="0" parTransId="{DA2D1691-B0DE-42F7-A88E-CA241CCD70CF}" sibTransId="{A0603EE5-9061-41DE-AD8E-9E062EB7975F}"/>
    <dgm:cxn modelId="{14F8C6DA-95E1-4521-9875-06DD633897CD}" srcId="{019695E6-A658-4897-80F2-A08CC8E51471}" destId="{1FAFA9EB-E8A9-463D-AF35-5071306926A9}" srcOrd="6" destOrd="0" parTransId="{68183127-8420-483B-A71A-713799AA4CF1}" sibTransId="{909CB53E-E523-4746-9CB4-96EE17052C61}"/>
    <dgm:cxn modelId="{3848B0DE-80FD-4196-BC9E-FC89C06E50C4}" type="presOf" srcId="{B6FEE040-5E22-4FBA-80BD-772A56465F90}" destId="{E4540ED4-266A-4F12-A6E6-014BC83EACEC}" srcOrd="0" destOrd="0" presId="urn:microsoft.com/office/officeart/2005/8/layout/hProcess4"/>
    <dgm:cxn modelId="{980A31E5-9F71-46F1-BB00-830F7871791E}" type="presOf" srcId="{B55E4287-18D6-44F9-9998-27DFC3DE3899}" destId="{A60DA086-521F-49F7-B410-B76140292A44}" srcOrd="1" destOrd="1" presId="urn:microsoft.com/office/officeart/2005/8/layout/hProcess4"/>
    <dgm:cxn modelId="{769B16E8-489C-4724-A9BD-746444FF4798}" type="presOf" srcId="{1F7A72CD-D92F-4C60-BE1A-7BC2D023BB05}" destId="{709DFC08-723E-4F27-8CED-E4BB59F4ED34}" srcOrd="0" destOrd="0" presId="urn:microsoft.com/office/officeart/2005/8/layout/hProcess4"/>
    <dgm:cxn modelId="{38B8EFEA-2AC2-4508-B50C-D7096BAE04EF}" srcId="{019695E6-A658-4897-80F2-A08CC8E51471}" destId="{B55E4287-18D6-44F9-9998-27DFC3DE3899}" srcOrd="1" destOrd="0" parTransId="{E2B3B95E-8796-44D3-BBC5-932F32BF5AC2}" sibTransId="{2F179F31-BBE7-48BC-8DC5-9CCC405069A8}"/>
    <dgm:cxn modelId="{A4AFEBEB-CADA-4C5F-8F8A-8794CC02B16A}" type="presOf" srcId="{D9C7E703-DE61-45CD-A076-3B7868D3DE65}" destId="{181AE6C3-DD1F-404A-B8D7-ACED8D5145E3}" srcOrd="1" destOrd="0" presId="urn:microsoft.com/office/officeart/2005/8/layout/hProcess4"/>
    <dgm:cxn modelId="{E6A3CBF4-6DCE-4383-8444-BEE5F48809C6}" srcId="{1F7A72CD-D92F-4C60-BE1A-7BC2D023BB05}" destId="{019695E6-A658-4897-80F2-A08CC8E51471}" srcOrd="0" destOrd="0" parTransId="{B686F262-5B44-47A7-8841-EAC8EC87E6C1}" sibTransId="{91B26892-AE2C-4A26-9563-AE9E9F1FA72C}"/>
    <dgm:cxn modelId="{81296BF5-0A39-4290-8DDC-9BF13F0BC307}" type="presOf" srcId="{05769790-14E8-4148-9EFC-2DA79A5686F2}" destId="{84D1DD7D-4364-4FC0-BD7A-6D752EA0C43B}" srcOrd="0" destOrd="4" presId="urn:microsoft.com/office/officeart/2005/8/layout/hProcess4"/>
    <dgm:cxn modelId="{DD5151F7-19A1-40CE-BDBA-DAC31ED1C088}" type="presOf" srcId="{B55E4287-18D6-44F9-9998-27DFC3DE3899}" destId="{84D1DD7D-4364-4FC0-BD7A-6D752EA0C43B}" srcOrd="0" destOrd="1" presId="urn:microsoft.com/office/officeart/2005/8/layout/hProcess4"/>
    <dgm:cxn modelId="{44996EEC-F8D4-4C25-88CC-A65C98CA3433}" type="presParOf" srcId="{709DFC08-723E-4F27-8CED-E4BB59F4ED34}" destId="{E5766F4E-7CA4-429C-A33C-26DF49F6B700}" srcOrd="0" destOrd="0" presId="urn:microsoft.com/office/officeart/2005/8/layout/hProcess4"/>
    <dgm:cxn modelId="{077B4AF3-8F27-4ACA-9E46-6C650F4ACE50}" type="presParOf" srcId="{709DFC08-723E-4F27-8CED-E4BB59F4ED34}" destId="{3DAA75A7-C214-4504-A8B7-89D372992969}" srcOrd="1" destOrd="0" presId="urn:microsoft.com/office/officeart/2005/8/layout/hProcess4"/>
    <dgm:cxn modelId="{1119EA7B-8738-4F40-B21A-B041ECCDC7C0}" type="presParOf" srcId="{709DFC08-723E-4F27-8CED-E4BB59F4ED34}" destId="{322A5182-A506-465F-920D-CD7CF4C2294F}" srcOrd="2" destOrd="0" presId="urn:microsoft.com/office/officeart/2005/8/layout/hProcess4"/>
    <dgm:cxn modelId="{C0AD3CB8-9DEB-46B6-8867-35150BCDB7E0}" type="presParOf" srcId="{322A5182-A506-465F-920D-CD7CF4C2294F}" destId="{F72D2409-8F2F-4849-8259-0C10A3E473A3}" srcOrd="0" destOrd="0" presId="urn:microsoft.com/office/officeart/2005/8/layout/hProcess4"/>
    <dgm:cxn modelId="{5971715F-E62C-43FC-8475-8B5FF7ACECC6}" type="presParOf" srcId="{F72D2409-8F2F-4849-8259-0C10A3E473A3}" destId="{F978296F-A8E9-4B6C-9E89-B00C76F27904}" srcOrd="0" destOrd="0" presId="urn:microsoft.com/office/officeart/2005/8/layout/hProcess4"/>
    <dgm:cxn modelId="{8F08B218-3FEC-412F-85D8-FE6B4BDD701F}" type="presParOf" srcId="{F72D2409-8F2F-4849-8259-0C10A3E473A3}" destId="{84D1DD7D-4364-4FC0-BD7A-6D752EA0C43B}" srcOrd="1" destOrd="0" presId="urn:microsoft.com/office/officeart/2005/8/layout/hProcess4"/>
    <dgm:cxn modelId="{F234F901-7A0A-4EC8-820E-596480C74D9F}" type="presParOf" srcId="{F72D2409-8F2F-4849-8259-0C10A3E473A3}" destId="{A60DA086-521F-49F7-B410-B76140292A44}" srcOrd="2" destOrd="0" presId="urn:microsoft.com/office/officeart/2005/8/layout/hProcess4"/>
    <dgm:cxn modelId="{7599BC24-66C0-4473-8304-0DA5061E9E58}" type="presParOf" srcId="{F72D2409-8F2F-4849-8259-0C10A3E473A3}" destId="{EDF25B74-59DB-459F-AE5B-545FBC851F87}" srcOrd="3" destOrd="0" presId="urn:microsoft.com/office/officeart/2005/8/layout/hProcess4"/>
    <dgm:cxn modelId="{C1001270-F4F5-4881-A836-D35D4A01269C}" type="presParOf" srcId="{F72D2409-8F2F-4849-8259-0C10A3E473A3}" destId="{B6CFFC37-C078-435F-8573-21EDD13F05A5}" srcOrd="4" destOrd="0" presId="urn:microsoft.com/office/officeart/2005/8/layout/hProcess4"/>
    <dgm:cxn modelId="{8DEE1865-FB4B-473D-BE35-6A4C5B0F79D9}" type="presParOf" srcId="{322A5182-A506-465F-920D-CD7CF4C2294F}" destId="{45570AD1-CF0C-47D8-981B-8E7712F67C98}" srcOrd="1" destOrd="0" presId="urn:microsoft.com/office/officeart/2005/8/layout/hProcess4"/>
    <dgm:cxn modelId="{7454FFBA-1D1C-4D38-A5AE-59695260C10E}" type="presParOf" srcId="{322A5182-A506-465F-920D-CD7CF4C2294F}" destId="{8465115B-D14A-459E-A2D7-FECE94332404}" srcOrd="2" destOrd="0" presId="urn:microsoft.com/office/officeart/2005/8/layout/hProcess4"/>
    <dgm:cxn modelId="{7EACCD08-2986-476D-A96F-6C2C3A485784}" type="presParOf" srcId="{8465115B-D14A-459E-A2D7-FECE94332404}" destId="{EA155C6B-9766-4E61-8630-BB808B2219D0}" srcOrd="0" destOrd="0" presId="urn:microsoft.com/office/officeart/2005/8/layout/hProcess4"/>
    <dgm:cxn modelId="{5593D74D-C5E5-4571-9BE9-E9EF7A562444}" type="presParOf" srcId="{8465115B-D14A-459E-A2D7-FECE94332404}" destId="{E4540ED4-266A-4F12-A6E6-014BC83EACEC}" srcOrd="1" destOrd="0" presId="urn:microsoft.com/office/officeart/2005/8/layout/hProcess4"/>
    <dgm:cxn modelId="{375AEBF6-ADAA-46BF-AF73-3AA1B37143A0}" type="presParOf" srcId="{8465115B-D14A-459E-A2D7-FECE94332404}" destId="{4C86C687-4965-4DA2-80D1-EE1EC7C9996A}" srcOrd="2" destOrd="0" presId="urn:microsoft.com/office/officeart/2005/8/layout/hProcess4"/>
    <dgm:cxn modelId="{9D88D87C-F2D1-477D-B230-E357E10DEE19}" type="presParOf" srcId="{8465115B-D14A-459E-A2D7-FECE94332404}" destId="{CF5C580D-10AF-44A7-8FE5-3CB764BF1B81}" srcOrd="3" destOrd="0" presId="urn:microsoft.com/office/officeart/2005/8/layout/hProcess4"/>
    <dgm:cxn modelId="{D791F258-72FE-400E-ACF6-EC782FD1044A}" type="presParOf" srcId="{8465115B-D14A-459E-A2D7-FECE94332404}" destId="{BF8E9B54-530D-4B45-9AC2-00920F5E7602}" srcOrd="4" destOrd="0" presId="urn:microsoft.com/office/officeart/2005/8/layout/hProcess4"/>
    <dgm:cxn modelId="{BC3CE478-85B6-4059-B0DA-76D8E472257B}" type="presParOf" srcId="{322A5182-A506-465F-920D-CD7CF4C2294F}" destId="{1D37E62D-9731-4C64-8EAB-56792DAF9616}" srcOrd="3" destOrd="0" presId="urn:microsoft.com/office/officeart/2005/8/layout/hProcess4"/>
    <dgm:cxn modelId="{0E92E0D5-2CC1-4160-B352-76B86A050129}" type="presParOf" srcId="{322A5182-A506-465F-920D-CD7CF4C2294F}" destId="{EDB8BD8D-C06E-48A9-8FB9-4DFB77FD3F78}" srcOrd="4" destOrd="0" presId="urn:microsoft.com/office/officeart/2005/8/layout/hProcess4"/>
    <dgm:cxn modelId="{B6C7F110-5222-4940-A5BF-6D7996C7285D}" type="presParOf" srcId="{EDB8BD8D-C06E-48A9-8FB9-4DFB77FD3F78}" destId="{AF49B990-5CFC-4B6A-8C56-2B3D1124C87B}" srcOrd="0" destOrd="0" presId="urn:microsoft.com/office/officeart/2005/8/layout/hProcess4"/>
    <dgm:cxn modelId="{B5FAFB18-8916-4BA8-9C47-4D06A9407CA4}" type="presParOf" srcId="{EDB8BD8D-C06E-48A9-8FB9-4DFB77FD3F78}" destId="{4EC3BF90-59CB-4CD5-8E65-F8EECE8EB3B7}" srcOrd="1" destOrd="0" presId="urn:microsoft.com/office/officeart/2005/8/layout/hProcess4"/>
    <dgm:cxn modelId="{BAFD6D5B-D4E3-4B68-8258-A3C988FE6A3C}" type="presParOf" srcId="{EDB8BD8D-C06E-48A9-8FB9-4DFB77FD3F78}" destId="{181AE6C3-DD1F-404A-B8D7-ACED8D5145E3}" srcOrd="2" destOrd="0" presId="urn:microsoft.com/office/officeart/2005/8/layout/hProcess4"/>
    <dgm:cxn modelId="{C61ECFCE-86D2-4DEB-8EB9-7009D1C15568}" type="presParOf" srcId="{EDB8BD8D-C06E-48A9-8FB9-4DFB77FD3F78}" destId="{2A29C3C5-932D-4B6F-8969-B5E5B16FD239}" srcOrd="3" destOrd="0" presId="urn:microsoft.com/office/officeart/2005/8/layout/hProcess4"/>
    <dgm:cxn modelId="{EBB8B1EE-1F5B-428A-BA13-96062A6F7E81}" type="presParOf" srcId="{EDB8BD8D-C06E-48A9-8FB9-4DFB77FD3F78}" destId="{6CA20D3B-B274-4984-82DA-98EBC47D86D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A856DC-8F60-4981-8DC9-8577B8627221}" type="doc">
      <dgm:prSet loTypeId="urn:microsoft.com/office/officeart/2005/8/layout/cycle3" loCatId="cycle" qsTypeId="urn:microsoft.com/office/officeart/2005/8/quickstyle/simple4" qsCatId="simple" csTypeId="urn:microsoft.com/office/officeart/2005/8/colors/accent2_3" csCatId="accent2" phldr="1"/>
      <dgm:spPr/>
      <dgm:t>
        <a:bodyPr/>
        <a:lstStyle/>
        <a:p>
          <a:endParaRPr lang="en-US"/>
        </a:p>
      </dgm:t>
    </dgm:pt>
    <dgm:pt modelId="{7FDFEC49-7D41-4702-8FD0-634B4715428C}">
      <dgm:prSet phldrT="[Text]" custT="1"/>
      <dgm:spPr/>
      <dgm:t>
        <a:bodyPr/>
        <a:lstStyle/>
        <a:p>
          <a:r>
            <a:rPr lang="en-US" sz="3200">
              <a:solidFill>
                <a:schemeClr val="tx1">
                  <a:lumMod val="50000"/>
                </a:schemeClr>
              </a:solidFill>
            </a:rPr>
            <a:t>Labor &amp; Delivery </a:t>
          </a:r>
        </a:p>
      </dgm:t>
    </dgm:pt>
    <dgm:pt modelId="{48F5101D-6423-4892-859C-4EB24CD6667B}" type="parTrans" cxnId="{D99F1C83-381E-4CDA-B94E-FC29312791C0}">
      <dgm:prSet/>
      <dgm:spPr/>
      <dgm:t>
        <a:bodyPr/>
        <a:lstStyle/>
        <a:p>
          <a:endParaRPr lang="en-US"/>
        </a:p>
      </dgm:t>
    </dgm:pt>
    <dgm:pt modelId="{6E5EFA5B-178F-4743-A1D4-A0F22CB3E303}" type="sibTrans" cxnId="{D99F1C83-381E-4CDA-B94E-FC29312791C0}">
      <dgm:prSet/>
      <dgm:spPr/>
      <dgm:t>
        <a:bodyPr/>
        <a:lstStyle/>
        <a:p>
          <a:endParaRPr lang="en-US"/>
        </a:p>
      </dgm:t>
    </dgm:pt>
    <dgm:pt modelId="{82A3D805-75A9-44B4-983E-DF5D1AEC1958}">
      <dgm:prSet phldrT="[Text]"/>
      <dgm:spPr/>
      <dgm:t>
        <a:bodyPr/>
        <a:lstStyle/>
        <a:p>
          <a:r>
            <a:rPr lang="en-US">
              <a:solidFill>
                <a:schemeClr val="tx1">
                  <a:lumMod val="50000"/>
                </a:schemeClr>
              </a:solidFill>
            </a:rPr>
            <a:t>PREM</a:t>
          </a:r>
        </a:p>
      </dgm:t>
    </dgm:pt>
    <dgm:pt modelId="{63502C3A-C7A3-4299-8694-3238EADEA6C4}" type="parTrans" cxnId="{8BBF9F27-A3F5-4DFB-8370-A4A63254BDF5}">
      <dgm:prSet/>
      <dgm:spPr/>
      <dgm:t>
        <a:bodyPr/>
        <a:lstStyle/>
        <a:p>
          <a:endParaRPr lang="en-US"/>
        </a:p>
      </dgm:t>
    </dgm:pt>
    <dgm:pt modelId="{B3889D53-FEC9-481D-B352-D19F188792D9}" type="sibTrans" cxnId="{8BBF9F27-A3F5-4DFB-8370-A4A63254BDF5}">
      <dgm:prSet/>
      <dgm:spPr/>
      <dgm:t>
        <a:bodyPr/>
        <a:lstStyle/>
        <a:p>
          <a:endParaRPr lang="en-US"/>
        </a:p>
      </dgm:t>
    </dgm:pt>
    <dgm:pt modelId="{2DD77A87-18A7-43D5-80DF-0FB8D1B7AE23}">
      <dgm:prSet phldrT="[Text]" custT="1"/>
      <dgm:spPr/>
      <dgm:t>
        <a:bodyPr/>
        <a:lstStyle/>
        <a:p>
          <a:r>
            <a:rPr lang="en-US" sz="2800">
              <a:solidFill>
                <a:schemeClr val="tx1">
                  <a:lumMod val="50000"/>
                </a:schemeClr>
              </a:solidFill>
            </a:rPr>
            <a:t>Respectful Care Practices </a:t>
          </a:r>
        </a:p>
      </dgm:t>
    </dgm:pt>
    <dgm:pt modelId="{21D3EF52-BF5D-4DDC-B94E-B8A72A156F51}" type="parTrans" cxnId="{14963AF5-7C57-46DD-B2B1-CB2CF1B8A505}">
      <dgm:prSet/>
      <dgm:spPr/>
      <dgm:t>
        <a:bodyPr/>
        <a:lstStyle/>
        <a:p>
          <a:endParaRPr lang="en-US"/>
        </a:p>
      </dgm:t>
    </dgm:pt>
    <dgm:pt modelId="{01427838-3334-4FE8-87D5-DB42D550E0FA}" type="sibTrans" cxnId="{14963AF5-7C57-46DD-B2B1-CB2CF1B8A505}">
      <dgm:prSet/>
      <dgm:spPr/>
      <dgm:t>
        <a:bodyPr/>
        <a:lstStyle/>
        <a:p>
          <a:endParaRPr lang="en-US"/>
        </a:p>
      </dgm:t>
    </dgm:pt>
    <dgm:pt modelId="{876D978E-5A8E-4EC9-A7D7-4BCDC09E42A2}" type="pres">
      <dgm:prSet presAssocID="{67A856DC-8F60-4981-8DC9-8577B8627221}" presName="Name0" presStyleCnt="0">
        <dgm:presLayoutVars>
          <dgm:dir/>
          <dgm:resizeHandles val="exact"/>
        </dgm:presLayoutVars>
      </dgm:prSet>
      <dgm:spPr/>
    </dgm:pt>
    <dgm:pt modelId="{232E9AEE-8AE7-441D-8C2E-DA12155FB80E}" type="pres">
      <dgm:prSet presAssocID="{67A856DC-8F60-4981-8DC9-8577B8627221}" presName="cycle" presStyleCnt="0"/>
      <dgm:spPr/>
    </dgm:pt>
    <dgm:pt modelId="{51A7A668-3814-4FC8-9280-A38EB37102B8}" type="pres">
      <dgm:prSet presAssocID="{7FDFEC49-7D41-4702-8FD0-634B4715428C}" presName="nodeFirstNode" presStyleLbl="node1" presStyleIdx="0" presStyleCnt="3" custRadScaleRad="103635" custRadScaleInc="-14788">
        <dgm:presLayoutVars>
          <dgm:bulletEnabled val="1"/>
        </dgm:presLayoutVars>
      </dgm:prSet>
      <dgm:spPr/>
    </dgm:pt>
    <dgm:pt modelId="{B660D894-1F6B-4845-BEE8-EE5977748073}" type="pres">
      <dgm:prSet presAssocID="{6E5EFA5B-178F-4743-A1D4-A0F22CB3E303}" presName="sibTransFirstNode" presStyleLbl="bgShp" presStyleIdx="0" presStyleCnt="1" custScaleX="111451" custLinFactNeighborX="3518" custLinFactNeighborY="14092"/>
      <dgm:spPr/>
    </dgm:pt>
    <dgm:pt modelId="{57CA7479-498D-4F79-B0CE-DF87CB90CFF4}" type="pres">
      <dgm:prSet presAssocID="{2DD77A87-18A7-43D5-80DF-0FB8D1B7AE23}" presName="nodeFollowingNodes" presStyleLbl="node1" presStyleIdx="1" presStyleCnt="3">
        <dgm:presLayoutVars>
          <dgm:bulletEnabled val="1"/>
        </dgm:presLayoutVars>
      </dgm:prSet>
      <dgm:spPr/>
    </dgm:pt>
    <dgm:pt modelId="{0669E163-0634-4711-BFF8-7640BCAFA013}" type="pres">
      <dgm:prSet presAssocID="{82A3D805-75A9-44B4-983E-DF5D1AEC1958}" presName="nodeFollowingNodes" presStyleLbl="node1" presStyleIdx="2" presStyleCnt="3">
        <dgm:presLayoutVars>
          <dgm:bulletEnabled val="1"/>
        </dgm:presLayoutVars>
      </dgm:prSet>
      <dgm:spPr/>
    </dgm:pt>
  </dgm:ptLst>
  <dgm:cxnLst>
    <dgm:cxn modelId="{8BBF9F27-A3F5-4DFB-8370-A4A63254BDF5}" srcId="{67A856DC-8F60-4981-8DC9-8577B8627221}" destId="{82A3D805-75A9-44B4-983E-DF5D1AEC1958}" srcOrd="2" destOrd="0" parTransId="{63502C3A-C7A3-4299-8694-3238EADEA6C4}" sibTransId="{B3889D53-FEC9-481D-B352-D19F188792D9}"/>
    <dgm:cxn modelId="{42F3B027-4F85-47A7-8C3A-2B85FB1BFB96}" type="presOf" srcId="{2DD77A87-18A7-43D5-80DF-0FB8D1B7AE23}" destId="{57CA7479-498D-4F79-B0CE-DF87CB90CFF4}" srcOrd="0" destOrd="0" presId="urn:microsoft.com/office/officeart/2005/8/layout/cycle3"/>
    <dgm:cxn modelId="{ED74F836-39B4-4CA3-BA23-7E46FEFFD1A4}" type="presOf" srcId="{7FDFEC49-7D41-4702-8FD0-634B4715428C}" destId="{51A7A668-3814-4FC8-9280-A38EB37102B8}" srcOrd="0" destOrd="0" presId="urn:microsoft.com/office/officeart/2005/8/layout/cycle3"/>
    <dgm:cxn modelId="{D99F1C83-381E-4CDA-B94E-FC29312791C0}" srcId="{67A856DC-8F60-4981-8DC9-8577B8627221}" destId="{7FDFEC49-7D41-4702-8FD0-634B4715428C}" srcOrd="0" destOrd="0" parTransId="{48F5101D-6423-4892-859C-4EB24CD6667B}" sibTransId="{6E5EFA5B-178F-4743-A1D4-A0F22CB3E303}"/>
    <dgm:cxn modelId="{06F90297-FD84-4302-9EF5-AFC24A0A7D33}" type="presOf" srcId="{82A3D805-75A9-44B4-983E-DF5D1AEC1958}" destId="{0669E163-0634-4711-BFF8-7640BCAFA013}" srcOrd="0" destOrd="0" presId="urn:microsoft.com/office/officeart/2005/8/layout/cycle3"/>
    <dgm:cxn modelId="{B16658A0-03CF-4EC3-89D9-9796E861D92B}" type="presOf" srcId="{6E5EFA5B-178F-4743-A1D4-A0F22CB3E303}" destId="{B660D894-1F6B-4845-BEE8-EE5977748073}" srcOrd="0" destOrd="0" presId="urn:microsoft.com/office/officeart/2005/8/layout/cycle3"/>
    <dgm:cxn modelId="{A8D632BB-C277-4FA0-BC1E-D9E4B0D382D9}" type="presOf" srcId="{67A856DC-8F60-4981-8DC9-8577B8627221}" destId="{876D978E-5A8E-4EC9-A7D7-4BCDC09E42A2}" srcOrd="0" destOrd="0" presId="urn:microsoft.com/office/officeart/2005/8/layout/cycle3"/>
    <dgm:cxn modelId="{14963AF5-7C57-46DD-B2B1-CB2CF1B8A505}" srcId="{67A856DC-8F60-4981-8DC9-8577B8627221}" destId="{2DD77A87-18A7-43D5-80DF-0FB8D1B7AE23}" srcOrd="1" destOrd="0" parTransId="{21D3EF52-BF5D-4DDC-B94E-B8A72A156F51}" sibTransId="{01427838-3334-4FE8-87D5-DB42D550E0FA}"/>
    <dgm:cxn modelId="{2E9C07B6-987A-45E4-B62E-4926FA0BD16C}" type="presParOf" srcId="{876D978E-5A8E-4EC9-A7D7-4BCDC09E42A2}" destId="{232E9AEE-8AE7-441D-8C2E-DA12155FB80E}" srcOrd="0" destOrd="0" presId="urn:microsoft.com/office/officeart/2005/8/layout/cycle3"/>
    <dgm:cxn modelId="{A9D23774-7500-4F2D-8547-FB4186D30F50}" type="presParOf" srcId="{232E9AEE-8AE7-441D-8C2E-DA12155FB80E}" destId="{51A7A668-3814-4FC8-9280-A38EB37102B8}" srcOrd="0" destOrd="0" presId="urn:microsoft.com/office/officeart/2005/8/layout/cycle3"/>
    <dgm:cxn modelId="{9F31D249-F1F6-4DC2-B894-BE5FE3BA9EDB}" type="presParOf" srcId="{232E9AEE-8AE7-441D-8C2E-DA12155FB80E}" destId="{B660D894-1F6B-4845-BEE8-EE5977748073}" srcOrd="1" destOrd="0" presId="urn:microsoft.com/office/officeart/2005/8/layout/cycle3"/>
    <dgm:cxn modelId="{EC8BF38D-F24C-4892-B018-E3A0732304E0}" type="presParOf" srcId="{232E9AEE-8AE7-441D-8C2E-DA12155FB80E}" destId="{57CA7479-498D-4F79-B0CE-DF87CB90CFF4}" srcOrd="2" destOrd="0" presId="urn:microsoft.com/office/officeart/2005/8/layout/cycle3"/>
    <dgm:cxn modelId="{8FD934AB-FC02-46B1-8E0A-57C1EA01C51E}" type="presParOf" srcId="{232E9AEE-8AE7-441D-8C2E-DA12155FB80E}" destId="{0669E163-0634-4711-BFF8-7640BCAFA013}" srcOrd="3"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A870F4-49AD-437A-8BDB-B899221F057C}" type="doc">
      <dgm:prSet loTypeId="urn:microsoft.com/office/officeart/2005/8/layout/venn3" loCatId="relationship" qsTypeId="urn:microsoft.com/office/officeart/2005/8/quickstyle/simple1" qsCatId="simple" csTypeId="urn:microsoft.com/office/officeart/2005/8/colors/colorful3" csCatId="colorful" phldr="1"/>
      <dgm:spPr/>
    </dgm:pt>
    <dgm:pt modelId="{CD97E338-E4D7-488B-87FE-AF6873D798F2}">
      <dgm:prSet phldrT="[Text]" phldr="0"/>
      <dgm:spPr/>
      <dgm:t>
        <a:bodyPr/>
        <a:lstStyle/>
        <a:p>
          <a:pPr rtl="0"/>
          <a:r>
            <a:rPr lang="en-US" b="1" u="sng">
              <a:latin typeface="Calibri" panose="020F0502020204030204"/>
            </a:rPr>
            <a:t>Gather your planning group</a:t>
          </a:r>
          <a:endParaRPr lang="en-US" b="1" u="sng"/>
        </a:p>
      </dgm:t>
    </dgm:pt>
    <dgm:pt modelId="{2339AB5C-1D10-4B14-B990-D75A55FB3B3E}" type="parTrans" cxnId="{FD359189-DFF6-4689-9BE3-577B568C7BEC}">
      <dgm:prSet/>
      <dgm:spPr/>
      <dgm:t>
        <a:bodyPr/>
        <a:lstStyle/>
        <a:p>
          <a:endParaRPr lang="en-US"/>
        </a:p>
      </dgm:t>
    </dgm:pt>
    <dgm:pt modelId="{86884BE3-8B9A-45B4-8F58-CA6AC32DA2EE}" type="sibTrans" cxnId="{FD359189-DFF6-4689-9BE3-577B568C7BEC}">
      <dgm:prSet/>
      <dgm:spPr/>
      <dgm:t>
        <a:bodyPr/>
        <a:lstStyle/>
        <a:p>
          <a:endParaRPr lang="en-US"/>
        </a:p>
      </dgm:t>
    </dgm:pt>
    <dgm:pt modelId="{8B188287-DA88-4A80-8A77-92204B2AE764}">
      <dgm:prSet phldrT="[Text]" phldr="0"/>
      <dgm:spPr/>
      <dgm:t>
        <a:bodyPr/>
        <a:lstStyle/>
        <a:p>
          <a:pPr rtl="0"/>
          <a:r>
            <a:rPr lang="en-US" b="1" u="sng">
              <a:latin typeface="Calibri" panose="020F0502020204030204"/>
            </a:rPr>
            <a:t>Connect/ Invite Patients </a:t>
          </a:r>
        </a:p>
      </dgm:t>
    </dgm:pt>
    <dgm:pt modelId="{5620FD8F-6E5F-43A2-A655-D245011858D3}" type="parTrans" cxnId="{CC49344A-ACA1-4F0C-A761-63B2448BCBD0}">
      <dgm:prSet/>
      <dgm:spPr/>
      <dgm:t>
        <a:bodyPr/>
        <a:lstStyle/>
        <a:p>
          <a:endParaRPr lang="en-US"/>
        </a:p>
      </dgm:t>
    </dgm:pt>
    <dgm:pt modelId="{8F918AF7-74F0-41F2-97AC-8F559365DC91}" type="sibTrans" cxnId="{CC49344A-ACA1-4F0C-A761-63B2448BCBD0}">
      <dgm:prSet/>
      <dgm:spPr/>
      <dgm:t>
        <a:bodyPr/>
        <a:lstStyle/>
        <a:p>
          <a:endParaRPr lang="en-US"/>
        </a:p>
      </dgm:t>
    </dgm:pt>
    <dgm:pt modelId="{15E6902D-5322-412B-955C-6D94CE6B4DAF}">
      <dgm:prSet phldr="0"/>
      <dgm:spPr/>
      <dgm:t>
        <a:bodyPr/>
        <a:lstStyle/>
        <a:p>
          <a:pPr rtl="0"/>
          <a:r>
            <a:rPr lang="en-US" dirty="0">
              <a:latin typeface="Calibri" panose="020F0502020204030204"/>
            </a:rPr>
            <a:t>Providers engaging patients during prenatal/PP visits,  invite  NICU moms.</a:t>
          </a:r>
        </a:p>
      </dgm:t>
    </dgm:pt>
    <dgm:pt modelId="{9F6EB303-ED57-4A56-BA7A-7F6CF8347D17}" type="parTrans" cxnId="{89D7613C-47CD-4532-8DBE-FEF808371C09}">
      <dgm:prSet/>
      <dgm:spPr/>
      <dgm:t>
        <a:bodyPr/>
        <a:lstStyle/>
        <a:p>
          <a:endParaRPr lang="en-US"/>
        </a:p>
      </dgm:t>
    </dgm:pt>
    <dgm:pt modelId="{F506786C-8AE8-441B-B23C-3F6F23D1CEC4}" type="sibTrans" cxnId="{89D7613C-47CD-4532-8DBE-FEF808371C09}">
      <dgm:prSet/>
      <dgm:spPr/>
      <dgm:t>
        <a:bodyPr/>
        <a:lstStyle/>
        <a:p>
          <a:endParaRPr lang="en-US"/>
        </a:p>
      </dgm:t>
    </dgm:pt>
    <dgm:pt modelId="{D4B431A8-AD1D-4424-8DA0-85434C524D46}">
      <dgm:prSet phldr="0"/>
      <dgm:spPr/>
      <dgm:t>
        <a:bodyPr/>
        <a:lstStyle/>
        <a:p>
          <a:pPr rtl="0"/>
          <a:r>
            <a:rPr lang="en-US" b="1" u="sng">
              <a:latin typeface="Calibri" panose="020F0502020204030204"/>
            </a:rPr>
            <a:t>Set the Date </a:t>
          </a:r>
        </a:p>
      </dgm:t>
    </dgm:pt>
    <dgm:pt modelId="{A971AA21-CC04-411B-A542-568EE522E900}" type="parTrans" cxnId="{47FA3956-DBBC-4D51-9D24-F8CBCADFE478}">
      <dgm:prSet/>
      <dgm:spPr/>
      <dgm:t>
        <a:bodyPr/>
        <a:lstStyle/>
        <a:p>
          <a:endParaRPr lang="en-US"/>
        </a:p>
      </dgm:t>
    </dgm:pt>
    <dgm:pt modelId="{363A1FAC-7E7A-4E16-97E7-61A69CEB082A}" type="sibTrans" cxnId="{47FA3956-DBBC-4D51-9D24-F8CBCADFE478}">
      <dgm:prSet/>
      <dgm:spPr/>
      <dgm:t>
        <a:bodyPr/>
        <a:lstStyle/>
        <a:p>
          <a:endParaRPr lang="en-US"/>
        </a:p>
      </dgm:t>
    </dgm:pt>
    <dgm:pt modelId="{0D729F4F-29D8-4F65-821C-26D7F046902D}">
      <dgm:prSet phldr="0"/>
      <dgm:spPr/>
      <dgm:t>
        <a:bodyPr/>
        <a:lstStyle/>
        <a:p>
          <a:pPr rtl="0"/>
          <a:r>
            <a:rPr lang="en-US">
              <a:latin typeface="Calibri" panose="020F0502020204030204"/>
            </a:rPr>
            <a:t>Unit leadership</a:t>
          </a:r>
        </a:p>
      </dgm:t>
    </dgm:pt>
    <dgm:pt modelId="{6EE8C436-A90E-4C07-A76F-656884E6F385}" type="parTrans" cxnId="{AFFDAA46-EDA6-40D4-8C86-938000E90455}">
      <dgm:prSet/>
      <dgm:spPr/>
      <dgm:t>
        <a:bodyPr/>
        <a:lstStyle/>
        <a:p>
          <a:endParaRPr lang="en-US"/>
        </a:p>
      </dgm:t>
    </dgm:pt>
    <dgm:pt modelId="{EFBC1483-B468-49CE-9346-52E18F789ADC}" type="sibTrans" cxnId="{AFFDAA46-EDA6-40D4-8C86-938000E90455}">
      <dgm:prSet/>
      <dgm:spPr/>
      <dgm:t>
        <a:bodyPr/>
        <a:lstStyle/>
        <a:p>
          <a:endParaRPr lang="en-US"/>
        </a:p>
      </dgm:t>
    </dgm:pt>
    <dgm:pt modelId="{6C973B89-F994-4341-8CBD-42F99D1261EB}">
      <dgm:prSet phldr="0"/>
      <dgm:spPr/>
      <dgm:t>
        <a:bodyPr/>
        <a:lstStyle/>
        <a:p>
          <a:r>
            <a:rPr lang="en-US">
              <a:latin typeface="Calibri" panose="020F0502020204030204"/>
            </a:rPr>
            <a:t>Educator</a:t>
          </a:r>
          <a:endParaRPr lang="en-US"/>
        </a:p>
      </dgm:t>
    </dgm:pt>
    <dgm:pt modelId="{D22DE4C2-F5BE-4E97-83AE-BBA58B78C3FB}" type="parTrans" cxnId="{EDE8455E-D415-4DBA-B004-20AFFE3D9B73}">
      <dgm:prSet/>
      <dgm:spPr/>
      <dgm:t>
        <a:bodyPr/>
        <a:lstStyle/>
        <a:p>
          <a:endParaRPr lang="en-US"/>
        </a:p>
      </dgm:t>
    </dgm:pt>
    <dgm:pt modelId="{74783C64-8A56-4B6C-9F47-91BBFEB4BA87}" type="sibTrans" cxnId="{EDE8455E-D415-4DBA-B004-20AFFE3D9B73}">
      <dgm:prSet/>
      <dgm:spPr/>
      <dgm:t>
        <a:bodyPr/>
        <a:lstStyle/>
        <a:p>
          <a:endParaRPr lang="en-US"/>
        </a:p>
      </dgm:t>
    </dgm:pt>
    <dgm:pt modelId="{6392F611-66E4-4D39-9761-49C98CE46FE2}">
      <dgm:prSet phldr="0"/>
      <dgm:spPr/>
      <dgm:t>
        <a:bodyPr/>
        <a:lstStyle/>
        <a:p>
          <a:pPr rtl="0"/>
          <a:r>
            <a:rPr lang="en-US" dirty="0">
              <a:latin typeface="Calibri" panose="020F0502020204030204"/>
            </a:rPr>
            <a:t>Provider and RN Champion</a:t>
          </a:r>
        </a:p>
      </dgm:t>
    </dgm:pt>
    <dgm:pt modelId="{987292BA-CA26-4502-BF85-DC49FC306179}" type="parTrans" cxnId="{BAD26CD4-4DCC-4525-8A06-12B01903EDEB}">
      <dgm:prSet/>
      <dgm:spPr/>
      <dgm:t>
        <a:bodyPr/>
        <a:lstStyle/>
        <a:p>
          <a:endParaRPr lang="en-US"/>
        </a:p>
      </dgm:t>
    </dgm:pt>
    <dgm:pt modelId="{EBF461BC-27EC-4822-BD83-028A614F6FBB}" type="sibTrans" cxnId="{BAD26CD4-4DCC-4525-8A06-12B01903EDEB}">
      <dgm:prSet/>
      <dgm:spPr/>
      <dgm:t>
        <a:bodyPr/>
        <a:lstStyle/>
        <a:p>
          <a:endParaRPr lang="en-US"/>
        </a:p>
      </dgm:t>
    </dgm:pt>
    <dgm:pt modelId="{62F37CE9-3203-432F-9872-397DE00E8481}">
      <dgm:prSet phldr="0"/>
      <dgm:spPr/>
      <dgm:t>
        <a:bodyPr/>
        <a:lstStyle/>
        <a:p>
          <a:pPr rtl="0"/>
          <a:r>
            <a:rPr lang="en-US">
              <a:latin typeface="Calibri" panose="020F0502020204030204"/>
            </a:rPr>
            <a:t>Black Maternal Health Week (April 11-17) and/or </a:t>
          </a:r>
        </a:p>
      </dgm:t>
    </dgm:pt>
    <dgm:pt modelId="{E10ADE3C-4844-4F97-8482-58F81F7CDD6D}" type="parTrans" cxnId="{86C93372-E837-447E-919F-B7A5300E1D6C}">
      <dgm:prSet/>
      <dgm:spPr/>
      <dgm:t>
        <a:bodyPr/>
        <a:lstStyle/>
        <a:p>
          <a:endParaRPr lang="en-US"/>
        </a:p>
      </dgm:t>
    </dgm:pt>
    <dgm:pt modelId="{C772203F-79BD-495F-9E53-DBC9BBB5D7AC}" type="sibTrans" cxnId="{86C93372-E837-447E-919F-B7A5300E1D6C}">
      <dgm:prSet/>
      <dgm:spPr/>
      <dgm:t>
        <a:bodyPr/>
        <a:lstStyle/>
        <a:p>
          <a:endParaRPr lang="en-US"/>
        </a:p>
      </dgm:t>
    </dgm:pt>
    <dgm:pt modelId="{3667741F-75F2-4979-AD84-6A3F49C9E728}">
      <dgm:prSet phldr="0"/>
      <dgm:spPr/>
      <dgm:t>
        <a:bodyPr/>
        <a:lstStyle/>
        <a:p>
          <a:pPr rtl="0"/>
          <a:r>
            <a:rPr lang="en-US" dirty="0">
              <a:latin typeface="Calibri" panose="020F0502020204030204"/>
            </a:rPr>
            <a:t>Mother’s Day Week (week of May 14)</a:t>
          </a:r>
          <a:endParaRPr lang="en-US" dirty="0"/>
        </a:p>
      </dgm:t>
    </dgm:pt>
    <dgm:pt modelId="{738C9FB3-B7A8-4FCE-A518-29A43A6AF93D}" type="parTrans" cxnId="{BDB32CB4-2376-4076-AAAC-495DF9718375}">
      <dgm:prSet/>
      <dgm:spPr/>
      <dgm:t>
        <a:bodyPr/>
        <a:lstStyle/>
        <a:p>
          <a:endParaRPr lang="en-US"/>
        </a:p>
      </dgm:t>
    </dgm:pt>
    <dgm:pt modelId="{DA9C1594-E8A5-40D0-9639-28CED57120E1}" type="sibTrans" cxnId="{BDB32CB4-2376-4076-AAAC-495DF9718375}">
      <dgm:prSet/>
      <dgm:spPr/>
      <dgm:t>
        <a:bodyPr/>
        <a:lstStyle/>
        <a:p>
          <a:endParaRPr lang="en-US"/>
        </a:p>
      </dgm:t>
    </dgm:pt>
    <dgm:pt modelId="{8A3941C0-5093-4428-90DA-D056095F5315}">
      <dgm:prSet phldr="0"/>
      <dgm:spPr/>
      <dgm:t>
        <a:bodyPr/>
        <a:lstStyle/>
        <a:p>
          <a:pPr rtl="0"/>
          <a:r>
            <a:rPr lang="en-US">
              <a:latin typeface="Calibri" panose="020F0502020204030204"/>
            </a:rPr>
            <a:t>PP Leader Rounds</a:t>
          </a:r>
          <a:endParaRPr lang="en-US"/>
        </a:p>
      </dgm:t>
    </dgm:pt>
    <dgm:pt modelId="{AEDA8040-8CCD-4799-B23C-279FBC51C85B}" type="parTrans" cxnId="{8BEF12B4-91F3-43FD-9A82-5B6F5CC0A088}">
      <dgm:prSet/>
      <dgm:spPr/>
      <dgm:t>
        <a:bodyPr/>
        <a:lstStyle/>
        <a:p>
          <a:endParaRPr lang="en-US"/>
        </a:p>
      </dgm:t>
    </dgm:pt>
    <dgm:pt modelId="{A4B33320-5B0B-4D21-8B53-ACA2CC1534A1}" type="sibTrans" cxnId="{8BEF12B4-91F3-43FD-9A82-5B6F5CC0A088}">
      <dgm:prSet/>
      <dgm:spPr/>
      <dgm:t>
        <a:bodyPr/>
        <a:lstStyle/>
        <a:p>
          <a:endParaRPr lang="en-US"/>
        </a:p>
      </dgm:t>
    </dgm:pt>
    <dgm:pt modelId="{6E99E5BC-DDA3-4ED6-987C-70240B730935}">
      <dgm:prSet phldr="0"/>
      <dgm:spPr/>
      <dgm:t>
        <a:bodyPr/>
        <a:lstStyle/>
        <a:p>
          <a:pPr rtl="0"/>
          <a:r>
            <a:rPr lang="en-US" dirty="0">
              <a:latin typeface="Calibri" panose="020F0502020204030204"/>
            </a:rPr>
            <a:t>Community Outreach (invite doulas, community health worker, home visit program, community health clinic </a:t>
          </a:r>
          <a:r>
            <a:rPr lang="en-US" dirty="0" err="1">
              <a:latin typeface="Calibri" panose="020F0502020204030204"/>
            </a:rPr>
            <a:t>etc</a:t>
          </a:r>
          <a:r>
            <a:rPr lang="en-US" dirty="0">
              <a:latin typeface="Calibri" panose="020F0502020204030204"/>
            </a:rPr>
            <a:t>)</a:t>
          </a:r>
        </a:p>
      </dgm:t>
    </dgm:pt>
    <dgm:pt modelId="{A085B666-94B6-48B6-A6FC-4415F6C9676E}" type="parTrans" cxnId="{4E57982A-0F73-4FB8-BE21-D096DF2963A4}">
      <dgm:prSet/>
      <dgm:spPr/>
      <dgm:t>
        <a:bodyPr/>
        <a:lstStyle/>
        <a:p>
          <a:endParaRPr lang="en-US"/>
        </a:p>
      </dgm:t>
    </dgm:pt>
    <dgm:pt modelId="{D89C26AB-DC9C-4587-9EDF-27556A73BC2C}" type="sibTrans" cxnId="{4E57982A-0F73-4FB8-BE21-D096DF2963A4}">
      <dgm:prSet/>
      <dgm:spPr/>
      <dgm:t>
        <a:bodyPr/>
        <a:lstStyle/>
        <a:p>
          <a:endParaRPr lang="en-US"/>
        </a:p>
      </dgm:t>
    </dgm:pt>
    <dgm:pt modelId="{A7A89413-4177-4E9C-83AA-413811BED4EB}">
      <dgm:prSet phldr="0"/>
      <dgm:spPr/>
      <dgm:t>
        <a:bodyPr/>
        <a:lstStyle/>
        <a:p>
          <a:pPr rtl="0"/>
          <a:r>
            <a:rPr lang="en-US" b="1" dirty="0">
              <a:latin typeface="Calibri" panose="020F0502020204030204"/>
            </a:rPr>
            <a:t>Celebration of Respectful Care and Patient Voices Breakfast with clinical team members and patients! </a:t>
          </a:r>
          <a:endParaRPr lang="en-US" b="0" dirty="0">
            <a:latin typeface="Calibri" panose="020F0502020204030204"/>
          </a:endParaRPr>
        </a:p>
      </dgm:t>
    </dgm:pt>
    <dgm:pt modelId="{AB0551D0-65D7-4C59-8228-D0A0B13DC841}" type="parTrans" cxnId="{5642AC57-A7F8-4AF0-9455-1C42D04FC06A}">
      <dgm:prSet/>
      <dgm:spPr/>
      <dgm:t>
        <a:bodyPr/>
        <a:lstStyle/>
        <a:p>
          <a:endParaRPr lang="en-US"/>
        </a:p>
      </dgm:t>
    </dgm:pt>
    <dgm:pt modelId="{35B12FEB-1D71-401D-BD1B-441817A2FF1A}" type="sibTrans" cxnId="{5642AC57-A7F8-4AF0-9455-1C42D04FC06A}">
      <dgm:prSet/>
      <dgm:spPr/>
      <dgm:t>
        <a:bodyPr/>
        <a:lstStyle/>
        <a:p>
          <a:endParaRPr lang="en-US"/>
        </a:p>
      </dgm:t>
    </dgm:pt>
    <dgm:pt modelId="{C5C7A9D2-AB6A-4CA7-B22D-7FED73689131}">
      <dgm:prSet phldr="0"/>
      <dgm:spPr/>
      <dgm:t>
        <a:bodyPr/>
        <a:lstStyle/>
        <a:p>
          <a:pPr rtl="0"/>
          <a:r>
            <a:rPr lang="en-US" dirty="0"/>
            <a:t>Consider using a Grand Rounds time slot?</a:t>
          </a:r>
        </a:p>
      </dgm:t>
    </dgm:pt>
    <dgm:pt modelId="{04AD0233-945C-4F62-AF8B-78E985B75467}" type="parTrans" cxnId="{C8EF9FDB-CE33-4854-8249-32CEEB35FEC2}">
      <dgm:prSet/>
      <dgm:spPr/>
      <dgm:t>
        <a:bodyPr/>
        <a:lstStyle/>
        <a:p>
          <a:endParaRPr lang="en-US"/>
        </a:p>
      </dgm:t>
    </dgm:pt>
    <dgm:pt modelId="{F0087600-4B4C-4ABA-8706-29D397ACDB49}" type="sibTrans" cxnId="{C8EF9FDB-CE33-4854-8249-32CEEB35FEC2}">
      <dgm:prSet/>
      <dgm:spPr/>
      <dgm:t>
        <a:bodyPr/>
        <a:lstStyle/>
        <a:p>
          <a:endParaRPr lang="en-US"/>
        </a:p>
      </dgm:t>
    </dgm:pt>
    <dgm:pt modelId="{29D20E26-AC15-46D9-8E27-40EE9321EEB1}">
      <dgm:prSet phldr="0"/>
      <dgm:spPr/>
      <dgm:t>
        <a:bodyPr/>
        <a:lstStyle/>
        <a:p>
          <a:pPr rtl="0"/>
          <a:r>
            <a:rPr lang="en-US" dirty="0">
              <a:latin typeface="Calibri" panose="020F0502020204030204"/>
            </a:rPr>
            <a:t>Social work</a:t>
          </a:r>
        </a:p>
      </dgm:t>
    </dgm:pt>
    <dgm:pt modelId="{8EF25E85-052E-4003-9587-CC2C2E9AB4D3}" type="parTrans" cxnId="{565B5412-FBBB-4474-8DAC-7AB53BB54C92}">
      <dgm:prSet/>
      <dgm:spPr/>
      <dgm:t>
        <a:bodyPr/>
        <a:lstStyle/>
        <a:p>
          <a:endParaRPr lang="en-US"/>
        </a:p>
      </dgm:t>
    </dgm:pt>
    <dgm:pt modelId="{5369ACEC-CB35-4D36-851E-2FE4A3358915}" type="sibTrans" cxnId="{565B5412-FBBB-4474-8DAC-7AB53BB54C92}">
      <dgm:prSet/>
      <dgm:spPr/>
      <dgm:t>
        <a:bodyPr/>
        <a:lstStyle/>
        <a:p>
          <a:endParaRPr lang="en-US"/>
        </a:p>
      </dgm:t>
    </dgm:pt>
    <dgm:pt modelId="{EB404C3A-0DD5-4F40-B1D9-1E3B3CA7D856}" type="pres">
      <dgm:prSet presAssocID="{9AA870F4-49AD-437A-8BDB-B899221F057C}" presName="Name0" presStyleCnt="0">
        <dgm:presLayoutVars>
          <dgm:dir/>
          <dgm:resizeHandles val="exact"/>
        </dgm:presLayoutVars>
      </dgm:prSet>
      <dgm:spPr/>
    </dgm:pt>
    <dgm:pt modelId="{BA16F5E3-210F-4D9A-9D84-A0904B2A01C7}" type="pres">
      <dgm:prSet presAssocID="{CD97E338-E4D7-488B-87FE-AF6873D798F2}" presName="Name5" presStyleLbl="vennNode1" presStyleIdx="0" presStyleCnt="4">
        <dgm:presLayoutVars>
          <dgm:bulletEnabled val="1"/>
        </dgm:presLayoutVars>
      </dgm:prSet>
      <dgm:spPr/>
    </dgm:pt>
    <dgm:pt modelId="{8016BE7E-1B30-4C90-871B-364463F161BD}" type="pres">
      <dgm:prSet presAssocID="{86884BE3-8B9A-45B4-8F58-CA6AC32DA2EE}" presName="space" presStyleCnt="0"/>
      <dgm:spPr/>
    </dgm:pt>
    <dgm:pt modelId="{1190B134-FC49-4FA7-A077-E37CE66721D9}" type="pres">
      <dgm:prSet presAssocID="{D4B431A8-AD1D-4424-8DA0-85434C524D46}" presName="Name5" presStyleLbl="vennNode1" presStyleIdx="1" presStyleCnt="4">
        <dgm:presLayoutVars>
          <dgm:bulletEnabled val="1"/>
        </dgm:presLayoutVars>
      </dgm:prSet>
      <dgm:spPr/>
    </dgm:pt>
    <dgm:pt modelId="{6DAC2A89-E9C1-46B1-BFF1-7E88F94B9495}" type="pres">
      <dgm:prSet presAssocID="{363A1FAC-7E7A-4E16-97E7-61A69CEB082A}" presName="space" presStyleCnt="0"/>
      <dgm:spPr/>
    </dgm:pt>
    <dgm:pt modelId="{A35AFF8D-434F-45AE-B678-42454849FFC5}" type="pres">
      <dgm:prSet presAssocID="{8B188287-DA88-4A80-8A77-92204B2AE764}" presName="Name5" presStyleLbl="vennNode1" presStyleIdx="2" presStyleCnt="4">
        <dgm:presLayoutVars>
          <dgm:bulletEnabled val="1"/>
        </dgm:presLayoutVars>
      </dgm:prSet>
      <dgm:spPr/>
    </dgm:pt>
    <dgm:pt modelId="{6F3BCE43-2C94-43EC-B318-5DD2CAED51F9}" type="pres">
      <dgm:prSet presAssocID="{8F918AF7-74F0-41F2-97AC-8F559365DC91}" presName="space" presStyleCnt="0"/>
      <dgm:spPr/>
    </dgm:pt>
    <dgm:pt modelId="{23C263ED-262F-4056-B1CE-A1FFB48795DC}" type="pres">
      <dgm:prSet presAssocID="{A7A89413-4177-4E9C-83AA-413811BED4EB}" presName="Name5" presStyleLbl="vennNode1" presStyleIdx="3" presStyleCnt="4">
        <dgm:presLayoutVars>
          <dgm:bulletEnabled val="1"/>
        </dgm:presLayoutVars>
      </dgm:prSet>
      <dgm:spPr/>
    </dgm:pt>
  </dgm:ptLst>
  <dgm:cxnLst>
    <dgm:cxn modelId="{8D42D501-06A0-4790-B52F-1A7EDDCFB73F}" type="presOf" srcId="{C5C7A9D2-AB6A-4CA7-B22D-7FED73689131}" destId="{1190B134-FC49-4FA7-A077-E37CE66721D9}" srcOrd="0" destOrd="3" presId="urn:microsoft.com/office/officeart/2005/8/layout/venn3"/>
    <dgm:cxn modelId="{38719A08-7591-4D1A-990A-F03E99AC2FCA}" type="presOf" srcId="{D4B431A8-AD1D-4424-8DA0-85434C524D46}" destId="{1190B134-FC49-4FA7-A077-E37CE66721D9}" srcOrd="0" destOrd="0" presId="urn:microsoft.com/office/officeart/2005/8/layout/venn3"/>
    <dgm:cxn modelId="{565B5412-FBBB-4474-8DAC-7AB53BB54C92}" srcId="{CD97E338-E4D7-488B-87FE-AF6873D798F2}" destId="{29D20E26-AC15-46D9-8E27-40EE9321EEB1}" srcOrd="3" destOrd="0" parTransId="{8EF25E85-052E-4003-9587-CC2C2E9AB4D3}" sibTransId="{5369ACEC-CB35-4D36-851E-2FE4A3358915}"/>
    <dgm:cxn modelId="{34F4A012-BB7A-4605-A0DC-1A82E054B3AD}" type="presOf" srcId="{0D729F4F-29D8-4F65-821C-26D7F046902D}" destId="{BA16F5E3-210F-4D9A-9D84-A0904B2A01C7}" srcOrd="0" destOrd="1" presId="urn:microsoft.com/office/officeart/2005/8/layout/venn3"/>
    <dgm:cxn modelId="{4E57982A-0F73-4FB8-BE21-D096DF2963A4}" srcId="{8B188287-DA88-4A80-8A77-92204B2AE764}" destId="{6E99E5BC-DDA3-4ED6-987C-70240B730935}" srcOrd="2" destOrd="0" parTransId="{A085B666-94B6-48B6-A6FC-4415F6C9676E}" sibTransId="{D89C26AB-DC9C-4587-9EDF-27556A73BC2C}"/>
    <dgm:cxn modelId="{89D7613C-47CD-4532-8DBE-FEF808371C09}" srcId="{8B188287-DA88-4A80-8A77-92204B2AE764}" destId="{15E6902D-5322-412B-955C-6D94CE6B4DAF}" srcOrd="1" destOrd="0" parTransId="{9F6EB303-ED57-4A56-BA7A-7F6CF8347D17}" sibTransId="{F506786C-8AE8-441B-B23C-3F6F23D1CEC4}"/>
    <dgm:cxn modelId="{33E5A83D-7266-4B1C-BBEC-7E9AD2C551C3}" type="presOf" srcId="{6C973B89-F994-4341-8CBD-42F99D1261EB}" destId="{BA16F5E3-210F-4D9A-9D84-A0904B2A01C7}" srcOrd="0" destOrd="2" presId="urn:microsoft.com/office/officeart/2005/8/layout/venn3"/>
    <dgm:cxn modelId="{EDE8455E-D415-4DBA-B004-20AFFE3D9B73}" srcId="{CD97E338-E4D7-488B-87FE-AF6873D798F2}" destId="{6C973B89-F994-4341-8CBD-42F99D1261EB}" srcOrd="1" destOrd="0" parTransId="{D22DE4C2-F5BE-4E97-83AE-BBA58B78C3FB}" sibTransId="{74783C64-8A56-4B6C-9F47-91BBFEB4BA87}"/>
    <dgm:cxn modelId="{E57BBD62-2BEA-40B1-8905-C988145EED4F}" type="presOf" srcId="{9AA870F4-49AD-437A-8BDB-B899221F057C}" destId="{EB404C3A-0DD5-4F40-B1D9-1E3B3CA7D856}" srcOrd="0" destOrd="0" presId="urn:microsoft.com/office/officeart/2005/8/layout/venn3"/>
    <dgm:cxn modelId="{4C5D4A66-E9CA-4D21-8265-1C38099B4D76}" type="presOf" srcId="{62F37CE9-3203-432F-9872-397DE00E8481}" destId="{1190B134-FC49-4FA7-A077-E37CE66721D9}" srcOrd="0" destOrd="1" presId="urn:microsoft.com/office/officeart/2005/8/layout/venn3"/>
    <dgm:cxn modelId="{AFFDAA46-EDA6-40D4-8C86-938000E90455}" srcId="{CD97E338-E4D7-488B-87FE-AF6873D798F2}" destId="{0D729F4F-29D8-4F65-821C-26D7F046902D}" srcOrd="0" destOrd="0" parTransId="{6EE8C436-A90E-4C07-A76F-656884E6F385}" sibTransId="{EFBC1483-B468-49CE-9346-52E18F789ADC}"/>
    <dgm:cxn modelId="{CC49344A-ACA1-4F0C-A761-63B2448BCBD0}" srcId="{9AA870F4-49AD-437A-8BDB-B899221F057C}" destId="{8B188287-DA88-4A80-8A77-92204B2AE764}" srcOrd="2" destOrd="0" parTransId="{5620FD8F-6E5F-43A2-A655-D245011858D3}" sibTransId="{8F918AF7-74F0-41F2-97AC-8F559365DC91}"/>
    <dgm:cxn modelId="{DE3F2D4F-C9CB-4258-AA2B-934E34EDD283}" type="presOf" srcId="{6392F611-66E4-4D39-9761-49C98CE46FE2}" destId="{BA16F5E3-210F-4D9A-9D84-A0904B2A01C7}" srcOrd="0" destOrd="3" presId="urn:microsoft.com/office/officeart/2005/8/layout/venn3"/>
    <dgm:cxn modelId="{0364B750-65C8-427F-B39A-AB153AA28B37}" type="presOf" srcId="{A7A89413-4177-4E9C-83AA-413811BED4EB}" destId="{23C263ED-262F-4056-B1CE-A1FFB48795DC}" srcOrd="0" destOrd="0" presId="urn:microsoft.com/office/officeart/2005/8/layout/venn3"/>
    <dgm:cxn modelId="{551AD170-66B5-422E-A743-A06F45FE0405}" type="presOf" srcId="{29D20E26-AC15-46D9-8E27-40EE9321EEB1}" destId="{BA16F5E3-210F-4D9A-9D84-A0904B2A01C7}" srcOrd="0" destOrd="4" presId="urn:microsoft.com/office/officeart/2005/8/layout/venn3"/>
    <dgm:cxn modelId="{86C93372-E837-447E-919F-B7A5300E1D6C}" srcId="{D4B431A8-AD1D-4424-8DA0-85434C524D46}" destId="{62F37CE9-3203-432F-9872-397DE00E8481}" srcOrd="0" destOrd="0" parTransId="{E10ADE3C-4844-4F97-8482-58F81F7CDD6D}" sibTransId="{C772203F-79BD-495F-9E53-DBC9BBB5D7AC}"/>
    <dgm:cxn modelId="{47FA3956-DBBC-4D51-9D24-F8CBCADFE478}" srcId="{9AA870F4-49AD-437A-8BDB-B899221F057C}" destId="{D4B431A8-AD1D-4424-8DA0-85434C524D46}" srcOrd="1" destOrd="0" parTransId="{A971AA21-CC04-411B-A542-568EE522E900}" sibTransId="{363A1FAC-7E7A-4E16-97E7-61A69CEB082A}"/>
    <dgm:cxn modelId="{5642AC57-A7F8-4AF0-9455-1C42D04FC06A}" srcId="{9AA870F4-49AD-437A-8BDB-B899221F057C}" destId="{A7A89413-4177-4E9C-83AA-413811BED4EB}" srcOrd="3" destOrd="0" parTransId="{AB0551D0-65D7-4C59-8228-D0A0B13DC841}" sibTransId="{35B12FEB-1D71-401D-BD1B-441817A2FF1A}"/>
    <dgm:cxn modelId="{4042BE82-3EF4-4DB2-B452-60B1A198DBF2}" type="presOf" srcId="{6E99E5BC-DDA3-4ED6-987C-70240B730935}" destId="{A35AFF8D-434F-45AE-B678-42454849FFC5}" srcOrd="0" destOrd="3" presId="urn:microsoft.com/office/officeart/2005/8/layout/venn3"/>
    <dgm:cxn modelId="{FD359189-DFF6-4689-9BE3-577B568C7BEC}" srcId="{9AA870F4-49AD-437A-8BDB-B899221F057C}" destId="{CD97E338-E4D7-488B-87FE-AF6873D798F2}" srcOrd="0" destOrd="0" parTransId="{2339AB5C-1D10-4B14-B990-D75A55FB3B3E}" sibTransId="{86884BE3-8B9A-45B4-8F58-CA6AC32DA2EE}"/>
    <dgm:cxn modelId="{74AF798F-74CD-415A-88F7-1ED66EDFE8C0}" type="presOf" srcId="{15E6902D-5322-412B-955C-6D94CE6B4DAF}" destId="{A35AFF8D-434F-45AE-B678-42454849FFC5}" srcOrd="0" destOrd="2" presId="urn:microsoft.com/office/officeart/2005/8/layout/venn3"/>
    <dgm:cxn modelId="{D97F1B92-3B9B-4975-BD05-7FFE827A0DAE}" type="presOf" srcId="{3667741F-75F2-4979-AD84-6A3F49C9E728}" destId="{1190B134-FC49-4FA7-A077-E37CE66721D9}" srcOrd="0" destOrd="2" presId="urn:microsoft.com/office/officeart/2005/8/layout/venn3"/>
    <dgm:cxn modelId="{F0788792-9466-475A-9089-BC82B8A3290A}" type="presOf" srcId="{8A3941C0-5093-4428-90DA-D056095F5315}" destId="{A35AFF8D-434F-45AE-B678-42454849FFC5}" srcOrd="0" destOrd="1" presId="urn:microsoft.com/office/officeart/2005/8/layout/venn3"/>
    <dgm:cxn modelId="{996631A8-CB4A-4663-BAB6-0528725CE690}" type="presOf" srcId="{CD97E338-E4D7-488B-87FE-AF6873D798F2}" destId="{BA16F5E3-210F-4D9A-9D84-A0904B2A01C7}" srcOrd="0" destOrd="0" presId="urn:microsoft.com/office/officeart/2005/8/layout/venn3"/>
    <dgm:cxn modelId="{8BEF12B4-91F3-43FD-9A82-5B6F5CC0A088}" srcId="{8B188287-DA88-4A80-8A77-92204B2AE764}" destId="{8A3941C0-5093-4428-90DA-D056095F5315}" srcOrd="0" destOrd="0" parTransId="{AEDA8040-8CCD-4799-B23C-279FBC51C85B}" sibTransId="{A4B33320-5B0B-4D21-8B53-ACA2CC1534A1}"/>
    <dgm:cxn modelId="{BDB32CB4-2376-4076-AAAC-495DF9718375}" srcId="{D4B431A8-AD1D-4424-8DA0-85434C524D46}" destId="{3667741F-75F2-4979-AD84-6A3F49C9E728}" srcOrd="1" destOrd="0" parTransId="{738C9FB3-B7A8-4FCE-A518-29A43A6AF93D}" sibTransId="{DA9C1594-E8A5-40D0-9639-28CED57120E1}"/>
    <dgm:cxn modelId="{BAD26CD4-4DCC-4525-8A06-12B01903EDEB}" srcId="{CD97E338-E4D7-488B-87FE-AF6873D798F2}" destId="{6392F611-66E4-4D39-9761-49C98CE46FE2}" srcOrd="2" destOrd="0" parTransId="{987292BA-CA26-4502-BF85-DC49FC306179}" sibTransId="{EBF461BC-27EC-4822-BD83-028A614F6FBB}"/>
    <dgm:cxn modelId="{C8EF9FDB-CE33-4854-8249-32CEEB35FEC2}" srcId="{D4B431A8-AD1D-4424-8DA0-85434C524D46}" destId="{C5C7A9D2-AB6A-4CA7-B22D-7FED73689131}" srcOrd="2" destOrd="0" parTransId="{04AD0233-945C-4F62-AF8B-78E985B75467}" sibTransId="{F0087600-4B4C-4ABA-8706-29D397ACDB49}"/>
    <dgm:cxn modelId="{CE9215E4-3B9E-41A7-AB52-3CDD37EA232E}" type="presOf" srcId="{8B188287-DA88-4A80-8A77-92204B2AE764}" destId="{A35AFF8D-434F-45AE-B678-42454849FFC5}" srcOrd="0" destOrd="0" presId="urn:microsoft.com/office/officeart/2005/8/layout/venn3"/>
    <dgm:cxn modelId="{1D0576CC-93E1-41CD-ACF2-8C138A68C3CF}" type="presParOf" srcId="{EB404C3A-0DD5-4F40-B1D9-1E3B3CA7D856}" destId="{BA16F5E3-210F-4D9A-9D84-A0904B2A01C7}" srcOrd="0" destOrd="0" presId="urn:microsoft.com/office/officeart/2005/8/layout/venn3"/>
    <dgm:cxn modelId="{D064FD3F-CF4A-4F7E-9DD0-FB15509949AD}" type="presParOf" srcId="{EB404C3A-0DD5-4F40-B1D9-1E3B3CA7D856}" destId="{8016BE7E-1B30-4C90-871B-364463F161BD}" srcOrd="1" destOrd="0" presId="urn:microsoft.com/office/officeart/2005/8/layout/venn3"/>
    <dgm:cxn modelId="{A17AE0B2-C29F-47CC-AEC2-FC047A8E0ED8}" type="presParOf" srcId="{EB404C3A-0DD5-4F40-B1D9-1E3B3CA7D856}" destId="{1190B134-FC49-4FA7-A077-E37CE66721D9}" srcOrd="2" destOrd="0" presId="urn:microsoft.com/office/officeart/2005/8/layout/venn3"/>
    <dgm:cxn modelId="{53D0A981-A594-47C1-9B77-73FEA824E973}" type="presParOf" srcId="{EB404C3A-0DD5-4F40-B1D9-1E3B3CA7D856}" destId="{6DAC2A89-E9C1-46B1-BFF1-7E88F94B9495}" srcOrd="3" destOrd="0" presId="urn:microsoft.com/office/officeart/2005/8/layout/venn3"/>
    <dgm:cxn modelId="{CED2FEB0-AC52-4829-95B6-FBA61B947DF2}" type="presParOf" srcId="{EB404C3A-0DD5-4F40-B1D9-1E3B3CA7D856}" destId="{A35AFF8D-434F-45AE-B678-42454849FFC5}" srcOrd="4" destOrd="0" presId="urn:microsoft.com/office/officeart/2005/8/layout/venn3"/>
    <dgm:cxn modelId="{260AACB6-ADC7-41CD-BF16-302B119560FA}" type="presParOf" srcId="{EB404C3A-0DD5-4F40-B1D9-1E3B3CA7D856}" destId="{6F3BCE43-2C94-43EC-B318-5DD2CAED51F9}" srcOrd="5" destOrd="0" presId="urn:microsoft.com/office/officeart/2005/8/layout/venn3"/>
    <dgm:cxn modelId="{1F1FE048-DD38-4BBD-B810-69ACC9E1A6E5}" type="presParOf" srcId="{EB404C3A-0DD5-4F40-B1D9-1E3B3CA7D856}" destId="{23C263ED-262F-4056-B1CE-A1FFB48795DC}"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DE6F2D-6D70-49A0-B75D-796735E02BD4}" type="doc">
      <dgm:prSet loTypeId="urn:microsoft.com/office/officeart/2005/8/layout/equation2" loCatId="relationship" qsTypeId="urn:microsoft.com/office/officeart/2005/8/quickstyle/simple1" qsCatId="simple" csTypeId="urn:microsoft.com/office/officeart/2005/8/colors/colorful3" csCatId="colorful" phldr="1"/>
      <dgm:spPr/>
    </dgm:pt>
    <dgm:pt modelId="{0052ADE1-DA57-4FB6-B8A7-5BE96114F04F}">
      <dgm:prSet phldrT="[Text]" phldr="0"/>
      <dgm:spPr/>
      <dgm:t>
        <a:bodyPr/>
        <a:lstStyle/>
        <a:p>
          <a:pPr rtl="0"/>
          <a:endParaRPr lang="en-US" b="1">
            <a:solidFill>
              <a:schemeClr val="accent1"/>
            </a:solidFill>
            <a:latin typeface="Verdana Pro"/>
            <a:cs typeface="Times New Roman"/>
          </a:endParaRPr>
        </a:p>
      </dgm:t>
    </dgm:pt>
    <dgm:pt modelId="{E10BC198-9795-41B7-95DA-3BF83B55BC4C}" type="parTrans" cxnId="{3D07BF6F-2085-4675-B652-E04CD8A84058}">
      <dgm:prSet/>
      <dgm:spPr/>
      <dgm:t>
        <a:bodyPr/>
        <a:lstStyle/>
        <a:p>
          <a:endParaRPr lang="en-US"/>
        </a:p>
      </dgm:t>
    </dgm:pt>
    <dgm:pt modelId="{EBE5DBD4-3494-4ABA-ACB3-004304E7B15E}" type="sibTrans" cxnId="{3D07BF6F-2085-4675-B652-E04CD8A84058}">
      <dgm:prSet/>
      <dgm:spPr/>
      <dgm:t>
        <a:bodyPr/>
        <a:lstStyle/>
        <a:p>
          <a:endParaRPr lang="en-US"/>
        </a:p>
        <a:p>
          <a:endParaRPr lang="en-US"/>
        </a:p>
      </dgm:t>
    </dgm:pt>
    <dgm:pt modelId="{0EAD80BC-B451-4DF5-BD3E-28CB01798A50}">
      <dgm:prSet phldr="0"/>
      <dgm:spPr/>
      <dgm:t>
        <a:bodyPr/>
        <a:lstStyle/>
        <a:p>
          <a:pPr rtl="0"/>
          <a:r>
            <a:rPr lang="en-US" b="1">
              <a:solidFill>
                <a:schemeClr val="accent1"/>
              </a:solidFill>
            </a:rPr>
            <a:t>Achievable Patient/Community Engagement</a:t>
          </a:r>
          <a:r>
            <a:rPr lang="en-US" b="1">
              <a:solidFill>
                <a:schemeClr val="accent1"/>
              </a:solidFill>
              <a:latin typeface="Calibri" panose="020F0502020204030204"/>
            </a:rPr>
            <a:t> Strategies</a:t>
          </a:r>
          <a:endParaRPr lang="en-US" b="1">
            <a:solidFill>
              <a:schemeClr val="accent1"/>
            </a:solidFill>
          </a:endParaRPr>
        </a:p>
      </dgm:t>
    </dgm:pt>
    <dgm:pt modelId="{F0FD7F11-ACE7-4FD3-A5E0-B0874A91BB04}" type="parTrans" cxnId="{C2AC5C53-7CC5-4EB0-BA5C-DD6E9BEEE5DE}">
      <dgm:prSet/>
      <dgm:spPr/>
      <dgm:t>
        <a:bodyPr/>
        <a:lstStyle/>
        <a:p>
          <a:endParaRPr lang="en-US"/>
        </a:p>
      </dgm:t>
    </dgm:pt>
    <dgm:pt modelId="{40F4B44E-1A10-4CC7-8434-745C78C9646B}" type="sibTrans" cxnId="{C2AC5C53-7CC5-4EB0-BA5C-DD6E9BEEE5DE}">
      <dgm:prSet/>
      <dgm:spPr/>
      <dgm:t>
        <a:bodyPr/>
        <a:lstStyle/>
        <a:p>
          <a:endParaRPr lang="en-US"/>
        </a:p>
      </dgm:t>
    </dgm:pt>
    <dgm:pt modelId="{6B5480CF-E615-486F-B65F-67BE28E73943}">
      <dgm:prSet phldr="0"/>
      <dgm:spPr/>
      <dgm:t>
        <a:bodyPr/>
        <a:lstStyle/>
        <a:p>
          <a:r>
            <a:rPr lang="en-US" b="1">
              <a:solidFill>
                <a:schemeClr val="accent1"/>
              </a:solidFill>
              <a:latin typeface="Verdana Pro"/>
            </a:rPr>
            <a:t> </a:t>
          </a:r>
        </a:p>
      </dgm:t>
    </dgm:pt>
    <dgm:pt modelId="{044F50F7-E1ED-4DFF-A5F9-5FA1FA164F71}" type="parTrans" cxnId="{925EA0FC-8953-44D5-A488-CE2BCAD4DE16}">
      <dgm:prSet/>
      <dgm:spPr/>
      <dgm:t>
        <a:bodyPr/>
        <a:lstStyle/>
        <a:p>
          <a:endParaRPr lang="en-US"/>
        </a:p>
      </dgm:t>
    </dgm:pt>
    <dgm:pt modelId="{C6B2B99F-1908-4DE0-A11A-8C73632A1D68}" type="sibTrans" cxnId="{925EA0FC-8953-44D5-A488-CE2BCAD4DE16}">
      <dgm:prSet/>
      <dgm:spPr/>
      <dgm:t>
        <a:bodyPr/>
        <a:lstStyle/>
        <a:p>
          <a:endParaRPr lang="en-US"/>
        </a:p>
      </dgm:t>
    </dgm:pt>
    <dgm:pt modelId="{094C9266-7894-46CE-A53D-9E37903FE067}" type="pres">
      <dgm:prSet presAssocID="{66DE6F2D-6D70-49A0-B75D-796735E02BD4}" presName="Name0" presStyleCnt="0">
        <dgm:presLayoutVars>
          <dgm:dir/>
          <dgm:resizeHandles val="exact"/>
        </dgm:presLayoutVars>
      </dgm:prSet>
      <dgm:spPr/>
    </dgm:pt>
    <dgm:pt modelId="{6644EB30-C71F-43FD-ACF3-6D219974B16F}" type="pres">
      <dgm:prSet presAssocID="{66DE6F2D-6D70-49A0-B75D-796735E02BD4}" presName="vNodes" presStyleCnt="0"/>
      <dgm:spPr/>
    </dgm:pt>
    <dgm:pt modelId="{9C1614E1-67C3-4580-A053-6ACED3D9E42E}" type="pres">
      <dgm:prSet presAssocID="{0052ADE1-DA57-4FB6-B8A7-5BE96114F04F}" presName="node" presStyleLbl="node1" presStyleIdx="0" presStyleCnt="3">
        <dgm:presLayoutVars>
          <dgm:bulletEnabled val="1"/>
        </dgm:presLayoutVars>
      </dgm:prSet>
      <dgm:spPr/>
    </dgm:pt>
    <dgm:pt modelId="{3BA232D4-8583-4448-8295-44A70B07E67F}" type="pres">
      <dgm:prSet presAssocID="{EBE5DBD4-3494-4ABA-ACB3-004304E7B15E}" presName="spacerT" presStyleCnt="0"/>
      <dgm:spPr/>
    </dgm:pt>
    <dgm:pt modelId="{3449681A-2ADF-499D-90C7-8EF16FD8EC35}" type="pres">
      <dgm:prSet presAssocID="{EBE5DBD4-3494-4ABA-ACB3-004304E7B15E}" presName="sibTrans" presStyleLbl="sibTrans2D1" presStyleIdx="0" presStyleCnt="2"/>
      <dgm:spPr/>
    </dgm:pt>
    <dgm:pt modelId="{0D6D6B42-5675-4E30-8703-DE906334ACB6}" type="pres">
      <dgm:prSet presAssocID="{EBE5DBD4-3494-4ABA-ACB3-004304E7B15E}" presName="spacerB" presStyleCnt="0"/>
      <dgm:spPr/>
    </dgm:pt>
    <dgm:pt modelId="{B2C56E50-2A79-4C6C-9BDD-02EDCCFAA266}" type="pres">
      <dgm:prSet presAssocID="{6B5480CF-E615-486F-B65F-67BE28E73943}" presName="node" presStyleLbl="node1" presStyleIdx="1" presStyleCnt="3">
        <dgm:presLayoutVars>
          <dgm:bulletEnabled val="1"/>
        </dgm:presLayoutVars>
      </dgm:prSet>
      <dgm:spPr/>
    </dgm:pt>
    <dgm:pt modelId="{5EBD4DE0-3EA7-44B1-8C5F-0D86F7EFE3CE}" type="pres">
      <dgm:prSet presAssocID="{66DE6F2D-6D70-49A0-B75D-796735E02BD4}" presName="sibTransLast" presStyleLbl="sibTrans2D1" presStyleIdx="1" presStyleCnt="2"/>
      <dgm:spPr/>
    </dgm:pt>
    <dgm:pt modelId="{CCC83E19-3008-49A6-8ACE-BB5CB5DE3407}" type="pres">
      <dgm:prSet presAssocID="{66DE6F2D-6D70-49A0-B75D-796735E02BD4}" presName="connectorText" presStyleLbl="sibTrans2D1" presStyleIdx="1" presStyleCnt="2"/>
      <dgm:spPr/>
    </dgm:pt>
    <dgm:pt modelId="{87F362FB-F708-4F9B-A5B1-71781CAEAC56}" type="pres">
      <dgm:prSet presAssocID="{66DE6F2D-6D70-49A0-B75D-796735E02BD4}" presName="lastNode" presStyleLbl="node1" presStyleIdx="2" presStyleCnt="3">
        <dgm:presLayoutVars>
          <dgm:bulletEnabled val="1"/>
        </dgm:presLayoutVars>
      </dgm:prSet>
      <dgm:spPr/>
    </dgm:pt>
  </dgm:ptLst>
  <dgm:cxnLst>
    <dgm:cxn modelId="{5285F207-CDE2-4EF1-A524-AD244DD7E5BC}" type="presOf" srcId="{66DE6F2D-6D70-49A0-B75D-796735E02BD4}" destId="{094C9266-7894-46CE-A53D-9E37903FE067}" srcOrd="0" destOrd="0" presId="urn:microsoft.com/office/officeart/2005/8/layout/equation2"/>
    <dgm:cxn modelId="{EB84850C-7009-45C8-9446-D1D534726BFE}" type="presOf" srcId="{EBE5DBD4-3494-4ABA-ACB3-004304E7B15E}" destId="{3449681A-2ADF-499D-90C7-8EF16FD8EC35}" srcOrd="0" destOrd="0" presId="urn:microsoft.com/office/officeart/2005/8/layout/equation2"/>
    <dgm:cxn modelId="{A6C2C632-20B8-4E54-8359-966576D377E3}" type="presOf" srcId="{C6B2B99F-1908-4DE0-A11A-8C73632A1D68}" destId="{5EBD4DE0-3EA7-44B1-8C5F-0D86F7EFE3CE}" srcOrd="0" destOrd="0" presId="urn:microsoft.com/office/officeart/2005/8/layout/equation2"/>
    <dgm:cxn modelId="{79EA0947-4277-405F-8B1D-454FBB951BF4}" type="presOf" srcId="{6B5480CF-E615-486F-B65F-67BE28E73943}" destId="{B2C56E50-2A79-4C6C-9BDD-02EDCCFAA266}" srcOrd="0" destOrd="0" presId="urn:microsoft.com/office/officeart/2005/8/layout/equation2"/>
    <dgm:cxn modelId="{3D07BF6F-2085-4675-B652-E04CD8A84058}" srcId="{66DE6F2D-6D70-49A0-B75D-796735E02BD4}" destId="{0052ADE1-DA57-4FB6-B8A7-5BE96114F04F}" srcOrd="0" destOrd="0" parTransId="{E10BC198-9795-41B7-95DA-3BF83B55BC4C}" sibTransId="{EBE5DBD4-3494-4ABA-ACB3-004304E7B15E}"/>
    <dgm:cxn modelId="{C2AC5C53-7CC5-4EB0-BA5C-DD6E9BEEE5DE}" srcId="{66DE6F2D-6D70-49A0-B75D-796735E02BD4}" destId="{0EAD80BC-B451-4DF5-BD3E-28CB01798A50}" srcOrd="2" destOrd="0" parTransId="{F0FD7F11-ACE7-4FD3-A5E0-B0874A91BB04}" sibTransId="{40F4B44E-1A10-4CC7-8434-745C78C9646B}"/>
    <dgm:cxn modelId="{75956699-200A-4490-AEC0-32DD5C4EFD27}" type="presOf" srcId="{0052ADE1-DA57-4FB6-B8A7-5BE96114F04F}" destId="{9C1614E1-67C3-4580-A053-6ACED3D9E42E}" srcOrd="0" destOrd="0" presId="urn:microsoft.com/office/officeart/2005/8/layout/equation2"/>
    <dgm:cxn modelId="{C2DB7C9C-DC11-4E8B-B84D-FE36EB074D97}" type="presOf" srcId="{C6B2B99F-1908-4DE0-A11A-8C73632A1D68}" destId="{CCC83E19-3008-49A6-8ACE-BB5CB5DE3407}" srcOrd="1" destOrd="0" presId="urn:microsoft.com/office/officeart/2005/8/layout/equation2"/>
    <dgm:cxn modelId="{4DF115DC-DAF5-4817-988C-21126B8C9176}" type="presOf" srcId="{0EAD80BC-B451-4DF5-BD3E-28CB01798A50}" destId="{87F362FB-F708-4F9B-A5B1-71781CAEAC56}" srcOrd="0" destOrd="0" presId="urn:microsoft.com/office/officeart/2005/8/layout/equation2"/>
    <dgm:cxn modelId="{925EA0FC-8953-44D5-A488-CE2BCAD4DE16}" srcId="{66DE6F2D-6D70-49A0-B75D-796735E02BD4}" destId="{6B5480CF-E615-486F-B65F-67BE28E73943}" srcOrd="1" destOrd="0" parTransId="{044F50F7-E1ED-4DFF-A5F9-5FA1FA164F71}" sibTransId="{C6B2B99F-1908-4DE0-A11A-8C73632A1D68}"/>
    <dgm:cxn modelId="{23DA10B7-EC9E-4474-A4FE-DBF875948EB8}" type="presParOf" srcId="{094C9266-7894-46CE-A53D-9E37903FE067}" destId="{6644EB30-C71F-43FD-ACF3-6D219974B16F}" srcOrd="0" destOrd="0" presId="urn:microsoft.com/office/officeart/2005/8/layout/equation2"/>
    <dgm:cxn modelId="{47C18CE3-E7EF-4D22-A5C6-D1001166C968}" type="presParOf" srcId="{6644EB30-C71F-43FD-ACF3-6D219974B16F}" destId="{9C1614E1-67C3-4580-A053-6ACED3D9E42E}" srcOrd="0" destOrd="0" presId="urn:microsoft.com/office/officeart/2005/8/layout/equation2"/>
    <dgm:cxn modelId="{CDFA5B92-DB3A-4E1B-B255-FCE11DAB6B81}" type="presParOf" srcId="{6644EB30-C71F-43FD-ACF3-6D219974B16F}" destId="{3BA232D4-8583-4448-8295-44A70B07E67F}" srcOrd="1" destOrd="0" presId="urn:microsoft.com/office/officeart/2005/8/layout/equation2"/>
    <dgm:cxn modelId="{6284A651-9CED-4923-A790-AD058C48DD95}" type="presParOf" srcId="{6644EB30-C71F-43FD-ACF3-6D219974B16F}" destId="{3449681A-2ADF-499D-90C7-8EF16FD8EC35}" srcOrd="2" destOrd="0" presId="urn:microsoft.com/office/officeart/2005/8/layout/equation2"/>
    <dgm:cxn modelId="{8EE9ED8B-F73F-484B-BC9A-6774DF032083}" type="presParOf" srcId="{6644EB30-C71F-43FD-ACF3-6D219974B16F}" destId="{0D6D6B42-5675-4E30-8703-DE906334ACB6}" srcOrd="3" destOrd="0" presId="urn:microsoft.com/office/officeart/2005/8/layout/equation2"/>
    <dgm:cxn modelId="{536466B8-B54A-4CBB-8019-1DD12E3A1981}" type="presParOf" srcId="{6644EB30-C71F-43FD-ACF3-6D219974B16F}" destId="{B2C56E50-2A79-4C6C-9BDD-02EDCCFAA266}" srcOrd="4" destOrd="0" presId="urn:microsoft.com/office/officeart/2005/8/layout/equation2"/>
    <dgm:cxn modelId="{2E240C2C-FBDC-4F95-B5B4-CE85D1B75B12}" type="presParOf" srcId="{094C9266-7894-46CE-A53D-9E37903FE067}" destId="{5EBD4DE0-3EA7-44B1-8C5F-0D86F7EFE3CE}" srcOrd="1" destOrd="0" presId="urn:microsoft.com/office/officeart/2005/8/layout/equation2"/>
    <dgm:cxn modelId="{B28DC727-7269-4580-A723-18630142A322}" type="presParOf" srcId="{5EBD4DE0-3EA7-44B1-8C5F-0D86F7EFE3CE}" destId="{CCC83E19-3008-49A6-8ACE-BB5CB5DE3407}" srcOrd="0" destOrd="0" presId="urn:microsoft.com/office/officeart/2005/8/layout/equation2"/>
    <dgm:cxn modelId="{4949AC5B-BE3D-45B2-ADE5-9631A21B3FB2}" type="presParOf" srcId="{094C9266-7894-46CE-A53D-9E37903FE067}" destId="{87F362FB-F708-4F9B-A5B1-71781CAEAC5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1DD7D-4364-4FC0-BD7A-6D752EA0C43B}">
      <dsp:nvSpPr>
        <dsp:cNvPr id="0" name=""/>
        <dsp:cNvSpPr/>
      </dsp:nvSpPr>
      <dsp:spPr>
        <a:xfrm>
          <a:off x="134166" y="1378489"/>
          <a:ext cx="3211557" cy="26488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kern="1200">
              <a:solidFill>
                <a:schemeClr val="accent1"/>
              </a:solidFill>
              <a:latin typeface="Arial"/>
              <a:cs typeface="Arial"/>
            </a:rPr>
            <a:t>President Abraham Lincoln Hotel, Springfield, IL</a:t>
          </a:r>
          <a:endParaRPr lang="en-US" sz="1400" b="1" kern="1200"/>
        </a:p>
        <a:p>
          <a:pPr marL="114300" lvl="1" indent="-114300" algn="l" defTabSz="622300">
            <a:lnSpc>
              <a:spcPct val="90000"/>
            </a:lnSpc>
            <a:spcBef>
              <a:spcPct val="0"/>
            </a:spcBef>
            <a:spcAft>
              <a:spcPct val="15000"/>
            </a:spcAft>
            <a:buChar char="•"/>
          </a:pPr>
          <a:endParaRPr lang="en-US" sz="1400" b="1" kern="1200">
            <a:latin typeface="Arial"/>
            <a:cs typeface="Arial"/>
          </a:endParaRPr>
        </a:p>
        <a:p>
          <a:pPr marL="114300" lvl="1" indent="-114300" algn="l" defTabSz="622300" rtl="0">
            <a:lnSpc>
              <a:spcPct val="90000"/>
            </a:lnSpc>
            <a:spcBef>
              <a:spcPct val="0"/>
            </a:spcBef>
            <a:spcAft>
              <a:spcPct val="15000"/>
            </a:spcAft>
            <a:buChar char="•"/>
          </a:pPr>
          <a:r>
            <a:rPr lang="en-US" sz="1400" kern="1200">
              <a:solidFill>
                <a:schemeClr val="accent1"/>
              </a:solidFill>
              <a:latin typeface="Arial"/>
              <a:cs typeface="Arial"/>
            </a:rPr>
            <a:t>OB- May 24th, Wednesday</a:t>
          </a:r>
        </a:p>
        <a:p>
          <a:pPr marL="114300" lvl="1" indent="-114300" algn="l" defTabSz="622300">
            <a:lnSpc>
              <a:spcPct val="90000"/>
            </a:lnSpc>
            <a:spcBef>
              <a:spcPct val="0"/>
            </a:spcBef>
            <a:spcAft>
              <a:spcPct val="15000"/>
            </a:spcAft>
            <a:buChar char="•"/>
          </a:pPr>
          <a:endParaRPr lang="en-US" sz="1400" kern="1200">
            <a:latin typeface="Arial"/>
            <a:cs typeface="Arial"/>
          </a:endParaRPr>
        </a:p>
        <a:p>
          <a:pPr marL="114300" lvl="1" indent="-114300" algn="l" defTabSz="622300" rtl="0">
            <a:lnSpc>
              <a:spcPct val="90000"/>
            </a:lnSpc>
            <a:spcBef>
              <a:spcPct val="0"/>
            </a:spcBef>
            <a:spcAft>
              <a:spcPct val="15000"/>
            </a:spcAft>
            <a:buChar char="•"/>
          </a:pPr>
          <a:r>
            <a:rPr lang="en-US" sz="1400" kern="1200">
              <a:solidFill>
                <a:schemeClr val="accent1"/>
              </a:solidFill>
              <a:latin typeface="Arial"/>
              <a:cs typeface="Arial"/>
            </a:rPr>
            <a:t>Neonatal- May 25th, Thursday</a:t>
          </a:r>
        </a:p>
        <a:p>
          <a:pPr marL="114300" lvl="1" indent="-114300" algn="l" defTabSz="622300">
            <a:lnSpc>
              <a:spcPct val="90000"/>
            </a:lnSpc>
            <a:spcBef>
              <a:spcPct val="0"/>
            </a:spcBef>
            <a:spcAft>
              <a:spcPct val="15000"/>
            </a:spcAft>
            <a:buChar char="•"/>
          </a:pPr>
          <a:endParaRPr lang="en-US" sz="1400" b="0" kern="1200">
            <a:latin typeface="Arial"/>
            <a:cs typeface="Arial"/>
          </a:endParaRPr>
        </a:p>
        <a:p>
          <a:pPr marL="114300" lvl="1" indent="-114300" algn="l" defTabSz="622300" rtl="0">
            <a:lnSpc>
              <a:spcPct val="90000"/>
            </a:lnSpc>
            <a:spcBef>
              <a:spcPct val="0"/>
            </a:spcBef>
            <a:spcAft>
              <a:spcPct val="15000"/>
            </a:spcAft>
            <a:buChar char="•"/>
          </a:pPr>
          <a:r>
            <a:rPr lang="en-US" sz="1400" b="0" kern="1200">
              <a:solidFill>
                <a:schemeClr val="accent1"/>
              </a:solidFill>
              <a:latin typeface="Arial"/>
              <a:cs typeface="Arial"/>
            </a:rPr>
            <a:t>ILPQC Room Block TBA</a:t>
          </a:r>
        </a:p>
      </dsp:txBody>
      <dsp:txXfrm>
        <a:off x="195124" y="1439447"/>
        <a:ext cx="3089641" cy="1959333"/>
      </dsp:txXfrm>
    </dsp:sp>
    <dsp:sp modelId="{45570AD1-CF0C-47D8-981B-8E7712F67C98}">
      <dsp:nvSpPr>
        <dsp:cNvPr id="0" name=""/>
        <dsp:cNvSpPr/>
      </dsp:nvSpPr>
      <dsp:spPr>
        <a:xfrm>
          <a:off x="1912832" y="1915465"/>
          <a:ext cx="3680470" cy="3680470"/>
        </a:xfrm>
        <a:prstGeom prst="leftCircularArrow">
          <a:avLst>
            <a:gd name="adj1" fmla="val 3529"/>
            <a:gd name="adj2" fmla="val 438119"/>
            <a:gd name="adj3" fmla="val 2213630"/>
            <a:gd name="adj4" fmla="val 9024489"/>
            <a:gd name="adj5" fmla="val 411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F25B74-59DB-459F-AE5B-545FBC851F87}">
      <dsp:nvSpPr>
        <dsp:cNvPr id="0" name=""/>
        <dsp:cNvSpPr/>
      </dsp:nvSpPr>
      <dsp:spPr>
        <a:xfrm>
          <a:off x="847845" y="3459739"/>
          <a:ext cx="2854717" cy="113522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kern="1200">
              <a:solidFill>
                <a:schemeClr val="accent1"/>
              </a:solidFill>
              <a:latin typeface="Arial"/>
              <a:cs typeface="Arial"/>
            </a:rPr>
            <a:t> </a:t>
          </a:r>
          <a:r>
            <a:rPr lang="en-US" sz="3200" b="1" kern="1200">
              <a:solidFill>
                <a:schemeClr val="accent1"/>
              </a:solidFill>
              <a:latin typeface="Arial"/>
              <a:cs typeface="Arial"/>
            </a:rPr>
            <a:t>Save the Dates!</a:t>
          </a:r>
        </a:p>
      </dsp:txBody>
      <dsp:txXfrm>
        <a:off x="881095" y="3492989"/>
        <a:ext cx="2788217" cy="1068727"/>
      </dsp:txXfrm>
    </dsp:sp>
    <dsp:sp modelId="{E4540ED4-266A-4F12-A6E6-014BC83EACEC}">
      <dsp:nvSpPr>
        <dsp:cNvPr id="0" name=""/>
        <dsp:cNvSpPr/>
      </dsp:nvSpPr>
      <dsp:spPr>
        <a:xfrm>
          <a:off x="4320990" y="1378489"/>
          <a:ext cx="3211557" cy="26488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162435"/>
              <a:satOff val="5350"/>
              <a:lumOff val="-90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rtl="0">
            <a:lnSpc>
              <a:spcPct val="90000"/>
            </a:lnSpc>
            <a:spcBef>
              <a:spcPct val="0"/>
            </a:spcBef>
            <a:spcAft>
              <a:spcPct val="15000"/>
            </a:spcAft>
            <a:buChar char="•"/>
          </a:pPr>
          <a:r>
            <a:rPr lang="en-US" sz="1400" kern="1200">
              <a:solidFill>
                <a:schemeClr val="accent1"/>
              </a:solidFill>
              <a:latin typeface="Arial"/>
              <a:cs typeface="Arial"/>
            </a:rPr>
            <a:t>Submit </a:t>
          </a:r>
          <a:r>
            <a:rPr lang="en-US" sz="1400" b="1" u="sng" kern="1200">
              <a:solidFill>
                <a:schemeClr val="accent1"/>
              </a:solidFill>
              <a:latin typeface="Arial"/>
              <a:cs typeface="Arial"/>
            </a:rPr>
            <a:t>all your 2022 data</a:t>
          </a:r>
          <a:r>
            <a:rPr lang="en-US" sz="1400" kern="1200">
              <a:solidFill>
                <a:schemeClr val="accent1"/>
              </a:solidFill>
              <a:latin typeface="Arial"/>
              <a:cs typeface="Arial"/>
            </a:rPr>
            <a:t> plus </a:t>
          </a:r>
          <a:r>
            <a:rPr lang="en-US" sz="1400" b="1" u="sng" kern="1200">
              <a:solidFill>
                <a:schemeClr val="accent1"/>
              </a:solidFill>
              <a:latin typeface="Arial"/>
              <a:cs typeface="Arial"/>
            </a:rPr>
            <a:t>January, February, March 2023</a:t>
          </a:r>
        </a:p>
        <a:p>
          <a:pPr marL="114300" lvl="1" indent="-114300" algn="l" defTabSz="622300">
            <a:lnSpc>
              <a:spcPct val="90000"/>
            </a:lnSpc>
            <a:spcBef>
              <a:spcPct val="0"/>
            </a:spcBef>
            <a:spcAft>
              <a:spcPct val="15000"/>
            </a:spcAft>
            <a:buChar char="•"/>
          </a:pPr>
          <a:endParaRPr lang="en-US" sz="1400" b="1" u="sng" kern="1200">
            <a:latin typeface="Arial"/>
            <a:cs typeface="Arial"/>
          </a:endParaRPr>
        </a:p>
        <a:p>
          <a:pPr marL="114300" lvl="1" indent="-114300" algn="l" defTabSz="622300" rtl="0">
            <a:lnSpc>
              <a:spcPct val="90000"/>
            </a:lnSpc>
            <a:spcBef>
              <a:spcPct val="0"/>
            </a:spcBef>
            <a:spcAft>
              <a:spcPct val="15000"/>
            </a:spcAft>
            <a:buChar char="•"/>
          </a:pPr>
          <a:r>
            <a:rPr lang="en-US" sz="1400" b="0" u="none" kern="1200">
              <a:solidFill>
                <a:schemeClr val="accent1"/>
              </a:solidFill>
              <a:latin typeface="Arial"/>
              <a:cs typeface="Arial"/>
            </a:rPr>
            <a:t>Review the award criteria for PVB, BE, and BASIC to achieve QI Excellence! </a:t>
          </a:r>
        </a:p>
      </dsp:txBody>
      <dsp:txXfrm>
        <a:off x="4381948" y="2007061"/>
        <a:ext cx="3089641" cy="1959333"/>
      </dsp:txXfrm>
    </dsp:sp>
    <dsp:sp modelId="{1D37E62D-9731-4C64-8EAB-56792DAF9616}">
      <dsp:nvSpPr>
        <dsp:cNvPr id="0" name=""/>
        <dsp:cNvSpPr/>
      </dsp:nvSpPr>
      <dsp:spPr>
        <a:xfrm>
          <a:off x="6081025" y="-276002"/>
          <a:ext cx="4003096" cy="4003096"/>
        </a:xfrm>
        <a:prstGeom prst="circularArrow">
          <a:avLst>
            <a:gd name="adj1" fmla="val 3244"/>
            <a:gd name="adj2" fmla="val 400095"/>
            <a:gd name="adj3" fmla="val 19415362"/>
            <a:gd name="adj4" fmla="val 12566479"/>
            <a:gd name="adj5" fmla="val 3785"/>
          </a:avLst>
        </a:prstGeom>
        <a:solidFill>
          <a:schemeClr val="accent3">
            <a:hueOff val="2324871"/>
            <a:satOff val="10701"/>
            <a:lumOff val="-180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5C580D-10AF-44A7-8FE5-3CB764BF1B81}">
      <dsp:nvSpPr>
        <dsp:cNvPr id="0" name=""/>
        <dsp:cNvSpPr/>
      </dsp:nvSpPr>
      <dsp:spPr>
        <a:xfrm>
          <a:off x="5034670" y="810876"/>
          <a:ext cx="2854717" cy="1135227"/>
        </a:xfrm>
        <a:prstGeom prst="roundRect">
          <a:avLst>
            <a:gd name="adj" fmla="val 10000"/>
          </a:avLst>
        </a:prstGeom>
        <a:solidFill>
          <a:schemeClr val="accent3">
            <a:hueOff val="1162435"/>
            <a:satOff val="5350"/>
            <a:lumOff val="-90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b="1" kern="1200">
              <a:solidFill>
                <a:schemeClr val="accent1"/>
              </a:solidFill>
              <a:latin typeface="Arial"/>
              <a:cs typeface="Arial"/>
            </a:rPr>
            <a:t>Submit your Data!</a:t>
          </a:r>
          <a:r>
            <a:rPr lang="en-US" sz="3200" kern="1200">
              <a:solidFill>
                <a:schemeClr val="accent1"/>
              </a:solidFill>
              <a:latin typeface="Arial"/>
              <a:cs typeface="Arial"/>
            </a:rPr>
            <a:t> </a:t>
          </a:r>
        </a:p>
      </dsp:txBody>
      <dsp:txXfrm>
        <a:off x="5067920" y="844126"/>
        <a:ext cx="2788217" cy="1068727"/>
      </dsp:txXfrm>
    </dsp:sp>
    <dsp:sp modelId="{4EC3BF90-59CB-4CD5-8E65-F8EECE8EB3B7}">
      <dsp:nvSpPr>
        <dsp:cNvPr id="0" name=""/>
        <dsp:cNvSpPr/>
      </dsp:nvSpPr>
      <dsp:spPr>
        <a:xfrm>
          <a:off x="8273339" y="1369987"/>
          <a:ext cx="3527895" cy="264886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324871"/>
              <a:satOff val="10701"/>
              <a:lumOff val="-180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rtl="0">
            <a:lnSpc>
              <a:spcPct val="90000"/>
            </a:lnSpc>
            <a:spcBef>
              <a:spcPct val="0"/>
            </a:spcBef>
            <a:spcAft>
              <a:spcPct val="15000"/>
            </a:spcAft>
            <a:buChar char="•"/>
          </a:pPr>
          <a:r>
            <a:rPr lang="en-US" sz="1400" b="1" kern="1200" dirty="0">
              <a:solidFill>
                <a:schemeClr val="accent1"/>
              </a:solidFill>
              <a:latin typeface="Arial"/>
              <a:cs typeface="Arial"/>
            </a:rPr>
            <a:t>Start brainstorming your storyboard ideas! </a:t>
          </a:r>
        </a:p>
        <a:p>
          <a:pPr marL="114300" lvl="1" indent="-114300" algn="l" defTabSz="622300" rtl="0">
            <a:lnSpc>
              <a:spcPct val="90000"/>
            </a:lnSpc>
            <a:spcBef>
              <a:spcPct val="0"/>
            </a:spcBef>
            <a:spcAft>
              <a:spcPct val="15000"/>
            </a:spcAft>
            <a:buChar char="•"/>
          </a:pPr>
          <a:r>
            <a:rPr lang="en-US" sz="1400" b="1" kern="1200" dirty="0">
              <a:solidFill>
                <a:schemeClr val="accent1"/>
              </a:solidFill>
              <a:latin typeface="Arial"/>
              <a:cs typeface="Arial"/>
            </a:rPr>
            <a:t>Share your teams past year QI story </a:t>
          </a:r>
        </a:p>
        <a:p>
          <a:pPr marL="114300" lvl="1" indent="-114300" algn="l" defTabSz="622300">
            <a:lnSpc>
              <a:spcPct val="90000"/>
            </a:lnSpc>
            <a:spcBef>
              <a:spcPct val="0"/>
            </a:spcBef>
            <a:spcAft>
              <a:spcPct val="15000"/>
            </a:spcAft>
            <a:buChar char="•"/>
          </a:pPr>
          <a:endParaRPr lang="en-US" sz="1400" b="1" kern="1200" dirty="0">
            <a:latin typeface="Arial"/>
            <a:cs typeface="Arial"/>
          </a:endParaRPr>
        </a:p>
        <a:p>
          <a:pPr marL="114300" lvl="1" indent="-114300" algn="l" defTabSz="622300" rtl="0">
            <a:lnSpc>
              <a:spcPct val="90000"/>
            </a:lnSpc>
            <a:spcBef>
              <a:spcPct val="0"/>
            </a:spcBef>
            <a:spcAft>
              <a:spcPct val="15000"/>
            </a:spcAft>
            <a:buChar char="•"/>
          </a:pPr>
          <a:r>
            <a:rPr lang="en-US" sz="1400" b="0" kern="1200">
              <a:solidFill>
                <a:schemeClr val="accent1"/>
              </a:solidFill>
              <a:latin typeface="Arial"/>
              <a:cs typeface="Arial"/>
            </a:rPr>
            <a:t>Share your successes, opportunities, and specific strategies implemented! </a:t>
          </a:r>
        </a:p>
        <a:p>
          <a:pPr marL="114300" lvl="1" indent="-114300" algn="l" defTabSz="622300" rtl="0">
            <a:lnSpc>
              <a:spcPct val="90000"/>
            </a:lnSpc>
            <a:spcBef>
              <a:spcPct val="0"/>
            </a:spcBef>
            <a:spcAft>
              <a:spcPct val="15000"/>
            </a:spcAft>
            <a:buChar char="•"/>
          </a:pPr>
          <a:r>
            <a:rPr lang="en-US" sz="1400" b="0" kern="1200" dirty="0">
              <a:solidFill>
                <a:schemeClr val="accent1"/>
              </a:solidFill>
              <a:latin typeface="Arial"/>
              <a:cs typeface="Arial"/>
            </a:rPr>
            <a:t>Share your DATA, graphs, PDSA cycles, process flow or 30/60/90 plans</a:t>
          </a:r>
        </a:p>
      </dsp:txBody>
      <dsp:txXfrm>
        <a:off x="8334297" y="1430945"/>
        <a:ext cx="3405979" cy="1959333"/>
      </dsp:txXfrm>
    </dsp:sp>
    <dsp:sp modelId="{2A29C3C5-932D-4B6F-8969-B5E5B16FD239}">
      <dsp:nvSpPr>
        <dsp:cNvPr id="0" name=""/>
        <dsp:cNvSpPr/>
      </dsp:nvSpPr>
      <dsp:spPr>
        <a:xfrm>
          <a:off x="9379663" y="3459739"/>
          <a:ext cx="2854717" cy="1135227"/>
        </a:xfrm>
        <a:prstGeom prst="roundRect">
          <a:avLst>
            <a:gd name="adj" fmla="val 10000"/>
          </a:avLst>
        </a:prstGeom>
        <a:solidFill>
          <a:schemeClr val="accent3">
            <a:hueOff val="2324871"/>
            <a:satOff val="10701"/>
            <a:lumOff val="-18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b="1" kern="1200">
              <a:solidFill>
                <a:schemeClr val="accent1"/>
              </a:solidFill>
              <a:latin typeface="Arial"/>
              <a:cs typeface="Arial"/>
            </a:rPr>
            <a:t> Storyboard Submissions!</a:t>
          </a:r>
        </a:p>
      </dsp:txBody>
      <dsp:txXfrm>
        <a:off x="9412913" y="3492989"/>
        <a:ext cx="2788217" cy="1068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0D894-1F6B-4845-BEE8-EE5977748073}">
      <dsp:nvSpPr>
        <dsp:cNvPr id="0" name=""/>
        <dsp:cNvSpPr/>
      </dsp:nvSpPr>
      <dsp:spPr>
        <a:xfrm>
          <a:off x="1217472" y="301743"/>
          <a:ext cx="3950725" cy="3544809"/>
        </a:xfrm>
        <a:prstGeom prst="circularArrow">
          <a:avLst>
            <a:gd name="adj1" fmla="val 5689"/>
            <a:gd name="adj2" fmla="val 340510"/>
            <a:gd name="adj3" fmla="val 12433145"/>
            <a:gd name="adj4" fmla="val 18261636"/>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1A7A668-3814-4FC8-9280-A38EB37102B8}">
      <dsp:nvSpPr>
        <dsp:cNvPr id="0" name=""/>
        <dsp:cNvSpPr/>
      </dsp:nvSpPr>
      <dsp:spPr>
        <a:xfrm>
          <a:off x="1824118" y="0"/>
          <a:ext cx="2488021" cy="1244010"/>
        </a:xfrm>
        <a:prstGeom prst="round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lumMod val="50000"/>
                </a:schemeClr>
              </a:solidFill>
            </a:rPr>
            <a:t>Labor &amp; Delivery </a:t>
          </a:r>
        </a:p>
      </dsp:txBody>
      <dsp:txXfrm>
        <a:off x="1884846" y="60728"/>
        <a:ext cx="2366565" cy="1122554"/>
      </dsp:txXfrm>
    </dsp:sp>
    <dsp:sp modelId="{57CA7479-498D-4F79-B0CE-DF87CB90CFF4}">
      <dsp:nvSpPr>
        <dsp:cNvPr id="0" name=""/>
        <dsp:cNvSpPr/>
      </dsp:nvSpPr>
      <dsp:spPr>
        <a:xfrm>
          <a:off x="3537725" y="2328257"/>
          <a:ext cx="2488021" cy="1244010"/>
        </a:xfrm>
        <a:prstGeom prst="roundRect">
          <a:avLst/>
        </a:prstGeom>
        <a:gradFill rotWithShape="0">
          <a:gsLst>
            <a:gs pos="0">
              <a:schemeClr val="accent2">
                <a:shade val="80000"/>
                <a:hueOff val="111385"/>
                <a:satOff val="9396"/>
                <a:lumOff val="10062"/>
                <a:alphaOff val="0"/>
                <a:satMod val="103000"/>
                <a:lumMod val="102000"/>
                <a:tint val="94000"/>
              </a:schemeClr>
            </a:gs>
            <a:gs pos="50000">
              <a:schemeClr val="accent2">
                <a:shade val="80000"/>
                <a:hueOff val="111385"/>
                <a:satOff val="9396"/>
                <a:lumOff val="10062"/>
                <a:alphaOff val="0"/>
                <a:satMod val="110000"/>
                <a:lumMod val="100000"/>
                <a:shade val="100000"/>
              </a:schemeClr>
            </a:gs>
            <a:gs pos="100000">
              <a:schemeClr val="accent2">
                <a:shade val="80000"/>
                <a:hueOff val="111385"/>
                <a:satOff val="9396"/>
                <a:lumOff val="100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lumMod val="50000"/>
                </a:schemeClr>
              </a:solidFill>
            </a:rPr>
            <a:t>Respectful Care Practices </a:t>
          </a:r>
        </a:p>
      </dsp:txBody>
      <dsp:txXfrm>
        <a:off x="3598453" y="2388985"/>
        <a:ext cx="2366565" cy="1122554"/>
      </dsp:txXfrm>
    </dsp:sp>
    <dsp:sp modelId="{0669E163-0634-4711-BFF8-7640BCAFA013}">
      <dsp:nvSpPr>
        <dsp:cNvPr id="0" name=""/>
        <dsp:cNvSpPr/>
      </dsp:nvSpPr>
      <dsp:spPr>
        <a:xfrm>
          <a:off x="850728" y="2328257"/>
          <a:ext cx="2488021" cy="1244010"/>
        </a:xfrm>
        <a:prstGeom prst="roundRect">
          <a:avLst/>
        </a:prstGeom>
        <a:gradFill rotWithShape="0">
          <a:gsLst>
            <a:gs pos="0">
              <a:schemeClr val="accent2">
                <a:shade val="80000"/>
                <a:hueOff val="222770"/>
                <a:satOff val="18793"/>
                <a:lumOff val="20124"/>
                <a:alphaOff val="0"/>
                <a:satMod val="103000"/>
                <a:lumMod val="102000"/>
                <a:tint val="94000"/>
              </a:schemeClr>
            </a:gs>
            <a:gs pos="50000">
              <a:schemeClr val="accent2">
                <a:shade val="80000"/>
                <a:hueOff val="222770"/>
                <a:satOff val="18793"/>
                <a:lumOff val="20124"/>
                <a:alphaOff val="0"/>
                <a:satMod val="110000"/>
                <a:lumMod val="100000"/>
                <a:shade val="100000"/>
              </a:schemeClr>
            </a:gs>
            <a:gs pos="100000">
              <a:schemeClr val="accent2">
                <a:shade val="80000"/>
                <a:hueOff val="222770"/>
                <a:satOff val="18793"/>
                <a:lumOff val="201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a:solidFill>
                <a:schemeClr val="tx1">
                  <a:lumMod val="50000"/>
                </a:schemeClr>
              </a:solidFill>
            </a:rPr>
            <a:t>PREM</a:t>
          </a:r>
        </a:p>
      </dsp:txBody>
      <dsp:txXfrm>
        <a:off x="911456" y="2388985"/>
        <a:ext cx="2366565" cy="1122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6F5E3-210F-4D9A-9D84-A0904B2A01C7}">
      <dsp:nvSpPr>
        <dsp:cNvPr id="0" name=""/>
        <dsp:cNvSpPr/>
      </dsp:nvSpPr>
      <dsp:spPr>
        <a:xfrm>
          <a:off x="3486" y="1619323"/>
          <a:ext cx="3498081" cy="349808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511" tIns="21590" rIns="192511" bIns="21590" numCol="1" spcCol="1270" anchor="ctr" anchorCtr="1">
          <a:noAutofit/>
        </a:bodyPr>
        <a:lstStyle/>
        <a:p>
          <a:pPr marL="0" lvl="0" indent="0" algn="l" defTabSz="755650" rtl="0">
            <a:lnSpc>
              <a:spcPct val="90000"/>
            </a:lnSpc>
            <a:spcBef>
              <a:spcPct val="0"/>
            </a:spcBef>
            <a:spcAft>
              <a:spcPct val="35000"/>
            </a:spcAft>
            <a:buNone/>
          </a:pPr>
          <a:r>
            <a:rPr lang="en-US" sz="1700" b="1" u="sng" kern="1200">
              <a:latin typeface="Calibri" panose="020F0502020204030204"/>
            </a:rPr>
            <a:t>Gather your planning group</a:t>
          </a:r>
          <a:endParaRPr lang="en-US" sz="1700" b="1" u="sng" kern="1200"/>
        </a:p>
        <a:p>
          <a:pPr marL="114300" lvl="1" indent="-114300" algn="l" defTabSz="577850" rtl="0">
            <a:lnSpc>
              <a:spcPct val="90000"/>
            </a:lnSpc>
            <a:spcBef>
              <a:spcPct val="0"/>
            </a:spcBef>
            <a:spcAft>
              <a:spcPct val="15000"/>
            </a:spcAft>
            <a:buChar char="•"/>
          </a:pPr>
          <a:r>
            <a:rPr lang="en-US" sz="1300" kern="1200">
              <a:latin typeface="Calibri" panose="020F0502020204030204"/>
            </a:rPr>
            <a:t>Unit leadership</a:t>
          </a:r>
        </a:p>
        <a:p>
          <a:pPr marL="114300" lvl="1" indent="-114300" algn="l" defTabSz="577850">
            <a:lnSpc>
              <a:spcPct val="90000"/>
            </a:lnSpc>
            <a:spcBef>
              <a:spcPct val="0"/>
            </a:spcBef>
            <a:spcAft>
              <a:spcPct val="15000"/>
            </a:spcAft>
            <a:buChar char="•"/>
          </a:pPr>
          <a:r>
            <a:rPr lang="en-US" sz="1300" kern="1200">
              <a:latin typeface="Calibri" panose="020F0502020204030204"/>
            </a:rPr>
            <a:t>Educator</a:t>
          </a:r>
          <a:endParaRPr lang="en-US" sz="1300" kern="1200"/>
        </a:p>
        <a:p>
          <a:pPr marL="114300" lvl="1" indent="-114300" algn="l" defTabSz="577850" rtl="0">
            <a:lnSpc>
              <a:spcPct val="90000"/>
            </a:lnSpc>
            <a:spcBef>
              <a:spcPct val="0"/>
            </a:spcBef>
            <a:spcAft>
              <a:spcPct val="15000"/>
            </a:spcAft>
            <a:buChar char="•"/>
          </a:pPr>
          <a:r>
            <a:rPr lang="en-US" sz="1300" kern="1200" dirty="0">
              <a:latin typeface="Calibri" panose="020F0502020204030204"/>
            </a:rPr>
            <a:t>Provider and RN Champion</a:t>
          </a:r>
        </a:p>
        <a:p>
          <a:pPr marL="114300" lvl="1" indent="-114300" algn="l" defTabSz="577850" rtl="0">
            <a:lnSpc>
              <a:spcPct val="90000"/>
            </a:lnSpc>
            <a:spcBef>
              <a:spcPct val="0"/>
            </a:spcBef>
            <a:spcAft>
              <a:spcPct val="15000"/>
            </a:spcAft>
            <a:buChar char="•"/>
          </a:pPr>
          <a:r>
            <a:rPr lang="en-US" sz="1300" kern="1200" dirty="0">
              <a:latin typeface="Calibri" panose="020F0502020204030204"/>
            </a:rPr>
            <a:t>Social work</a:t>
          </a:r>
        </a:p>
      </dsp:txBody>
      <dsp:txXfrm>
        <a:off x="515768" y="2131605"/>
        <a:ext cx="2473517" cy="2473517"/>
      </dsp:txXfrm>
    </dsp:sp>
    <dsp:sp modelId="{1190B134-FC49-4FA7-A077-E37CE66721D9}">
      <dsp:nvSpPr>
        <dsp:cNvPr id="0" name=""/>
        <dsp:cNvSpPr/>
      </dsp:nvSpPr>
      <dsp:spPr>
        <a:xfrm>
          <a:off x="2801951" y="1619323"/>
          <a:ext cx="3498081" cy="3498081"/>
        </a:xfrm>
        <a:prstGeom prst="ellipse">
          <a:avLst/>
        </a:prstGeom>
        <a:solidFill>
          <a:schemeClr val="accent3">
            <a:alpha val="50000"/>
            <a:hueOff val="774957"/>
            <a:satOff val="3567"/>
            <a:lumOff val="-60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511" tIns="21590" rIns="192511" bIns="21590" numCol="1" spcCol="1270" anchor="ctr" anchorCtr="1">
          <a:noAutofit/>
        </a:bodyPr>
        <a:lstStyle/>
        <a:p>
          <a:pPr marL="0" lvl="0" indent="0" algn="l" defTabSz="755650" rtl="0">
            <a:lnSpc>
              <a:spcPct val="90000"/>
            </a:lnSpc>
            <a:spcBef>
              <a:spcPct val="0"/>
            </a:spcBef>
            <a:spcAft>
              <a:spcPct val="35000"/>
            </a:spcAft>
            <a:buNone/>
          </a:pPr>
          <a:r>
            <a:rPr lang="en-US" sz="1700" b="1" u="sng" kern="1200">
              <a:latin typeface="Calibri" panose="020F0502020204030204"/>
            </a:rPr>
            <a:t>Set the Date </a:t>
          </a:r>
        </a:p>
        <a:p>
          <a:pPr marL="114300" lvl="1" indent="-114300" algn="l" defTabSz="577850" rtl="0">
            <a:lnSpc>
              <a:spcPct val="90000"/>
            </a:lnSpc>
            <a:spcBef>
              <a:spcPct val="0"/>
            </a:spcBef>
            <a:spcAft>
              <a:spcPct val="15000"/>
            </a:spcAft>
            <a:buChar char="•"/>
          </a:pPr>
          <a:r>
            <a:rPr lang="en-US" sz="1300" kern="1200">
              <a:latin typeface="Calibri" panose="020F0502020204030204"/>
            </a:rPr>
            <a:t>Black Maternal Health Week (April 11-17) and/or </a:t>
          </a:r>
        </a:p>
        <a:p>
          <a:pPr marL="114300" lvl="1" indent="-114300" algn="l" defTabSz="577850" rtl="0">
            <a:lnSpc>
              <a:spcPct val="90000"/>
            </a:lnSpc>
            <a:spcBef>
              <a:spcPct val="0"/>
            </a:spcBef>
            <a:spcAft>
              <a:spcPct val="15000"/>
            </a:spcAft>
            <a:buChar char="•"/>
          </a:pPr>
          <a:r>
            <a:rPr lang="en-US" sz="1300" kern="1200" dirty="0">
              <a:latin typeface="Calibri" panose="020F0502020204030204"/>
            </a:rPr>
            <a:t>Mother’s Day Week (week of May 14)</a:t>
          </a:r>
          <a:endParaRPr lang="en-US" sz="1300" kern="1200" dirty="0"/>
        </a:p>
        <a:p>
          <a:pPr marL="114300" lvl="1" indent="-114300" algn="l" defTabSz="577850" rtl="0">
            <a:lnSpc>
              <a:spcPct val="90000"/>
            </a:lnSpc>
            <a:spcBef>
              <a:spcPct val="0"/>
            </a:spcBef>
            <a:spcAft>
              <a:spcPct val="15000"/>
            </a:spcAft>
            <a:buChar char="•"/>
          </a:pPr>
          <a:r>
            <a:rPr lang="en-US" sz="1300" kern="1200" dirty="0"/>
            <a:t>Consider using a Grand Rounds time slot?</a:t>
          </a:r>
        </a:p>
      </dsp:txBody>
      <dsp:txXfrm>
        <a:off x="3314233" y="2131605"/>
        <a:ext cx="2473517" cy="2473517"/>
      </dsp:txXfrm>
    </dsp:sp>
    <dsp:sp modelId="{A35AFF8D-434F-45AE-B678-42454849FFC5}">
      <dsp:nvSpPr>
        <dsp:cNvPr id="0" name=""/>
        <dsp:cNvSpPr/>
      </dsp:nvSpPr>
      <dsp:spPr>
        <a:xfrm>
          <a:off x="5600416" y="1619323"/>
          <a:ext cx="3498081" cy="3498081"/>
        </a:xfrm>
        <a:prstGeom prst="ellipse">
          <a:avLst/>
        </a:prstGeom>
        <a:solidFill>
          <a:schemeClr val="accent3">
            <a:alpha val="50000"/>
            <a:hueOff val="1549914"/>
            <a:satOff val="7134"/>
            <a:lumOff val="-120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511" tIns="21590" rIns="192511" bIns="21590" numCol="1" spcCol="1270" anchor="ctr" anchorCtr="1">
          <a:noAutofit/>
        </a:bodyPr>
        <a:lstStyle/>
        <a:p>
          <a:pPr marL="0" lvl="0" indent="0" algn="l" defTabSz="755650" rtl="0">
            <a:lnSpc>
              <a:spcPct val="90000"/>
            </a:lnSpc>
            <a:spcBef>
              <a:spcPct val="0"/>
            </a:spcBef>
            <a:spcAft>
              <a:spcPct val="35000"/>
            </a:spcAft>
            <a:buNone/>
          </a:pPr>
          <a:r>
            <a:rPr lang="en-US" sz="1700" b="1" u="sng" kern="1200">
              <a:latin typeface="Calibri" panose="020F0502020204030204"/>
            </a:rPr>
            <a:t>Connect/ Invite Patients </a:t>
          </a:r>
        </a:p>
        <a:p>
          <a:pPr marL="114300" lvl="1" indent="-114300" algn="l" defTabSz="577850" rtl="0">
            <a:lnSpc>
              <a:spcPct val="90000"/>
            </a:lnSpc>
            <a:spcBef>
              <a:spcPct val="0"/>
            </a:spcBef>
            <a:spcAft>
              <a:spcPct val="15000"/>
            </a:spcAft>
            <a:buChar char="•"/>
          </a:pPr>
          <a:r>
            <a:rPr lang="en-US" sz="1300" kern="1200">
              <a:latin typeface="Calibri" panose="020F0502020204030204"/>
            </a:rPr>
            <a:t>PP Leader Rounds</a:t>
          </a:r>
          <a:endParaRPr lang="en-US" sz="1300" kern="1200"/>
        </a:p>
        <a:p>
          <a:pPr marL="114300" lvl="1" indent="-114300" algn="l" defTabSz="577850" rtl="0">
            <a:lnSpc>
              <a:spcPct val="90000"/>
            </a:lnSpc>
            <a:spcBef>
              <a:spcPct val="0"/>
            </a:spcBef>
            <a:spcAft>
              <a:spcPct val="15000"/>
            </a:spcAft>
            <a:buChar char="•"/>
          </a:pPr>
          <a:r>
            <a:rPr lang="en-US" sz="1300" kern="1200" dirty="0">
              <a:latin typeface="Calibri" panose="020F0502020204030204"/>
            </a:rPr>
            <a:t>Providers engaging patients during prenatal/PP visits,  invite  NICU moms.</a:t>
          </a:r>
        </a:p>
        <a:p>
          <a:pPr marL="114300" lvl="1" indent="-114300" algn="l" defTabSz="577850" rtl="0">
            <a:lnSpc>
              <a:spcPct val="90000"/>
            </a:lnSpc>
            <a:spcBef>
              <a:spcPct val="0"/>
            </a:spcBef>
            <a:spcAft>
              <a:spcPct val="15000"/>
            </a:spcAft>
            <a:buChar char="•"/>
          </a:pPr>
          <a:r>
            <a:rPr lang="en-US" sz="1300" kern="1200" dirty="0">
              <a:latin typeface="Calibri" panose="020F0502020204030204"/>
            </a:rPr>
            <a:t>Community Outreach (invite doulas, community health worker, home visit program, community health clinic </a:t>
          </a:r>
          <a:r>
            <a:rPr lang="en-US" sz="1300" kern="1200" dirty="0" err="1">
              <a:latin typeface="Calibri" panose="020F0502020204030204"/>
            </a:rPr>
            <a:t>etc</a:t>
          </a:r>
          <a:r>
            <a:rPr lang="en-US" sz="1300" kern="1200" dirty="0">
              <a:latin typeface="Calibri" panose="020F0502020204030204"/>
            </a:rPr>
            <a:t>)</a:t>
          </a:r>
        </a:p>
      </dsp:txBody>
      <dsp:txXfrm>
        <a:off x="6112698" y="2131605"/>
        <a:ext cx="2473517" cy="2473517"/>
      </dsp:txXfrm>
    </dsp:sp>
    <dsp:sp modelId="{23C263ED-262F-4056-B1CE-A1FFB48795DC}">
      <dsp:nvSpPr>
        <dsp:cNvPr id="0" name=""/>
        <dsp:cNvSpPr/>
      </dsp:nvSpPr>
      <dsp:spPr>
        <a:xfrm>
          <a:off x="8398882" y="1619323"/>
          <a:ext cx="3498081" cy="3498081"/>
        </a:xfrm>
        <a:prstGeom prst="ellipse">
          <a:avLst/>
        </a:prstGeom>
        <a:solidFill>
          <a:schemeClr val="accent3">
            <a:alpha val="50000"/>
            <a:hueOff val="2324871"/>
            <a:satOff val="10701"/>
            <a:lumOff val="-18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2511" tIns="21590" rIns="192511" bIns="21590" numCol="1" spcCol="1270" anchor="ctr" anchorCtr="0">
          <a:noAutofit/>
        </a:bodyPr>
        <a:lstStyle/>
        <a:p>
          <a:pPr marL="0" lvl="0" indent="0" algn="ctr" defTabSz="755650" rtl="0">
            <a:lnSpc>
              <a:spcPct val="90000"/>
            </a:lnSpc>
            <a:spcBef>
              <a:spcPct val="0"/>
            </a:spcBef>
            <a:spcAft>
              <a:spcPct val="35000"/>
            </a:spcAft>
            <a:buNone/>
          </a:pPr>
          <a:r>
            <a:rPr lang="en-US" sz="1700" b="1" kern="1200" dirty="0">
              <a:latin typeface="Calibri" panose="020F0502020204030204"/>
            </a:rPr>
            <a:t>Celebration of Respectful Care and Patient Voices Breakfast with clinical team members and patients! </a:t>
          </a:r>
          <a:endParaRPr lang="en-US" sz="1700" b="0" kern="1200" dirty="0">
            <a:latin typeface="Calibri" panose="020F0502020204030204"/>
          </a:endParaRPr>
        </a:p>
      </dsp:txBody>
      <dsp:txXfrm>
        <a:off x="8911164" y="2131605"/>
        <a:ext cx="2473517" cy="2473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614E1-67C3-4580-A053-6ACED3D9E42E}">
      <dsp:nvSpPr>
        <dsp:cNvPr id="0" name=""/>
        <dsp:cNvSpPr/>
      </dsp:nvSpPr>
      <dsp:spPr>
        <a:xfrm>
          <a:off x="4232578" y="4621"/>
          <a:ext cx="2287109" cy="228710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rtl="0">
            <a:lnSpc>
              <a:spcPct val="90000"/>
            </a:lnSpc>
            <a:spcBef>
              <a:spcPct val="0"/>
            </a:spcBef>
            <a:spcAft>
              <a:spcPct val="35000"/>
            </a:spcAft>
            <a:buNone/>
          </a:pPr>
          <a:endParaRPr lang="en-US" sz="6500" b="1" kern="1200">
            <a:solidFill>
              <a:schemeClr val="accent1"/>
            </a:solidFill>
            <a:latin typeface="Verdana Pro"/>
            <a:cs typeface="Times New Roman"/>
          </a:endParaRPr>
        </a:p>
      </dsp:txBody>
      <dsp:txXfrm>
        <a:off x="4567517" y="339560"/>
        <a:ext cx="1617231" cy="1617231"/>
      </dsp:txXfrm>
    </dsp:sp>
    <dsp:sp modelId="{3449681A-2ADF-499D-90C7-8EF16FD8EC35}">
      <dsp:nvSpPr>
        <dsp:cNvPr id="0" name=""/>
        <dsp:cNvSpPr/>
      </dsp:nvSpPr>
      <dsp:spPr>
        <a:xfrm>
          <a:off x="4712871" y="2477443"/>
          <a:ext cx="1326523" cy="1326523"/>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en-US" sz="900" kern="1200"/>
        </a:p>
      </dsp:txBody>
      <dsp:txXfrm>
        <a:off x="4888702" y="2984705"/>
        <a:ext cx="974861" cy="311999"/>
      </dsp:txXfrm>
    </dsp:sp>
    <dsp:sp modelId="{B2C56E50-2A79-4C6C-9BDD-02EDCCFAA266}">
      <dsp:nvSpPr>
        <dsp:cNvPr id="0" name=""/>
        <dsp:cNvSpPr/>
      </dsp:nvSpPr>
      <dsp:spPr>
        <a:xfrm>
          <a:off x="4232578" y="3989680"/>
          <a:ext cx="2287109" cy="2287109"/>
        </a:xfrm>
        <a:prstGeom prst="ellipse">
          <a:avLst/>
        </a:prstGeom>
        <a:solidFill>
          <a:schemeClr val="accent3">
            <a:hueOff val="1162435"/>
            <a:satOff val="5350"/>
            <a:lumOff val="-90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b="1" kern="1200">
              <a:solidFill>
                <a:schemeClr val="accent1"/>
              </a:solidFill>
              <a:latin typeface="Verdana Pro"/>
            </a:rPr>
            <a:t> </a:t>
          </a:r>
        </a:p>
      </dsp:txBody>
      <dsp:txXfrm>
        <a:off x="4567517" y="4324619"/>
        <a:ext cx="1617231" cy="1617231"/>
      </dsp:txXfrm>
    </dsp:sp>
    <dsp:sp modelId="{5EBD4DE0-3EA7-44B1-8C5F-0D86F7EFE3CE}">
      <dsp:nvSpPr>
        <dsp:cNvPr id="0" name=""/>
        <dsp:cNvSpPr/>
      </dsp:nvSpPr>
      <dsp:spPr>
        <a:xfrm>
          <a:off x="6862754" y="2715303"/>
          <a:ext cx="727300" cy="850804"/>
        </a:xfrm>
        <a:prstGeom prst="rightArrow">
          <a:avLst>
            <a:gd name="adj1" fmla="val 60000"/>
            <a:gd name="adj2" fmla="val 50000"/>
          </a:avLst>
        </a:prstGeom>
        <a:solidFill>
          <a:schemeClr val="accent3">
            <a:hueOff val="2324871"/>
            <a:satOff val="10701"/>
            <a:lumOff val="-180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862754" y="2885464"/>
        <a:ext cx="509110" cy="510482"/>
      </dsp:txXfrm>
    </dsp:sp>
    <dsp:sp modelId="{87F362FB-F708-4F9B-A5B1-71781CAEAC56}">
      <dsp:nvSpPr>
        <dsp:cNvPr id="0" name=""/>
        <dsp:cNvSpPr/>
      </dsp:nvSpPr>
      <dsp:spPr>
        <a:xfrm>
          <a:off x="7891953" y="853596"/>
          <a:ext cx="4574218" cy="4574218"/>
        </a:xfrm>
        <a:prstGeom prst="ellipse">
          <a:avLst/>
        </a:prstGeom>
        <a:solidFill>
          <a:schemeClr val="accent3">
            <a:hueOff val="2324871"/>
            <a:satOff val="10701"/>
            <a:lumOff val="-18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r>
            <a:rPr lang="en-US" sz="3000" b="1" kern="1200">
              <a:solidFill>
                <a:schemeClr val="accent1"/>
              </a:solidFill>
            </a:rPr>
            <a:t>Achievable Patient/Community Engagement</a:t>
          </a:r>
          <a:r>
            <a:rPr lang="en-US" sz="3000" b="1" kern="1200">
              <a:solidFill>
                <a:schemeClr val="accent1"/>
              </a:solidFill>
              <a:latin typeface="Calibri" panose="020F0502020204030204"/>
            </a:rPr>
            <a:t> Strategies</a:t>
          </a:r>
          <a:endParaRPr lang="en-US" sz="3000" b="1" kern="1200">
            <a:solidFill>
              <a:schemeClr val="accent1"/>
            </a:solidFill>
          </a:endParaRPr>
        </a:p>
      </dsp:txBody>
      <dsp:txXfrm>
        <a:off x="8561832" y="1523475"/>
        <a:ext cx="3234460" cy="32344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B6ECD6-54B9-4F94-8E14-203B91A37CF0}"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540EB-5334-4296-967C-10B4D905E33B}" type="slidenum">
              <a:rPr lang="en-US" smtClean="0"/>
              <a:t>‹#›</a:t>
            </a:fld>
            <a:endParaRPr lang="en-US"/>
          </a:p>
        </p:txBody>
      </p:sp>
    </p:spTree>
    <p:extLst>
      <p:ext uri="{BB962C8B-B14F-4D97-AF65-F5344CB8AC3E}">
        <p14:creationId xmlns:p14="http://schemas.microsoft.com/office/powerpoint/2010/main" val="80263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cog.org/education-and-events/emodules/respectful-care"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Respectful Maternity Care Framework and Evidence-Based Clinical Practice Guideline provides evidence-based approaches to accomplish the following:</a:t>
            </a:r>
            <a:endParaRPr lang="en-US"/>
          </a:p>
          <a:p>
            <a:r>
              <a:rPr lang="en-US"/>
              <a:t>Identify the essential aspects of respectful care</a:t>
            </a:r>
            <a:endParaRPr lang="en-US">
              <a:cs typeface="Calibri"/>
            </a:endParaRPr>
          </a:p>
          <a:p>
            <a:r>
              <a:rPr lang="en-US"/>
              <a:t>Enhance awareness regarding the need for RMC</a:t>
            </a:r>
            <a:endParaRPr lang="en-US">
              <a:cs typeface="Calibri"/>
            </a:endParaRPr>
          </a:p>
          <a:p>
            <a:r>
              <a:rPr lang="en-US"/>
              <a:t>Encourage reflection to identify opportunities for personal and organizational improvement to provide RMC</a:t>
            </a:r>
            <a:endParaRPr lang="en-US">
              <a:cs typeface="Calibri"/>
            </a:endParaRPr>
          </a:p>
          <a:p>
            <a:r>
              <a:rPr lang="en-US"/>
              <a:t>Participate in improving the birth experience for people obtaining health care in maternity settings</a:t>
            </a:r>
            <a:endParaRPr lang="en-US">
              <a:cs typeface="Calibri"/>
            </a:endParaRPr>
          </a:p>
          <a:p>
            <a:r>
              <a:rPr lang="en-US"/>
              <a:t>Support the implementation of RMC processes</a:t>
            </a:r>
            <a:endParaRPr lang="en-US">
              <a:cs typeface="Calibri"/>
            </a:endParaRPr>
          </a:p>
          <a:p>
            <a:endParaRPr lang="en-US">
              <a:cs typeface="Calibri"/>
            </a:endParaRPr>
          </a:p>
          <a:p>
            <a:r>
              <a:rPr lang="en-US" b="1"/>
              <a:t>Description</a:t>
            </a:r>
            <a:endParaRPr lang="en-US"/>
          </a:p>
          <a:p>
            <a:r>
              <a:rPr lang="en-US"/>
              <a:t>Respectful Maternity Care (RMC) is an approach to care that emphasizes the fundamental rights of women, newborn, and families, promoting equitable access to evidence-based care while recognizing unique needs and </a:t>
            </a:r>
            <a:r>
              <a:rPr lang="en-US" err="1"/>
              <a:t>preferencerods</a:t>
            </a:r>
            <a:r>
              <a:rPr lang="en-US"/>
              <a:t> (</a:t>
            </a:r>
            <a:r>
              <a:rPr lang="en-US" err="1"/>
              <a:t>Shakibazadeh</a:t>
            </a:r>
            <a:r>
              <a:rPr lang="en-US"/>
              <a:t> et al., 2018). Attitudes and behaviors of healthcare providers are entrenched in cultural norms and implicit and explicit bias may cause unintended harm during patient interactions (Howell et al., 2018). These factors may lead to harmful consequences and place patients at greater risk for not receiving appropriate attention to address individual concerns or quality care, specifically in the intrapartum and postpartum periods (Levine &amp; Lowe, 2015; Miller et al., 2016; Saluja &amp; Bryant, 2021).</a:t>
            </a:r>
            <a:endParaRPr lang="en-US">
              <a:cs typeface="Calibri"/>
            </a:endParaRPr>
          </a:p>
          <a:p>
            <a:r>
              <a:rPr lang="en-US" b="1"/>
              <a:t>The Respectful Maternity Care Framework and Evidence-Based Clinical Practice Guideline provides evidence-based approaches to accomplish the following:</a:t>
            </a:r>
            <a:endParaRPr lang="en-US"/>
          </a:p>
          <a:p>
            <a:r>
              <a:rPr lang="en-US"/>
              <a:t>Identify the essential aspects of respectful care</a:t>
            </a:r>
            <a:endParaRPr lang="en-US">
              <a:cs typeface="Calibri"/>
            </a:endParaRPr>
          </a:p>
          <a:p>
            <a:r>
              <a:rPr lang="en-US"/>
              <a:t>Enhance awareness regarding the need for RMC</a:t>
            </a:r>
            <a:endParaRPr lang="en-US">
              <a:cs typeface="Calibri"/>
            </a:endParaRPr>
          </a:p>
          <a:p>
            <a:r>
              <a:rPr lang="en-US"/>
              <a:t>Encourage reflection to identify opportunities for personal and organizational improvement to provide RMC</a:t>
            </a:r>
            <a:endParaRPr lang="en-US">
              <a:cs typeface="Calibri"/>
            </a:endParaRPr>
          </a:p>
          <a:p>
            <a:r>
              <a:rPr lang="en-US"/>
              <a:t>Participate in improving the birth experience for people obtaining health care in maternity settings</a:t>
            </a:r>
            <a:endParaRPr lang="en-US">
              <a:cs typeface="Calibri"/>
            </a:endParaRPr>
          </a:p>
          <a:p>
            <a:r>
              <a:rPr lang="en-US"/>
              <a:t>Support the implementation of RMC processes</a:t>
            </a:r>
            <a:endParaRPr lang="en-US">
              <a:cs typeface="Calibri"/>
            </a:endParaRPr>
          </a:p>
          <a:p>
            <a:endParaRPr lang="en-US"/>
          </a:p>
          <a:p>
            <a:r>
              <a:rPr lang="en-US"/>
              <a:t>Respectful Maternity Care Implementation Toolkit provides you the tools and resources you need to implement the 10 Step “C.A.R.E. P.A.A.T.T.H.” in your organization to provide Respectful Maternity Care to every patient, every interaction, every time.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B6540EB-5334-4296-967C-10B4D905E33B}" type="slidenum">
              <a:rPr lang="en-US" smtClean="0"/>
              <a:t>5</a:t>
            </a:fld>
            <a:endParaRPr lang="en-US"/>
          </a:p>
        </p:txBody>
      </p:sp>
    </p:spTree>
    <p:extLst>
      <p:ext uri="{BB962C8B-B14F-4D97-AF65-F5344CB8AC3E}">
        <p14:creationId xmlns:p14="http://schemas.microsoft.com/office/powerpoint/2010/main" val="153710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7CC341-821B-413D-A8A4-39E7464FF4B0}" type="slidenum">
              <a:rPr lang="en-US" smtClean="0"/>
              <a:t>24</a:t>
            </a:fld>
            <a:endParaRPr lang="en-US"/>
          </a:p>
        </p:txBody>
      </p:sp>
    </p:spTree>
    <p:extLst>
      <p:ext uri="{BB962C8B-B14F-4D97-AF65-F5344CB8AC3E}">
        <p14:creationId xmlns:p14="http://schemas.microsoft.com/office/powerpoint/2010/main" val="3453652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9363" rtl="0" eaLnBrk="1" fontAlgn="auto" latinLnBrk="0" hangingPunct="1">
              <a:lnSpc>
                <a:spcPct val="100000"/>
              </a:lnSpc>
              <a:spcBef>
                <a:spcPts val="0"/>
              </a:spcBef>
              <a:spcAft>
                <a:spcPts val="0"/>
              </a:spcAft>
              <a:buClrTx/>
              <a:buSzTx/>
              <a:buFontTx/>
              <a:buNone/>
              <a:tabLst/>
              <a:defRPr/>
            </a:pPr>
            <a:fld id="{26CEC867-692B-4954-BAD2-14D58E14F6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936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77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27</a:t>
            </a:fld>
            <a:endParaRPr lang="en-US"/>
          </a:p>
        </p:txBody>
      </p:sp>
    </p:spTree>
    <p:extLst>
      <p:ext uri="{BB962C8B-B14F-4D97-AF65-F5344CB8AC3E}">
        <p14:creationId xmlns:p14="http://schemas.microsoft.com/office/powerpoint/2010/main" val="3193309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spcAft>
                <a:spcPts val="1000"/>
              </a:spcAft>
              <a:buFont typeface="Arial"/>
              <a:buChar char="•"/>
            </a:pPr>
            <a:r>
              <a:rPr lang="en-US"/>
              <a:t>Get input on PREM Results and how to help teams focus on actively responding to PREM results</a:t>
            </a:r>
          </a:p>
          <a:p>
            <a:pPr marL="285750" indent="-285750">
              <a:spcBef>
                <a:spcPts val="1000"/>
              </a:spcBef>
              <a:spcAft>
                <a:spcPts val="1000"/>
              </a:spcAft>
              <a:buFont typeface="Arial"/>
              <a:buChar char="•"/>
            </a:pPr>
            <a:r>
              <a:rPr lang="en-US"/>
              <a:t>How to we help teams focus Respectful Care Strategies</a:t>
            </a:r>
          </a:p>
        </p:txBody>
      </p:sp>
      <p:sp>
        <p:nvSpPr>
          <p:cNvPr id="4" name="Slide Number Placeholder 3"/>
          <p:cNvSpPr>
            <a:spLocks noGrp="1"/>
          </p:cNvSpPr>
          <p:nvPr>
            <p:ph type="sldNum" sz="quarter" idx="5"/>
          </p:nvPr>
        </p:nvSpPr>
        <p:spPr/>
        <p:txBody>
          <a:bodyPr/>
          <a:lstStyle/>
          <a:p>
            <a:fld id="{AF5B0028-12DD-41C9-A0A5-93A22CFF03C2}" type="slidenum">
              <a:rPr lang="en-US"/>
              <a:t>32</a:t>
            </a:fld>
            <a:endParaRPr lang="en-US"/>
          </a:p>
        </p:txBody>
      </p:sp>
    </p:spTree>
    <p:extLst>
      <p:ext uri="{BB962C8B-B14F-4D97-AF65-F5344CB8AC3E}">
        <p14:creationId xmlns:p14="http://schemas.microsoft.com/office/powerpoint/2010/main" val="2316313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spcAft>
                <a:spcPts val="1000"/>
              </a:spcAft>
              <a:buFont typeface="Arial"/>
              <a:buChar char="•"/>
            </a:pPr>
            <a:r>
              <a:rPr lang="en-US"/>
              <a:t>Get input on PREM Results and how to help teams focus on actively responding to PREM results</a:t>
            </a:r>
          </a:p>
          <a:p>
            <a:pPr marL="285750" indent="-285750">
              <a:spcBef>
                <a:spcPts val="1000"/>
              </a:spcBef>
              <a:spcAft>
                <a:spcPts val="1000"/>
              </a:spcAft>
              <a:buFont typeface="Arial"/>
              <a:buChar char="•"/>
            </a:pPr>
            <a:r>
              <a:rPr lang="en-US"/>
              <a:t>How to we help teams focus Respectful Care Strategies</a:t>
            </a:r>
          </a:p>
        </p:txBody>
      </p:sp>
      <p:sp>
        <p:nvSpPr>
          <p:cNvPr id="4" name="Slide Number Placeholder 3"/>
          <p:cNvSpPr>
            <a:spLocks noGrp="1"/>
          </p:cNvSpPr>
          <p:nvPr>
            <p:ph type="sldNum" sz="quarter" idx="5"/>
          </p:nvPr>
        </p:nvSpPr>
        <p:spPr/>
        <p:txBody>
          <a:bodyPr/>
          <a:lstStyle/>
          <a:p>
            <a:fld id="{AF5B0028-12DD-41C9-A0A5-93A22CFF03C2}" type="slidenum">
              <a:rPr lang="en-US"/>
              <a:t>33</a:t>
            </a:fld>
            <a:endParaRPr lang="en-US"/>
          </a:p>
        </p:txBody>
      </p:sp>
    </p:spTree>
    <p:extLst>
      <p:ext uri="{BB962C8B-B14F-4D97-AF65-F5344CB8AC3E}">
        <p14:creationId xmlns:p14="http://schemas.microsoft.com/office/powerpoint/2010/main" val="80248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spcAft>
                <a:spcPts val="1000"/>
              </a:spcAft>
              <a:buFont typeface="Arial"/>
              <a:buChar char="•"/>
            </a:pPr>
            <a:r>
              <a:rPr lang="en-US"/>
              <a:t>Get input on PREM Results and how to help teams focus on actively responding to PREM results</a:t>
            </a:r>
          </a:p>
          <a:p>
            <a:pPr marL="285750" indent="-285750">
              <a:spcBef>
                <a:spcPts val="1000"/>
              </a:spcBef>
              <a:spcAft>
                <a:spcPts val="1000"/>
              </a:spcAft>
              <a:buFont typeface="Arial"/>
              <a:buChar char="•"/>
            </a:pPr>
            <a:r>
              <a:rPr lang="en-US"/>
              <a:t>How to we help teams focus Respectful Care Strategies</a:t>
            </a:r>
          </a:p>
        </p:txBody>
      </p:sp>
      <p:sp>
        <p:nvSpPr>
          <p:cNvPr id="4" name="Slide Number Placeholder 3"/>
          <p:cNvSpPr>
            <a:spLocks noGrp="1"/>
          </p:cNvSpPr>
          <p:nvPr>
            <p:ph type="sldNum" sz="quarter" idx="5"/>
          </p:nvPr>
        </p:nvSpPr>
        <p:spPr/>
        <p:txBody>
          <a:bodyPr/>
          <a:lstStyle/>
          <a:p>
            <a:fld id="{AF5B0028-12DD-41C9-A0A5-93A22CFF03C2}" type="slidenum">
              <a:rPr lang="en-US"/>
              <a:t>36</a:t>
            </a:fld>
            <a:endParaRPr lang="en-US"/>
          </a:p>
        </p:txBody>
      </p:sp>
    </p:spTree>
    <p:extLst>
      <p:ext uri="{BB962C8B-B14F-4D97-AF65-F5344CB8AC3E}">
        <p14:creationId xmlns:p14="http://schemas.microsoft.com/office/powerpoint/2010/main" val="3649183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In collaboration with </a:t>
            </a:r>
            <a:r>
              <a:rPr lang="en-US"/>
              <a:t>Tamela Milan-Alexander,</a:t>
            </a:r>
          </a:p>
          <a:p>
            <a:pPr lvl="1"/>
            <a:r>
              <a:rPr lang="en-US"/>
              <a:t>Director of Community Engagement at </a:t>
            </a:r>
            <a:r>
              <a:rPr lang="en-US" err="1"/>
              <a:t>Everthrive</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41</a:t>
            </a:fld>
            <a:endParaRPr lang="en-US"/>
          </a:p>
        </p:txBody>
      </p:sp>
    </p:spTree>
    <p:extLst>
      <p:ext uri="{BB962C8B-B14F-4D97-AF65-F5344CB8AC3E}">
        <p14:creationId xmlns:p14="http://schemas.microsoft.com/office/powerpoint/2010/main" val="2676849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108F0-C57B-4745-B908-E7B4D8E8E1B1}" type="slidenum">
              <a:rPr lang="en-US" smtClean="0"/>
              <a:t>54</a:t>
            </a:fld>
            <a:endParaRPr lang="en-US" dirty="0"/>
          </a:p>
        </p:txBody>
      </p:sp>
    </p:spTree>
    <p:extLst>
      <p:ext uri="{BB962C8B-B14F-4D97-AF65-F5344CB8AC3E}">
        <p14:creationId xmlns:p14="http://schemas.microsoft.com/office/powerpoint/2010/main" val="3175209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Shortened in this breakout version. Original in YIR</a:t>
            </a:r>
          </a:p>
          <a:p>
            <a:endParaRPr lang="en-US">
              <a:cs typeface="Calibri"/>
            </a:endParaRPr>
          </a:p>
          <a:p>
            <a:r>
              <a:rPr lang="en-US">
                <a:cs typeface="Calibri"/>
              </a:rPr>
              <a:t>Guide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1C258-122C-4775-B207-3DE2D949F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511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108F0-C57B-4745-B908-E7B4D8E8E1B1}" type="slidenum">
              <a:rPr lang="en-US" smtClean="0"/>
              <a:t>55</a:t>
            </a:fld>
            <a:endParaRPr lang="en-US" dirty="0"/>
          </a:p>
        </p:txBody>
      </p:sp>
    </p:spTree>
    <p:extLst>
      <p:ext uri="{BB962C8B-B14F-4D97-AF65-F5344CB8AC3E}">
        <p14:creationId xmlns:p14="http://schemas.microsoft.com/office/powerpoint/2010/main" val="2282957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108F0-C57B-4745-B908-E7B4D8E8E1B1}" type="slidenum">
              <a:rPr lang="en-US" smtClean="0"/>
              <a:t>56</a:t>
            </a:fld>
            <a:endParaRPr lang="en-US" dirty="0"/>
          </a:p>
        </p:txBody>
      </p:sp>
    </p:spTree>
    <p:extLst>
      <p:ext uri="{BB962C8B-B14F-4D97-AF65-F5344CB8AC3E}">
        <p14:creationId xmlns:p14="http://schemas.microsoft.com/office/powerpoint/2010/main" val="330709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108F0-C57B-4745-B908-E7B4D8E8E1B1}" type="slidenum">
              <a:rPr lang="en-US" smtClean="0"/>
              <a:t>57</a:t>
            </a:fld>
            <a:endParaRPr lang="en-US" dirty="0"/>
          </a:p>
        </p:txBody>
      </p:sp>
    </p:spTree>
    <p:extLst>
      <p:ext uri="{BB962C8B-B14F-4D97-AF65-F5344CB8AC3E}">
        <p14:creationId xmlns:p14="http://schemas.microsoft.com/office/powerpoint/2010/main" val="2841287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108F0-C57B-4745-B908-E7B4D8E8E1B1}" type="slidenum">
              <a:rPr lang="en-US" smtClean="0"/>
              <a:t>58</a:t>
            </a:fld>
            <a:endParaRPr lang="en-US" dirty="0"/>
          </a:p>
        </p:txBody>
      </p:sp>
    </p:spTree>
    <p:extLst>
      <p:ext uri="{BB962C8B-B14F-4D97-AF65-F5344CB8AC3E}">
        <p14:creationId xmlns:p14="http://schemas.microsoft.com/office/powerpoint/2010/main" val="1819352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108F0-C57B-4745-B908-E7B4D8E8E1B1}" type="slidenum">
              <a:rPr lang="en-US" smtClean="0"/>
              <a:t>59</a:t>
            </a:fld>
            <a:endParaRPr lang="en-US" dirty="0"/>
          </a:p>
        </p:txBody>
      </p:sp>
    </p:spTree>
    <p:extLst>
      <p:ext uri="{BB962C8B-B14F-4D97-AF65-F5344CB8AC3E}">
        <p14:creationId xmlns:p14="http://schemas.microsoft.com/office/powerpoint/2010/main" val="1125014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6108F0-C57B-4745-B908-E7B4D8E8E1B1}" type="slidenum">
              <a:rPr lang="en-US" smtClean="0"/>
              <a:t>60</a:t>
            </a:fld>
            <a:endParaRPr lang="en-US" dirty="0"/>
          </a:p>
        </p:txBody>
      </p:sp>
    </p:spTree>
    <p:extLst>
      <p:ext uri="{BB962C8B-B14F-4D97-AF65-F5344CB8AC3E}">
        <p14:creationId xmlns:p14="http://schemas.microsoft.com/office/powerpoint/2010/main" val="2751015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a:hlinkClick r:id="rId3"/>
              </a:rPr>
              <a:t>https://www.acog.org/education-and-events/emodules/respectful-care</a:t>
            </a:r>
            <a:endParaRPr lang="en-US">
              <a:cs typeface="Calibri" panose="020F0502020204030204"/>
            </a:endParaRPr>
          </a:p>
          <a:p>
            <a:pPr algn="ct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B6540EB-5334-4296-967C-10B4D905E33B}" type="slidenum">
              <a:rPr lang="en-US" smtClean="0"/>
              <a:t>63</a:t>
            </a:fld>
            <a:endParaRPr lang="en-US"/>
          </a:p>
        </p:txBody>
      </p:sp>
    </p:spTree>
    <p:extLst>
      <p:ext uri="{BB962C8B-B14F-4D97-AF65-F5344CB8AC3E}">
        <p14:creationId xmlns:p14="http://schemas.microsoft.com/office/powerpoint/2010/main" val="982064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14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762407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6278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131310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65238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12724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61679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references from</a:t>
            </a:r>
            <a:r>
              <a:rPr lang="en-US" baseline="0"/>
              <a:t> grant for these articles at the bottom in italics </a:t>
            </a:r>
            <a:endParaRPr lang="en-US"/>
          </a:p>
        </p:txBody>
      </p:sp>
      <p:sp>
        <p:nvSpPr>
          <p:cNvPr id="4" name="Slide Number Placeholder 3"/>
          <p:cNvSpPr>
            <a:spLocks noGrp="1"/>
          </p:cNvSpPr>
          <p:nvPr>
            <p:ph type="sldNum" sz="quarter" idx="10"/>
          </p:nvPr>
        </p:nvSpPr>
        <p:spPr/>
        <p:txBody>
          <a:bodyPr/>
          <a:lstStyle/>
          <a:p>
            <a:fld id="{6D7CC341-821B-413D-A8A4-39E7464FF4B0}" type="slidenum">
              <a:rPr lang="en-US" smtClean="0"/>
              <a:t>22</a:t>
            </a:fld>
            <a:endParaRPr lang="en-US"/>
          </a:p>
        </p:txBody>
      </p:sp>
    </p:spTree>
    <p:extLst>
      <p:ext uri="{BB962C8B-B14F-4D97-AF65-F5344CB8AC3E}">
        <p14:creationId xmlns:p14="http://schemas.microsoft.com/office/powerpoint/2010/main" val="44010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3.bin"/><Relationship Id="rId5" Type="http://schemas.openxmlformats.org/officeDocument/2006/relationships/image" Target="../media/image30.emf"/><Relationship Id="rId4" Type="http://schemas.openxmlformats.org/officeDocument/2006/relationships/oleObject" Target="../embeddings/oleObject2.bin"/></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emf"/></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36.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36.emf"/></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36.emf"/></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Master" Target="../slideMasters/slideMaster5.xml"/><Relationship Id="rId4" Type="http://schemas.openxmlformats.org/officeDocument/2006/relationships/image" Target="../media/image46.emf"/></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Master" Target="../slideMasters/slideMaster5.xml"/><Relationship Id="rId4" Type="http://schemas.openxmlformats.org/officeDocument/2006/relationships/image" Target="../media/image46.emf"/></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Master" Target="../slideMasters/slideMaster5.xml"/><Relationship Id="rId4" Type="http://schemas.openxmlformats.org/officeDocument/2006/relationships/image" Target="../media/image46.emf"/></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Master" Target="../slideMasters/slideMaster5.xml"/><Relationship Id="rId4" Type="http://schemas.openxmlformats.org/officeDocument/2006/relationships/image" Target="../media/image46.emf"/></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88707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92845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34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9558344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1645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148523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206374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889493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71445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543225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0463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5761984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053627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817675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33147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9156734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2/22/2023</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6108123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a:extLst>
                <a:ext uri="{28A0092B-C50C-407E-A947-70E740481C1C}">
                  <a14:useLocalDpi xmlns:a14="http://schemas.microsoft.com/office/drawing/2010/main" val="0"/>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6205134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738288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638027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5831540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153241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029959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853668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256902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1853115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676728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5344930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1BFB96-B209-B245-8059-C9A876BB58EC}"/>
              </a:ext>
            </a:extLst>
          </p:cNvPr>
          <p:cNvSpPr>
            <a:spLocks noGrp="1"/>
          </p:cNvSpPr>
          <p:nvPr>
            <p:ph type="ftr" sz="quarter" idx="11"/>
          </p:nvPr>
        </p:nvSpPr>
        <p:spPr>
          <a:xfrm>
            <a:off x="3343903" y="6370016"/>
            <a:ext cx="4258300" cy="365125"/>
          </a:xfrm>
        </p:spPr>
        <p:txBody>
          <a:bodyPr/>
          <a:lstStyle>
            <a:lvl1pPr algn="l">
              <a:defRPr sz="1100"/>
            </a:lvl1pPr>
          </a:lstStyle>
          <a:p>
            <a:endParaRPr lang="en-US"/>
          </a:p>
        </p:txBody>
      </p:sp>
      <p:sp>
        <p:nvSpPr>
          <p:cNvPr id="6" name="Slide Number Placeholder 5">
            <a:extLst>
              <a:ext uri="{FF2B5EF4-FFF2-40B4-BE49-F238E27FC236}">
                <a16:creationId xmlns:a16="http://schemas.microsoft.com/office/drawing/2014/main" id="{3165731D-9F93-2B4F-BB58-9A36944068DC}"/>
              </a:ext>
            </a:extLst>
          </p:cNvPr>
          <p:cNvSpPr>
            <a:spLocks noGrp="1"/>
          </p:cNvSpPr>
          <p:nvPr>
            <p:ph type="sldNum" sz="quarter" idx="12"/>
          </p:nvPr>
        </p:nvSpPr>
        <p:spPr>
          <a:xfrm>
            <a:off x="8610611" y="6370016"/>
            <a:ext cx="3305463" cy="365125"/>
          </a:xfrm>
        </p:spPr>
        <p:txBody>
          <a:bodyPr/>
          <a:lstStyle>
            <a:lvl1pPr>
              <a:defRPr sz="1100">
                <a:solidFill>
                  <a:schemeClr val="accent1">
                    <a:lumMod val="20000"/>
                    <a:lumOff val="80000"/>
                  </a:schemeClr>
                </a:solidFill>
              </a:defRPr>
            </a:lvl1pPr>
          </a:lstStyle>
          <a:p>
            <a:fld id="{96ACBB43-5C7B-084B-877B-5EF90931306D}" type="slidenum">
              <a:rPr lang="en-US" smtClean="0"/>
              <a:pPr/>
              <a:t>‹#›</a:t>
            </a:fld>
            <a:endParaRPr lang="en-US"/>
          </a:p>
        </p:txBody>
      </p:sp>
      <p:pic>
        <p:nvPicPr>
          <p:cNvPr id="10" name="Picture 9">
            <a:extLst>
              <a:ext uri="{FF2B5EF4-FFF2-40B4-BE49-F238E27FC236}">
                <a16:creationId xmlns:a16="http://schemas.microsoft.com/office/drawing/2014/main" id="{8B1DDA7C-0811-7C49-A098-BFE5C5646B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V="1">
            <a:off x="1199649" y="5081783"/>
            <a:ext cx="803739" cy="113180"/>
          </a:xfrm>
          <a:prstGeom prst="rect">
            <a:avLst/>
          </a:prstGeom>
        </p:spPr>
      </p:pic>
      <p:sp>
        <p:nvSpPr>
          <p:cNvPr id="4" name="Title 3">
            <a:extLst>
              <a:ext uri="{FF2B5EF4-FFF2-40B4-BE49-F238E27FC236}">
                <a16:creationId xmlns:a16="http://schemas.microsoft.com/office/drawing/2014/main" id="{5DF96C8F-3EA2-F446-82B5-EB7F6B8E25BC}"/>
              </a:ext>
            </a:extLst>
          </p:cNvPr>
          <p:cNvSpPr>
            <a:spLocks noGrp="1"/>
          </p:cNvSpPr>
          <p:nvPr>
            <p:ph type="title"/>
          </p:nvPr>
        </p:nvSpPr>
        <p:spPr>
          <a:xfrm>
            <a:off x="1239865" y="1322310"/>
            <a:ext cx="7347488" cy="2850879"/>
          </a:xfrm>
        </p:spPr>
        <p:txBody>
          <a:bodyPr bIns="0" anchor="b" anchorCtr="0">
            <a:noAutofit/>
          </a:bodyPr>
          <a:lstStyle>
            <a:lvl1pPr fontAlgn="base">
              <a:lnSpc>
                <a:spcPct val="85000"/>
              </a:lnSpc>
              <a:defRPr sz="6600" b="1" i="0" spc="-150">
                <a:solidFill>
                  <a:schemeClr val="accent1">
                    <a:lumMod val="50000"/>
                  </a:schemeClr>
                </a:solidFill>
                <a:latin typeface="Spectral ExtraBold" panose="02020502060000000000" pitchFamily="18" charset="77"/>
              </a:defRPr>
            </a:lvl1pPr>
          </a:lstStyle>
          <a:p>
            <a:r>
              <a:rPr lang="en-US"/>
              <a:t>Click to edit Master title style</a:t>
            </a:r>
          </a:p>
        </p:txBody>
      </p:sp>
      <p:sp>
        <p:nvSpPr>
          <p:cNvPr id="16" name="Text Placeholder 15">
            <a:extLst>
              <a:ext uri="{FF2B5EF4-FFF2-40B4-BE49-F238E27FC236}">
                <a16:creationId xmlns:a16="http://schemas.microsoft.com/office/drawing/2014/main" id="{E0F84FE7-0540-3B41-8011-E3E03A7CCBC0}"/>
              </a:ext>
            </a:extLst>
          </p:cNvPr>
          <p:cNvSpPr>
            <a:spLocks noGrp="1"/>
          </p:cNvSpPr>
          <p:nvPr>
            <p:ph type="body" sz="quarter" idx="14" hasCustomPrompt="1"/>
          </p:nvPr>
        </p:nvSpPr>
        <p:spPr>
          <a:xfrm>
            <a:off x="1239877" y="4339543"/>
            <a:ext cx="5626639" cy="457199"/>
          </a:xfrm>
        </p:spPr>
        <p:txBody>
          <a:bodyPr>
            <a:normAutofit/>
          </a:bodyPr>
          <a:lstStyle>
            <a:lvl1pPr marL="0" indent="0">
              <a:buNone/>
              <a:defRPr sz="1430" spc="300">
                <a:solidFill>
                  <a:schemeClr val="accent1"/>
                </a:solidFill>
              </a:defRPr>
            </a:lvl1pPr>
          </a:lstStyle>
          <a:p>
            <a:pPr lvl="0"/>
            <a:r>
              <a:rPr lang="en-US"/>
              <a:t>Click to add subtitle</a:t>
            </a:r>
          </a:p>
        </p:txBody>
      </p:sp>
      <p:pic>
        <p:nvPicPr>
          <p:cNvPr id="11" name="Picture 10">
            <a:extLst>
              <a:ext uri="{FF2B5EF4-FFF2-40B4-BE49-F238E27FC236}">
                <a16:creationId xmlns:a16="http://schemas.microsoft.com/office/drawing/2014/main" id="{0BA5CF0F-7E2D-4728-A880-39884FE2B2B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5943" y="6369829"/>
            <a:ext cx="1664793" cy="251114"/>
          </a:xfrm>
          <a:prstGeom prst="rect">
            <a:avLst/>
          </a:prstGeom>
        </p:spPr>
      </p:pic>
    </p:spTree>
    <p:extLst>
      <p:ext uri="{BB962C8B-B14F-4D97-AF65-F5344CB8AC3E}">
        <p14:creationId xmlns:p14="http://schemas.microsoft.com/office/powerpoint/2010/main" val="389512105"/>
      </p:ext>
    </p:extLst>
  </p:cSld>
  <p:clrMapOvr>
    <a:masterClrMapping/>
  </p:clrMapOvr>
  <p:extLst>
    <p:ext uri="{DCECCB84-F9BA-43D5-87BE-67443E8EF086}">
      <p15:sldGuideLst xmlns:p15="http://schemas.microsoft.com/office/powerpoint/2012/main">
        <p15:guide id="1" orient="horz" pos="2640">
          <p15:clr>
            <a:srgbClr val="FBAE40"/>
          </p15:clr>
        </p15:guide>
        <p15:guide id="2" pos="76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AA46-A5E1-D542-8104-A09FED725D6F}"/>
              </a:ext>
            </a:extLst>
          </p:cNvPr>
          <p:cNvSpPr>
            <a:spLocks noGrp="1"/>
          </p:cNvSpPr>
          <p:nvPr>
            <p:ph type="title"/>
          </p:nvPr>
        </p:nvSpPr>
        <p:spPr>
          <a:xfrm>
            <a:off x="1389321" y="681149"/>
            <a:ext cx="9854317" cy="390523"/>
          </a:xfrm>
        </p:spPr>
        <p:txBody>
          <a:bodyPr/>
          <a:lstStyle>
            <a:lvl1pPr>
              <a:defRPr sz="2000" b="1" spc="200" baseline="0">
                <a:solidFill>
                  <a:schemeClr val="bg1">
                    <a:lumMod val="6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82797D-D6FC-5140-AF46-C6F6A647688D}"/>
              </a:ext>
            </a:extLst>
          </p:cNvPr>
          <p:cNvSpPr>
            <a:spLocks noGrp="1"/>
          </p:cNvSpPr>
          <p:nvPr>
            <p:ph idx="1" hasCustomPrompt="1"/>
          </p:nvPr>
        </p:nvSpPr>
        <p:spPr>
          <a:xfrm>
            <a:off x="1389321" y="1477151"/>
            <a:ext cx="9854317" cy="4307435"/>
          </a:xfrm>
        </p:spPr>
        <p:txBody>
          <a:bodyPr lIns="0" tIns="0"/>
          <a:lstStyle>
            <a:lvl1pPr marL="571500" indent="-571500">
              <a:buSzPct val="140000"/>
              <a:buFont typeface="Courier New" panose="02070309020205020404" pitchFamily="49" charset="0"/>
              <a:buChar char="o"/>
              <a:defRPr sz="2800"/>
            </a:lvl1pPr>
            <a:lvl2pPr marL="974725" indent="-346075">
              <a:defRPr sz="2800"/>
            </a:lvl2pPr>
            <a:lvl3pPr marL="1371600" indent="-304800">
              <a:defRPr/>
            </a:lvl3pPr>
            <a:lvl4pPr marL="1768475" indent="-342900">
              <a:defRPr/>
            </a:lvl4pPr>
            <a:lvl5pPr marL="2117725" indent="-29210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6549E54-A108-1C4D-9843-175CDBDF3FBB}"/>
              </a:ext>
            </a:extLst>
          </p:cNvPr>
          <p:cNvSpPr>
            <a:spLocks noGrp="1"/>
          </p:cNvSpPr>
          <p:nvPr>
            <p:ph type="ftr" sz="quarter" idx="11"/>
          </p:nvPr>
        </p:nvSpPr>
        <p:spPr>
          <a:xfrm>
            <a:off x="4261104" y="6356368"/>
            <a:ext cx="464872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39E4767A-6F26-144D-9550-0D521B79F6E6}"/>
              </a:ext>
            </a:extLst>
          </p:cNvPr>
          <p:cNvSpPr>
            <a:spLocks noGrp="1"/>
          </p:cNvSpPr>
          <p:nvPr>
            <p:ph type="sldNum" sz="quarter" idx="12"/>
          </p:nvPr>
        </p:nvSpPr>
        <p:spPr>
          <a:xfrm>
            <a:off x="9105276" y="6356368"/>
            <a:ext cx="2743200" cy="365125"/>
          </a:xfrm>
        </p:spPr>
        <p:txBody>
          <a:bodyPr/>
          <a:lstStyle>
            <a:lvl1pPr>
              <a:defRPr>
                <a:solidFill>
                  <a:schemeClr val="accent1"/>
                </a:solidFill>
              </a:defRPr>
            </a:lvl1pPr>
          </a:lstStyle>
          <a:p>
            <a:fld id="{96ACBB43-5C7B-084B-877B-5EF90931306D}" type="slidenum">
              <a:rPr lang="en-US" smtClean="0"/>
              <a:pPr/>
              <a:t>‹#›</a:t>
            </a:fld>
            <a:endParaRPr lang="en-US"/>
          </a:p>
        </p:txBody>
      </p:sp>
      <p:pic>
        <p:nvPicPr>
          <p:cNvPr id="7" name="Picture 6">
            <a:extLst>
              <a:ext uri="{FF2B5EF4-FFF2-40B4-BE49-F238E27FC236}">
                <a16:creationId xmlns:a16="http://schemas.microsoft.com/office/drawing/2014/main" id="{82AAAF3C-23D9-B549-BAAB-9BBAF141E09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0385" t="-44474" r="17431" b="-56261"/>
          <a:stretch/>
        </p:blipFill>
        <p:spPr>
          <a:xfrm>
            <a:off x="0" y="1542079"/>
            <a:ext cx="1177871" cy="635432"/>
          </a:xfrm>
          <a:prstGeom prst="rect">
            <a:avLst/>
          </a:prstGeom>
        </p:spPr>
      </p:pic>
      <p:pic>
        <p:nvPicPr>
          <p:cNvPr id="10" name="Picture 9">
            <a:extLst>
              <a:ext uri="{FF2B5EF4-FFF2-40B4-BE49-F238E27FC236}">
                <a16:creationId xmlns:a16="http://schemas.microsoft.com/office/drawing/2014/main" id="{2B42511C-F166-40BE-A84C-4AA83A0B812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5943" y="6369829"/>
            <a:ext cx="1664793" cy="251114"/>
          </a:xfrm>
          <a:prstGeom prst="rect">
            <a:avLst/>
          </a:prstGeom>
        </p:spPr>
      </p:pic>
    </p:spTree>
    <p:extLst>
      <p:ext uri="{BB962C8B-B14F-4D97-AF65-F5344CB8AC3E}">
        <p14:creationId xmlns:p14="http://schemas.microsoft.com/office/powerpoint/2010/main" val="3151710844"/>
      </p:ext>
    </p:extLst>
  </p:cSld>
  <p:clrMapOvr>
    <a:masterClrMapping/>
  </p:clrMapOvr>
  <p:extLst>
    <p:ext uri="{DCECCB84-F9BA-43D5-87BE-67443E8EF086}">
      <p15:sldGuideLst xmlns:p15="http://schemas.microsoft.com/office/powerpoint/2012/main">
        <p15:guide id="1" orient="horz" pos="2160">
          <p15:clr>
            <a:srgbClr val="FBAE40"/>
          </p15:clr>
        </p15:guide>
        <p15:guide id="2"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Title Slide (L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AFDD-2CC6-8049-A544-11AF67749A03}"/>
              </a:ext>
            </a:extLst>
          </p:cNvPr>
          <p:cNvSpPr>
            <a:spLocks noGrp="1"/>
          </p:cNvSpPr>
          <p:nvPr>
            <p:ph type="title"/>
          </p:nvPr>
        </p:nvSpPr>
        <p:spPr>
          <a:xfrm>
            <a:off x="2572464" y="2624131"/>
            <a:ext cx="7471347" cy="1763902"/>
          </a:xfrm>
        </p:spPr>
        <p:txBody>
          <a:bodyPr tIns="0" bIns="0" anchor="ctr" anchorCtr="0">
            <a:normAutofit/>
          </a:bodyPr>
          <a:lstStyle>
            <a:lvl1pPr>
              <a:lnSpc>
                <a:spcPct val="80000"/>
              </a:lnSpc>
              <a:defRPr lang="en-US" sz="5800" b="1" i="0" kern="0" spc="-150" baseline="0" dirty="0">
                <a:solidFill>
                  <a:schemeClr val="accent1">
                    <a:lumMod val="75000"/>
                  </a:schemeClr>
                </a:solidFill>
                <a:latin typeface="Spectral ExtraBold" panose="02020902060000000000" pitchFamily="18" charset="77"/>
                <a:ea typeface="SimSun" panose="02010600030101010101" pitchFamily="2" charset="-122"/>
              </a:defRPr>
            </a:lvl1pPr>
          </a:lstStyle>
          <a:p>
            <a:r>
              <a:rPr lang="en-US"/>
              <a:t>Click to edit Master title style</a:t>
            </a:r>
          </a:p>
        </p:txBody>
      </p:sp>
      <p:sp>
        <p:nvSpPr>
          <p:cNvPr id="3" name="Text Placeholder 2">
            <a:extLst>
              <a:ext uri="{FF2B5EF4-FFF2-40B4-BE49-F238E27FC236}">
                <a16:creationId xmlns:a16="http://schemas.microsoft.com/office/drawing/2014/main" id="{D2C06BC0-24B0-BD4A-A607-3DA9A22B78EB}"/>
              </a:ext>
            </a:extLst>
          </p:cNvPr>
          <p:cNvSpPr>
            <a:spLocks noGrp="1"/>
          </p:cNvSpPr>
          <p:nvPr>
            <p:ph type="body" idx="1" hasCustomPrompt="1"/>
          </p:nvPr>
        </p:nvSpPr>
        <p:spPr>
          <a:xfrm>
            <a:off x="2574925" y="1798926"/>
            <a:ext cx="7471347" cy="812800"/>
          </a:xfrm>
        </p:spPr>
        <p:txBody>
          <a:bodyPr lIns="0" tIns="0" bIns="0" anchor="b">
            <a:noAutofit/>
          </a:bodyPr>
          <a:lstStyle>
            <a:lvl1pPr marL="0" indent="0">
              <a:buNone/>
              <a:defRPr sz="1600" b="0" i="0" spc="300">
                <a:solidFill>
                  <a:schemeClr val="accent2"/>
                </a:solidFill>
                <a:latin typeface="Metropolis Extra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5" name="Footer Placeholder 4">
            <a:extLst>
              <a:ext uri="{FF2B5EF4-FFF2-40B4-BE49-F238E27FC236}">
                <a16:creationId xmlns:a16="http://schemas.microsoft.com/office/drawing/2014/main" id="{BC4256CC-84D5-0646-BD44-02191960D134}"/>
              </a:ext>
            </a:extLst>
          </p:cNvPr>
          <p:cNvSpPr>
            <a:spLocks noGrp="1"/>
          </p:cNvSpPr>
          <p:nvPr>
            <p:ph type="ftr" sz="quarter" idx="11"/>
          </p:nvPr>
        </p:nvSpPr>
        <p:spPr>
          <a:xfrm>
            <a:off x="4760685" y="6356368"/>
            <a:ext cx="3392715" cy="365125"/>
          </a:xfrm>
        </p:spPr>
        <p:txBody>
          <a:bodyPr/>
          <a:lstStyle>
            <a:lvl1pPr>
              <a:defRPr>
                <a:solidFill>
                  <a:schemeClr val="accent6">
                    <a:lumMod val="75000"/>
                  </a:schemeClr>
                </a:solidFill>
              </a:defRPr>
            </a:lvl1pPr>
          </a:lstStyle>
          <a:p>
            <a:endParaRPr lang="en-US"/>
          </a:p>
        </p:txBody>
      </p:sp>
      <p:sp>
        <p:nvSpPr>
          <p:cNvPr id="6" name="Slide Number Placeholder 5">
            <a:extLst>
              <a:ext uri="{FF2B5EF4-FFF2-40B4-BE49-F238E27FC236}">
                <a16:creationId xmlns:a16="http://schemas.microsoft.com/office/drawing/2014/main" id="{7FE73A40-A8F0-E143-80BC-A0AC4AAF29A1}"/>
              </a:ext>
            </a:extLst>
          </p:cNvPr>
          <p:cNvSpPr>
            <a:spLocks noGrp="1"/>
          </p:cNvSpPr>
          <p:nvPr>
            <p:ph type="sldNum" sz="quarter" idx="12"/>
          </p:nvPr>
        </p:nvSpPr>
        <p:spPr/>
        <p:txBody>
          <a:bodyPr/>
          <a:lstStyle>
            <a:lvl1pPr>
              <a:defRPr>
                <a:solidFill>
                  <a:schemeClr val="accent1"/>
                </a:solidFill>
              </a:defRPr>
            </a:lvl1pPr>
          </a:lstStyle>
          <a:p>
            <a:fld id="{96ACBB43-5C7B-084B-877B-5EF90931306D}" type="slidenum">
              <a:rPr lang="en-US" smtClean="0"/>
              <a:pPr/>
              <a:t>‹#›</a:t>
            </a:fld>
            <a:endParaRPr lang="en-US"/>
          </a:p>
        </p:txBody>
      </p:sp>
      <p:pic>
        <p:nvPicPr>
          <p:cNvPr id="8" name="Picture 7">
            <a:extLst>
              <a:ext uri="{FF2B5EF4-FFF2-40B4-BE49-F238E27FC236}">
                <a16:creationId xmlns:a16="http://schemas.microsoft.com/office/drawing/2014/main" id="{CA42C5F1-2F01-BC45-B052-0E2591C3E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V="1">
            <a:off x="2584152" y="4684991"/>
            <a:ext cx="591257" cy="83259"/>
          </a:xfrm>
          <a:prstGeom prst="rect">
            <a:avLst/>
          </a:prstGeom>
        </p:spPr>
      </p:pic>
      <p:pic>
        <p:nvPicPr>
          <p:cNvPr id="11" name="Picture 10">
            <a:extLst>
              <a:ext uri="{FF2B5EF4-FFF2-40B4-BE49-F238E27FC236}">
                <a16:creationId xmlns:a16="http://schemas.microsoft.com/office/drawing/2014/main" id="{9237F76B-1F52-40AF-9DDD-885F465F4DA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75943" y="6369829"/>
            <a:ext cx="1664793" cy="251114"/>
          </a:xfrm>
          <a:prstGeom prst="rect">
            <a:avLst/>
          </a:prstGeom>
        </p:spPr>
      </p:pic>
    </p:spTree>
    <p:extLst>
      <p:ext uri="{BB962C8B-B14F-4D97-AF65-F5344CB8AC3E}">
        <p14:creationId xmlns:p14="http://schemas.microsoft.com/office/powerpoint/2010/main" val="3106938703"/>
      </p:ext>
    </p:extLst>
  </p:cSld>
  <p:clrMapOvr>
    <a:masterClrMapping/>
  </p:clrMapOvr>
  <p:extLst>
    <p:ext uri="{DCECCB84-F9BA-43D5-87BE-67443E8EF086}">
      <p15:sldGuideLst xmlns:p15="http://schemas.microsoft.com/office/powerpoint/2012/main">
        <p15:guide id="1" orient="horz" pos="2160">
          <p15:clr>
            <a:srgbClr val="FBAE40"/>
          </p15:clr>
        </p15:guide>
        <p15:guide id="2" pos="1608">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Title Slide (Dar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AFDD-2CC6-8049-A544-11AF67749A03}"/>
              </a:ext>
            </a:extLst>
          </p:cNvPr>
          <p:cNvSpPr>
            <a:spLocks noGrp="1"/>
          </p:cNvSpPr>
          <p:nvPr>
            <p:ph type="title"/>
          </p:nvPr>
        </p:nvSpPr>
        <p:spPr>
          <a:xfrm>
            <a:off x="2628628" y="2701383"/>
            <a:ext cx="7489159" cy="1679599"/>
          </a:xfrm>
        </p:spPr>
        <p:txBody>
          <a:bodyPr tIns="0" bIns="0" anchor="ctr" anchorCtr="0">
            <a:normAutofit/>
          </a:bodyPr>
          <a:lstStyle>
            <a:lvl1pPr>
              <a:lnSpc>
                <a:spcPct val="80000"/>
              </a:lnSpc>
              <a:defRPr lang="en-US" sz="5500" b="1" i="0" kern="0" spc="-150" baseline="0" dirty="0">
                <a:solidFill>
                  <a:srgbClr val="FFECE6"/>
                </a:solidFill>
                <a:latin typeface="Spectral ExtraBold" panose="02020902060000000000" pitchFamily="18" charset="77"/>
                <a:ea typeface="SimSun" panose="02010600030101010101" pitchFamily="2" charset="-122"/>
              </a:defRPr>
            </a:lvl1pPr>
          </a:lstStyle>
          <a:p>
            <a:r>
              <a:rPr lang="en-US"/>
              <a:t>Click to edit Master title style</a:t>
            </a:r>
          </a:p>
        </p:txBody>
      </p:sp>
      <p:sp>
        <p:nvSpPr>
          <p:cNvPr id="3" name="Text Placeholder 2">
            <a:extLst>
              <a:ext uri="{FF2B5EF4-FFF2-40B4-BE49-F238E27FC236}">
                <a16:creationId xmlns:a16="http://schemas.microsoft.com/office/drawing/2014/main" id="{D2C06BC0-24B0-BD4A-A607-3DA9A22B78EB}"/>
              </a:ext>
            </a:extLst>
          </p:cNvPr>
          <p:cNvSpPr>
            <a:spLocks noGrp="1"/>
          </p:cNvSpPr>
          <p:nvPr>
            <p:ph type="body" idx="1" hasCustomPrompt="1"/>
          </p:nvPr>
        </p:nvSpPr>
        <p:spPr>
          <a:xfrm>
            <a:off x="2628628" y="1798675"/>
            <a:ext cx="7489159" cy="812800"/>
          </a:xfrm>
        </p:spPr>
        <p:txBody>
          <a:bodyPr lIns="0" anchor="b">
            <a:normAutofit/>
          </a:bodyPr>
          <a:lstStyle>
            <a:lvl1pPr marL="0" indent="0">
              <a:buNone/>
              <a:defRPr sz="1600" b="0" i="0" spc="300">
                <a:solidFill>
                  <a:srgbClr val="FFECE6"/>
                </a:solidFill>
                <a:latin typeface="Metropolis Extra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5" name="Footer Placeholder 4">
            <a:extLst>
              <a:ext uri="{FF2B5EF4-FFF2-40B4-BE49-F238E27FC236}">
                <a16:creationId xmlns:a16="http://schemas.microsoft.com/office/drawing/2014/main" id="{BC4256CC-84D5-0646-BD44-02191960D134}"/>
              </a:ext>
            </a:extLst>
          </p:cNvPr>
          <p:cNvSpPr>
            <a:spLocks noGrp="1"/>
          </p:cNvSpPr>
          <p:nvPr>
            <p:ph type="ftr" sz="quarter" idx="11"/>
          </p:nvPr>
        </p:nvSpPr>
        <p:spPr>
          <a:xfrm>
            <a:off x="4760685" y="6356368"/>
            <a:ext cx="3392715" cy="365125"/>
          </a:xfrm>
        </p:spPr>
        <p:txBody>
          <a:bodyPr/>
          <a:lstStyle>
            <a:lvl1pPr>
              <a:defRPr>
                <a:solidFill>
                  <a:srgbClr val="FFECE6"/>
                </a:solidFill>
              </a:defRPr>
            </a:lvl1pPr>
          </a:lstStyle>
          <a:p>
            <a:endParaRPr lang="en-US"/>
          </a:p>
        </p:txBody>
      </p:sp>
      <p:sp>
        <p:nvSpPr>
          <p:cNvPr id="6" name="Slide Number Placeholder 5">
            <a:extLst>
              <a:ext uri="{FF2B5EF4-FFF2-40B4-BE49-F238E27FC236}">
                <a16:creationId xmlns:a16="http://schemas.microsoft.com/office/drawing/2014/main" id="{7FE73A40-A8F0-E143-80BC-A0AC4AAF29A1}"/>
              </a:ext>
            </a:extLst>
          </p:cNvPr>
          <p:cNvSpPr>
            <a:spLocks noGrp="1"/>
          </p:cNvSpPr>
          <p:nvPr>
            <p:ph type="sldNum" sz="quarter" idx="12"/>
          </p:nvPr>
        </p:nvSpPr>
        <p:spPr/>
        <p:txBody>
          <a:bodyPr/>
          <a:lstStyle>
            <a:lvl1pPr>
              <a:defRPr>
                <a:solidFill>
                  <a:srgbClr val="FFECE6"/>
                </a:solidFill>
              </a:defRPr>
            </a:lvl1pPr>
          </a:lstStyle>
          <a:p>
            <a:fld id="{96ACBB43-5C7B-084B-877B-5EF90931306D}" type="slidenum">
              <a:rPr lang="en-US" smtClean="0"/>
              <a:pPr/>
              <a:t>‹#›</a:t>
            </a:fld>
            <a:endParaRPr lang="en-US"/>
          </a:p>
        </p:txBody>
      </p:sp>
      <p:pic>
        <p:nvPicPr>
          <p:cNvPr id="12" name="Picture 11">
            <a:extLst>
              <a:ext uri="{FF2B5EF4-FFF2-40B4-BE49-F238E27FC236}">
                <a16:creationId xmlns:a16="http://schemas.microsoft.com/office/drawing/2014/main" id="{DF69981D-893B-9B47-A36C-4AEE6DF3CF5F}"/>
              </a:ext>
            </a:extLst>
          </p:cNvPr>
          <p:cNvPicPr>
            <a:picLocks noChangeAspect="1"/>
          </p:cNvPicPr>
          <p:nvPr userDrawn="1"/>
        </p:nvPicPr>
        <p:blipFill>
          <a:blip r:embed="rId3" cstate="email">
            <a:duotone>
              <a:schemeClr val="accent4">
                <a:shade val="45000"/>
                <a:satMod val="135000"/>
              </a:schemeClr>
              <a:prstClr val="white"/>
            </a:duotone>
            <a:lum bright="47000"/>
            <a:extLst>
              <a:ext uri="{28A0092B-C50C-407E-A947-70E740481C1C}">
                <a14:useLocalDpi xmlns:a14="http://schemas.microsoft.com/office/drawing/2010/main"/>
              </a:ext>
            </a:extLst>
          </a:blip>
          <a:stretch>
            <a:fillRect/>
          </a:stretch>
        </p:blipFill>
        <p:spPr>
          <a:xfrm flipV="1">
            <a:off x="2628632" y="4688659"/>
            <a:ext cx="591257" cy="83259"/>
          </a:xfrm>
          <a:prstGeom prst="rect">
            <a:avLst/>
          </a:prstGeom>
        </p:spPr>
      </p:pic>
      <p:pic>
        <p:nvPicPr>
          <p:cNvPr id="9" name="Picture 8">
            <a:extLst>
              <a:ext uri="{FF2B5EF4-FFF2-40B4-BE49-F238E27FC236}">
                <a16:creationId xmlns:a16="http://schemas.microsoft.com/office/drawing/2014/main" id="{323B65CD-19D2-48DC-94CB-A629454124DE}"/>
              </a:ext>
            </a:extLst>
          </p:cNvPr>
          <p:cNvPicPr>
            <a:picLocks noChangeAspect="1"/>
          </p:cNvPicPr>
          <p:nvPr userDrawn="1"/>
        </p:nvPicPr>
        <p:blipFill>
          <a:blip r:embed="rId4" cstate="email">
            <a:lum bright="100000"/>
            <a:extLst>
              <a:ext uri="{28A0092B-C50C-407E-A947-70E740481C1C}">
                <a14:useLocalDpi xmlns:a14="http://schemas.microsoft.com/office/drawing/2010/main"/>
              </a:ext>
            </a:extLst>
          </a:blip>
          <a:stretch>
            <a:fillRect/>
          </a:stretch>
        </p:blipFill>
        <p:spPr>
          <a:xfrm>
            <a:off x="275943" y="6369829"/>
            <a:ext cx="1664793" cy="251114"/>
          </a:xfrm>
          <a:prstGeom prst="rect">
            <a:avLst/>
          </a:prstGeom>
        </p:spPr>
      </p:pic>
    </p:spTree>
    <p:extLst>
      <p:ext uri="{BB962C8B-B14F-4D97-AF65-F5344CB8AC3E}">
        <p14:creationId xmlns:p14="http://schemas.microsoft.com/office/powerpoint/2010/main" val="1817558049"/>
      </p:ext>
    </p:extLst>
  </p:cSld>
  <p:clrMapOvr>
    <a:masterClrMapping/>
  </p:clrMapOvr>
  <p:extLst>
    <p:ext uri="{DCECCB84-F9BA-43D5-87BE-67443E8EF086}">
      <p15:sldGuideLst xmlns:p15="http://schemas.microsoft.com/office/powerpoint/2012/main">
        <p15:guide id="1" orient="horz" pos="2160">
          <p15:clr>
            <a:srgbClr val="FBAE40"/>
          </p15:clr>
        </p15:guide>
        <p15:guide id="2" pos="1656">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Graphics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F221-2BC3-E54F-B0FA-0E997C82FF72}"/>
              </a:ext>
            </a:extLst>
          </p:cNvPr>
          <p:cNvSpPr>
            <a:spLocks noGrp="1"/>
          </p:cNvSpPr>
          <p:nvPr>
            <p:ph type="title"/>
          </p:nvPr>
        </p:nvSpPr>
        <p:spPr>
          <a:xfrm>
            <a:off x="1517651" y="677144"/>
            <a:ext cx="9356368" cy="390523"/>
          </a:xfrm>
        </p:spPr>
        <p:txBody>
          <a:bodyPr/>
          <a:lstStyle>
            <a:lvl1pPr>
              <a:defRPr sz="2000">
                <a:solidFill>
                  <a:schemeClr val="bg1">
                    <a:lumMod val="65000"/>
                  </a:schemeClr>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E738DE30-E2CF-F94F-BA4F-A647229E91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A18297-ED40-AE4D-B8E3-4B14EACD6F31}"/>
              </a:ext>
            </a:extLst>
          </p:cNvPr>
          <p:cNvSpPr>
            <a:spLocks noGrp="1"/>
          </p:cNvSpPr>
          <p:nvPr>
            <p:ph type="sldNum" sz="quarter" idx="12"/>
          </p:nvPr>
        </p:nvSpPr>
        <p:spPr/>
        <p:txBody>
          <a:bodyPr/>
          <a:lstStyle>
            <a:lvl1pPr>
              <a:defRPr>
                <a:solidFill>
                  <a:schemeClr val="accent1"/>
                </a:solidFill>
              </a:defRPr>
            </a:lvl1pPr>
          </a:lstStyle>
          <a:p>
            <a:fld id="{96ACBB43-5C7B-084B-877B-5EF90931306D}" type="slidenum">
              <a:rPr lang="en-US" smtClean="0"/>
              <a:pPr/>
              <a:t>‹#›</a:t>
            </a:fld>
            <a:endParaRPr lang="en-US"/>
          </a:p>
        </p:txBody>
      </p:sp>
      <p:sp>
        <p:nvSpPr>
          <p:cNvPr id="6" name="Content Placeholder 5">
            <a:extLst>
              <a:ext uri="{FF2B5EF4-FFF2-40B4-BE49-F238E27FC236}">
                <a16:creationId xmlns:a16="http://schemas.microsoft.com/office/drawing/2014/main" id="{654F4AF3-3E0A-D14B-AFA1-1B60797F5DAA}"/>
              </a:ext>
            </a:extLst>
          </p:cNvPr>
          <p:cNvSpPr>
            <a:spLocks noGrp="1"/>
          </p:cNvSpPr>
          <p:nvPr>
            <p:ph sz="quarter" idx="13" hasCustomPrompt="1"/>
          </p:nvPr>
        </p:nvSpPr>
        <p:spPr>
          <a:xfrm>
            <a:off x="1517651" y="1394850"/>
            <a:ext cx="10398412" cy="4734491"/>
          </a:xfrm>
        </p:spPr>
        <p:txBody>
          <a:bodyPr/>
          <a:lstStyle>
            <a:lvl1pPr marL="457200" indent="-457200">
              <a:buFont typeface="Arial" panose="020B0604020202020204" pitchFamily="34" charset="0"/>
              <a:buChar char="•"/>
              <a:defRPr/>
            </a:lvl1pPr>
            <a:lvl2pPr marL="854075" indent="-393700">
              <a:defRPr/>
            </a:lvl2pPr>
            <a:lvl3pPr marL="1203325" indent="-365125">
              <a:defRPr/>
            </a:lvl3pPr>
            <a:lvl4pPr marL="1539875" indent="-342900">
              <a:defRPr/>
            </a:lvl4pPr>
          </a:lstStyle>
          <a:p>
            <a:pPr lvl="0"/>
            <a:r>
              <a:rPr lang="en-US"/>
              <a:t>Click to add content</a:t>
            </a:r>
          </a:p>
          <a:p>
            <a:pPr lvl="1"/>
            <a:r>
              <a:rPr lang="en-US"/>
              <a:t>Level 2</a:t>
            </a:r>
          </a:p>
          <a:p>
            <a:pPr lvl="2"/>
            <a:r>
              <a:rPr lang="en-US"/>
              <a:t>Level 3</a:t>
            </a:r>
          </a:p>
          <a:p>
            <a:pPr lvl="3"/>
            <a:r>
              <a:rPr lang="en-US"/>
              <a:t>Level 4</a:t>
            </a:r>
          </a:p>
          <a:p>
            <a:pPr lvl="2"/>
            <a:endParaRPr lang="en-US"/>
          </a:p>
        </p:txBody>
      </p:sp>
      <p:pic>
        <p:nvPicPr>
          <p:cNvPr id="9" name="Picture 8">
            <a:extLst>
              <a:ext uri="{FF2B5EF4-FFF2-40B4-BE49-F238E27FC236}">
                <a16:creationId xmlns:a16="http://schemas.microsoft.com/office/drawing/2014/main" id="{481DECFA-CB67-4136-92B7-52DD0D6F4E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5943" y="6369829"/>
            <a:ext cx="1664793" cy="251114"/>
          </a:xfrm>
          <a:prstGeom prst="rect">
            <a:avLst/>
          </a:prstGeom>
        </p:spPr>
      </p:pic>
    </p:spTree>
    <p:extLst>
      <p:ext uri="{BB962C8B-B14F-4D97-AF65-F5344CB8AC3E}">
        <p14:creationId xmlns:p14="http://schemas.microsoft.com/office/powerpoint/2010/main" val="2124082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F0DD66-77C0-7241-9B19-FF637C83DC16}"/>
              </a:ext>
            </a:extLst>
          </p:cNvPr>
          <p:cNvSpPr>
            <a:spLocks noGrp="1"/>
          </p:cNvSpPr>
          <p:nvPr>
            <p:ph type="body" sz="half" idx="2"/>
          </p:nvPr>
        </p:nvSpPr>
        <p:spPr>
          <a:xfrm>
            <a:off x="1578429" y="4221016"/>
            <a:ext cx="3494315" cy="1319814"/>
          </a:xfrm>
        </p:spPr>
        <p:txBody>
          <a:bodyPr lIns="0"/>
          <a:lstStyle>
            <a:lvl1pPr marL="0" indent="0">
              <a:buNone/>
              <a:defRPr sz="1600" b="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DE7EDD8F-91EE-B741-8CC7-A1B75474A3C6}"/>
              </a:ext>
            </a:extLst>
          </p:cNvPr>
          <p:cNvSpPr>
            <a:spLocks noGrp="1"/>
          </p:cNvSpPr>
          <p:nvPr>
            <p:ph type="pic" idx="1"/>
          </p:nvPr>
        </p:nvSpPr>
        <p:spPr>
          <a:xfrm>
            <a:off x="5277531" y="675864"/>
            <a:ext cx="6927256" cy="5907131"/>
          </a:xfrm>
          <a:solidFill>
            <a:schemeClr val="accent1"/>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29BA8FBA-0F69-7E4B-8131-B8C9E5AC4406}"/>
              </a:ext>
            </a:extLst>
          </p:cNvPr>
          <p:cNvSpPr>
            <a:spLocks noGrp="1"/>
          </p:cNvSpPr>
          <p:nvPr>
            <p:ph type="title"/>
          </p:nvPr>
        </p:nvSpPr>
        <p:spPr>
          <a:xfrm>
            <a:off x="839788" y="1436919"/>
            <a:ext cx="5060080" cy="2597299"/>
          </a:xfrm>
        </p:spPr>
        <p:txBody>
          <a:bodyPr anchor="b">
            <a:noAutofit/>
          </a:bodyPr>
          <a:lstStyle>
            <a:lvl1pPr>
              <a:defRPr sz="5000" b="1" i="0" spc="-150">
                <a:solidFill>
                  <a:schemeClr val="accent1">
                    <a:lumMod val="50000"/>
                  </a:schemeClr>
                </a:solidFill>
                <a:latin typeface="Spectral ExtraBold" panose="02020502060000000000" pitchFamily="18" charset="77"/>
              </a:defRPr>
            </a:lvl1pPr>
          </a:lstStyle>
          <a:p>
            <a:r>
              <a:rPr lang="en-US"/>
              <a:t>Click to edit Master title style</a:t>
            </a:r>
          </a:p>
        </p:txBody>
      </p:sp>
      <p:pic>
        <p:nvPicPr>
          <p:cNvPr id="7" name="Picture 6">
            <a:extLst>
              <a:ext uri="{FF2B5EF4-FFF2-40B4-BE49-F238E27FC236}">
                <a16:creationId xmlns:a16="http://schemas.microsoft.com/office/drawing/2014/main" id="{418FAF02-950B-4B1B-AC2A-4C83655E8D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5943" y="6369829"/>
            <a:ext cx="1664793" cy="251114"/>
          </a:xfrm>
          <a:prstGeom prst="rect">
            <a:avLst/>
          </a:prstGeom>
        </p:spPr>
      </p:pic>
    </p:spTree>
    <p:extLst>
      <p:ext uri="{BB962C8B-B14F-4D97-AF65-F5344CB8AC3E}">
        <p14:creationId xmlns:p14="http://schemas.microsoft.com/office/powerpoint/2010/main" val="22651160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0BC1-E26E-F348-8264-AE55E086748F}"/>
              </a:ext>
            </a:extLst>
          </p:cNvPr>
          <p:cNvSpPr>
            <a:spLocks noGrp="1"/>
          </p:cNvSpPr>
          <p:nvPr>
            <p:ph type="title"/>
          </p:nvPr>
        </p:nvSpPr>
        <p:spPr>
          <a:xfrm>
            <a:off x="1157467" y="600034"/>
            <a:ext cx="10163196" cy="275647"/>
          </a:xfrm>
        </p:spPr>
        <p:txBody>
          <a:bodyPr/>
          <a:lstStyle>
            <a:lvl1pPr>
              <a:defRPr sz="2000">
                <a:solidFill>
                  <a:schemeClr val="bg1">
                    <a:lumMod val="6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C515E8F-7CC1-7A45-9C9D-F49BF2CAE0CF}"/>
              </a:ext>
            </a:extLst>
          </p:cNvPr>
          <p:cNvSpPr>
            <a:spLocks noGrp="1"/>
          </p:cNvSpPr>
          <p:nvPr>
            <p:ph type="body" idx="1"/>
          </p:nvPr>
        </p:nvSpPr>
        <p:spPr>
          <a:xfrm>
            <a:off x="1163880" y="1324554"/>
            <a:ext cx="5157787" cy="537177"/>
          </a:xfrm>
        </p:spPr>
        <p:txBody>
          <a:bodyPr anchor="t"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7B413C-B2A5-2B49-A4B8-E9FFD6BBEF55}"/>
              </a:ext>
            </a:extLst>
          </p:cNvPr>
          <p:cNvSpPr>
            <a:spLocks noGrp="1"/>
          </p:cNvSpPr>
          <p:nvPr>
            <p:ph sz="half" idx="2" hasCustomPrompt="1"/>
          </p:nvPr>
        </p:nvSpPr>
        <p:spPr>
          <a:xfrm>
            <a:off x="1184779" y="2200533"/>
            <a:ext cx="5136889" cy="3356642"/>
          </a:xfrm>
        </p:spPr>
        <p:txBody>
          <a:bodyPr/>
          <a:lstStyle>
            <a:lvl1pPr>
              <a:defRPr sz="2800"/>
            </a:lvl1pPr>
            <a:lvl3pPr marL="800100" indent="-342900">
              <a:buFont typeface="Arial" panose="020B0604020202020204" pitchFamily="34" charset="0"/>
              <a:buChar char="•"/>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0C7541-396E-B04E-BA5F-78A114E03795}"/>
              </a:ext>
            </a:extLst>
          </p:cNvPr>
          <p:cNvSpPr>
            <a:spLocks noGrp="1"/>
          </p:cNvSpPr>
          <p:nvPr>
            <p:ph type="body" sz="quarter" idx="3"/>
          </p:nvPr>
        </p:nvSpPr>
        <p:spPr>
          <a:xfrm>
            <a:off x="6519452" y="1324554"/>
            <a:ext cx="5160039" cy="537177"/>
          </a:xfrm>
        </p:spPr>
        <p:txBody>
          <a:bodyPr anchor="t"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8678F0-C2AA-FE49-BABD-8E84BFBA8868}"/>
              </a:ext>
            </a:extLst>
          </p:cNvPr>
          <p:cNvSpPr>
            <a:spLocks noGrp="1"/>
          </p:cNvSpPr>
          <p:nvPr>
            <p:ph sz="quarter" idx="4" hasCustomPrompt="1"/>
          </p:nvPr>
        </p:nvSpPr>
        <p:spPr>
          <a:xfrm>
            <a:off x="6542589" y="2200533"/>
            <a:ext cx="5160040" cy="3356642"/>
          </a:xfrm>
        </p:spPr>
        <p:txBody>
          <a:bodyPr/>
          <a:lstStyle>
            <a:lvl1pPr>
              <a:defRPr sz="2800"/>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A6CF3B6-96DD-354B-9D35-097AC7F6B8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5B91E0-4870-CD48-8ECC-1DBCDBF283F4}"/>
              </a:ext>
            </a:extLst>
          </p:cNvPr>
          <p:cNvSpPr>
            <a:spLocks noGrp="1"/>
          </p:cNvSpPr>
          <p:nvPr>
            <p:ph type="sldNum" sz="quarter" idx="12"/>
          </p:nvPr>
        </p:nvSpPr>
        <p:spPr/>
        <p:txBody>
          <a:bodyPr/>
          <a:lstStyle>
            <a:lvl1pPr>
              <a:defRPr>
                <a:solidFill>
                  <a:schemeClr val="accent1"/>
                </a:solidFill>
              </a:defRPr>
            </a:lvl1pPr>
          </a:lstStyle>
          <a:p>
            <a:fld id="{96ACBB43-5C7B-084B-877B-5EF90931306D}" type="slidenum">
              <a:rPr lang="en-US" smtClean="0"/>
              <a:pPr/>
              <a:t>‹#›</a:t>
            </a:fld>
            <a:endParaRPr lang="en-US"/>
          </a:p>
        </p:txBody>
      </p:sp>
      <p:cxnSp>
        <p:nvCxnSpPr>
          <p:cNvPr id="11" name="Straight Connector 10">
            <a:extLst>
              <a:ext uri="{FF2B5EF4-FFF2-40B4-BE49-F238E27FC236}">
                <a16:creationId xmlns:a16="http://schemas.microsoft.com/office/drawing/2014/main" id="{C882155A-D15F-6441-98DD-4C50FAA1A628}"/>
              </a:ext>
            </a:extLst>
          </p:cNvPr>
          <p:cNvCxnSpPr/>
          <p:nvPr userDrawn="1"/>
        </p:nvCxnSpPr>
        <p:spPr>
          <a:xfrm>
            <a:off x="1163880" y="1183938"/>
            <a:ext cx="5157787" cy="0"/>
          </a:xfrm>
          <a:prstGeom prst="line">
            <a:avLst/>
          </a:prstGeom>
          <a:ln w="4762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EC42D5B9-E51E-504A-A069-E877528889DD}"/>
              </a:ext>
            </a:extLst>
          </p:cNvPr>
          <p:cNvCxnSpPr>
            <a:cxnSpLocks/>
          </p:cNvCxnSpPr>
          <p:nvPr userDrawn="1"/>
        </p:nvCxnSpPr>
        <p:spPr>
          <a:xfrm>
            <a:off x="6496295" y="1183938"/>
            <a:ext cx="5183188" cy="0"/>
          </a:xfrm>
          <a:prstGeom prst="line">
            <a:avLst/>
          </a:prstGeom>
          <a:ln w="47625"/>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3C1C28F0-BE87-4D4C-8ABB-585C9A7178AB}"/>
              </a:ext>
            </a:extLst>
          </p:cNvPr>
          <p:cNvCxnSpPr/>
          <p:nvPr userDrawn="1"/>
        </p:nvCxnSpPr>
        <p:spPr>
          <a:xfrm>
            <a:off x="1163880" y="2075189"/>
            <a:ext cx="5157787"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2F103DE9-94D1-6845-BD4E-842135DC9FF6}"/>
              </a:ext>
            </a:extLst>
          </p:cNvPr>
          <p:cNvCxnSpPr>
            <a:cxnSpLocks/>
          </p:cNvCxnSpPr>
          <p:nvPr userDrawn="1"/>
        </p:nvCxnSpPr>
        <p:spPr>
          <a:xfrm>
            <a:off x="6519440" y="2075189"/>
            <a:ext cx="5160040"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E9B66F85-9BD7-4043-B761-2BAD2FFD09F6}"/>
              </a:ext>
            </a:extLst>
          </p:cNvPr>
          <p:cNvCxnSpPr>
            <a:cxnSpLocks/>
          </p:cNvCxnSpPr>
          <p:nvPr userDrawn="1"/>
        </p:nvCxnSpPr>
        <p:spPr>
          <a:xfrm>
            <a:off x="1187032" y="5956762"/>
            <a:ext cx="5134639"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FABBB607-D0F6-8148-93DE-AB163FE92524}"/>
              </a:ext>
            </a:extLst>
          </p:cNvPr>
          <p:cNvCxnSpPr>
            <a:cxnSpLocks/>
          </p:cNvCxnSpPr>
          <p:nvPr userDrawn="1"/>
        </p:nvCxnSpPr>
        <p:spPr>
          <a:xfrm>
            <a:off x="6542589" y="5956762"/>
            <a:ext cx="5160040" cy="0"/>
          </a:xfrm>
          <a:prstGeom prst="line">
            <a:avLst/>
          </a:prstGeom>
          <a:ln w="15875"/>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E176AB45-BDCE-4010-ABA8-DAC438A4C0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5943" y="6369829"/>
            <a:ext cx="1664793" cy="251114"/>
          </a:xfrm>
          <a:prstGeom prst="rect">
            <a:avLst/>
          </a:prstGeom>
        </p:spPr>
      </p:pic>
    </p:spTree>
    <p:extLst>
      <p:ext uri="{BB962C8B-B14F-4D97-AF65-F5344CB8AC3E}">
        <p14:creationId xmlns:p14="http://schemas.microsoft.com/office/powerpoint/2010/main" val="32984990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itle and Content - With Animations">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60286"/>
            <a:ext cx="10515600" cy="3912862"/>
          </a:xfrm>
        </p:spPr>
        <p:txBody>
          <a:bodyPr/>
          <a:lstStyle>
            <a:lvl1pPr>
              <a:lnSpc>
                <a:spcPct val="100000"/>
              </a:lnSpc>
              <a:spcBef>
                <a:spcPts val="0"/>
              </a:spcBef>
              <a:spcAft>
                <a:spcPts val="750"/>
              </a:spcAft>
              <a:defRPr sz="2700" baseline="0">
                <a:latin typeface="Arial"/>
                <a:cs typeface="Arial"/>
              </a:defRPr>
            </a:lvl1pPr>
            <a:lvl2pPr>
              <a:lnSpc>
                <a:spcPct val="100000"/>
              </a:lnSpc>
              <a:spcBef>
                <a:spcPts val="0"/>
              </a:spcBef>
              <a:spcAft>
                <a:spcPts val="750"/>
              </a:spcAft>
              <a:defRPr sz="1800" b="0" i="0" baseline="0">
                <a:solidFill>
                  <a:schemeClr val="bg1">
                    <a:lumMod val="50000"/>
                  </a:schemeClr>
                </a:solidFill>
                <a:latin typeface="Arial"/>
                <a:ea typeface="Gotham-Book" charset="0"/>
                <a:cs typeface="Arial"/>
              </a:defRPr>
            </a:lvl2pPr>
            <a:lvl3pPr>
              <a:lnSpc>
                <a:spcPct val="100000"/>
              </a:lnSpc>
              <a:spcBef>
                <a:spcPts val="0"/>
              </a:spcBef>
              <a:spcAft>
                <a:spcPts val="750"/>
              </a:spcAft>
              <a:defRPr sz="1200" baseline="0">
                <a:solidFill>
                  <a:schemeClr val="bg1">
                    <a:lumMod val="50000"/>
                  </a:schemeClr>
                </a:solidFill>
                <a:latin typeface="Arial"/>
                <a:cs typeface="Arial"/>
              </a:defRPr>
            </a:lvl3pPr>
          </a:lstStyle>
          <a:p>
            <a:pPr lvl="0"/>
            <a:r>
              <a:rPr lang="en-US"/>
              <a:t>Click to edit Master text styles</a:t>
            </a:r>
          </a:p>
          <a:p>
            <a:pPr lvl="1"/>
            <a:r>
              <a:rPr lang="en-US"/>
              <a:t>Second level</a:t>
            </a:r>
          </a:p>
          <a:p>
            <a:pPr lvl="2"/>
            <a:r>
              <a:rPr lang="en-US"/>
              <a:t>Third level</a:t>
            </a:r>
          </a:p>
        </p:txBody>
      </p:sp>
      <p:sp>
        <p:nvSpPr>
          <p:cNvPr id="10" name="Title 1"/>
          <p:cNvSpPr>
            <a:spLocks noGrp="1"/>
          </p:cNvSpPr>
          <p:nvPr>
            <p:ph type="title"/>
          </p:nvPr>
        </p:nvSpPr>
        <p:spPr>
          <a:xfrm>
            <a:off x="838199" y="344715"/>
            <a:ext cx="10515600" cy="879928"/>
          </a:xfrm>
        </p:spPr>
        <p:txBody>
          <a:bodyPr/>
          <a:lstStyle>
            <a:lvl1pPr>
              <a:defRPr>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358360579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01_Title_White_RUM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title</a:t>
            </a:r>
          </a:p>
        </p:txBody>
      </p:sp>
      <p:pic>
        <p:nvPicPr>
          <p:cNvPr id="5" name="Picture 4" descr="RUSHSystemBrand4colo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874" y="458788"/>
            <a:ext cx="1554885" cy="348538"/>
          </a:xfrm>
          <a:prstGeom prst="rect">
            <a:avLst/>
          </a:prstGeom>
        </p:spPr>
      </p:pic>
      <p:sp>
        <p:nvSpPr>
          <p:cNvPr id="6" name="Text Placeholder 2"/>
          <p:cNvSpPr txBox="1">
            <a:spLocks/>
          </p:cNvSpPr>
          <p:nvPr userDrawn="1"/>
        </p:nvSpPr>
        <p:spPr>
          <a:xfrm>
            <a:off x="9349697" y="459285"/>
            <a:ext cx="2450605" cy="278802"/>
          </a:xfrm>
          <a:prstGeom prst="rect">
            <a:avLst/>
          </a:prstGeom>
        </p:spPr>
        <p:txBody>
          <a:bodyPr vert="horz" lIns="0" tIns="0" rIns="0" bIns="0" rtlCol="0">
            <a:normAutofit/>
          </a:bodyPr>
          <a:lst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a:lstStyle>
          <a:p>
            <a:pPr marL="0" indent="0" rtl="0">
              <a:lnSpc>
                <a:spcPct val="90000"/>
              </a:lnSpc>
              <a:buNone/>
            </a:pPr>
            <a:r>
              <a:rPr lang="en-US" sz="1200" b="1" i="0" u="none" strike="noStrike" kern="1200" baseline="0" dirty="0">
                <a:solidFill>
                  <a:srgbClr val="006332"/>
                </a:solidFill>
                <a:latin typeface="Arial"/>
                <a:ea typeface="+mn-ea"/>
                <a:cs typeface="Arial"/>
              </a:rPr>
              <a:t>Excellence is just the beginning.</a:t>
            </a:r>
          </a:p>
        </p:txBody>
      </p:sp>
      <p:sp>
        <p:nvSpPr>
          <p:cNvPr id="7" name="Text Placeholder 5"/>
          <p:cNvSpPr>
            <a:spLocks noGrp="1"/>
          </p:cNvSpPr>
          <p:nvPr>
            <p:ph type="body" sz="quarter" idx="11" hasCustomPrompt="1"/>
          </p:nvPr>
        </p:nvSpPr>
        <p:spPr>
          <a:xfrm>
            <a:off x="471081" y="5428240"/>
            <a:ext cx="2651681" cy="850682"/>
          </a:xfrm>
          <a:prstGeom prst="rect">
            <a:avLst/>
          </a:prstGeom>
          <a:blipFill rotWithShape="1">
            <a:blip r:embed="rId3"/>
            <a:stretch>
              <a:fillRect/>
            </a:stretch>
          </a:blipFill>
        </p:spPr>
        <p:txBody>
          <a:bodyPr vert="horz" lIns="0" rIns="0" anchor="ctr" anchorCtr="0"/>
          <a:lstStyle>
            <a:lvl1pPr marL="0" indent="0">
              <a:spcBef>
                <a:spcPts val="0"/>
              </a:spcBef>
              <a:buNone/>
              <a:defRPr sz="1800" b="1" baseline="0">
                <a:latin typeface="Georgia"/>
                <a:cs typeface="Georgia"/>
              </a:defRPr>
            </a:lvl1pPr>
            <a:lvl2pPr marL="0" indent="0">
              <a:spcBef>
                <a:spcPts val="0"/>
              </a:spcBef>
              <a:buNone/>
              <a:defRPr sz="160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Click to edit the </a:t>
            </a:r>
            <a:br>
              <a:rPr lang="en-US" dirty="0"/>
            </a:br>
            <a:r>
              <a:rPr lang="en-US" dirty="0"/>
              <a:t>agenda and date</a:t>
            </a:r>
          </a:p>
        </p:txBody>
      </p:sp>
      <p:sp>
        <p:nvSpPr>
          <p:cNvPr id="8" name="Text Placeholder 5"/>
          <p:cNvSpPr>
            <a:spLocks noGrp="1"/>
          </p:cNvSpPr>
          <p:nvPr>
            <p:ph type="body" sz="quarter" idx="14" hasCustomPrompt="1"/>
          </p:nvPr>
        </p:nvSpPr>
        <p:spPr>
          <a:xfrm>
            <a:off x="3679903" y="5269099"/>
            <a:ext cx="5468666" cy="616839"/>
          </a:xfrm>
          <a:prstGeom prst="rect">
            <a:avLst/>
          </a:prstGeom>
        </p:spPr>
        <p:txBody>
          <a:bodyPr vert="horz" lIns="0" anchor="b" anchorCtr="0"/>
          <a:lstStyle>
            <a:lvl1pPr marL="0" indent="0">
              <a:spcBef>
                <a:spcPts val="0"/>
              </a:spcBef>
              <a:buNone/>
              <a:defRPr sz="1800" b="1" baseline="0">
                <a:latin typeface="Georgia"/>
                <a:cs typeface="Georgia"/>
              </a:defRPr>
            </a:lvl1pPr>
            <a:lvl2pPr marL="0" indent="0">
              <a:spcBef>
                <a:spcPts val="0"/>
              </a:spcBef>
              <a:buNone/>
              <a:defRPr sz="1600"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name</a:t>
            </a:r>
          </a:p>
        </p:txBody>
      </p:sp>
      <p:sp>
        <p:nvSpPr>
          <p:cNvPr id="9" name="Rectangle 8"/>
          <p:cNvSpPr/>
          <p:nvPr userDrawn="1"/>
        </p:nvSpPr>
        <p:spPr>
          <a:xfrm>
            <a:off x="1" y="6641630"/>
            <a:ext cx="12192000" cy="216370"/>
          </a:xfrm>
          <a:prstGeom prst="rect">
            <a:avLst/>
          </a:prstGeom>
          <a:solidFill>
            <a:srgbClr val="006332"/>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10" name="TextBox 9"/>
          <p:cNvSpPr txBox="1"/>
          <p:nvPr userDrawn="1"/>
        </p:nvSpPr>
        <p:spPr>
          <a:xfrm>
            <a:off x="471081" y="3102495"/>
            <a:ext cx="3782093" cy="215444"/>
          </a:xfrm>
          <a:prstGeom prst="rect">
            <a:avLst/>
          </a:prstGeom>
          <a:noFill/>
        </p:spPr>
        <p:txBody>
          <a:bodyPr wrap="square" lIns="0" tIns="0" rIns="0" bIns="0" rtlCol="0">
            <a:spAutoFit/>
          </a:bodyPr>
          <a:lstStyle/>
          <a:p>
            <a:pPr lvl="0"/>
            <a:r>
              <a:rPr lang="en-US" sz="1400" b="1" dirty="0">
                <a:solidFill>
                  <a:schemeClr val="accent1"/>
                </a:solidFill>
              </a:rPr>
              <a:t>Rush University Medical Center</a:t>
            </a:r>
          </a:p>
        </p:txBody>
      </p:sp>
      <p:sp>
        <p:nvSpPr>
          <p:cNvPr id="11" name="Text Placeholder 5"/>
          <p:cNvSpPr>
            <a:spLocks noGrp="1"/>
          </p:cNvSpPr>
          <p:nvPr>
            <p:ph type="body" sz="quarter" idx="15" hasCustomPrompt="1"/>
          </p:nvPr>
        </p:nvSpPr>
        <p:spPr>
          <a:xfrm>
            <a:off x="3679903" y="5874735"/>
            <a:ext cx="5468666" cy="445510"/>
          </a:xfrm>
          <a:prstGeom prst="rect">
            <a:avLst/>
          </a:prstGeom>
        </p:spPr>
        <p:txBody>
          <a:bodyPr vert="horz" lIns="0" tIns="0" anchor="t" anchorCtr="0"/>
          <a:lstStyle>
            <a:lvl1pPr marL="0" indent="0">
              <a:spcBef>
                <a:spcPts val="0"/>
              </a:spcBef>
              <a:buNone/>
              <a:defRPr sz="1600" b="0" i="0" baseline="0">
                <a:latin typeface="Georgia"/>
                <a:cs typeface="Georgia"/>
              </a:defRPr>
            </a:lvl1pPr>
            <a:lvl2pPr marL="0" indent="0">
              <a:spcBef>
                <a:spcPts val="0"/>
              </a:spcBef>
              <a:buNone/>
              <a:defRPr sz="1400" i="1"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title</a:t>
            </a:r>
          </a:p>
        </p:txBody>
      </p:sp>
    </p:spTree>
    <p:extLst>
      <p:ext uri="{BB962C8B-B14F-4D97-AF65-F5344CB8AC3E}">
        <p14:creationId xmlns:p14="http://schemas.microsoft.com/office/powerpoint/2010/main" val="40817243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01_Title_White_Univ">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title</a:t>
            </a:r>
          </a:p>
        </p:txBody>
      </p:sp>
      <p:pic>
        <p:nvPicPr>
          <p:cNvPr id="5" name="Picture 4" descr="RUSHSystemBrand4colo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874" y="458788"/>
            <a:ext cx="1554885" cy="348538"/>
          </a:xfrm>
          <a:prstGeom prst="rect">
            <a:avLst/>
          </a:prstGeom>
        </p:spPr>
      </p:pic>
      <p:sp>
        <p:nvSpPr>
          <p:cNvPr id="6" name="Text Placeholder 2"/>
          <p:cNvSpPr txBox="1">
            <a:spLocks/>
          </p:cNvSpPr>
          <p:nvPr userDrawn="1"/>
        </p:nvSpPr>
        <p:spPr>
          <a:xfrm>
            <a:off x="9349697" y="459285"/>
            <a:ext cx="2450605" cy="278802"/>
          </a:xfrm>
          <a:prstGeom prst="rect">
            <a:avLst/>
          </a:prstGeom>
        </p:spPr>
        <p:txBody>
          <a:bodyPr vert="horz" lIns="0" tIns="0" rIns="0" bIns="0" rtlCol="0">
            <a:normAutofit/>
          </a:bodyPr>
          <a:lst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a:lstStyle>
          <a:p>
            <a:pPr marL="0" indent="0" rtl="0">
              <a:lnSpc>
                <a:spcPct val="90000"/>
              </a:lnSpc>
              <a:buNone/>
            </a:pPr>
            <a:r>
              <a:rPr lang="en-US" sz="1200" b="1" i="0" u="none" strike="noStrike" kern="1200" baseline="0" dirty="0">
                <a:solidFill>
                  <a:srgbClr val="006332"/>
                </a:solidFill>
                <a:latin typeface="Arial"/>
                <a:ea typeface="+mn-ea"/>
                <a:cs typeface="Arial"/>
              </a:rPr>
              <a:t>Excellence is just the beginning.</a:t>
            </a:r>
          </a:p>
        </p:txBody>
      </p:sp>
      <p:sp>
        <p:nvSpPr>
          <p:cNvPr id="7" name="Text Placeholder 5"/>
          <p:cNvSpPr>
            <a:spLocks noGrp="1"/>
          </p:cNvSpPr>
          <p:nvPr>
            <p:ph type="body" sz="quarter" idx="11" hasCustomPrompt="1"/>
          </p:nvPr>
        </p:nvSpPr>
        <p:spPr>
          <a:xfrm>
            <a:off x="471081" y="5428240"/>
            <a:ext cx="2651681" cy="850682"/>
          </a:xfrm>
          <a:prstGeom prst="rect">
            <a:avLst/>
          </a:prstGeom>
          <a:blipFill rotWithShape="1">
            <a:blip r:embed="rId3"/>
            <a:stretch>
              <a:fillRect/>
            </a:stretch>
          </a:blipFill>
        </p:spPr>
        <p:txBody>
          <a:bodyPr vert="horz" lIns="0" rIns="0" anchor="ctr" anchorCtr="0"/>
          <a:lstStyle>
            <a:lvl1pPr marL="0" indent="0">
              <a:spcBef>
                <a:spcPts val="0"/>
              </a:spcBef>
              <a:buNone/>
              <a:defRPr sz="1800" b="1" baseline="0">
                <a:latin typeface="Georgia"/>
                <a:cs typeface="Georgia"/>
              </a:defRPr>
            </a:lvl1pPr>
            <a:lvl2pPr marL="0" indent="0">
              <a:spcBef>
                <a:spcPts val="0"/>
              </a:spcBef>
              <a:buNone/>
              <a:defRPr sz="160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Click to edit the </a:t>
            </a:r>
            <a:br>
              <a:rPr lang="en-US" dirty="0"/>
            </a:br>
            <a:r>
              <a:rPr lang="en-US" dirty="0"/>
              <a:t>agenda and date</a:t>
            </a:r>
          </a:p>
        </p:txBody>
      </p:sp>
      <p:sp>
        <p:nvSpPr>
          <p:cNvPr id="8" name="Text Placeholder 5"/>
          <p:cNvSpPr>
            <a:spLocks noGrp="1"/>
          </p:cNvSpPr>
          <p:nvPr>
            <p:ph type="body" sz="quarter" idx="14" hasCustomPrompt="1"/>
          </p:nvPr>
        </p:nvSpPr>
        <p:spPr>
          <a:xfrm>
            <a:off x="3679903" y="5269099"/>
            <a:ext cx="5468666" cy="616839"/>
          </a:xfrm>
          <a:prstGeom prst="rect">
            <a:avLst/>
          </a:prstGeom>
        </p:spPr>
        <p:txBody>
          <a:bodyPr vert="horz" lIns="0" anchor="b" anchorCtr="0"/>
          <a:lstStyle>
            <a:lvl1pPr marL="0" indent="0">
              <a:spcBef>
                <a:spcPts val="0"/>
              </a:spcBef>
              <a:buNone/>
              <a:defRPr sz="1800" b="1" baseline="0">
                <a:latin typeface="Georgia"/>
                <a:cs typeface="Georgia"/>
              </a:defRPr>
            </a:lvl1pPr>
            <a:lvl2pPr marL="0" indent="0">
              <a:spcBef>
                <a:spcPts val="0"/>
              </a:spcBef>
              <a:buNone/>
              <a:defRPr sz="1600"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name</a:t>
            </a:r>
          </a:p>
        </p:txBody>
      </p:sp>
      <p:sp>
        <p:nvSpPr>
          <p:cNvPr id="9" name="Rectangle 8"/>
          <p:cNvSpPr/>
          <p:nvPr userDrawn="1"/>
        </p:nvSpPr>
        <p:spPr>
          <a:xfrm>
            <a:off x="1" y="6641630"/>
            <a:ext cx="12192000" cy="216370"/>
          </a:xfrm>
          <a:prstGeom prst="rect">
            <a:avLst/>
          </a:prstGeom>
          <a:solidFill>
            <a:srgbClr val="006332"/>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10" name="TextBox 9"/>
          <p:cNvSpPr txBox="1"/>
          <p:nvPr userDrawn="1"/>
        </p:nvSpPr>
        <p:spPr>
          <a:xfrm>
            <a:off x="471081" y="3102495"/>
            <a:ext cx="3782093" cy="215444"/>
          </a:xfrm>
          <a:prstGeom prst="rect">
            <a:avLst/>
          </a:prstGeom>
          <a:noFill/>
        </p:spPr>
        <p:txBody>
          <a:bodyPr wrap="square" lIns="0" tIns="0" rIns="0" bIns="0" rtlCol="0">
            <a:spAutoFit/>
          </a:bodyPr>
          <a:lstStyle/>
          <a:p>
            <a:pPr lvl="0"/>
            <a:r>
              <a:rPr lang="en-US" sz="1400" b="1" dirty="0">
                <a:solidFill>
                  <a:schemeClr val="accent1"/>
                </a:solidFill>
              </a:rPr>
              <a:t>Rush University</a:t>
            </a:r>
          </a:p>
        </p:txBody>
      </p:sp>
      <p:sp>
        <p:nvSpPr>
          <p:cNvPr id="11" name="Text Placeholder 5"/>
          <p:cNvSpPr>
            <a:spLocks noGrp="1"/>
          </p:cNvSpPr>
          <p:nvPr>
            <p:ph type="body" sz="quarter" idx="15" hasCustomPrompt="1"/>
          </p:nvPr>
        </p:nvSpPr>
        <p:spPr>
          <a:xfrm>
            <a:off x="3679903" y="5874735"/>
            <a:ext cx="5468666" cy="445510"/>
          </a:xfrm>
          <a:prstGeom prst="rect">
            <a:avLst/>
          </a:prstGeom>
        </p:spPr>
        <p:txBody>
          <a:bodyPr vert="horz" lIns="0" tIns="0" anchor="t" anchorCtr="0"/>
          <a:lstStyle>
            <a:lvl1pPr marL="0" indent="0">
              <a:spcBef>
                <a:spcPts val="0"/>
              </a:spcBef>
              <a:buNone/>
              <a:defRPr sz="1600" b="0" i="0" baseline="0">
                <a:latin typeface="Georgia"/>
                <a:cs typeface="Georgia"/>
              </a:defRPr>
            </a:lvl1pPr>
            <a:lvl2pPr marL="0" indent="0">
              <a:spcBef>
                <a:spcPts val="0"/>
              </a:spcBef>
              <a:buNone/>
              <a:defRPr sz="1400" i="1"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title</a:t>
            </a:r>
          </a:p>
        </p:txBody>
      </p:sp>
    </p:spTree>
    <p:extLst>
      <p:ext uri="{BB962C8B-B14F-4D97-AF65-F5344CB8AC3E}">
        <p14:creationId xmlns:p14="http://schemas.microsoft.com/office/powerpoint/2010/main" val="21076720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01_Title_White_Cople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title</a:t>
            </a:r>
          </a:p>
        </p:txBody>
      </p:sp>
      <p:pic>
        <p:nvPicPr>
          <p:cNvPr id="5" name="Picture 4" descr="RUSHSystemBrand4colo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874" y="458788"/>
            <a:ext cx="1554885" cy="348538"/>
          </a:xfrm>
          <a:prstGeom prst="rect">
            <a:avLst/>
          </a:prstGeom>
        </p:spPr>
      </p:pic>
      <p:sp>
        <p:nvSpPr>
          <p:cNvPr id="6" name="Text Placeholder 2"/>
          <p:cNvSpPr txBox="1">
            <a:spLocks/>
          </p:cNvSpPr>
          <p:nvPr userDrawn="1"/>
        </p:nvSpPr>
        <p:spPr>
          <a:xfrm>
            <a:off x="9349697" y="459285"/>
            <a:ext cx="2450605" cy="278802"/>
          </a:xfrm>
          <a:prstGeom prst="rect">
            <a:avLst/>
          </a:prstGeom>
        </p:spPr>
        <p:txBody>
          <a:bodyPr vert="horz" lIns="0" tIns="0" rIns="0" bIns="0" rtlCol="0">
            <a:normAutofit/>
          </a:bodyPr>
          <a:lst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a:lstStyle>
          <a:p>
            <a:pPr marL="0" indent="0" rtl="0">
              <a:lnSpc>
                <a:spcPct val="90000"/>
              </a:lnSpc>
              <a:buNone/>
            </a:pPr>
            <a:r>
              <a:rPr lang="en-US" sz="1200" b="1" i="0" u="none" strike="noStrike" kern="1200" baseline="0" dirty="0">
                <a:solidFill>
                  <a:srgbClr val="006332"/>
                </a:solidFill>
                <a:latin typeface="Arial"/>
                <a:ea typeface="+mn-ea"/>
                <a:cs typeface="Arial"/>
              </a:rPr>
              <a:t>Excellence is just the beginning.</a:t>
            </a:r>
          </a:p>
        </p:txBody>
      </p:sp>
      <p:sp>
        <p:nvSpPr>
          <p:cNvPr id="7" name="Text Placeholder 5"/>
          <p:cNvSpPr>
            <a:spLocks noGrp="1"/>
          </p:cNvSpPr>
          <p:nvPr>
            <p:ph type="body" sz="quarter" idx="11" hasCustomPrompt="1"/>
          </p:nvPr>
        </p:nvSpPr>
        <p:spPr>
          <a:xfrm>
            <a:off x="471081" y="5428240"/>
            <a:ext cx="2651681" cy="850682"/>
          </a:xfrm>
          <a:prstGeom prst="rect">
            <a:avLst/>
          </a:prstGeom>
          <a:blipFill rotWithShape="1">
            <a:blip r:embed="rId3"/>
            <a:stretch>
              <a:fillRect/>
            </a:stretch>
          </a:blipFill>
        </p:spPr>
        <p:txBody>
          <a:bodyPr vert="horz" lIns="0" rIns="0" anchor="ctr" anchorCtr="0"/>
          <a:lstStyle>
            <a:lvl1pPr marL="0" indent="0">
              <a:spcBef>
                <a:spcPts val="0"/>
              </a:spcBef>
              <a:buNone/>
              <a:defRPr sz="1800" b="1" baseline="0">
                <a:latin typeface="Georgia"/>
                <a:cs typeface="Georgia"/>
              </a:defRPr>
            </a:lvl1pPr>
            <a:lvl2pPr marL="0" indent="0">
              <a:spcBef>
                <a:spcPts val="0"/>
              </a:spcBef>
              <a:buNone/>
              <a:defRPr sz="160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Click to edit the </a:t>
            </a:r>
            <a:br>
              <a:rPr lang="en-US" dirty="0"/>
            </a:br>
            <a:r>
              <a:rPr lang="en-US" dirty="0"/>
              <a:t>agenda and date</a:t>
            </a:r>
          </a:p>
        </p:txBody>
      </p:sp>
      <p:sp>
        <p:nvSpPr>
          <p:cNvPr id="9" name="Rectangle 8"/>
          <p:cNvSpPr/>
          <p:nvPr userDrawn="1"/>
        </p:nvSpPr>
        <p:spPr>
          <a:xfrm>
            <a:off x="1" y="6641630"/>
            <a:ext cx="12192000" cy="216370"/>
          </a:xfrm>
          <a:prstGeom prst="rect">
            <a:avLst/>
          </a:prstGeom>
          <a:solidFill>
            <a:srgbClr val="006332"/>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10" name="TextBox 9"/>
          <p:cNvSpPr txBox="1"/>
          <p:nvPr userDrawn="1"/>
        </p:nvSpPr>
        <p:spPr>
          <a:xfrm>
            <a:off x="471081" y="3102495"/>
            <a:ext cx="3782093" cy="215444"/>
          </a:xfrm>
          <a:prstGeom prst="rect">
            <a:avLst/>
          </a:prstGeom>
          <a:noFill/>
        </p:spPr>
        <p:txBody>
          <a:bodyPr wrap="square" lIns="0" tIns="0" rIns="0" bIns="0" rtlCol="0">
            <a:spAutoFit/>
          </a:bodyPr>
          <a:lstStyle/>
          <a:p>
            <a:pPr lvl="0"/>
            <a:r>
              <a:rPr lang="en-US" sz="1400" b="1" dirty="0">
                <a:solidFill>
                  <a:schemeClr val="accent1"/>
                </a:solidFill>
              </a:rPr>
              <a:t>Rush Copley Medical Center</a:t>
            </a:r>
          </a:p>
        </p:txBody>
      </p:sp>
      <p:sp>
        <p:nvSpPr>
          <p:cNvPr id="11" name="Text Placeholder 5"/>
          <p:cNvSpPr>
            <a:spLocks noGrp="1"/>
          </p:cNvSpPr>
          <p:nvPr>
            <p:ph type="body" sz="quarter" idx="14" hasCustomPrompt="1"/>
          </p:nvPr>
        </p:nvSpPr>
        <p:spPr>
          <a:xfrm>
            <a:off x="3679903" y="5269099"/>
            <a:ext cx="5468666" cy="616839"/>
          </a:xfrm>
          <a:prstGeom prst="rect">
            <a:avLst/>
          </a:prstGeom>
        </p:spPr>
        <p:txBody>
          <a:bodyPr vert="horz" lIns="0" anchor="b" anchorCtr="0"/>
          <a:lstStyle>
            <a:lvl1pPr marL="0" indent="0">
              <a:spcBef>
                <a:spcPts val="0"/>
              </a:spcBef>
              <a:buNone/>
              <a:defRPr sz="1800" b="1" baseline="0">
                <a:latin typeface="Georgia"/>
                <a:cs typeface="Georgia"/>
              </a:defRPr>
            </a:lvl1pPr>
            <a:lvl2pPr marL="0" indent="0">
              <a:spcBef>
                <a:spcPts val="0"/>
              </a:spcBef>
              <a:buNone/>
              <a:defRPr sz="1600"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name</a:t>
            </a:r>
          </a:p>
        </p:txBody>
      </p:sp>
      <p:sp>
        <p:nvSpPr>
          <p:cNvPr id="12" name="Text Placeholder 5"/>
          <p:cNvSpPr>
            <a:spLocks noGrp="1"/>
          </p:cNvSpPr>
          <p:nvPr>
            <p:ph type="body" sz="quarter" idx="15" hasCustomPrompt="1"/>
          </p:nvPr>
        </p:nvSpPr>
        <p:spPr>
          <a:xfrm>
            <a:off x="3679903" y="5874735"/>
            <a:ext cx="5468666" cy="445510"/>
          </a:xfrm>
          <a:prstGeom prst="rect">
            <a:avLst/>
          </a:prstGeom>
        </p:spPr>
        <p:txBody>
          <a:bodyPr vert="horz" lIns="0" tIns="0" anchor="t" anchorCtr="0"/>
          <a:lstStyle>
            <a:lvl1pPr marL="0" indent="0">
              <a:spcBef>
                <a:spcPts val="0"/>
              </a:spcBef>
              <a:buNone/>
              <a:defRPr sz="1600" b="0" i="0" baseline="0">
                <a:latin typeface="Georgia"/>
                <a:cs typeface="Georgia"/>
              </a:defRPr>
            </a:lvl1pPr>
            <a:lvl2pPr marL="0" indent="0">
              <a:spcBef>
                <a:spcPts val="0"/>
              </a:spcBef>
              <a:buNone/>
              <a:defRPr sz="1400" i="1"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title</a:t>
            </a:r>
          </a:p>
        </p:txBody>
      </p:sp>
    </p:spTree>
    <p:extLst>
      <p:ext uri="{BB962C8B-B14F-4D97-AF65-F5344CB8AC3E}">
        <p14:creationId xmlns:p14="http://schemas.microsoft.com/office/powerpoint/2010/main" val="32980094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01_Title_White_ROP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title</a:t>
            </a:r>
          </a:p>
        </p:txBody>
      </p:sp>
      <p:pic>
        <p:nvPicPr>
          <p:cNvPr id="5" name="Picture 4" descr="RUSHSystemBrand4color.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874" y="458788"/>
            <a:ext cx="1554885" cy="348538"/>
          </a:xfrm>
          <a:prstGeom prst="rect">
            <a:avLst/>
          </a:prstGeom>
        </p:spPr>
      </p:pic>
      <p:sp>
        <p:nvSpPr>
          <p:cNvPr id="6" name="Text Placeholder 2"/>
          <p:cNvSpPr txBox="1">
            <a:spLocks/>
          </p:cNvSpPr>
          <p:nvPr userDrawn="1"/>
        </p:nvSpPr>
        <p:spPr>
          <a:xfrm>
            <a:off x="9349697" y="459285"/>
            <a:ext cx="2450605" cy="278802"/>
          </a:xfrm>
          <a:prstGeom prst="rect">
            <a:avLst/>
          </a:prstGeom>
        </p:spPr>
        <p:txBody>
          <a:bodyPr vert="horz" lIns="0" tIns="0" rIns="0" bIns="0" rtlCol="0">
            <a:normAutofit/>
          </a:bodyPr>
          <a:lst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a:lstStyle>
          <a:p>
            <a:pPr marL="0" indent="0" rtl="0">
              <a:lnSpc>
                <a:spcPct val="90000"/>
              </a:lnSpc>
              <a:buNone/>
            </a:pPr>
            <a:r>
              <a:rPr lang="en-US" sz="1200" b="1" i="0" u="none" strike="noStrike" kern="1200" baseline="0" dirty="0">
                <a:solidFill>
                  <a:srgbClr val="006332"/>
                </a:solidFill>
                <a:latin typeface="Arial"/>
                <a:ea typeface="+mn-ea"/>
                <a:cs typeface="Arial"/>
              </a:rPr>
              <a:t>Excellence is just the beginning.</a:t>
            </a:r>
          </a:p>
        </p:txBody>
      </p:sp>
      <p:sp>
        <p:nvSpPr>
          <p:cNvPr id="7" name="Text Placeholder 5"/>
          <p:cNvSpPr>
            <a:spLocks noGrp="1"/>
          </p:cNvSpPr>
          <p:nvPr>
            <p:ph type="body" sz="quarter" idx="11" hasCustomPrompt="1"/>
          </p:nvPr>
        </p:nvSpPr>
        <p:spPr>
          <a:xfrm>
            <a:off x="471081" y="5428240"/>
            <a:ext cx="2651681" cy="850682"/>
          </a:xfrm>
          <a:prstGeom prst="rect">
            <a:avLst/>
          </a:prstGeom>
          <a:blipFill rotWithShape="1">
            <a:blip r:embed="rId3"/>
            <a:stretch>
              <a:fillRect/>
            </a:stretch>
          </a:blipFill>
        </p:spPr>
        <p:txBody>
          <a:bodyPr vert="horz" lIns="0" rIns="0" anchor="ctr" anchorCtr="0"/>
          <a:lstStyle>
            <a:lvl1pPr marL="0" indent="0">
              <a:spcBef>
                <a:spcPts val="0"/>
              </a:spcBef>
              <a:buNone/>
              <a:defRPr sz="1800" b="1" baseline="0">
                <a:latin typeface="Georgia"/>
                <a:cs typeface="Georgia"/>
              </a:defRPr>
            </a:lvl1pPr>
            <a:lvl2pPr marL="0" indent="0">
              <a:spcBef>
                <a:spcPts val="0"/>
              </a:spcBef>
              <a:buNone/>
              <a:defRPr sz="160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Click to edit the </a:t>
            </a:r>
            <a:br>
              <a:rPr lang="en-US" dirty="0"/>
            </a:br>
            <a:r>
              <a:rPr lang="en-US" dirty="0"/>
              <a:t>agenda and date</a:t>
            </a:r>
          </a:p>
        </p:txBody>
      </p:sp>
      <p:sp>
        <p:nvSpPr>
          <p:cNvPr id="9" name="Rectangle 8"/>
          <p:cNvSpPr/>
          <p:nvPr userDrawn="1"/>
        </p:nvSpPr>
        <p:spPr>
          <a:xfrm>
            <a:off x="1" y="6641630"/>
            <a:ext cx="12192000" cy="216370"/>
          </a:xfrm>
          <a:prstGeom prst="rect">
            <a:avLst/>
          </a:prstGeom>
          <a:solidFill>
            <a:srgbClr val="006332"/>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10" name="TextBox 9"/>
          <p:cNvSpPr txBox="1"/>
          <p:nvPr userDrawn="1"/>
        </p:nvSpPr>
        <p:spPr>
          <a:xfrm>
            <a:off x="471081" y="3102495"/>
            <a:ext cx="3782093" cy="215444"/>
          </a:xfrm>
          <a:prstGeom prst="rect">
            <a:avLst/>
          </a:prstGeom>
          <a:noFill/>
        </p:spPr>
        <p:txBody>
          <a:bodyPr wrap="square" lIns="0" tIns="0" rIns="0" bIns="0" rtlCol="0">
            <a:spAutoFit/>
          </a:bodyPr>
          <a:lstStyle/>
          <a:p>
            <a:pPr lvl="0"/>
            <a:r>
              <a:rPr lang="en-US" sz="1400" b="1" dirty="0">
                <a:solidFill>
                  <a:schemeClr val="accent1"/>
                </a:solidFill>
              </a:rPr>
              <a:t>Rush Oak</a:t>
            </a:r>
            <a:r>
              <a:rPr lang="en-US" sz="1400" b="1" baseline="0" dirty="0">
                <a:solidFill>
                  <a:schemeClr val="accent1"/>
                </a:solidFill>
              </a:rPr>
              <a:t> Park Hospital</a:t>
            </a:r>
            <a:endParaRPr lang="en-US" sz="1400" b="1" dirty="0">
              <a:solidFill>
                <a:schemeClr val="accent1"/>
              </a:solidFill>
            </a:endParaRPr>
          </a:p>
        </p:txBody>
      </p:sp>
      <p:sp>
        <p:nvSpPr>
          <p:cNvPr id="11" name="Text Placeholder 5"/>
          <p:cNvSpPr>
            <a:spLocks noGrp="1"/>
          </p:cNvSpPr>
          <p:nvPr>
            <p:ph type="body" sz="quarter" idx="14" hasCustomPrompt="1"/>
          </p:nvPr>
        </p:nvSpPr>
        <p:spPr>
          <a:xfrm>
            <a:off x="3679903" y="5269099"/>
            <a:ext cx="5468666" cy="616839"/>
          </a:xfrm>
          <a:prstGeom prst="rect">
            <a:avLst/>
          </a:prstGeom>
        </p:spPr>
        <p:txBody>
          <a:bodyPr vert="horz" lIns="0" anchor="b" anchorCtr="0"/>
          <a:lstStyle>
            <a:lvl1pPr marL="0" indent="0">
              <a:spcBef>
                <a:spcPts val="0"/>
              </a:spcBef>
              <a:buNone/>
              <a:defRPr sz="1800" b="1" baseline="0">
                <a:latin typeface="Georgia"/>
                <a:cs typeface="Georgia"/>
              </a:defRPr>
            </a:lvl1pPr>
            <a:lvl2pPr marL="0" indent="0">
              <a:spcBef>
                <a:spcPts val="0"/>
              </a:spcBef>
              <a:buNone/>
              <a:defRPr sz="1600"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name</a:t>
            </a:r>
          </a:p>
        </p:txBody>
      </p:sp>
      <p:sp>
        <p:nvSpPr>
          <p:cNvPr id="12" name="Text Placeholder 5"/>
          <p:cNvSpPr>
            <a:spLocks noGrp="1"/>
          </p:cNvSpPr>
          <p:nvPr>
            <p:ph type="body" sz="quarter" idx="15" hasCustomPrompt="1"/>
          </p:nvPr>
        </p:nvSpPr>
        <p:spPr>
          <a:xfrm>
            <a:off x="3679903" y="5874735"/>
            <a:ext cx="5468666" cy="445510"/>
          </a:xfrm>
          <a:prstGeom prst="rect">
            <a:avLst/>
          </a:prstGeom>
        </p:spPr>
        <p:txBody>
          <a:bodyPr vert="horz" lIns="0" tIns="0" anchor="t" anchorCtr="0"/>
          <a:lstStyle>
            <a:lvl1pPr marL="0" indent="0">
              <a:spcBef>
                <a:spcPts val="0"/>
              </a:spcBef>
              <a:buNone/>
              <a:defRPr sz="1600" b="0" i="0" baseline="0">
                <a:latin typeface="Georgia"/>
                <a:cs typeface="Georgia"/>
              </a:defRPr>
            </a:lvl1pPr>
            <a:lvl2pPr marL="0" indent="0">
              <a:spcBef>
                <a:spcPts val="0"/>
              </a:spcBef>
              <a:buNone/>
              <a:defRPr sz="1400" i="1"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title</a:t>
            </a:r>
          </a:p>
        </p:txBody>
      </p:sp>
    </p:spTree>
    <p:extLst>
      <p:ext uri="{BB962C8B-B14F-4D97-AF65-F5344CB8AC3E}">
        <p14:creationId xmlns:p14="http://schemas.microsoft.com/office/powerpoint/2010/main" val="2667570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29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01_Title_Green_RUM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title</a:t>
            </a:r>
          </a:p>
        </p:txBody>
      </p:sp>
      <p:sp>
        <p:nvSpPr>
          <p:cNvPr id="7" name="Text Placeholder 5"/>
          <p:cNvSpPr>
            <a:spLocks noGrp="1"/>
          </p:cNvSpPr>
          <p:nvPr>
            <p:ph type="body" sz="quarter" idx="11" hasCustomPrompt="1"/>
          </p:nvPr>
        </p:nvSpPr>
        <p:spPr>
          <a:xfrm>
            <a:off x="471081" y="5428240"/>
            <a:ext cx="2651681" cy="850682"/>
          </a:xfrm>
          <a:prstGeom prst="rect">
            <a:avLst/>
          </a:prstGeom>
          <a:blipFill rotWithShape="1">
            <a:blip r:embed="rId2"/>
            <a:stretch>
              <a:fillRect/>
            </a:stretch>
          </a:blipFill>
        </p:spPr>
        <p:txBody>
          <a:bodyPr vert="horz" lIns="0" rIns="0" anchor="ctr" anchorCtr="0"/>
          <a:lstStyle>
            <a:lvl1pPr marL="0" indent="0">
              <a:spcBef>
                <a:spcPts val="0"/>
              </a:spcBef>
              <a:buNone/>
              <a:defRPr sz="1800" b="1" baseline="0">
                <a:latin typeface="Georgia"/>
                <a:cs typeface="Georgia"/>
              </a:defRPr>
            </a:lvl1pPr>
            <a:lvl2pPr marL="0" indent="0">
              <a:spcBef>
                <a:spcPts val="0"/>
              </a:spcBef>
              <a:buNone/>
              <a:defRPr sz="160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Click to edit the </a:t>
            </a:r>
            <a:br>
              <a:rPr lang="en-US" dirty="0"/>
            </a:br>
            <a:r>
              <a:rPr lang="en-US" dirty="0"/>
              <a:t>agenda and date</a:t>
            </a:r>
          </a:p>
        </p:txBody>
      </p:sp>
      <p:sp>
        <p:nvSpPr>
          <p:cNvPr id="8" name="Text Placeholder 5"/>
          <p:cNvSpPr>
            <a:spLocks noGrp="1"/>
          </p:cNvSpPr>
          <p:nvPr>
            <p:ph type="body" sz="quarter" idx="14" hasCustomPrompt="1"/>
          </p:nvPr>
        </p:nvSpPr>
        <p:spPr>
          <a:xfrm>
            <a:off x="3679903" y="5269099"/>
            <a:ext cx="5468666" cy="616839"/>
          </a:xfrm>
          <a:prstGeom prst="rect">
            <a:avLst/>
          </a:prstGeom>
        </p:spPr>
        <p:txBody>
          <a:bodyPr vert="horz" lIns="0" anchor="b" anchorCtr="0"/>
          <a:lstStyle>
            <a:lvl1pPr marL="0" indent="0">
              <a:spcBef>
                <a:spcPts val="0"/>
              </a:spcBef>
              <a:buNone/>
              <a:defRPr sz="1800" b="1" baseline="0">
                <a:latin typeface="Georgia"/>
                <a:cs typeface="Georgia"/>
              </a:defRPr>
            </a:lvl1pPr>
            <a:lvl2pPr marL="0" indent="0">
              <a:spcBef>
                <a:spcPts val="0"/>
              </a:spcBef>
              <a:buNone/>
              <a:defRPr sz="1600"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name</a:t>
            </a:r>
          </a:p>
        </p:txBody>
      </p:sp>
      <p:sp>
        <p:nvSpPr>
          <p:cNvPr id="9" name="Rectangle 8"/>
          <p:cNvSpPr/>
          <p:nvPr userDrawn="1"/>
        </p:nvSpPr>
        <p:spPr>
          <a:xfrm>
            <a:off x="1" y="6641630"/>
            <a:ext cx="12192000" cy="216370"/>
          </a:xfrm>
          <a:prstGeom prst="rect">
            <a:avLst/>
          </a:prstGeom>
          <a:solidFill>
            <a:srgbClr val="006332"/>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10" name="TextBox 9"/>
          <p:cNvSpPr txBox="1"/>
          <p:nvPr userDrawn="1"/>
        </p:nvSpPr>
        <p:spPr>
          <a:xfrm>
            <a:off x="471081" y="3102495"/>
            <a:ext cx="3782093" cy="215444"/>
          </a:xfrm>
          <a:prstGeom prst="rect">
            <a:avLst/>
          </a:prstGeom>
          <a:noFill/>
        </p:spPr>
        <p:txBody>
          <a:bodyPr wrap="square" lIns="0" tIns="0" rIns="0" bIns="0" rtlCol="0">
            <a:spAutoFit/>
          </a:bodyPr>
          <a:lstStyle/>
          <a:p>
            <a:pPr lvl="0"/>
            <a:r>
              <a:rPr lang="en-US" sz="1400" b="1" dirty="0">
                <a:solidFill>
                  <a:schemeClr val="tx1"/>
                </a:solidFill>
              </a:rPr>
              <a:t>Rush University Medical Center</a:t>
            </a:r>
          </a:p>
        </p:txBody>
      </p:sp>
      <p:sp>
        <p:nvSpPr>
          <p:cNvPr id="11" name="Text Placeholder 5"/>
          <p:cNvSpPr>
            <a:spLocks noGrp="1"/>
          </p:cNvSpPr>
          <p:nvPr>
            <p:ph type="body" sz="quarter" idx="15" hasCustomPrompt="1"/>
          </p:nvPr>
        </p:nvSpPr>
        <p:spPr>
          <a:xfrm>
            <a:off x="3679903" y="5874735"/>
            <a:ext cx="5468666" cy="445510"/>
          </a:xfrm>
          <a:prstGeom prst="rect">
            <a:avLst/>
          </a:prstGeom>
        </p:spPr>
        <p:txBody>
          <a:bodyPr vert="horz" lIns="0" tIns="0" anchor="t" anchorCtr="0"/>
          <a:lstStyle>
            <a:lvl1pPr marL="0" indent="0">
              <a:spcBef>
                <a:spcPts val="0"/>
              </a:spcBef>
              <a:buNone/>
              <a:defRPr sz="1600" b="0" i="0" baseline="0">
                <a:latin typeface="Georgia"/>
                <a:cs typeface="Georgia"/>
              </a:defRPr>
            </a:lvl1pPr>
            <a:lvl2pPr marL="0" indent="0">
              <a:spcBef>
                <a:spcPts val="0"/>
              </a:spcBef>
              <a:buNone/>
              <a:defRPr sz="1400" i="1"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title</a:t>
            </a:r>
          </a:p>
        </p:txBody>
      </p:sp>
      <p:pic>
        <p:nvPicPr>
          <p:cNvPr id="13" name="Picture 12" descr="RUSHSystemBrand4color_White.eps"/>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60495" y="462492"/>
            <a:ext cx="1554885" cy="347300"/>
          </a:xfrm>
          <a:prstGeom prst="rect">
            <a:avLst/>
          </a:prstGeom>
        </p:spPr>
      </p:pic>
      <p:pic>
        <p:nvPicPr>
          <p:cNvPr id="4" name="Picture 3">
            <a:extLst>
              <a:ext uri="{FF2B5EF4-FFF2-40B4-BE49-F238E27FC236}">
                <a16:creationId xmlns:a16="http://schemas.microsoft.com/office/drawing/2014/main" id="{8E8604DF-17CA-7D42-AE80-C99118B58E5A}"/>
              </a:ext>
            </a:extLst>
          </p:cNvPr>
          <p:cNvPicPr>
            <a:picLocks noChangeAspect="1"/>
          </p:cNvPicPr>
          <p:nvPr userDrawn="1"/>
        </p:nvPicPr>
        <p:blipFill>
          <a:blip r:embed="rId4"/>
          <a:stretch>
            <a:fillRect/>
          </a:stretch>
        </p:blipFill>
        <p:spPr>
          <a:xfrm>
            <a:off x="9349697" y="466500"/>
            <a:ext cx="2352982" cy="169642"/>
          </a:xfrm>
          <a:prstGeom prst="rect">
            <a:avLst/>
          </a:prstGeom>
        </p:spPr>
      </p:pic>
    </p:spTree>
    <p:extLst>
      <p:ext uri="{BB962C8B-B14F-4D97-AF65-F5344CB8AC3E}">
        <p14:creationId xmlns:p14="http://schemas.microsoft.com/office/powerpoint/2010/main" val="40971159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01_Title_Green_Univ">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title</a:t>
            </a:r>
          </a:p>
        </p:txBody>
      </p:sp>
      <p:sp>
        <p:nvSpPr>
          <p:cNvPr id="7" name="Text Placeholder 5"/>
          <p:cNvSpPr>
            <a:spLocks noGrp="1"/>
          </p:cNvSpPr>
          <p:nvPr>
            <p:ph type="body" sz="quarter" idx="11" hasCustomPrompt="1"/>
          </p:nvPr>
        </p:nvSpPr>
        <p:spPr>
          <a:xfrm>
            <a:off x="471081" y="5428240"/>
            <a:ext cx="2651681" cy="850682"/>
          </a:xfrm>
          <a:prstGeom prst="rect">
            <a:avLst/>
          </a:prstGeom>
          <a:blipFill rotWithShape="1">
            <a:blip r:embed="rId2"/>
            <a:stretch>
              <a:fillRect/>
            </a:stretch>
          </a:blipFill>
        </p:spPr>
        <p:txBody>
          <a:bodyPr vert="horz" lIns="0" rIns="0" anchor="ctr" anchorCtr="0"/>
          <a:lstStyle>
            <a:lvl1pPr marL="0" indent="0">
              <a:spcBef>
                <a:spcPts val="0"/>
              </a:spcBef>
              <a:buNone/>
              <a:defRPr sz="1800" b="1" baseline="0">
                <a:latin typeface="Georgia"/>
                <a:cs typeface="Georgia"/>
              </a:defRPr>
            </a:lvl1pPr>
            <a:lvl2pPr marL="0" indent="0">
              <a:spcBef>
                <a:spcPts val="0"/>
              </a:spcBef>
              <a:buNone/>
              <a:defRPr sz="160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Click to edit the </a:t>
            </a:r>
            <a:br>
              <a:rPr lang="en-US" dirty="0"/>
            </a:br>
            <a:r>
              <a:rPr lang="en-US" dirty="0"/>
              <a:t>agenda and date</a:t>
            </a:r>
          </a:p>
        </p:txBody>
      </p:sp>
      <p:sp>
        <p:nvSpPr>
          <p:cNvPr id="8" name="Text Placeholder 5"/>
          <p:cNvSpPr>
            <a:spLocks noGrp="1"/>
          </p:cNvSpPr>
          <p:nvPr>
            <p:ph type="body" sz="quarter" idx="14" hasCustomPrompt="1"/>
          </p:nvPr>
        </p:nvSpPr>
        <p:spPr>
          <a:xfrm>
            <a:off x="3679903" y="5269099"/>
            <a:ext cx="5468666" cy="616839"/>
          </a:xfrm>
          <a:prstGeom prst="rect">
            <a:avLst/>
          </a:prstGeom>
        </p:spPr>
        <p:txBody>
          <a:bodyPr vert="horz" lIns="0" anchor="b" anchorCtr="0"/>
          <a:lstStyle>
            <a:lvl1pPr marL="0" indent="0">
              <a:spcBef>
                <a:spcPts val="0"/>
              </a:spcBef>
              <a:buNone/>
              <a:defRPr sz="1800" b="1" baseline="0">
                <a:latin typeface="Georgia"/>
                <a:cs typeface="Georgia"/>
              </a:defRPr>
            </a:lvl1pPr>
            <a:lvl2pPr marL="0" indent="0">
              <a:spcBef>
                <a:spcPts val="0"/>
              </a:spcBef>
              <a:buNone/>
              <a:defRPr sz="1600"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name</a:t>
            </a:r>
          </a:p>
        </p:txBody>
      </p:sp>
      <p:sp>
        <p:nvSpPr>
          <p:cNvPr id="9" name="Rectangle 8"/>
          <p:cNvSpPr/>
          <p:nvPr userDrawn="1"/>
        </p:nvSpPr>
        <p:spPr>
          <a:xfrm>
            <a:off x="1" y="6641630"/>
            <a:ext cx="12192000" cy="216370"/>
          </a:xfrm>
          <a:prstGeom prst="rect">
            <a:avLst/>
          </a:prstGeom>
          <a:solidFill>
            <a:srgbClr val="006332"/>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10" name="TextBox 9"/>
          <p:cNvSpPr txBox="1"/>
          <p:nvPr userDrawn="1"/>
        </p:nvSpPr>
        <p:spPr>
          <a:xfrm>
            <a:off x="471081" y="3102495"/>
            <a:ext cx="3782093" cy="215444"/>
          </a:xfrm>
          <a:prstGeom prst="rect">
            <a:avLst/>
          </a:prstGeom>
          <a:noFill/>
        </p:spPr>
        <p:txBody>
          <a:bodyPr wrap="square" lIns="0" tIns="0" rIns="0" bIns="0" rtlCol="0">
            <a:spAutoFit/>
          </a:bodyPr>
          <a:lstStyle/>
          <a:p>
            <a:pPr lvl="0"/>
            <a:r>
              <a:rPr lang="en-US" sz="1400" b="1" dirty="0">
                <a:solidFill>
                  <a:schemeClr val="tx1"/>
                </a:solidFill>
              </a:rPr>
              <a:t>Rush University</a:t>
            </a:r>
          </a:p>
        </p:txBody>
      </p:sp>
      <p:sp>
        <p:nvSpPr>
          <p:cNvPr id="11" name="Text Placeholder 5"/>
          <p:cNvSpPr>
            <a:spLocks noGrp="1"/>
          </p:cNvSpPr>
          <p:nvPr>
            <p:ph type="body" sz="quarter" idx="15" hasCustomPrompt="1"/>
          </p:nvPr>
        </p:nvSpPr>
        <p:spPr>
          <a:xfrm>
            <a:off x="3679903" y="5874735"/>
            <a:ext cx="5468666" cy="445510"/>
          </a:xfrm>
          <a:prstGeom prst="rect">
            <a:avLst/>
          </a:prstGeom>
        </p:spPr>
        <p:txBody>
          <a:bodyPr vert="horz" lIns="0" tIns="0" anchor="t" anchorCtr="0"/>
          <a:lstStyle>
            <a:lvl1pPr marL="0" indent="0">
              <a:spcBef>
                <a:spcPts val="0"/>
              </a:spcBef>
              <a:buNone/>
              <a:defRPr sz="1600" b="0" i="0" baseline="0">
                <a:latin typeface="Georgia"/>
                <a:cs typeface="Georgia"/>
              </a:defRPr>
            </a:lvl1pPr>
            <a:lvl2pPr marL="0" indent="0">
              <a:spcBef>
                <a:spcPts val="0"/>
              </a:spcBef>
              <a:buNone/>
              <a:defRPr sz="1400" i="1"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title</a:t>
            </a:r>
          </a:p>
        </p:txBody>
      </p:sp>
      <p:pic>
        <p:nvPicPr>
          <p:cNvPr id="12" name="Picture 11" descr="RUSHSystemBrand4color_White.eps"/>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60495" y="462492"/>
            <a:ext cx="1554885" cy="347300"/>
          </a:xfrm>
          <a:prstGeom prst="rect">
            <a:avLst/>
          </a:prstGeom>
        </p:spPr>
      </p:pic>
      <p:pic>
        <p:nvPicPr>
          <p:cNvPr id="13" name="Picture 12">
            <a:extLst>
              <a:ext uri="{FF2B5EF4-FFF2-40B4-BE49-F238E27FC236}">
                <a16:creationId xmlns:a16="http://schemas.microsoft.com/office/drawing/2014/main" id="{347F5FCA-906C-8D49-ACC3-122CBBA8DC5D}"/>
              </a:ext>
            </a:extLst>
          </p:cNvPr>
          <p:cNvPicPr>
            <a:picLocks noChangeAspect="1"/>
          </p:cNvPicPr>
          <p:nvPr userDrawn="1"/>
        </p:nvPicPr>
        <p:blipFill>
          <a:blip r:embed="rId4"/>
          <a:stretch>
            <a:fillRect/>
          </a:stretch>
        </p:blipFill>
        <p:spPr>
          <a:xfrm>
            <a:off x="9349697" y="466500"/>
            <a:ext cx="2352982" cy="169642"/>
          </a:xfrm>
          <a:prstGeom prst="rect">
            <a:avLst/>
          </a:prstGeom>
        </p:spPr>
      </p:pic>
    </p:spTree>
    <p:extLst>
      <p:ext uri="{BB962C8B-B14F-4D97-AF65-F5344CB8AC3E}">
        <p14:creationId xmlns:p14="http://schemas.microsoft.com/office/powerpoint/2010/main" val="9880922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01_Title_Green_Cople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title</a:t>
            </a:r>
          </a:p>
        </p:txBody>
      </p:sp>
      <p:sp>
        <p:nvSpPr>
          <p:cNvPr id="7" name="Text Placeholder 5"/>
          <p:cNvSpPr>
            <a:spLocks noGrp="1"/>
          </p:cNvSpPr>
          <p:nvPr>
            <p:ph type="body" sz="quarter" idx="11" hasCustomPrompt="1"/>
          </p:nvPr>
        </p:nvSpPr>
        <p:spPr>
          <a:xfrm>
            <a:off x="471081" y="5428240"/>
            <a:ext cx="2651681" cy="850682"/>
          </a:xfrm>
          <a:prstGeom prst="rect">
            <a:avLst/>
          </a:prstGeom>
          <a:blipFill rotWithShape="1">
            <a:blip r:embed="rId2"/>
            <a:stretch>
              <a:fillRect/>
            </a:stretch>
          </a:blipFill>
        </p:spPr>
        <p:txBody>
          <a:bodyPr vert="horz" lIns="0" rIns="0" anchor="ctr" anchorCtr="0"/>
          <a:lstStyle>
            <a:lvl1pPr marL="0" indent="0">
              <a:spcBef>
                <a:spcPts val="0"/>
              </a:spcBef>
              <a:buNone/>
              <a:defRPr sz="1800" b="1" baseline="0">
                <a:latin typeface="Georgia"/>
                <a:cs typeface="Georgia"/>
              </a:defRPr>
            </a:lvl1pPr>
            <a:lvl2pPr marL="0" indent="0">
              <a:spcBef>
                <a:spcPts val="0"/>
              </a:spcBef>
              <a:buNone/>
              <a:defRPr sz="160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Click to edit the </a:t>
            </a:r>
            <a:br>
              <a:rPr lang="en-US" dirty="0"/>
            </a:br>
            <a:r>
              <a:rPr lang="en-US" dirty="0"/>
              <a:t>agenda and date</a:t>
            </a:r>
          </a:p>
        </p:txBody>
      </p:sp>
      <p:sp>
        <p:nvSpPr>
          <p:cNvPr id="9" name="Rectangle 8"/>
          <p:cNvSpPr/>
          <p:nvPr userDrawn="1"/>
        </p:nvSpPr>
        <p:spPr>
          <a:xfrm>
            <a:off x="1" y="6641630"/>
            <a:ext cx="12192000" cy="216370"/>
          </a:xfrm>
          <a:prstGeom prst="rect">
            <a:avLst/>
          </a:prstGeom>
          <a:solidFill>
            <a:srgbClr val="006332"/>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10" name="TextBox 9"/>
          <p:cNvSpPr txBox="1"/>
          <p:nvPr userDrawn="1"/>
        </p:nvSpPr>
        <p:spPr>
          <a:xfrm>
            <a:off x="471081" y="3102495"/>
            <a:ext cx="3782093" cy="215444"/>
          </a:xfrm>
          <a:prstGeom prst="rect">
            <a:avLst/>
          </a:prstGeom>
          <a:noFill/>
        </p:spPr>
        <p:txBody>
          <a:bodyPr wrap="square" lIns="0" tIns="0" rIns="0" bIns="0" rtlCol="0">
            <a:spAutoFit/>
          </a:bodyPr>
          <a:lstStyle/>
          <a:p>
            <a:pPr lvl="0"/>
            <a:r>
              <a:rPr lang="en-US" sz="1400" b="1" dirty="0">
                <a:solidFill>
                  <a:srgbClr val="FFFFFF"/>
                </a:solidFill>
              </a:rPr>
              <a:t>Rush Copley Medical Center</a:t>
            </a:r>
          </a:p>
        </p:txBody>
      </p:sp>
      <p:sp>
        <p:nvSpPr>
          <p:cNvPr id="11" name="Text Placeholder 5"/>
          <p:cNvSpPr>
            <a:spLocks noGrp="1"/>
          </p:cNvSpPr>
          <p:nvPr>
            <p:ph type="body" sz="quarter" idx="14" hasCustomPrompt="1"/>
          </p:nvPr>
        </p:nvSpPr>
        <p:spPr>
          <a:xfrm>
            <a:off x="3679903" y="5269099"/>
            <a:ext cx="5468666" cy="616839"/>
          </a:xfrm>
          <a:prstGeom prst="rect">
            <a:avLst/>
          </a:prstGeom>
        </p:spPr>
        <p:txBody>
          <a:bodyPr vert="horz" lIns="0" anchor="b" anchorCtr="0"/>
          <a:lstStyle>
            <a:lvl1pPr marL="0" indent="0">
              <a:spcBef>
                <a:spcPts val="0"/>
              </a:spcBef>
              <a:buNone/>
              <a:defRPr sz="1800" b="1" baseline="0">
                <a:latin typeface="Georgia"/>
                <a:cs typeface="Georgia"/>
              </a:defRPr>
            </a:lvl1pPr>
            <a:lvl2pPr marL="0" indent="0">
              <a:spcBef>
                <a:spcPts val="0"/>
              </a:spcBef>
              <a:buNone/>
              <a:defRPr sz="1600"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name</a:t>
            </a:r>
          </a:p>
        </p:txBody>
      </p:sp>
      <p:sp>
        <p:nvSpPr>
          <p:cNvPr id="12" name="Text Placeholder 5"/>
          <p:cNvSpPr>
            <a:spLocks noGrp="1"/>
          </p:cNvSpPr>
          <p:nvPr>
            <p:ph type="body" sz="quarter" idx="15" hasCustomPrompt="1"/>
          </p:nvPr>
        </p:nvSpPr>
        <p:spPr>
          <a:xfrm>
            <a:off x="3679903" y="5874735"/>
            <a:ext cx="5468666" cy="445510"/>
          </a:xfrm>
          <a:prstGeom prst="rect">
            <a:avLst/>
          </a:prstGeom>
        </p:spPr>
        <p:txBody>
          <a:bodyPr vert="horz" lIns="0" tIns="0" anchor="t" anchorCtr="0"/>
          <a:lstStyle>
            <a:lvl1pPr marL="0" indent="0">
              <a:spcBef>
                <a:spcPts val="0"/>
              </a:spcBef>
              <a:buNone/>
              <a:defRPr sz="1600" b="0" i="0" baseline="0">
                <a:latin typeface="Georgia"/>
                <a:cs typeface="Georgia"/>
              </a:defRPr>
            </a:lvl1pPr>
            <a:lvl2pPr marL="0" indent="0">
              <a:spcBef>
                <a:spcPts val="0"/>
              </a:spcBef>
              <a:buNone/>
              <a:defRPr sz="1400" i="1"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title</a:t>
            </a:r>
          </a:p>
        </p:txBody>
      </p:sp>
      <p:pic>
        <p:nvPicPr>
          <p:cNvPr id="13" name="Picture 12" descr="RUSHSystemBrand4color_White.eps"/>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60495" y="462492"/>
            <a:ext cx="1554885" cy="347300"/>
          </a:xfrm>
          <a:prstGeom prst="rect">
            <a:avLst/>
          </a:prstGeom>
        </p:spPr>
      </p:pic>
      <p:pic>
        <p:nvPicPr>
          <p:cNvPr id="14" name="Picture 13">
            <a:extLst>
              <a:ext uri="{FF2B5EF4-FFF2-40B4-BE49-F238E27FC236}">
                <a16:creationId xmlns:a16="http://schemas.microsoft.com/office/drawing/2014/main" id="{7852EAC9-D3CD-3A4D-85C2-A980158548BE}"/>
              </a:ext>
            </a:extLst>
          </p:cNvPr>
          <p:cNvPicPr>
            <a:picLocks noChangeAspect="1"/>
          </p:cNvPicPr>
          <p:nvPr userDrawn="1"/>
        </p:nvPicPr>
        <p:blipFill>
          <a:blip r:embed="rId4"/>
          <a:stretch>
            <a:fillRect/>
          </a:stretch>
        </p:blipFill>
        <p:spPr>
          <a:xfrm>
            <a:off x="9349697" y="466500"/>
            <a:ext cx="2352982" cy="169642"/>
          </a:xfrm>
          <a:prstGeom prst="rect">
            <a:avLst/>
          </a:prstGeom>
        </p:spPr>
      </p:pic>
    </p:spTree>
    <p:extLst>
      <p:ext uri="{BB962C8B-B14F-4D97-AF65-F5344CB8AC3E}">
        <p14:creationId xmlns:p14="http://schemas.microsoft.com/office/powerpoint/2010/main" val="34796651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01_Title_Green_ROP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title</a:t>
            </a:r>
          </a:p>
        </p:txBody>
      </p:sp>
      <p:sp>
        <p:nvSpPr>
          <p:cNvPr id="7" name="Text Placeholder 5"/>
          <p:cNvSpPr>
            <a:spLocks noGrp="1"/>
          </p:cNvSpPr>
          <p:nvPr>
            <p:ph type="body" sz="quarter" idx="11" hasCustomPrompt="1"/>
          </p:nvPr>
        </p:nvSpPr>
        <p:spPr>
          <a:xfrm>
            <a:off x="471081" y="5428240"/>
            <a:ext cx="2651681" cy="850682"/>
          </a:xfrm>
          <a:prstGeom prst="rect">
            <a:avLst/>
          </a:prstGeom>
          <a:blipFill rotWithShape="1">
            <a:blip r:embed="rId2"/>
            <a:stretch>
              <a:fillRect/>
            </a:stretch>
          </a:blipFill>
        </p:spPr>
        <p:txBody>
          <a:bodyPr vert="horz" lIns="0" rIns="0" anchor="ctr" anchorCtr="0"/>
          <a:lstStyle>
            <a:lvl1pPr marL="0" indent="0">
              <a:spcBef>
                <a:spcPts val="0"/>
              </a:spcBef>
              <a:buNone/>
              <a:defRPr sz="1800" b="1" baseline="0">
                <a:latin typeface="Georgia"/>
                <a:cs typeface="Georgia"/>
              </a:defRPr>
            </a:lvl1pPr>
            <a:lvl2pPr marL="0" indent="0">
              <a:spcBef>
                <a:spcPts val="0"/>
              </a:spcBef>
              <a:buNone/>
              <a:defRPr sz="160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Click to edit the </a:t>
            </a:r>
            <a:br>
              <a:rPr lang="en-US" dirty="0"/>
            </a:br>
            <a:r>
              <a:rPr lang="en-US" dirty="0"/>
              <a:t>agenda and date</a:t>
            </a:r>
          </a:p>
        </p:txBody>
      </p:sp>
      <p:sp>
        <p:nvSpPr>
          <p:cNvPr id="9" name="Rectangle 8"/>
          <p:cNvSpPr/>
          <p:nvPr userDrawn="1"/>
        </p:nvSpPr>
        <p:spPr>
          <a:xfrm>
            <a:off x="1" y="6641630"/>
            <a:ext cx="12192000" cy="216370"/>
          </a:xfrm>
          <a:prstGeom prst="rect">
            <a:avLst/>
          </a:prstGeom>
          <a:solidFill>
            <a:srgbClr val="006332"/>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10" name="TextBox 9"/>
          <p:cNvSpPr txBox="1"/>
          <p:nvPr userDrawn="1"/>
        </p:nvSpPr>
        <p:spPr>
          <a:xfrm>
            <a:off x="471081" y="3102495"/>
            <a:ext cx="3782093" cy="215444"/>
          </a:xfrm>
          <a:prstGeom prst="rect">
            <a:avLst/>
          </a:prstGeom>
          <a:noFill/>
        </p:spPr>
        <p:txBody>
          <a:bodyPr wrap="square" lIns="0" tIns="0" rIns="0" bIns="0" rtlCol="0">
            <a:spAutoFit/>
          </a:bodyPr>
          <a:lstStyle/>
          <a:p>
            <a:pPr lvl="0"/>
            <a:r>
              <a:rPr lang="en-US" sz="1400" b="1" dirty="0">
                <a:solidFill>
                  <a:srgbClr val="FFFFFF"/>
                </a:solidFill>
              </a:rPr>
              <a:t>Rush Oak</a:t>
            </a:r>
            <a:r>
              <a:rPr lang="en-US" sz="1400" b="1" baseline="0" dirty="0">
                <a:solidFill>
                  <a:srgbClr val="FFFFFF"/>
                </a:solidFill>
              </a:rPr>
              <a:t> Park Hospital</a:t>
            </a:r>
            <a:endParaRPr lang="en-US" sz="1400" b="1" dirty="0">
              <a:solidFill>
                <a:srgbClr val="FFFFFF"/>
              </a:solidFill>
            </a:endParaRPr>
          </a:p>
        </p:txBody>
      </p:sp>
      <p:sp>
        <p:nvSpPr>
          <p:cNvPr id="11" name="Text Placeholder 5"/>
          <p:cNvSpPr>
            <a:spLocks noGrp="1"/>
          </p:cNvSpPr>
          <p:nvPr>
            <p:ph type="body" sz="quarter" idx="14" hasCustomPrompt="1"/>
          </p:nvPr>
        </p:nvSpPr>
        <p:spPr>
          <a:xfrm>
            <a:off x="3679903" y="5269099"/>
            <a:ext cx="5468666" cy="616839"/>
          </a:xfrm>
          <a:prstGeom prst="rect">
            <a:avLst/>
          </a:prstGeom>
        </p:spPr>
        <p:txBody>
          <a:bodyPr vert="horz" lIns="0" anchor="b" anchorCtr="0"/>
          <a:lstStyle>
            <a:lvl1pPr marL="0" indent="0">
              <a:spcBef>
                <a:spcPts val="0"/>
              </a:spcBef>
              <a:buNone/>
              <a:defRPr sz="1800" b="1" baseline="0">
                <a:latin typeface="Georgia"/>
                <a:cs typeface="Georgia"/>
              </a:defRPr>
            </a:lvl1pPr>
            <a:lvl2pPr marL="0" indent="0">
              <a:spcBef>
                <a:spcPts val="0"/>
              </a:spcBef>
              <a:buNone/>
              <a:defRPr sz="1600"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name</a:t>
            </a:r>
          </a:p>
        </p:txBody>
      </p:sp>
      <p:sp>
        <p:nvSpPr>
          <p:cNvPr id="12" name="Text Placeholder 5"/>
          <p:cNvSpPr>
            <a:spLocks noGrp="1"/>
          </p:cNvSpPr>
          <p:nvPr>
            <p:ph type="body" sz="quarter" idx="15" hasCustomPrompt="1"/>
          </p:nvPr>
        </p:nvSpPr>
        <p:spPr>
          <a:xfrm>
            <a:off x="3679903" y="5874735"/>
            <a:ext cx="5468666" cy="445510"/>
          </a:xfrm>
          <a:prstGeom prst="rect">
            <a:avLst/>
          </a:prstGeom>
        </p:spPr>
        <p:txBody>
          <a:bodyPr vert="horz" lIns="0" tIns="0" anchor="t" anchorCtr="0"/>
          <a:lstStyle>
            <a:lvl1pPr marL="0" indent="0">
              <a:spcBef>
                <a:spcPts val="0"/>
              </a:spcBef>
              <a:buNone/>
              <a:defRPr sz="1600" b="0" i="0" baseline="0">
                <a:latin typeface="Georgia"/>
                <a:cs typeface="Georgia"/>
              </a:defRPr>
            </a:lvl1pPr>
            <a:lvl2pPr marL="0" indent="0">
              <a:spcBef>
                <a:spcPts val="0"/>
              </a:spcBef>
              <a:buNone/>
              <a:defRPr sz="1400" i="1" baseline="0">
                <a:latin typeface="Georgia"/>
                <a:cs typeface="Georgia"/>
              </a:defRPr>
            </a:lvl2pPr>
            <a:lvl3pPr marL="182880" indent="-91440">
              <a:buFont typeface="Arial"/>
              <a:buChar char="•"/>
              <a:defRPr sz="1200">
                <a:latin typeface="Arial"/>
                <a:cs typeface="Arial"/>
              </a:defRPr>
            </a:lvl3pPr>
            <a:lvl4pPr marL="0" indent="0">
              <a:lnSpc>
                <a:spcPct val="90000"/>
              </a:lnSpc>
              <a:buNone/>
              <a:defRPr sz="1200" b="0" i="1" baseline="0">
                <a:latin typeface="Arial"/>
                <a:cs typeface="Arial"/>
              </a:defRPr>
            </a:lvl4pPr>
            <a:lvl5pPr marL="0" indent="0">
              <a:buNone/>
              <a:defRPr sz="1200" i="1">
                <a:latin typeface="Arial"/>
                <a:cs typeface="Arial"/>
              </a:defRPr>
            </a:lvl5pPr>
            <a:lvl6pPr marL="0" indent="0">
              <a:buNone/>
              <a:defRPr sz="1200" i="1"/>
            </a:lvl6pPr>
          </a:lstStyle>
          <a:p>
            <a:pPr lvl="0"/>
            <a:r>
              <a:rPr lang="en-US" dirty="0"/>
              <a:t>Speaker title</a:t>
            </a:r>
          </a:p>
        </p:txBody>
      </p:sp>
      <p:pic>
        <p:nvPicPr>
          <p:cNvPr id="13" name="Picture 12" descr="RUSHSystemBrand4color_White.eps"/>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60495" y="462492"/>
            <a:ext cx="1554885" cy="347300"/>
          </a:xfrm>
          <a:prstGeom prst="rect">
            <a:avLst/>
          </a:prstGeom>
        </p:spPr>
      </p:pic>
      <p:pic>
        <p:nvPicPr>
          <p:cNvPr id="14" name="Picture 13">
            <a:extLst>
              <a:ext uri="{FF2B5EF4-FFF2-40B4-BE49-F238E27FC236}">
                <a16:creationId xmlns:a16="http://schemas.microsoft.com/office/drawing/2014/main" id="{06D0514F-4290-8C47-B4AD-A3EC602633EC}"/>
              </a:ext>
            </a:extLst>
          </p:cNvPr>
          <p:cNvPicPr>
            <a:picLocks noChangeAspect="1"/>
          </p:cNvPicPr>
          <p:nvPr userDrawn="1"/>
        </p:nvPicPr>
        <p:blipFill>
          <a:blip r:embed="rId4"/>
          <a:stretch>
            <a:fillRect/>
          </a:stretch>
        </p:blipFill>
        <p:spPr>
          <a:xfrm>
            <a:off x="9349697" y="466500"/>
            <a:ext cx="2352982" cy="169642"/>
          </a:xfrm>
          <a:prstGeom prst="rect">
            <a:avLst/>
          </a:prstGeom>
        </p:spPr>
      </p:pic>
    </p:spTree>
    <p:extLst>
      <p:ext uri="{BB962C8B-B14F-4D97-AF65-F5344CB8AC3E}">
        <p14:creationId xmlns:p14="http://schemas.microsoft.com/office/powerpoint/2010/main" val="38014620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07_Closing_Slide_RUM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60495" y="5840376"/>
            <a:ext cx="2713427" cy="621418"/>
          </a:xfrm>
          <a:prstGeom prst="rect">
            <a:avLst/>
          </a:prstGeom>
        </p:spPr>
      </p:pic>
      <p:sp>
        <p:nvSpPr>
          <p:cNvPr id="4" name="Text Placeholder 3"/>
          <p:cNvSpPr>
            <a:spLocks noGrp="1"/>
          </p:cNvSpPr>
          <p:nvPr>
            <p:ph type="body" sz="quarter" idx="10" hasCustomPrompt="1"/>
          </p:nvPr>
        </p:nvSpPr>
        <p:spPr>
          <a:xfrm>
            <a:off x="367086" y="258486"/>
            <a:ext cx="11234489" cy="1512888"/>
          </a:xfrm>
          <a:prstGeom prst="rect">
            <a:avLst/>
          </a:prstGeom>
        </p:spPr>
        <p:txBody>
          <a:bodyPr vert="horz"/>
          <a:lstStyle>
            <a:lvl1pPr marL="0" indent="0">
              <a:buNone/>
              <a:defRPr sz="5400" b="1">
                <a:solidFill>
                  <a:schemeClr val="bg1"/>
                </a:solidFill>
              </a:defRPr>
            </a:lvl1pPr>
            <a:lvl2pPr marL="0">
              <a:defRPr>
                <a:solidFill>
                  <a:schemeClr val="bg1"/>
                </a:solidFill>
              </a:defRPr>
            </a:lvl2pPr>
            <a:lvl3pPr marL="0">
              <a:defRPr>
                <a:solidFill>
                  <a:schemeClr val="bg1"/>
                </a:solidFill>
              </a:defRPr>
            </a:lvl3pPr>
            <a:lvl4pPr marL="0">
              <a:defRPr>
                <a:solidFill>
                  <a:schemeClr val="bg1"/>
                </a:solidFill>
              </a:defRPr>
            </a:lvl4pPr>
            <a:lvl5pPr marL="0">
              <a:defRPr>
                <a:solidFill>
                  <a:schemeClr val="bg1"/>
                </a:solidFill>
              </a:defRPr>
            </a:lvl5pPr>
          </a:lstStyle>
          <a:p>
            <a:pPr lvl="0"/>
            <a:r>
              <a:rPr lang="en-US" dirty="0"/>
              <a:t>Thank you.</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03067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9435088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387920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7440025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9894448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554145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284188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159643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1025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897977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8119152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645034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8981950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42850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6582351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476356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3508903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025286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782785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3773855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96711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801689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1690032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60767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0611137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22769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9069713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3222937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194292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3072012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10594230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125967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4952431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79231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9879888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825475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4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a:srcRect/>
          <a:stretch/>
        </p:blipFill>
        <p:spPr>
          <a:xfrm>
            <a:off x="2829834" y="4178329"/>
            <a:ext cx="4395959" cy="1140163"/>
          </a:xfrm>
          <a:prstGeom prst="rect">
            <a:avLst/>
          </a:prstGeom>
        </p:spPr>
      </p:pic>
    </p:spTree>
    <p:extLst>
      <p:ext uri="{BB962C8B-B14F-4D97-AF65-F5344CB8AC3E}">
        <p14:creationId xmlns:p14="http://schemas.microsoft.com/office/powerpoint/2010/main" val="30605964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30276425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692107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a:srcRect/>
          <a:stretch/>
        </p:blipFill>
        <p:spPr>
          <a:xfrm>
            <a:off x="7132672" y="6364408"/>
            <a:ext cx="5059328" cy="493592"/>
          </a:xfrm>
          <a:prstGeom prst="rect">
            <a:avLst/>
          </a:prstGeom>
        </p:spPr>
      </p:pic>
    </p:spTree>
    <p:extLst>
      <p:ext uri="{BB962C8B-B14F-4D97-AF65-F5344CB8AC3E}">
        <p14:creationId xmlns:p14="http://schemas.microsoft.com/office/powerpoint/2010/main" val="18221312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5960700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8551821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7001155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1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9147004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421813402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259699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cSld name="2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7782673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270824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634416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0604791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632186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437776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674317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4441340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971523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170749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336424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9461404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1127536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32414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4597752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61534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5715859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5228128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718558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66038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7826757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52207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674483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7168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231390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3572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402549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39295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8542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66232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4214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831436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6905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035727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3572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402549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939295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854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754406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4214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831436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803572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396905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8191348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59932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915828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162186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997858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6384010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63" Type="http://schemas.openxmlformats.org/officeDocument/2006/relationships/slideLayout" Target="../slideLayouts/slideLayout74.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159" Type="http://schemas.openxmlformats.org/officeDocument/2006/relationships/slideLayout" Target="../slideLayouts/slideLayout170.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53" Type="http://schemas.openxmlformats.org/officeDocument/2006/relationships/slideLayout" Target="../slideLayouts/slideLayout64.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149" Type="http://schemas.openxmlformats.org/officeDocument/2006/relationships/slideLayout" Target="../slideLayouts/slideLayout160.xml"/><Relationship Id="rId5" Type="http://schemas.openxmlformats.org/officeDocument/2006/relationships/slideLayout" Target="../slideLayouts/slideLayout16.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2" Type="http://schemas.openxmlformats.org/officeDocument/2006/relationships/slideLayout" Target="../slideLayouts/slideLayout33.xml"/><Relationship Id="rId43" Type="http://schemas.openxmlformats.org/officeDocument/2006/relationships/slideLayout" Target="../slideLayouts/slideLayout54.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139" Type="http://schemas.openxmlformats.org/officeDocument/2006/relationships/slideLayout" Target="../slideLayouts/slideLayout150.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124" Type="http://schemas.openxmlformats.org/officeDocument/2006/relationships/slideLayout" Target="../slideLayouts/slideLayout135.xml"/><Relationship Id="rId129" Type="http://schemas.openxmlformats.org/officeDocument/2006/relationships/slideLayout" Target="../slideLayouts/slideLayout140.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40" Type="http://schemas.openxmlformats.org/officeDocument/2006/relationships/slideLayout" Target="../slideLayouts/slideLayout151.xml"/><Relationship Id="rId145" Type="http://schemas.openxmlformats.org/officeDocument/2006/relationships/slideLayout" Target="../slideLayouts/slideLayout156.xml"/><Relationship Id="rId161" Type="http://schemas.openxmlformats.org/officeDocument/2006/relationships/slideLayout" Target="../slideLayouts/slideLayout172.xml"/><Relationship Id="rId16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130" Type="http://schemas.openxmlformats.org/officeDocument/2006/relationships/slideLayout" Target="../slideLayouts/slideLayout141.xml"/><Relationship Id="rId135" Type="http://schemas.openxmlformats.org/officeDocument/2006/relationships/slideLayout" Target="../slideLayouts/slideLayout146.xml"/><Relationship Id="rId151" Type="http://schemas.openxmlformats.org/officeDocument/2006/relationships/slideLayout" Target="../slideLayouts/slideLayout162.xml"/><Relationship Id="rId156" Type="http://schemas.openxmlformats.org/officeDocument/2006/relationships/slideLayout" Target="../slideLayouts/slideLayout167.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141" Type="http://schemas.openxmlformats.org/officeDocument/2006/relationships/slideLayout" Target="../slideLayouts/slideLayout152.xml"/><Relationship Id="rId146" Type="http://schemas.openxmlformats.org/officeDocument/2006/relationships/slideLayout" Target="../slideLayouts/slideLayout15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162" Type="http://schemas.openxmlformats.org/officeDocument/2006/relationships/slideLayout" Target="../slideLayouts/slideLayout17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131" Type="http://schemas.openxmlformats.org/officeDocument/2006/relationships/slideLayout" Target="../slideLayouts/slideLayout142.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52" Type="http://schemas.openxmlformats.org/officeDocument/2006/relationships/slideLayout" Target="../slideLayouts/slideLayout16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42" Type="http://schemas.openxmlformats.org/officeDocument/2006/relationships/slideLayout" Target="../slideLayouts/slideLayout153.xml"/><Relationship Id="rId163" Type="http://schemas.openxmlformats.org/officeDocument/2006/relationships/slideLayout" Target="../slideLayouts/slideLayout174.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48" Type="http://schemas.openxmlformats.org/officeDocument/2006/relationships/slideLayout" Target="../slideLayouts/slideLayout159.xml"/><Relationship Id="rId164" Type="http://schemas.openxmlformats.org/officeDocument/2006/relationships/slideLayout" Target="../slideLayouts/slideLayout17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6" Type="http://schemas.openxmlformats.org/officeDocument/2006/relationships/slideLayout" Target="../slideLayouts/slideLayout27.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80" Type="http://schemas.openxmlformats.org/officeDocument/2006/relationships/slideLayout" Target="../slideLayouts/slideLayout91.xml"/><Relationship Id="rId155" Type="http://schemas.openxmlformats.org/officeDocument/2006/relationships/slideLayout" Target="../slideLayouts/slideLayout1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5" Type="http://schemas.openxmlformats.org/officeDocument/2006/relationships/slideLayout" Target="../slideLayouts/slideLayout192.xml"/><Relationship Id="rId4" Type="http://schemas.openxmlformats.org/officeDocument/2006/relationships/slideLayout" Target="../slideLayouts/slideLayout19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5" Type="http://schemas.openxmlformats.org/officeDocument/2006/relationships/slideLayout" Target="../slideLayouts/slideLayout200.xml"/><Relationship Id="rId10" Type="http://schemas.openxmlformats.org/officeDocument/2006/relationships/theme" Target="../theme/theme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30.xml"/><Relationship Id="rId21" Type="http://schemas.openxmlformats.org/officeDocument/2006/relationships/slideLayout" Target="../slideLayouts/slideLayout225.xml"/><Relationship Id="rId34" Type="http://schemas.openxmlformats.org/officeDocument/2006/relationships/slideLayout" Target="../slideLayouts/slideLayout238.xml"/><Relationship Id="rId42" Type="http://schemas.openxmlformats.org/officeDocument/2006/relationships/slideLayout" Target="../slideLayouts/slideLayout246.xml"/><Relationship Id="rId47" Type="http://schemas.openxmlformats.org/officeDocument/2006/relationships/slideLayout" Target="../slideLayouts/slideLayout251.xml"/><Relationship Id="rId50" Type="http://schemas.openxmlformats.org/officeDocument/2006/relationships/slideLayout" Target="../slideLayouts/slideLayout254.xml"/><Relationship Id="rId55" Type="http://schemas.openxmlformats.org/officeDocument/2006/relationships/slideLayout" Target="../slideLayouts/slideLayout259.xml"/><Relationship Id="rId63" Type="http://schemas.openxmlformats.org/officeDocument/2006/relationships/slideLayout" Target="../slideLayouts/slideLayout267.xml"/><Relationship Id="rId68" Type="http://schemas.openxmlformats.org/officeDocument/2006/relationships/theme" Target="../theme/theme6.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9" Type="http://schemas.openxmlformats.org/officeDocument/2006/relationships/slideLayout" Target="../slideLayouts/slideLayout233.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37" Type="http://schemas.openxmlformats.org/officeDocument/2006/relationships/slideLayout" Target="../slideLayouts/slideLayout241.xml"/><Relationship Id="rId40" Type="http://schemas.openxmlformats.org/officeDocument/2006/relationships/slideLayout" Target="../slideLayouts/slideLayout244.xml"/><Relationship Id="rId45" Type="http://schemas.openxmlformats.org/officeDocument/2006/relationships/slideLayout" Target="../slideLayouts/slideLayout249.xml"/><Relationship Id="rId53" Type="http://schemas.openxmlformats.org/officeDocument/2006/relationships/slideLayout" Target="../slideLayouts/slideLayout257.xml"/><Relationship Id="rId58" Type="http://schemas.openxmlformats.org/officeDocument/2006/relationships/slideLayout" Target="../slideLayouts/slideLayout262.xml"/><Relationship Id="rId66" Type="http://schemas.openxmlformats.org/officeDocument/2006/relationships/slideLayout" Target="../slideLayouts/slideLayout270.xml"/><Relationship Id="rId5" Type="http://schemas.openxmlformats.org/officeDocument/2006/relationships/slideLayout" Target="../slideLayouts/slideLayout209.xml"/><Relationship Id="rId61" Type="http://schemas.openxmlformats.org/officeDocument/2006/relationships/slideLayout" Target="../slideLayouts/slideLayout265.xml"/><Relationship Id="rId19" Type="http://schemas.openxmlformats.org/officeDocument/2006/relationships/slideLayout" Target="../slideLayouts/slideLayout22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35" Type="http://schemas.openxmlformats.org/officeDocument/2006/relationships/slideLayout" Target="../slideLayouts/slideLayout239.xml"/><Relationship Id="rId43" Type="http://schemas.openxmlformats.org/officeDocument/2006/relationships/slideLayout" Target="../slideLayouts/slideLayout247.xml"/><Relationship Id="rId48" Type="http://schemas.openxmlformats.org/officeDocument/2006/relationships/slideLayout" Target="../slideLayouts/slideLayout252.xml"/><Relationship Id="rId56" Type="http://schemas.openxmlformats.org/officeDocument/2006/relationships/slideLayout" Target="../slideLayouts/slideLayout260.xml"/><Relationship Id="rId64" Type="http://schemas.openxmlformats.org/officeDocument/2006/relationships/slideLayout" Target="../slideLayouts/slideLayout268.xml"/><Relationship Id="rId8" Type="http://schemas.openxmlformats.org/officeDocument/2006/relationships/slideLayout" Target="../slideLayouts/slideLayout212.xml"/><Relationship Id="rId51" Type="http://schemas.openxmlformats.org/officeDocument/2006/relationships/slideLayout" Target="../slideLayouts/slideLayout255.xml"/><Relationship Id="rId3" Type="http://schemas.openxmlformats.org/officeDocument/2006/relationships/slideLayout" Target="../slideLayouts/slideLayout207.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slideLayout" Target="../slideLayouts/slideLayout237.xml"/><Relationship Id="rId38" Type="http://schemas.openxmlformats.org/officeDocument/2006/relationships/slideLayout" Target="../slideLayouts/slideLayout242.xml"/><Relationship Id="rId46" Type="http://schemas.openxmlformats.org/officeDocument/2006/relationships/slideLayout" Target="../slideLayouts/slideLayout250.xml"/><Relationship Id="rId59" Type="http://schemas.openxmlformats.org/officeDocument/2006/relationships/slideLayout" Target="../slideLayouts/slideLayout263.xml"/><Relationship Id="rId67" Type="http://schemas.openxmlformats.org/officeDocument/2006/relationships/slideLayout" Target="../slideLayouts/slideLayout271.xml"/><Relationship Id="rId20" Type="http://schemas.openxmlformats.org/officeDocument/2006/relationships/slideLayout" Target="../slideLayouts/slideLayout224.xml"/><Relationship Id="rId41" Type="http://schemas.openxmlformats.org/officeDocument/2006/relationships/slideLayout" Target="../slideLayouts/slideLayout245.xml"/><Relationship Id="rId54" Type="http://schemas.openxmlformats.org/officeDocument/2006/relationships/slideLayout" Target="../slideLayouts/slideLayout258.xml"/><Relationship Id="rId62" Type="http://schemas.openxmlformats.org/officeDocument/2006/relationships/slideLayout" Target="../slideLayouts/slideLayout26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36" Type="http://schemas.openxmlformats.org/officeDocument/2006/relationships/slideLayout" Target="../slideLayouts/slideLayout240.xml"/><Relationship Id="rId49" Type="http://schemas.openxmlformats.org/officeDocument/2006/relationships/slideLayout" Target="../slideLayouts/slideLayout253.xml"/><Relationship Id="rId57" Type="http://schemas.openxmlformats.org/officeDocument/2006/relationships/slideLayout" Target="../slideLayouts/slideLayout261.xml"/><Relationship Id="rId10" Type="http://schemas.openxmlformats.org/officeDocument/2006/relationships/slideLayout" Target="../slideLayouts/slideLayout214.xml"/><Relationship Id="rId31" Type="http://schemas.openxmlformats.org/officeDocument/2006/relationships/slideLayout" Target="../slideLayouts/slideLayout235.xml"/><Relationship Id="rId44" Type="http://schemas.openxmlformats.org/officeDocument/2006/relationships/slideLayout" Target="../slideLayouts/slideLayout248.xml"/><Relationship Id="rId52" Type="http://schemas.openxmlformats.org/officeDocument/2006/relationships/slideLayout" Target="../slideLayouts/slideLayout256.xml"/><Relationship Id="rId60" Type="http://schemas.openxmlformats.org/officeDocument/2006/relationships/slideLayout" Target="../slideLayouts/slideLayout264.xml"/><Relationship Id="rId65" Type="http://schemas.openxmlformats.org/officeDocument/2006/relationships/slideLayout" Target="../slideLayouts/slideLayout269.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39" Type="http://schemas.openxmlformats.org/officeDocument/2006/relationships/slideLayout" Target="../slideLayouts/slideLayout2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52177684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73" r:id="rId6"/>
    <p:sldLayoutId id="2147483874" r:id="rId7"/>
    <p:sldLayoutId id="2147483875" r:id="rId8"/>
    <p:sldLayoutId id="2147483876" r:id="rId9"/>
    <p:sldLayoutId id="2147483817" r:id="rId10"/>
    <p:sldLayoutId id="2147483818"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943894717"/>
      </p:ext>
    </p:extLst>
  </p:cSld>
  <p:clrMap bg1="lt1" tx1="dk1" bg2="lt2" tx2="dk2" accent1="accent1" accent2="accent2" accent3="accent3" accent4="accent4" accent5="accent5" accent6="accent6" hlink="hlink" folHlink="folHlink"/>
  <p:sldLayoutIdLst>
    <p:sldLayoutId id="2147483834" r:id="rId1"/>
    <p:sldLayoutId id="2147483833" r:id="rId2"/>
    <p:sldLayoutId id="2147484557" r:id="rId3"/>
    <p:sldLayoutId id="2147483838" r:id="rId4"/>
    <p:sldLayoutId id="2147483839" r:id="rId5"/>
    <p:sldLayoutId id="2147483840" r:id="rId6"/>
    <p:sldLayoutId id="2147483841" r:id="rId7"/>
    <p:sldLayoutId id="2147483842" r:id="rId8"/>
    <p:sldLayoutId id="2147483843" r:id="rId9"/>
    <p:sldLayoutId id="2147484353" r:id="rId10"/>
    <p:sldLayoutId id="2147483835" r:id="rId11"/>
    <p:sldLayoutId id="2147483837" r:id="rId12"/>
    <p:sldLayoutId id="2147484354" r:id="rId13"/>
    <p:sldLayoutId id="2147484558" r:id="rId14"/>
    <p:sldLayoutId id="2147484559" r:id="rId15"/>
    <p:sldLayoutId id="2147484355" r:id="rId16"/>
    <p:sldLayoutId id="2147484356" r:id="rId17"/>
    <p:sldLayoutId id="2147484357" r:id="rId18"/>
    <p:sldLayoutId id="2147484358" r:id="rId19"/>
    <p:sldLayoutId id="2147483844" r:id="rId20"/>
    <p:sldLayoutId id="2147483845" r:id="rId21"/>
    <p:sldLayoutId id="2147484238" r:id="rId22"/>
    <p:sldLayoutId id="2147484200" r:id="rId23"/>
    <p:sldLayoutId id="2147484560" r:id="rId24"/>
    <p:sldLayoutId id="2147484202" r:id="rId25"/>
    <p:sldLayoutId id="2147484203" r:id="rId26"/>
    <p:sldLayoutId id="2147484204" r:id="rId27"/>
    <p:sldLayoutId id="2147484205" r:id="rId28"/>
    <p:sldLayoutId id="2147484206" r:id="rId29"/>
    <p:sldLayoutId id="2147484237" r:id="rId30"/>
    <p:sldLayoutId id="2147484208" r:id="rId31"/>
    <p:sldLayoutId id="2147484359" r:id="rId32"/>
    <p:sldLayoutId id="2147484360" r:id="rId33"/>
    <p:sldLayoutId id="2147484361" r:id="rId34"/>
    <p:sldLayoutId id="2147484561" r:id="rId35"/>
    <p:sldLayoutId id="2147484562" r:id="rId36"/>
    <p:sldLayoutId id="2147484362" r:id="rId37"/>
    <p:sldLayoutId id="2147484363" r:id="rId38"/>
    <p:sldLayoutId id="2147484364" r:id="rId39"/>
    <p:sldLayoutId id="2147484365" r:id="rId40"/>
    <p:sldLayoutId id="2147484366" r:id="rId41"/>
    <p:sldLayoutId id="2147484367" r:id="rId42"/>
    <p:sldLayoutId id="2147484563" r:id="rId43"/>
    <p:sldLayoutId id="2147484378" r:id="rId44"/>
    <p:sldLayoutId id="2147484351" r:id="rId45"/>
    <p:sldLayoutId id="2147484350" r:id="rId46"/>
    <p:sldLayoutId id="2147484352" r:id="rId47"/>
    <p:sldLayoutId id="2147483764" r:id="rId48"/>
    <p:sldLayoutId id="2147483765" r:id="rId49"/>
    <p:sldLayoutId id="2147483766" r:id="rId50"/>
    <p:sldLayoutId id="2147484564" r:id="rId51"/>
    <p:sldLayoutId id="2147483771" r:id="rId52"/>
    <p:sldLayoutId id="2147483767" r:id="rId53"/>
    <p:sldLayoutId id="2147483722" r:id="rId54"/>
    <p:sldLayoutId id="2147484258" r:id="rId55"/>
    <p:sldLayoutId id="2147484257" r:id="rId56"/>
    <p:sldLayoutId id="2147484254" r:id="rId57"/>
    <p:sldLayoutId id="2147484247" r:id="rId58"/>
    <p:sldLayoutId id="2147484248" r:id="rId59"/>
    <p:sldLayoutId id="2147484249" r:id="rId60"/>
    <p:sldLayoutId id="2147484250" r:id="rId61"/>
    <p:sldLayoutId id="2147484565" r:id="rId62"/>
    <p:sldLayoutId id="2147484251" r:id="rId63"/>
    <p:sldLayoutId id="2147483700" r:id="rId64"/>
    <p:sldLayoutId id="2147484259" r:id="rId65"/>
    <p:sldLayoutId id="2147484228" r:id="rId66"/>
    <p:sldLayoutId id="2147483872" r:id="rId67"/>
    <p:sldLayoutId id="2147484566" r:id="rId68"/>
    <p:sldLayoutId id="2147484567" r:id="rId69"/>
    <p:sldLayoutId id="2147484231" r:id="rId70"/>
    <p:sldLayoutId id="2147484268" r:id="rId71"/>
    <p:sldLayoutId id="2147484235" r:id="rId72"/>
    <p:sldLayoutId id="2147484568" r:id="rId73"/>
    <p:sldLayoutId id="2147484245" r:id="rId74"/>
    <p:sldLayoutId id="2147484262" r:id="rId75"/>
    <p:sldLayoutId id="2147483719" r:id="rId76"/>
    <p:sldLayoutId id="2147483720" r:id="rId77"/>
    <p:sldLayoutId id="2147483721" r:id="rId78"/>
    <p:sldLayoutId id="2147484233" r:id="rId79"/>
    <p:sldLayoutId id="2147483710" r:id="rId80"/>
    <p:sldLayoutId id="2147483716" r:id="rId81"/>
    <p:sldLayoutId id="2147483723" r:id="rId82"/>
    <p:sldLayoutId id="2147484569" r:id="rId83"/>
    <p:sldLayoutId id="2147483717" r:id="rId84"/>
    <p:sldLayoutId id="2147483718" r:id="rId85"/>
    <p:sldLayoutId id="2147484400" r:id="rId86"/>
    <p:sldLayoutId id="2147484401" r:id="rId87"/>
    <p:sldLayoutId id="2147484402" r:id="rId88"/>
    <p:sldLayoutId id="2147483712" r:id="rId89"/>
    <p:sldLayoutId id="2147484570" r:id="rId90"/>
    <p:sldLayoutId id="2147484313" r:id="rId91"/>
    <p:sldLayoutId id="2147484315" r:id="rId92"/>
    <p:sldLayoutId id="2147483737" r:id="rId93"/>
    <p:sldLayoutId id="2147483772" r:id="rId94"/>
    <p:sldLayoutId id="2147484571" r:id="rId95"/>
    <p:sldLayoutId id="2147483742" r:id="rId96"/>
    <p:sldLayoutId id="2147483743" r:id="rId97"/>
    <p:sldLayoutId id="2147483744" r:id="rId98"/>
    <p:sldLayoutId id="2147484488" r:id="rId99"/>
    <p:sldLayoutId id="2147483746" r:id="rId100"/>
    <p:sldLayoutId id="2147483747" r:id="rId101"/>
    <p:sldLayoutId id="2147484572" r:id="rId102"/>
    <p:sldLayoutId id="2147483748" r:id="rId103"/>
    <p:sldLayoutId id="2147484335" r:id="rId104"/>
    <p:sldLayoutId id="2147484336" r:id="rId105"/>
    <p:sldLayoutId id="2147484337" r:id="rId106"/>
    <p:sldLayoutId id="2147484573" r:id="rId107"/>
    <p:sldLayoutId id="2147484574" r:id="rId108"/>
    <p:sldLayoutId id="2147484339" r:id="rId109"/>
    <p:sldLayoutId id="2147484340" r:id="rId110"/>
    <p:sldLayoutId id="2147484341" r:id="rId111"/>
    <p:sldLayoutId id="2147484342" r:id="rId112"/>
    <p:sldLayoutId id="2147484343" r:id="rId113"/>
    <p:sldLayoutId id="2147484344" r:id="rId114"/>
    <p:sldLayoutId id="2147484222" r:id="rId115"/>
    <p:sldLayoutId id="2147484575" r:id="rId116"/>
    <p:sldLayoutId id="2147484576" r:id="rId117"/>
    <p:sldLayoutId id="2147483675" r:id="rId118"/>
    <p:sldLayoutId id="2147483868" r:id="rId119"/>
    <p:sldLayoutId id="2147483676" r:id="rId120"/>
    <p:sldLayoutId id="2147483677" r:id="rId121"/>
    <p:sldLayoutId id="2147483678" r:id="rId122"/>
    <p:sldLayoutId id="2147483679" r:id="rId123"/>
    <p:sldLayoutId id="2147483813" r:id="rId124"/>
    <p:sldLayoutId id="2147483814" r:id="rId125"/>
    <p:sldLayoutId id="2147483815" r:id="rId126"/>
    <p:sldLayoutId id="2147483816" r:id="rId127"/>
    <p:sldLayoutId id="2147484385" r:id="rId128"/>
    <p:sldLayoutId id="2147484386" r:id="rId129"/>
    <p:sldLayoutId id="2147484387" r:id="rId130"/>
    <p:sldLayoutId id="2147484388" r:id="rId131"/>
    <p:sldLayoutId id="2147484389" r:id="rId132"/>
    <p:sldLayoutId id="2147484329" r:id="rId133"/>
    <p:sldLayoutId id="2147484330" r:id="rId134"/>
    <p:sldLayoutId id="2147484331" r:id="rId135"/>
    <p:sldLayoutId id="2147484332" r:id="rId136"/>
    <p:sldLayoutId id="2147484485" r:id="rId137"/>
    <p:sldLayoutId id="2147484486" r:id="rId138"/>
    <p:sldLayoutId id="2147483879" r:id="rId139"/>
    <p:sldLayoutId id="2147484477" r:id="rId140"/>
    <p:sldLayoutId id="2147484478" r:id="rId141"/>
    <p:sldLayoutId id="2147484260" r:id="rId142"/>
    <p:sldLayoutId id="2147484577" r:id="rId143"/>
    <p:sldLayoutId id="2147484480" r:id="rId144"/>
    <p:sldLayoutId id="2147484267" r:id="rId145"/>
    <p:sldLayoutId id="2147484481" r:id="rId146"/>
    <p:sldLayoutId id="2147484482" r:id="rId147"/>
    <p:sldLayoutId id="2147484483" r:id="rId148"/>
    <p:sldLayoutId id="2147484484" r:id="rId149"/>
    <p:sldLayoutId id="2147483792" r:id="rId150"/>
    <p:sldLayoutId id="2147483793" r:id="rId151"/>
    <p:sldLayoutId id="2147483794" r:id="rId152"/>
    <p:sldLayoutId id="2147484578" r:id="rId153"/>
    <p:sldLayoutId id="2147483796" r:id="rId154"/>
    <p:sldLayoutId id="2147483797" r:id="rId155"/>
    <p:sldLayoutId id="2147483798" r:id="rId156"/>
    <p:sldLayoutId id="2147483799" r:id="rId157"/>
    <p:sldLayoutId id="2147483800" r:id="rId158"/>
    <p:sldLayoutId id="2147483801" r:id="rId159"/>
    <p:sldLayoutId id="2147483877" r:id="rId160"/>
    <p:sldLayoutId id="2147483878" r:id="rId161"/>
    <p:sldLayoutId id="2147483752" r:id="rId162"/>
    <p:sldLayoutId id="2147483773" r:id="rId163"/>
    <p:sldLayoutId id="2147483774" r:id="rId164"/>
    <p:sldLayoutId id="2147484349" r:id="rId165"/>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583861727"/>
      </p:ext>
    </p:extLst>
  </p:cSld>
  <p:clrMap bg1="lt1" tx1="dk1" bg2="lt2" tx2="dk2" accent1="accent1" accent2="accent2" accent3="accent3" accent4="accent4" accent5="accent5" accent6="accent6" hlink="hlink" folHlink="folHlink"/>
  <p:sldLayoutIdLst>
    <p:sldLayoutId id="2147483881" r:id="rId1"/>
    <p:sldLayoutId id="2147483846" r:id="rId2"/>
    <p:sldLayoutId id="2147483882" r:id="rId3"/>
    <p:sldLayoutId id="2147483883" r:id="rId4"/>
    <p:sldLayoutId id="2147483884" r:id="rId5"/>
    <p:sldLayoutId id="2147484239" r:id="rId6"/>
    <p:sldLayoutId id="2147484240" r:id="rId7"/>
    <p:sldLayoutId id="2147484218" r:id="rId8"/>
    <p:sldLayoutId id="2147484242" r:id="rId9"/>
    <p:sldLayoutId id="2147484243" r:id="rId10"/>
    <p:sldLayoutId id="2147484244"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4A891-92BD-8240-B8C1-F6C8AB9E427B}"/>
              </a:ext>
            </a:extLst>
          </p:cNvPr>
          <p:cNvSpPr>
            <a:spLocks noGrp="1"/>
          </p:cNvSpPr>
          <p:nvPr>
            <p:ph type="title"/>
          </p:nvPr>
        </p:nvSpPr>
        <p:spPr>
          <a:xfrm>
            <a:off x="1517060" y="456085"/>
            <a:ext cx="9356368" cy="390523"/>
          </a:xfrm>
          <a:prstGeom prst="rect">
            <a:avLst/>
          </a:prstGeom>
        </p:spPr>
        <p:txBody>
          <a:bodyPr vert="horz" lIns="0" tIns="45720" rIns="0" bIns="45720" rtlCol="0" anchor="t" anchorCtr="0">
            <a:noAutofit/>
          </a:bodyPr>
          <a:lstStyle/>
          <a:p>
            <a:endParaRPr lang="en-US"/>
          </a:p>
        </p:txBody>
      </p:sp>
      <p:sp>
        <p:nvSpPr>
          <p:cNvPr id="3" name="Text Placeholder 2">
            <a:extLst>
              <a:ext uri="{FF2B5EF4-FFF2-40B4-BE49-F238E27FC236}">
                <a16:creationId xmlns:a16="http://schemas.microsoft.com/office/drawing/2014/main" id="{F1545E5F-B0CD-8940-8C99-2737B49D59C3}"/>
              </a:ext>
            </a:extLst>
          </p:cNvPr>
          <p:cNvSpPr>
            <a:spLocks noGrp="1"/>
          </p:cNvSpPr>
          <p:nvPr>
            <p:ph type="body" idx="1"/>
          </p:nvPr>
        </p:nvSpPr>
        <p:spPr>
          <a:xfrm>
            <a:off x="1535553" y="1379105"/>
            <a:ext cx="9337875" cy="4866717"/>
          </a:xfrm>
          <a:prstGeom prst="rect">
            <a:avLst/>
          </a:prstGeom>
        </p:spPr>
        <p:txBody>
          <a:bodyPr vert="horz" lIns="0" tIns="0" rIns="91440" bIns="0" rtlCol="0">
            <a:normAutofit/>
          </a:bodyPr>
          <a:lstStyle/>
          <a:p>
            <a:pPr lvl="0"/>
            <a:r>
              <a:rPr lang="en-US"/>
              <a:t>Click to edit master text and other stuff that goes here </a:t>
            </a:r>
          </a:p>
          <a:p>
            <a:pPr lvl="1"/>
            <a:r>
              <a:rPr lang="en-US"/>
              <a:t>Second level and some more stuff that goes on until we reach a second line</a:t>
            </a:r>
          </a:p>
          <a:p>
            <a:pPr lvl="2"/>
            <a:r>
              <a:rPr lang="en-US"/>
              <a:t>Third level and some more stuff that goes on until we reach a second line</a:t>
            </a:r>
          </a:p>
          <a:p>
            <a:pPr lvl="3"/>
            <a:r>
              <a:rPr lang="en-US"/>
              <a:t>Fourth level</a:t>
            </a:r>
          </a:p>
          <a:p>
            <a:pPr lvl="4"/>
            <a:endParaRPr lang="en-US"/>
          </a:p>
        </p:txBody>
      </p:sp>
      <p:sp>
        <p:nvSpPr>
          <p:cNvPr id="5" name="Footer Placeholder 4">
            <a:extLst>
              <a:ext uri="{FF2B5EF4-FFF2-40B4-BE49-F238E27FC236}">
                <a16:creationId xmlns:a16="http://schemas.microsoft.com/office/drawing/2014/main" id="{7C794D1C-9BB7-6947-B0BC-FCC1B9E9A669}"/>
              </a:ext>
            </a:extLst>
          </p:cNvPr>
          <p:cNvSpPr>
            <a:spLocks noGrp="1"/>
          </p:cNvSpPr>
          <p:nvPr>
            <p:ph type="ftr" sz="quarter" idx="3"/>
          </p:nvPr>
        </p:nvSpPr>
        <p:spPr>
          <a:xfrm>
            <a:off x="3517439" y="6356368"/>
            <a:ext cx="5392388" cy="365125"/>
          </a:xfrm>
          <a:prstGeom prst="rect">
            <a:avLst/>
          </a:prstGeom>
        </p:spPr>
        <p:txBody>
          <a:bodyPr vert="horz" lIns="91440" tIns="45720" rIns="91440" bIns="45720" rtlCol="0" anchor="ctr"/>
          <a:lstStyle>
            <a:lvl1pPr algn="l">
              <a:defRPr sz="1100" b="0" i="0">
                <a:solidFill>
                  <a:schemeClr val="tx1">
                    <a:tint val="75000"/>
                  </a:schemeClr>
                </a:solidFill>
                <a:latin typeface="Metropolis" pitchFamily="2" charset="77"/>
              </a:defRPr>
            </a:lvl1pPr>
          </a:lstStyle>
          <a:p>
            <a:endParaRPr lang="en-US"/>
          </a:p>
        </p:txBody>
      </p:sp>
      <p:sp>
        <p:nvSpPr>
          <p:cNvPr id="6" name="Slide Number Placeholder 5">
            <a:extLst>
              <a:ext uri="{FF2B5EF4-FFF2-40B4-BE49-F238E27FC236}">
                <a16:creationId xmlns:a16="http://schemas.microsoft.com/office/drawing/2014/main" id="{13475685-D08C-EF45-9ED7-3B8353EB6AB4}"/>
              </a:ext>
            </a:extLst>
          </p:cNvPr>
          <p:cNvSpPr>
            <a:spLocks noGrp="1"/>
          </p:cNvSpPr>
          <p:nvPr>
            <p:ph type="sldNum" sz="quarter" idx="4"/>
          </p:nvPr>
        </p:nvSpPr>
        <p:spPr>
          <a:xfrm>
            <a:off x="9172863" y="6356368"/>
            <a:ext cx="2743200" cy="365125"/>
          </a:xfrm>
          <a:prstGeom prst="rect">
            <a:avLst/>
          </a:prstGeom>
        </p:spPr>
        <p:txBody>
          <a:bodyPr vert="horz" lIns="91440" tIns="45720" rIns="91440" bIns="45720" rtlCol="0" anchor="ctr"/>
          <a:lstStyle>
            <a:lvl1pPr algn="r">
              <a:defRPr sz="1100" b="0" i="0">
                <a:solidFill>
                  <a:schemeClr val="accent5"/>
                </a:solidFill>
                <a:latin typeface="Metropolis" pitchFamily="2" charset="77"/>
              </a:defRPr>
            </a:lvl1pPr>
          </a:lstStyle>
          <a:p>
            <a:fld id="{96ACBB43-5C7B-084B-877B-5EF90931306D}" type="slidenum">
              <a:rPr lang="en-US" smtClean="0"/>
              <a:pPr/>
              <a:t>‹#›</a:t>
            </a:fld>
            <a:endParaRPr lang="en-US"/>
          </a:p>
        </p:txBody>
      </p:sp>
    </p:spTree>
    <p:extLst>
      <p:ext uri="{BB962C8B-B14F-4D97-AF65-F5344CB8AC3E}">
        <p14:creationId xmlns:p14="http://schemas.microsoft.com/office/powerpoint/2010/main" val="1105731913"/>
      </p:ext>
    </p:extLst>
  </p:cSld>
  <p:clrMap bg1="lt1" tx1="dk1" bg2="lt2" tx2="dk2" accent1="accent1" accent2="accent2" accent3="accent3" accent4="accent4" accent5="accent5" accent6="accent6" hlink="hlink" folHlink="folHlink"/>
  <p:sldLayoutIdLst>
    <p:sldLayoutId id="2147483707" r:id="rId1"/>
    <p:sldLayoutId id="2147484261" r:id="rId2"/>
    <p:sldLayoutId id="2147484263" r:id="rId3"/>
    <p:sldLayoutId id="2147484264" r:id="rId4"/>
    <p:sldLayoutId id="2147483711" r:id="rId5"/>
    <p:sldLayoutId id="2147484266" r:id="rId6"/>
    <p:sldLayoutId id="2147484393" r:id="rId7"/>
    <p:sldLayoutId id="2147484236" r:id="rId8"/>
  </p:sldLayoutIdLst>
  <p:hf hdr="0" ftr="0" dt="0"/>
  <p:txStyles>
    <p:titleStyle>
      <a:lvl1pPr algn="l" defTabSz="914400" rtl="0" eaLnBrk="1" latinLnBrk="0" hangingPunct="1">
        <a:lnSpc>
          <a:spcPct val="90000"/>
        </a:lnSpc>
        <a:spcBef>
          <a:spcPct val="0"/>
        </a:spcBef>
        <a:buNone/>
        <a:defRPr sz="2000" b="1" i="0" kern="1200" spc="200" baseline="0">
          <a:solidFill>
            <a:schemeClr val="bg1">
              <a:lumMod val="65000"/>
            </a:schemeClr>
          </a:solidFill>
          <a:latin typeface="+mn-lt"/>
          <a:ea typeface="+mj-ea"/>
          <a:cs typeface="+mj-cs"/>
        </a:defRPr>
      </a:lvl1pPr>
    </p:titleStyle>
    <p:bodyStyle>
      <a:lvl1pPr marL="571500" indent="-571500" algn="l" defTabSz="914400" rtl="0" eaLnBrk="1" fontAlgn="ctr" latinLnBrk="0" hangingPunct="1">
        <a:lnSpc>
          <a:spcPct val="112000"/>
        </a:lnSpc>
        <a:spcBef>
          <a:spcPts val="0"/>
        </a:spcBef>
        <a:spcAft>
          <a:spcPts val="600"/>
        </a:spcAft>
        <a:buClr>
          <a:schemeClr val="accent1"/>
        </a:buClr>
        <a:buSzPct val="120000"/>
        <a:buFont typeface="System Font Regular"/>
        <a:buChar char="○"/>
        <a:defRPr sz="2800" b="1" i="0" kern="1200">
          <a:solidFill>
            <a:schemeClr val="tx1">
              <a:lumMod val="90000"/>
              <a:lumOff val="10000"/>
            </a:schemeClr>
          </a:solidFill>
          <a:latin typeface="Metropolis Light" pitchFamily="2" charset="77"/>
          <a:ea typeface="+mn-ea"/>
          <a:cs typeface="+mn-cs"/>
        </a:defRPr>
      </a:lvl1pPr>
      <a:lvl2pPr marL="974725" indent="-406400" algn="l" defTabSz="914400" rtl="0" eaLnBrk="1" latinLnBrk="0" hangingPunct="1">
        <a:lnSpc>
          <a:spcPct val="112000"/>
        </a:lnSpc>
        <a:spcBef>
          <a:spcPts val="500"/>
        </a:spcBef>
        <a:buClr>
          <a:schemeClr val="accent1"/>
        </a:buClr>
        <a:buSzPct val="120000"/>
        <a:buFont typeface="Arial" panose="020B0604020202020204" pitchFamily="34" charset="0"/>
        <a:buChar char="•"/>
        <a:defRPr sz="2700" b="0" i="0" kern="1200">
          <a:solidFill>
            <a:schemeClr val="tx1">
              <a:lumMod val="90000"/>
              <a:lumOff val="10000"/>
            </a:schemeClr>
          </a:solidFill>
          <a:latin typeface="Metropolis Light" pitchFamily="2" charset="77"/>
          <a:ea typeface="+mn-ea"/>
          <a:cs typeface="+mn-cs"/>
        </a:defRPr>
      </a:lvl2pPr>
      <a:lvl3pPr marL="1371600" indent="-365125" algn="l" defTabSz="914400" rtl="0" eaLnBrk="1" latinLnBrk="0" hangingPunct="1">
        <a:lnSpc>
          <a:spcPct val="112000"/>
        </a:lnSpc>
        <a:spcBef>
          <a:spcPts val="500"/>
        </a:spcBef>
        <a:buClr>
          <a:schemeClr val="accent1"/>
        </a:buClr>
        <a:buSzPct val="120000"/>
        <a:buFont typeface="Arial" panose="020B0604020202020204" pitchFamily="34" charset="0"/>
        <a:buChar char="•"/>
        <a:defRPr sz="2200" b="0" i="0" kern="1200">
          <a:solidFill>
            <a:schemeClr val="tx1">
              <a:lumMod val="90000"/>
              <a:lumOff val="10000"/>
            </a:schemeClr>
          </a:solidFill>
          <a:latin typeface="Metropolis Light" pitchFamily="2" charset="77"/>
          <a:ea typeface="+mn-ea"/>
          <a:cs typeface="+mn-cs"/>
        </a:defRPr>
      </a:lvl3pPr>
      <a:lvl4pPr marL="1768475" indent="-342900" algn="l" defTabSz="914400" rtl="0" eaLnBrk="1" latinLnBrk="0" hangingPunct="1">
        <a:lnSpc>
          <a:spcPct val="112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4pPr>
      <a:lvl5pPr marL="964692" indent="0" algn="l" defTabSz="914400" rtl="0" eaLnBrk="1" latinLnBrk="0" hangingPunct="1">
        <a:lnSpc>
          <a:spcPct val="112000"/>
        </a:lnSpc>
        <a:spcBef>
          <a:spcPts val="500"/>
        </a:spcBef>
        <a:buClr>
          <a:schemeClr val="accent1"/>
        </a:buClr>
        <a:buSzPct val="120000"/>
        <a:buFont typeface="Arial" panose="020B0604020202020204" pitchFamily="34" charset="0"/>
        <a:buNone/>
        <a:defRPr sz="1800" b="0" i="0" kern="1200">
          <a:solidFill>
            <a:schemeClr val="tx1">
              <a:lumMod val="90000"/>
              <a:lumOff val="10000"/>
            </a:schemeClr>
          </a:solidFill>
          <a:latin typeface="Metropolis Light" pitchFamily="2" charset="77"/>
          <a:ea typeface="+mn-ea"/>
          <a:cs typeface="+mn-cs"/>
        </a:defRPr>
      </a:lvl5pPr>
      <a:lvl6pPr marL="1440180" indent="-292608" algn="l" defTabSz="914400" rtl="0" eaLnBrk="1" latinLnBrk="0" hangingPunct="1">
        <a:lnSpc>
          <a:spcPct val="90000"/>
        </a:lnSpc>
        <a:spcBef>
          <a:spcPts val="6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6pPr>
      <a:lvl7pPr marL="162306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7pPr>
      <a:lvl8pPr marL="189738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8pPr>
      <a:lvl9pPr marL="217170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183" y="3334403"/>
            <a:ext cx="10141034" cy="761747"/>
          </a:xfrm>
          <a:prstGeom prst="rect">
            <a:avLst/>
          </a:prstGeom>
        </p:spPr>
        <p:txBody>
          <a:bodyPr vert="horz" lIns="0" tIns="0" rIns="0" bIns="0" rtlCol="0" anchor="t" anchorCtr="0">
            <a:spAutoFit/>
          </a:bodyPr>
          <a:lstStyle/>
          <a:p>
            <a:r>
              <a:rPr lang="en-US" dirty="0"/>
              <a:t>Click to edit the title</a:t>
            </a:r>
          </a:p>
        </p:txBody>
      </p:sp>
    </p:spTree>
    <p:extLst>
      <p:ext uri="{BB962C8B-B14F-4D97-AF65-F5344CB8AC3E}">
        <p14:creationId xmlns:p14="http://schemas.microsoft.com/office/powerpoint/2010/main" val="3900856577"/>
      </p:ext>
    </p:extLst>
  </p:cSld>
  <p:clrMap bg1="dk1" tx1="lt1" bg2="dk2" tx2="lt2" accent1="accent1" accent2="accent2" accent3="accent3" accent4="accent4" accent5="accent5" accent6="accent6" hlink="hlink" folHlink="folHlink"/>
  <p:sldLayoutIdLst>
    <p:sldLayoutId id="2147483924" r:id="rId1"/>
    <p:sldLayoutId id="2147483936" r:id="rId2"/>
    <p:sldLayoutId id="2147483934" r:id="rId3"/>
    <p:sldLayoutId id="2147483935" r:id="rId4"/>
    <p:sldLayoutId id="2147483937" r:id="rId5"/>
    <p:sldLayoutId id="2147483938" r:id="rId6"/>
    <p:sldLayoutId id="2147483939" r:id="rId7"/>
    <p:sldLayoutId id="2147483940" r:id="rId8"/>
    <p:sldLayoutId id="2147483959" r:id="rId9"/>
  </p:sldLayoutIdLst>
  <p:hf hdr="0" ftr="0" dt="0"/>
  <p:txStyles>
    <p:titleStyle>
      <a:lvl1pPr algn="l" defTabSz="455981" rtl="0" eaLnBrk="1" latinLnBrk="0" hangingPunct="1">
        <a:lnSpc>
          <a:spcPct val="90000"/>
        </a:lnSpc>
        <a:spcBef>
          <a:spcPct val="0"/>
        </a:spcBef>
        <a:buNone/>
        <a:defRPr sz="5400" b="1" kern="1200" spc="-90">
          <a:solidFill>
            <a:schemeClr val="tx1"/>
          </a:solidFill>
          <a:latin typeface="+mj-lt"/>
          <a:ea typeface="+mj-ea"/>
          <a:cs typeface="+mj-cs"/>
        </a:defRPr>
      </a:lvl1pPr>
    </p:titleStyle>
    <p:body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981" rtl="0" eaLnBrk="1" latinLnBrk="0" hangingPunct="1">
        <a:defRPr sz="1800" kern="1200">
          <a:solidFill>
            <a:schemeClr val="tx1"/>
          </a:solidFill>
          <a:latin typeface="+mn-lt"/>
          <a:ea typeface="+mn-ea"/>
          <a:cs typeface="+mn-cs"/>
        </a:defRPr>
      </a:lvl1pPr>
      <a:lvl2pPr marL="455981" algn="l" defTabSz="455981" rtl="0" eaLnBrk="1" latinLnBrk="0" hangingPunct="1">
        <a:defRPr sz="1800" kern="1200">
          <a:solidFill>
            <a:schemeClr val="tx1"/>
          </a:solidFill>
          <a:latin typeface="+mn-lt"/>
          <a:ea typeface="+mn-ea"/>
          <a:cs typeface="+mn-cs"/>
        </a:defRPr>
      </a:lvl2pPr>
      <a:lvl3pPr marL="911967" algn="l" defTabSz="455981" rtl="0" eaLnBrk="1" latinLnBrk="0" hangingPunct="1">
        <a:defRPr sz="1800" kern="1200">
          <a:solidFill>
            <a:schemeClr val="tx1"/>
          </a:solidFill>
          <a:latin typeface="+mn-lt"/>
          <a:ea typeface="+mn-ea"/>
          <a:cs typeface="+mn-cs"/>
        </a:defRPr>
      </a:lvl3pPr>
      <a:lvl4pPr marL="1367957" algn="l" defTabSz="455981" rtl="0" eaLnBrk="1" latinLnBrk="0" hangingPunct="1">
        <a:defRPr sz="1800" kern="1200">
          <a:solidFill>
            <a:schemeClr val="tx1"/>
          </a:solidFill>
          <a:latin typeface="+mn-lt"/>
          <a:ea typeface="+mn-ea"/>
          <a:cs typeface="+mn-cs"/>
        </a:defRPr>
      </a:lvl4pPr>
      <a:lvl5pPr marL="1823929" algn="l" defTabSz="455981" rtl="0" eaLnBrk="1" latinLnBrk="0" hangingPunct="1">
        <a:defRPr sz="1800" kern="1200">
          <a:solidFill>
            <a:schemeClr val="tx1"/>
          </a:solidFill>
          <a:latin typeface="+mn-lt"/>
          <a:ea typeface="+mn-ea"/>
          <a:cs typeface="+mn-cs"/>
        </a:defRPr>
      </a:lvl5pPr>
      <a:lvl6pPr marL="2279907" algn="l" defTabSz="455981" rtl="0" eaLnBrk="1" latinLnBrk="0" hangingPunct="1">
        <a:defRPr sz="1800" kern="1200">
          <a:solidFill>
            <a:schemeClr val="tx1"/>
          </a:solidFill>
          <a:latin typeface="+mn-lt"/>
          <a:ea typeface="+mn-ea"/>
          <a:cs typeface="+mn-cs"/>
        </a:defRPr>
      </a:lvl6pPr>
      <a:lvl7pPr marL="2735888" algn="l" defTabSz="455981" rtl="0" eaLnBrk="1" latinLnBrk="0" hangingPunct="1">
        <a:defRPr sz="1800" kern="1200">
          <a:solidFill>
            <a:schemeClr val="tx1"/>
          </a:solidFill>
          <a:latin typeface="+mn-lt"/>
          <a:ea typeface="+mn-ea"/>
          <a:cs typeface="+mn-cs"/>
        </a:defRPr>
      </a:lvl7pPr>
      <a:lvl8pPr marL="3191870" algn="l" defTabSz="455981" rtl="0" eaLnBrk="1" latinLnBrk="0" hangingPunct="1">
        <a:defRPr sz="1800" kern="1200">
          <a:solidFill>
            <a:schemeClr val="tx1"/>
          </a:solidFill>
          <a:latin typeface="+mn-lt"/>
          <a:ea typeface="+mn-ea"/>
          <a:cs typeface="+mn-cs"/>
        </a:defRPr>
      </a:lvl8pPr>
      <a:lvl9pPr marL="3647849" algn="l" defTabSz="45598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73320993"/>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 id="2147484501" r:id="rId12"/>
    <p:sldLayoutId id="2147484502" r:id="rId13"/>
    <p:sldLayoutId id="2147484503" r:id="rId14"/>
    <p:sldLayoutId id="2147484504" r:id="rId15"/>
    <p:sldLayoutId id="2147484505" r:id="rId16"/>
    <p:sldLayoutId id="2147484506" r:id="rId17"/>
    <p:sldLayoutId id="2147484507" r:id="rId18"/>
    <p:sldLayoutId id="2147484508" r:id="rId19"/>
    <p:sldLayoutId id="2147484509" r:id="rId20"/>
    <p:sldLayoutId id="2147484510" r:id="rId21"/>
    <p:sldLayoutId id="2147484511" r:id="rId22"/>
    <p:sldLayoutId id="2147484512" r:id="rId23"/>
    <p:sldLayoutId id="2147484513" r:id="rId24"/>
    <p:sldLayoutId id="2147484514" r:id="rId25"/>
    <p:sldLayoutId id="2147484515" r:id="rId26"/>
    <p:sldLayoutId id="2147484516" r:id="rId27"/>
    <p:sldLayoutId id="2147484517" r:id="rId28"/>
    <p:sldLayoutId id="2147484518" r:id="rId29"/>
    <p:sldLayoutId id="2147484519" r:id="rId30"/>
    <p:sldLayoutId id="2147484520" r:id="rId31"/>
    <p:sldLayoutId id="2147484521" r:id="rId32"/>
    <p:sldLayoutId id="2147484522" r:id="rId33"/>
    <p:sldLayoutId id="2147484523" r:id="rId34"/>
    <p:sldLayoutId id="2147484524" r:id="rId35"/>
    <p:sldLayoutId id="2147484525" r:id="rId36"/>
    <p:sldLayoutId id="2147484526" r:id="rId37"/>
    <p:sldLayoutId id="2147484527" r:id="rId38"/>
    <p:sldLayoutId id="2147484528" r:id="rId39"/>
    <p:sldLayoutId id="2147484529" r:id="rId40"/>
    <p:sldLayoutId id="2147484530" r:id="rId41"/>
    <p:sldLayoutId id="2147484531" r:id="rId42"/>
    <p:sldLayoutId id="2147484532" r:id="rId43"/>
    <p:sldLayoutId id="2147484533" r:id="rId44"/>
    <p:sldLayoutId id="2147484534" r:id="rId45"/>
    <p:sldLayoutId id="2147484535" r:id="rId46"/>
    <p:sldLayoutId id="2147484536" r:id="rId47"/>
    <p:sldLayoutId id="2147484537" r:id="rId48"/>
    <p:sldLayoutId id="2147484538" r:id="rId49"/>
    <p:sldLayoutId id="2147484539" r:id="rId50"/>
    <p:sldLayoutId id="2147484540" r:id="rId51"/>
    <p:sldLayoutId id="2147484541" r:id="rId52"/>
    <p:sldLayoutId id="2147484542" r:id="rId53"/>
    <p:sldLayoutId id="2147484543" r:id="rId54"/>
    <p:sldLayoutId id="2147484544" r:id="rId55"/>
    <p:sldLayoutId id="2147484545" r:id="rId56"/>
    <p:sldLayoutId id="2147484546" r:id="rId57"/>
    <p:sldLayoutId id="2147484547" r:id="rId58"/>
    <p:sldLayoutId id="2147484548" r:id="rId59"/>
    <p:sldLayoutId id="2147484549" r:id="rId60"/>
    <p:sldLayoutId id="2147484550" r:id="rId61"/>
    <p:sldLayoutId id="2147484551" r:id="rId62"/>
    <p:sldLayoutId id="2147484552" r:id="rId63"/>
    <p:sldLayoutId id="2147484553" r:id="rId64"/>
    <p:sldLayoutId id="2147484554" r:id="rId65"/>
    <p:sldLayoutId id="2147484555" r:id="rId66"/>
    <p:sldLayoutId id="2147484556" r:id="rId67"/>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hyperlink" Target="mailto:info@ilpqc.org"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2.xml"/><Relationship Id="rId16" Type="http://schemas.openxmlformats.org/officeDocument/2006/relationships/image" Target="../media/image70.svg"/><Relationship Id="rId1" Type="http://schemas.openxmlformats.org/officeDocument/2006/relationships/slideLayout" Target="../slideLayouts/slideLayout155.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55.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55.xml"/><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55.xml"/><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31C_1AB508C3.xml"/><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2EA_51B61EAA.xml"/><Relationship Id="rId2" Type="http://schemas.openxmlformats.org/officeDocument/2006/relationships/notesSlide" Target="../notesSlides/notesSlide8.xml"/><Relationship Id="rId1" Type="http://schemas.openxmlformats.org/officeDocument/2006/relationships/slideLayout" Target="../slideLayouts/slideLayout155.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7.jpeg"/><Relationship Id="rId2" Type="http://schemas.openxmlformats.org/officeDocument/2006/relationships/image" Target="../media/image83.png"/><Relationship Id="rId1" Type="http://schemas.openxmlformats.org/officeDocument/2006/relationships/slideLayout" Target="../slideLayouts/slideLayout2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hyperlink" Target="mailto:info@ilpqc.org" TargetMode="Externa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88.png"/><Relationship Id="rId7" Type="http://schemas.openxmlformats.org/officeDocument/2006/relationships/image" Target="../media/image92.png"/><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60.xml"/><Relationship Id="rId6" Type="http://schemas.openxmlformats.org/officeDocument/2006/relationships/image" Target="../media/image91.png"/><Relationship Id="rId11" Type="http://schemas.openxmlformats.org/officeDocument/2006/relationships/diagramColors" Target="../diagrams/colors2.xml"/><Relationship Id="rId5" Type="http://schemas.openxmlformats.org/officeDocument/2006/relationships/image" Target="../media/image90.png"/><Relationship Id="rId10" Type="http://schemas.openxmlformats.org/officeDocument/2006/relationships/diagramQuickStyle" Target="../diagrams/quickStyle2.xml"/><Relationship Id="rId4" Type="http://schemas.openxmlformats.org/officeDocument/2006/relationships/image" Target="../media/image89.png"/><Relationship Id="rId9"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9.png"/><Relationship Id="rId7"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9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7.xml"/><Relationship Id="rId4" Type="http://schemas.openxmlformats.org/officeDocument/2006/relationships/hyperlink" Target="https://www.perinatalqi.org/page/Anti-RacismChallengev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155.xml"/><Relationship Id="rId5" Type="http://schemas.openxmlformats.org/officeDocument/2006/relationships/image" Target="../media/image103.sv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0.xml"/></Relationships>
</file>

<file path=ppt/slides/_rels/slide4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diagramLayout" Target="../diagrams/layout3.xml"/><Relationship Id="rId7" Type="http://schemas.openxmlformats.org/officeDocument/2006/relationships/image" Target="../media/image106.png"/><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hyperlink" Target="mailto:aleena.surenian@northwestern.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8.jpeg"/><Relationship Id="rId1" Type="http://schemas.openxmlformats.org/officeDocument/2006/relationships/slideLayout" Target="../slideLayouts/slideLayout15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mailto:Info@ilpqc.org"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04.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204.xml"/><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4.xml"/></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5.xml"/><Relationship Id="rId4" Type="http://schemas.openxmlformats.org/officeDocument/2006/relationships/hyperlink" Target="https://www.awhonn.org/awhonn-sbar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5.xml"/><Relationship Id="rId4" Type="http://schemas.openxmlformats.org/officeDocument/2006/relationships/hyperlink" Target="https://www.nytimes.com/interactive/2023/02/12/upshot/child-maternal-mortality-rich-poor.html"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77.xml"/><Relationship Id="rId4" Type="http://schemas.openxmlformats.org/officeDocument/2006/relationships/image" Target="../media/image119.svg"/></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5.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mailto:info@ilpqc.org" TargetMode="External"/><Relationship Id="rId1" Type="http://schemas.openxmlformats.org/officeDocument/2006/relationships/slideLayout" Target="../slideLayouts/slideLayout107.xml"/><Relationship Id="rId4" Type="http://schemas.openxmlformats.org/officeDocument/2006/relationships/image" Target="../media/image56.sv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microsoft.com/office/2018/10/relationships/comments" Target="../comments/modernComment_338_3BF0C09A.xml"/><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341423" y="2268697"/>
            <a:ext cx="5130670" cy="1850151"/>
          </a:xfrm>
        </p:spPr>
        <p:txBody>
          <a:bodyPr>
            <a:normAutofit fontScale="90000"/>
          </a:bodyPr>
          <a:lstStyle/>
          <a:p>
            <a:r>
              <a:rPr lang="en-US">
                <a:ea typeface="Lato Medium"/>
                <a:cs typeface="Lato Medium"/>
              </a:rPr>
              <a:t>BE Teams Call:</a:t>
            </a:r>
            <a:br>
              <a:rPr lang="en-US">
                <a:ea typeface="Lato Medium"/>
                <a:cs typeface="Lato Medium"/>
              </a:rPr>
            </a:br>
            <a:r>
              <a:rPr lang="en-US">
                <a:ea typeface="Lato Medium"/>
                <a:cs typeface="Lato Medium"/>
              </a:rPr>
              <a:t>Achievable Patient / Community Engagement Strategies</a:t>
            </a:r>
            <a:endParaRPr lang="en-US">
              <a:cs typeface="Calibri"/>
            </a:endParaRPr>
          </a:p>
        </p:txBody>
      </p:sp>
      <p:sp>
        <p:nvSpPr>
          <p:cNvPr id="4" name="Subtitle 3">
            <a:extLst>
              <a:ext uri="{FF2B5EF4-FFF2-40B4-BE49-F238E27FC236}">
                <a16:creationId xmlns:a16="http://schemas.microsoft.com/office/drawing/2014/main" id="{19922563-64D6-2A4E-B048-13AC25DB45AD}"/>
              </a:ext>
            </a:extLst>
          </p:cNvPr>
          <p:cNvSpPr>
            <a:spLocks noGrp="1"/>
          </p:cNvSpPr>
          <p:nvPr>
            <p:ph type="subTitle" idx="1"/>
          </p:nvPr>
        </p:nvSpPr>
        <p:spPr>
          <a:xfrm>
            <a:off x="1341423" y="4198183"/>
            <a:ext cx="5194433" cy="986569"/>
          </a:xfrm>
        </p:spPr>
        <p:txBody>
          <a:bodyPr vert="horz" lIns="91440" tIns="45720" rIns="91440" bIns="45720" rtlCol="0" anchor="t">
            <a:normAutofit/>
          </a:bodyPr>
          <a:lstStyle/>
          <a:p>
            <a:r>
              <a:rPr lang="en-US">
                <a:ea typeface="Lato"/>
                <a:cs typeface="Lato"/>
              </a:rPr>
              <a:t>Monday, February 20th, 2023</a:t>
            </a:r>
          </a:p>
        </p:txBody>
      </p:sp>
      <p:pic>
        <p:nvPicPr>
          <p:cNvPr id="5" name="object 10" descr="Woman kissing newborn baby"/>
          <p:cNvPicPr/>
          <p:nvPr/>
        </p:nvPicPr>
        <p:blipFill>
          <a:blip r:embed="rId2" cstate="email">
            <a:extLst>
              <a:ext uri="{28A0092B-C50C-407E-A947-70E740481C1C}">
                <a14:useLocalDpi xmlns:a14="http://schemas.microsoft.com/office/drawing/2010/main"/>
              </a:ext>
            </a:extLst>
          </a:blip>
          <a:stretch>
            <a:fillRect/>
          </a:stretch>
        </p:blipFill>
        <p:spPr>
          <a:xfrm>
            <a:off x="6709082" y="1267275"/>
            <a:ext cx="5589946" cy="3837481"/>
          </a:xfrm>
          <a:prstGeom prst="ellipse">
            <a:avLst/>
          </a:prstGeom>
          <a:ln>
            <a:noFill/>
          </a:ln>
          <a:effectLst>
            <a:softEdge rad="112500"/>
          </a:effectLst>
        </p:spPr>
      </p:pic>
    </p:spTree>
    <p:extLst>
      <p:ext uri="{BB962C8B-B14F-4D97-AF65-F5344CB8AC3E}">
        <p14:creationId xmlns:p14="http://schemas.microsoft.com/office/powerpoint/2010/main" val="274370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7E3-962E-4716-AD19-E786DA13D190}"/>
              </a:ext>
            </a:extLst>
          </p:cNvPr>
          <p:cNvSpPr>
            <a:spLocks noGrp="1"/>
          </p:cNvSpPr>
          <p:nvPr>
            <p:ph type="title"/>
          </p:nvPr>
        </p:nvSpPr>
        <p:spPr>
          <a:xfrm>
            <a:off x="609600" y="365125"/>
            <a:ext cx="8435009" cy="1325563"/>
          </a:xfrm>
        </p:spPr>
        <p:txBody>
          <a:bodyPr/>
          <a:lstStyle/>
          <a:p>
            <a:r>
              <a:rPr lang="en-US" dirty="0"/>
              <a:t>Goal for every team to achieve BE QI Excellence by end of 2023</a:t>
            </a:r>
          </a:p>
        </p:txBody>
      </p:sp>
      <p:sp>
        <p:nvSpPr>
          <p:cNvPr id="3" name="Content Placeholder 2">
            <a:extLst>
              <a:ext uri="{FF2B5EF4-FFF2-40B4-BE49-F238E27FC236}">
                <a16:creationId xmlns:a16="http://schemas.microsoft.com/office/drawing/2014/main" id="{D7747CCD-1009-432B-9413-6BB60FF95FB8}"/>
              </a:ext>
            </a:extLst>
          </p:cNvPr>
          <p:cNvSpPr>
            <a:spLocks noGrp="1"/>
          </p:cNvSpPr>
          <p:nvPr>
            <p:ph idx="1"/>
          </p:nvPr>
        </p:nvSpPr>
        <p:spPr/>
        <p:txBody>
          <a:bodyPr/>
          <a:lstStyle/>
          <a:p>
            <a:r>
              <a:rPr lang="en-US" dirty="0"/>
              <a:t>Submit all of your BE data through March by April 21</a:t>
            </a:r>
          </a:p>
          <a:p>
            <a:r>
              <a:rPr lang="en-US" dirty="0"/>
              <a:t>Move your structure measures to green / in place</a:t>
            </a:r>
          </a:p>
          <a:p>
            <a:r>
              <a:rPr lang="en-US" dirty="0"/>
              <a:t>Move your process/outcome measures to goal</a:t>
            </a:r>
          </a:p>
          <a:p>
            <a:pPr lvl="2">
              <a:spcAft>
                <a:spcPts val="0"/>
              </a:spcAft>
              <a:buClr>
                <a:srgbClr val="F5668F"/>
              </a:buClr>
            </a:pPr>
            <a:r>
              <a:rPr lang="en-US" dirty="0">
                <a:ea typeface="Lato"/>
                <a:cs typeface="Calibri"/>
              </a:rPr>
              <a:t>Provider, Nurse, &amp; Other Staff Bias education – 75%</a:t>
            </a:r>
            <a:endParaRPr lang="en-US" dirty="0">
              <a:ea typeface="+mn-lt"/>
              <a:cs typeface="+mn-lt"/>
            </a:endParaRPr>
          </a:p>
          <a:p>
            <a:pPr lvl="2">
              <a:lnSpc>
                <a:spcPct val="90000"/>
              </a:lnSpc>
              <a:spcAft>
                <a:spcPts val="0"/>
              </a:spcAft>
              <a:buClr>
                <a:srgbClr val="F5668F"/>
              </a:buClr>
            </a:pPr>
            <a:r>
              <a:rPr lang="en-US" dirty="0">
                <a:ea typeface="Lato"/>
                <a:cs typeface="Calibri"/>
              </a:rPr>
              <a:t>Scheduled early postpartum follow up before discharge – 75%</a:t>
            </a:r>
            <a:endParaRPr lang="en-US" dirty="0">
              <a:ea typeface="+mn-lt"/>
              <a:cs typeface="+mn-lt"/>
            </a:endParaRPr>
          </a:p>
          <a:p>
            <a:pPr lvl="2">
              <a:spcAft>
                <a:spcPts val="0"/>
              </a:spcAft>
              <a:buClr>
                <a:srgbClr val="F5668F"/>
              </a:buClr>
            </a:pPr>
            <a:r>
              <a:rPr lang="en-US" dirty="0">
                <a:ea typeface="Lato"/>
                <a:cs typeface="Calibri"/>
              </a:rPr>
              <a:t>Postpartum Safety Patient education  - 75% </a:t>
            </a:r>
            <a:endParaRPr lang="en-US" dirty="0">
              <a:ea typeface="+mn-lt"/>
              <a:cs typeface="+mn-lt"/>
            </a:endParaRPr>
          </a:p>
          <a:p>
            <a:pPr lvl="2">
              <a:spcAft>
                <a:spcPts val="0"/>
              </a:spcAft>
              <a:buClr>
                <a:srgbClr val="F5668F"/>
              </a:buClr>
            </a:pPr>
            <a:r>
              <a:rPr lang="en-US" dirty="0" err="1">
                <a:ea typeface="Lato"/>
                <a:cs typeface="Calibri"/>
              </a:rPr>
              <a:t>SDoH</a:t>
            </a:r>
            <a:r>
              <a:rPr lang="en-US" dirty="0">
                <a:ea typeface="Lato"/>
                <a:cs typeface="Calibri"/>
              </a:rPr>
              <a:t> delivery admission screening – 75%</a:t>
            </a:r>
            <a:endParaRPr lang="en-US" dirty="0">
              <a:ea typeface="+mn-lt"/>
              <a:cs typeface="+mn-lt"/>
            </a:endParaRPr>
          </a:p>
          <a:p>
            <a:pPr lvl="2">
              <a:spcAft>
                <a:spcPts val="0"/>
              </a:spcAft>
              <a:buClr>
                <a:srgbClr val="F5668F"/>
              </a:buClr>
            </a:pPr>
            <a:r>
              <a:rPr lang="en-US" dirty="0" err="1">
                <a:ea typeface="Lato"/>
                <a:cs typeface="Calibri"/>
              </a:rPr>
              <a:t>SDoH</a:t>
            </a:r>
            <a:r>
              <a:rPr lang="en-US" dirty="0">
                <a:ea typeface="Lato"/>
                <a:cs typeface="Calibri"/>
              </a:rPr>
              <a:t> screen positive linked to resources – 75% </a:t>
            </a:r>
          </a:p>
          <a:p>
            <a:pPr lvl="2">
              <a:spcAft>
                <a:spcPts val="0"/>
              </a:spcAft>
              <a:buClr>
                <a:srgbClr val="F5668F"/>
              </a:buClr>
            </a:pPr>
            <a:r>
              <a:rPr lang="en-US" dirty="0">
                <a:ea typeface="Lato"/>
                <a:cs typeface="Calibri"/>
              </a:rPr>
              <a:t>PREM completion rate – 40%</a:t>
            </a:r>
          </a:p>
          <a:p>
            <a:r>
              <a:rPr lang="en-US" sz="2800" dirty="0"/>
              <a:t>Call ILPQC </a:t>
            </a:r>
            <a:r>
              <a:rPr lang="en-US" sz="2800" dirty="0">
                <a:hlinkClick r:id="rId2"/>
              </a:rPr>
              <a:t>info@ilpqc.org</a:t>
            </a:r>
            <a:r>
              <a:rPr lang="en-US" sz="2800" dirty="0"/>
              <a:t> for help achieving your QI excellence award!</a:t>
            </a:r>
          </a:p>
          <a:p>
            <a:endParaRPr lang="en-US" dirty="0"/>
          </a:p>
        </p:txBody>
      </p:sp>
      <p:sp>
        <p:nvSpPr>
          <p:cNvPr id="4" name="Slide Number Placeholder 3">
            <a:extLst>
              <a:ext uri="{FF2B5EF4-FFF2-40B4-BE49-F238E27FC236}">
                <a16:creationId xmlns:a16="http://schemas.microsoft.com/office/drawing/2014/main" id="{1421D1D3-09DC-4AE7-9229-D459F8BA3753}"/>
              </a:ext>
            </a:extLst>
          </p:cNvPr>
          <p:cNvSpPr>
            <a:spLocks noGrp="1"/>
          </p:cNvSpPr>
          <p:nvPr>
            <p:ph type="sldNum" sz="quarter" idx="10"/>
          </p:nvPr>
        </p:nvSpPr>
        <p:spPr/>
        <p:txBody>
          <a:bodyPr/>
          <a:lstStyle/>
          <a:p>
            <a:fld id="{97033E4B-E3EB-3D46-B2D8-3159663620FA}" type="slidenum">
              <a:rPr lang="en-US" smtClean="0"/>
              <a:pPr/>
              <a:t>10</a:t>
            </a:fld>
            <a:endParaRPr lang="en-US"/>
          </a:p>
        </p:txBody>
      </p:sp>
      <p:sp>
        <p:nvSpPr>
          <p:cNvPr id="5" name="Footer Placeholder 4">
            <a:extLst>
              <a:ext uri="{FF2B5EF4-FFF2-40B4-BE49-F238E27FC236}">
                <a16:creationId xmlns:a16="http://schemas.microsoft.com/office/drawing/2014/main" id="{D6B74B61-FC6E-4123-902A-08860D2ED02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413220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Birth Equity Data Review</a:t>
            </a:r>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1358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774646-0504-7B93-5FEA-4004F77D1BD6}"/>
              </a:ext>
            </a:extLst>
          </p:cNvPr>
          <p:cNvSpPr>
            <a:spLocks noGrp="1"/>
          </p:cNvSpPr>
          <p:nvPr>
            <p:ph idx="1"/>
          </p:nvPr>
        </p:nvSpPr>
        <p:spPr>
          <a:xfrm>
            <a:off x="221412" y="42387"/>
            <a:ext cx="7114019" cy="857640"/>
          </a:xfrm>
          <a:noFill/>
        </p:spPr>
        <p:txBody>
          <a:bodyPr vert="horz" lIns="91440" tIns="45720" rIns="91440" bIns="45720" rtlCol="0" anchor="t">
            <a:noAutofit/>
          </a:bodyPr>
          <a:lstStyle/>
          <a:p>
            <a:pPr marL="0" indent="0">
              <a:buNone/>
            </a:pPr>
            <a:r>
              <a:rPr lang="en-US" sz="3600" b="1">
                <a:solidFill>
                  <a:schemeClr val="accent1"/>
                </a:solidFill>
                <a:latin typeface="+mj-lt"/>
              </a:rPr>
              <a:t>BE Aim: By December 2023, ≥75% will have all key strategies in place</a:t>
            </a:r>
          </a:p>
        </p:txBody>
      </p:sp>
      <p:sp>
        <p:nvSpPr>
          <p:cNvPr id="4" name="Slide Number Placeholder 3">
            <a:extLst>
              <a:ext uri="{FF2B5EF4-FFF2-40B4-BE49-F238E27FC236}">
                <a16:creationId xmlns:a16="http://schemas.microsoft.com/office/drawing/2014/main" id="{C4CEE450-F382-85B8-1007-AE56BB298F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dirty="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8FCC0D-964B-6184-D355-259732ED254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pic>
        <p:nvPicPr>
          <p:cNvPr id="6" name="Graphic 6" descr="Clipboard Checked with solid fill">
            <a:extLst>
              <a:ext uri="{FF2B5EF4-FFF2-40B4-BE49-F238E27FC236}">
                <a16:creationId xmlns:a16="http://schemas.microsoft.com/office/drawing/2014/main" id="{5264C555-4B46-61FD-2256-BB7DC1C6F59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7855" y="1411405"/>
            <a:ext cx="1323036" cy="1331503"/>
          </a:xfrm>
          <a:prstGeom prst="rect">
            <a:avLst/>
          </a:prstGeom>
        </p:spPr>
      </p:pic>
      <p:pic>
        <p:nvPicPr>
          <p:cNvPr id="8" name="Graphic 8" descr="Comment Heart with solid fill">
            <a:extLst>
              <a:ext uri="{FF2B5EF4-FFF2-40B4-BE49-F238E27FC236}">
                <a16:creationId xmlns:a16="http://schemas.microsoft.com/office/drawing/2014/main" id="{F21F8065-B1B2-7498-A802-AD81E21A48D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20714" y="4253888"/>
            <a:ext cx="1187570" cy="1173192"/>
          </a:xfrm>
          <a:prstGeom prst="rect">
            <a:avLst/>
          </a:prstGeom>
        </p:spPr>
      </p:pic>
      <p:pic>
        <p:nvPicPr>
          <p:cNvPr id="9" name="Graphic 9" descr="Chat bubble with solid fill">
            <a:extLst>
              <a:ext uri="{FF2B5EF4-FFF2-40B4-BE49-F238E27FC236}">
                <a16:creationId xmlns:a16="http://schemas.microsoft.com/office/drawing/2014/main" id="{D8E2CED8-91D7-213D-0F3E-CBBD4E04B79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113806" y="3578473"/>
            <a:ext cx="1227199" cy="1238671"/>
          </a:xfrm>
          <a:prstGeom prst="rect">
            <a:avLst/>
          </a:prstGeom>
        </p:spPr>
      </p:pic>
      <p:pic>
        <p:nvPicPr>
          <p:cNvPr id="10" name="Graphic 10" descr="Group success outline">
            <a:extLst>
              <a:ext uri="{FF2B5EF4-FFF2-40B4-BE49-F238E27FC236}">
                <a16:creationId xmlns:a16="http://schemas.microsoft.com/office/drawing/2014/main" id="{B2278330-1C43-F44E-C839-70D3EB85D9D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89448" y="3665090"/>
            <a:ext cx="1641415" cy="1643971"/>
          </a:xfrm>
          <a:prstGeom prst="rect">
            <a:avLst/>
          </a:prstGeom>
        </p:spPr>
      </p:pic>
      <p:pic>
        <p:nvPicPr>
          <p:cNvPr id="11" name="Graphic 11" descr="Medical with solid fill">
            <a:extLst>
              <a:ext uri="{FF2B5EF4-FFF2-40B4-BE49-F238E27FC236}">
                <a16:creationId xmlns:a16="http://schemas.microsoft.com/office/drawing/2014/main" id="{20646311-9E47-F7C1-97B6-A728DEC698A0}"/>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57225" y="1199599"/>
            <a:ext cx="1284537" cy="1324315"/>
          </a:xfrm>
          <a:prstGeom prst="rect">
            <a:avLst/>
          </a:prstGeom>
        </p:spPr>
      </p:pic>
      <p:sp>
        <p:nvSpPr>
          <p:cNvPr id="14" name="TextBox 13">
            <a:extLst>
              <a:ext uri="{FF2B5EF4-FFF2-40B4-BE49-F238E27FC236}">
                <a16:creationId xmlns:a16="http://schemas.microsoft.com/office/drawing/2014/main" id="{4F5DD18C-AEEF-A91D-F944-EFB3D51F6676}"/>
              </a:ext>
            </a:extLst>
          </p:cNvPr>
          <p:cNvSpPr txBox="1"/>
          <p:nvPr/>
        </p:nvSpPr>
        <p:spPr>
          <a:xfrm>
            <a:off x="102810" y="2624016"/>
            <a:ext cx="313312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ea"/>
                <a:cs typeface="Calibri"/>
              </a:rPr>
              <a:t>Optimize race and ethnicity data</a:t>
            </a:r>
            <a:r>
              <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a:rPr>
              <a:t> collection and review  stratified data </a:t>
            </a:r>
          </a:p>
        </p:txBody>
      </p:sp>
      <p:sp>
        <p:nvSpPr>
          <p:cNvPr id="15" name="TextBox 14">
            <a:extLst>
              <a:ext uri="{FF2B5EF4-FFF2-40B4-BE49-F238E27FC236}">
                <a16:creationId xmlns:a16="http://schemas.microsoft.com/office/drawing/2014/main" id="{CD007E9D-884C-1223-C8D4-6AB0F1D8DC96}"/>
              </a:ext>
            </a:extLst>
          </p:cNvPr>
          <p:cNvSpPr txBox="1"/>
          <p:nvPr/>
        </p:nvSpPr>
        <p:spPr>
          <a:xfrm>
            <a:off x="3481719" y="2144675"/>
            <a:ext cx="33152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a:rPr>
              <a:t>Screen all patients for </a:t>
            </a:r>
            <a:r>
              <a:rPr kumimoji="0" lang="en-US" sz="2000" b="1" i="0" u="none" strike="noStrike" kern="1200" cap="none" spc="0" normalizeH="0" baseline="0" noProof="0">
                <a:ln>
                  <a:noFill/>
                </a:ln>
                <a:solidFill>
                  <a:srgbClr val="444C55"/>
                </a:solidFill>
                <a:effectLst/>
                <a:uLnTx/>
                <a:uFillTx/>
                <a:latin typeface="Calibri" panose="020F0502020204030204"/>
                <a:ea typeface="+mn-ea"/>
                <a:cs typeface="Calibri"/>
              </a:rPr>
              <a:t>social</a:t>
            </a: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determinants of health</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and link to needed services</a:t>
            </a:r>
            <a:endPar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a:endParaRPr>
          </a:p>
        </p:txBody>
      </p:sp>
      <p:sp>
        <p:nvSpPr>
          <p:cNvPr id="16" name="TextBox 15">
            <a:extLst>
              <a:ext uri="{FF2B5EF4-FFF2-40B4-BE49-F238E27FC236}">
                <a16:creationId xmlns:a16="http://schemas.microsoft.com/office/drawing/2014/main" id="{AEC5972B-AF20-C29A-CE1B-C351309FD7A2}"/>
              </a:ext>
            </a:extLst>
          </p:cNvPr>
          <p:cNvSpPr txBox="1"/>
          <p:nvPr/>
        </p:nvSpPr>
        <p:spPr>
          <a:xfrm>
            <a:off x="7613503" y="4801229"/>
            <a:ext cx="36890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Share </a:t>
            </a: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respectful care practices</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and survey patients on their care experience</a:t>
            </a: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Calibri" panose="020F0502020204030204"/>
            </a:endParaRPr>
          </a:p>
        </p:txBody>
      </p:sp>
      <p:sp>
        <p:nvSpPr>
          <p:cNvPr id="17" name="TextBox 16">
            <a:extLst>
              <a:ext uri="{FF2B5EF4-FFF2-40B4-BE49-F238E27FC236}">
                <a16:creationId xmlns:a16="http://schemas.microsoft.com/office/drawing/2014/main" id="{94EB2478-35E0-6A5E-B79A-A003F9ECC2E1}"/>
              </a:ext>
            </a:extLst>
          </p:cNvPr>
          <p:cNvSpPr txBox="1"/>
          <p:nvPr/>
        </p:nvSpPr>
        <p:spPr>
          <a:xfrm>
            <a:off x="483716" y="5094131"/>
            <a:ext cx="245405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Engage patients and community members</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for input </a:t>
            </a:r>
            <a:endPar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Calibri"/>
            </a:endParaRPr>
          </a:p>
        </p:txBody>
      </p:sp>
      <p:sp>
        <p:nvSpPr>
          <p:cNvPr id="18" name="TextBox 17">
            <a:extLst>
              <a:ext uri="{FF2B5EF4-FFF2-40B4-BE49-F238E27FC236}">
                <a16:creationId xmlns:a16="http://schemas.microsoft.com/office/drawing/2014/main" id="{47AB0B86-EBEE-C230-4BDA-88B5732F1224}"/>
              </a:ext>
            </a:extLst>
          </p:cNvPr>
          <p:cNvSpPr txBox="1"/>
          <p:nvPr/>
        </p:nvSpPr>
        <p:spPr>
          <a:xfrm>
            <a:off x="6985474" y="2523914"/>
            <a:ext cx="312833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Standardize postpartum safety</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education and schedule early postpartum visit</a:t>
            </a:r>
            <a:endParaRPr kumimoji="0" lang="en-US" sz="2000" b="0" i="0" u="none" strike="noStrike" kern="1200" cap="none" spc="0" normalizeH="0" baseline="0" noProof="0">
              <a:ln>
                <a:noFill/>
              </a:ln>
              <a:solidFill>
                <a:srgbClr val="444C55"/>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E41F52BD-C74C-DEEE-C183-1407526ECEBE}"/>
              </a:ext>
            </a:extLst>
          </p:cNvPr>
          <p:cNvSpPr txBox="1"/>
          <p:nvPr/>
        </p:nvSpPr>
        <p:spPr>
          <a:xfrm>
            <a:off x="3948584" y="5290809"/>
            <a:ext cx="322590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Implicit bias, respectful care</a:t>
            </a:r>
            <a:r>
              <a:rPr kumimoji="0" lang="en-US" sz="2000" b="0" i="0" u="none" strike="noStrike" kern="1200" cap="none" spc="0" normalizeH="0" baseline="0" noProof="0">
                <a:ln>
                  <a:noFill/>
                </a:ln>
                <a:solidFill>
                  <a:srgbClr val="444C55"/>
                </a:solidFill>
                <a:effectLst/>
                <a:uLnTx/>
                <a:uFillTx/>
                <a:latin typeface="Calibri" panose="020F0502020204030204"/>
                <a:ea typeface="+mn-lt"/>
                <a:cs typeface="Calibri" panose="020F0502020204030204"/>
              </a:rPr>
              <a:t> training for providers, nurses, other staff</a:t>
            </a:r>
            <a:endParaRPr kumimoji="0" lang="en-US" sz="1800" b="0" i="0" u="none" strike="noStrike" kern="1200" cap="none" spc="0" normalizeH="0" baseline="0" noProof="0">
              <a:ln>
                <a:noFill/>
              </a:ln>
              <a:solidFill>
                <a:srgbClr val="444C55"/>
              </a:solidFill>
              <a:effectLst/>
              <a:uLnTx/>
              <a:uFillTx/>
              <a:latin typeface="Calibri" panose="020F0502020204030204"/>
              <a:ea typeface="+mn-ea"/>
              <a:cs typeface="Calibri" panose="020F0502020204030204"/>
            </a:endParaRPr>
          </a:p>
        </p:txBody>
      </p:sp>
      <p:pic>
        <p:nvPicPr>
          <p:cNvPr id="21" name="Graphic 21" descr="Handshake with solid fill">
            <a:extLst>
              <a:ext uri="{FF2B5EF4-FFF2-40B4-BE49-F238E27FC236}">
                <a16:creationId xmlns:a16="http://schemas.microsoft.com/office/drawing/2014/main" id="{FEC17EF0-A364-AF01-13B3-F498D1F994DA}"/>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23578" y="1154894"/>
            <a:ext cx="1280352" cy="1241438"/>
          </a:xfrm>
          <a:prstGeom prst="rect">
            <a:avLst/>
          </a:prstGeom>
        </p:spPr>
      </p:pic>
      <p:pic>
        <p:nvPicPr>
          <p:cNvPr id="22" name="Graphic 22" descr="Cheers with solid fill">
            <a:extLst>
              <a:ext uri="{FF2B5EF4-FFF2-40B4-BE49-F238E27FC236}">
                <a16:creationId xmlns:a16="http://schemas.microsoft.com/office/drawing/2014/main" id="{A6185990-6D95-94BA-599F-7425B56B89D2}"/>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536370" y="3717120"/>
            <a:ext cx="1588985" cy="1539910"/>
          </a:xfrm>
          <a:prstGeom prst="rect">
            <a:avLst/>
          </a:prstGeom>
        </p:spPr>
      </p:pic>
    </p:spTree>
    <p:extLst>
      <p:ext uri="{BB962C8B-B14F-4D97-AF65-F5344CB8AC3E}">
        <p14:creationId xmlns:p14="http://schemas.microsoft.com/office/powerpoint/2010/main" val="1991331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dirty="0"/>
              <a:t>Structure Measures:</a:t>
            </a:r>
            <a:br>
              <a:rPr lang="en-US" dirty="0"/>
            </a:br>
            <a:r>
              <a:rPr lang="en-US" dirty="0"/>
              <a:t>Implementing Systems Changes</a:t>
            </a:r>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6C45D326-A9A4-8362-0541-6821A9F4E461}"/>
              </a:ext>
            </a:extLst>
          </p:cNvPr>
          <p:cNvSpPr txBox="1"/>
          <p:nvPr/>
        </p:nvSpPr>
        <p:spPr>
          <a:xfrm>
            <a:off x="656166" y="5566832"/>
            <a:ext cx="5270500" cy="8043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2" name="Picture 12" descr="Chart&#10;&#10;Description automatically generated">
            <a:extLst>
              <a:ext uri="{FF2B5EF4-FFF2-40B4-BE49-F238E27FC236}">
                <a16:creationId xmlns:a16="http://schemas.microsoft.com/office/drawing/2014/main" id="{AC1DE0C3-3A29-362A-E61C-61CC47C96037}"/>
              </a:ext>
            </a:extLst>
          </p:cNvPr>
          <p:cNvPicPr>
            <a:picLocks noChangeAspect="1"/>
          </p:cNvPicPr>
          <p:nvPr/>
        </p:nvPicPr>
        <p:blipFill>
          <a:blip r:embed="rId3"/>
          <a:stretch>
            <a:fillRect/>
          </a:stretch>
        </p:blipFill>
        <p:spPr>
          <a:xfrm>
            <a:off x="5789325" y="2112762"/>
            <a:ext cx="6282734" cy="3805221"/>
          </a:xfrm>
          <a:prstGeom prst="rect">
            <a:avLst/>
          </a:prstGeom>
        </p:spPr>
      </p:pic>
      <p:pic>
        <p:nvPicPr>
          <p:cNvPr id="13" name="Picture 13" descr="Chart, bar chart&#10;&#10;Description automatically generated">
            <a:extLst>
              <a:ext uri="{FF2B5EF4-FFF2-40B4-BE49-F238E27FC236}">
                <a16:creationId xmlns:a16="http://schemas.microsoft.com/office/drawing/2014/main" id="{2100EF35-2E6D-9AD7-DA46-92AF4388FD2D}"/>
              </a:ext>
            </a:extLst>
          </p:cNvPr>
          <p:cNvPicPr>
            <a:picLocks noChangeAspect="1"/>
          </p:cNvPicPr>
          <p:nvPr/>
        </p:nvPicPr>
        <p:blipFill>
          <a:blip r:embed="rId4"/>
          <a:stretch>
            <a:fillRect/>
          </a:stretch>
        </p:blipFill>
        <p:spPr>
          <a:xfrm>
            <a:off x="-24241" y="2112762"/>
            <a:ext cx="5903316" cy="3796299"/>
          </a:xfrm>
          <a:prstGeom prst="rect">
            <a:avLst/>
          </a:prstGeom>
        </p:spPr>
      </p:pic>
      <p:sp>
        <p:nvSpPr>
          <p:cNvPr id="2" name="TextBox 1">
            <a:extLst>
              <a:ext uri="{FF2B5EF4-FFF2-40B4-BE49-F238E27FC236}">
                <a16:creationId xmlns:a16="http://schemas.microsoft.com/office/drawing/2014/main" id="{8F6DFEC0-8D4D-2584-DB64-5E642DC1047C}"/>
              </a:ext>
            </a:extLst>
          </p:cNvPr>
          <p:cNvSpPr txBox="1"/>
          <p:nvPr/>
        </p:nvSpPr>
        <p:spPr>
          <a:xfrm>
            <a:off x="5086616" y="3336592"/>
            <a:ext cx="6423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67%</a:t>
            </a:r>
          </a:p>
        </p:txBody>
      </p:sp>
      <p:sp>
        <p:nvSpPr>
          <p:cNvPr id="6" name="TextBox 5">
            <a:extLst>
              <a:ext uri="{FF2B5EF4-FFF2-40B4-BE49-F238E27FC236}">
                <a16:creationId xmlns:a16="http://schemas.microsoft.com/office/drawing/2014/main" id="{9AB7F855-E95F-0138-1B8F-A8A476CBF3B3}"/>
              </a:ext>
            </a:extLst>
          </p:cNvPr>
          <p:cNvSpPr txBox="1"/>
          <p:nvPr/>
        </p:nvSpPr>
        <p:spPr>
          <a:xfrm>
            <a:off x="11485906" y="3772610"/>
            <a:ext cx="586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52%</a:t>
            </a:r>
          </a:p>
        </p:txBody>
      </p:sp>
      <p:sp>
        <p:nvSpPr>
          <p:cNvPr id="11" name="TextBox 10">
            <a:extLst>
              <a:ext uri="{FF2B5EF4-FFF2-40B4-BE49-F238E27FC236}">
                <a16:creationId xmlns:a16="http://schemas.microsoft.com/office/drawing/2014/main" id="{7A76B2F3-8F0A-482B-BE58-8837ED312EBC}"/>
              </a:ext>
            </a:extLst>
          </p:cNvPr>
          <p:cNvSpPr txBox="1"/>
          <p:nvPr/>
        </p:nvSpPr>
        <p:spPr>
          <a:xfrm>
            <a:off x="240275" y="1639309"/>
            <a:ext cx="5638800" cy="406266"/>
          </a:xfrm>
          <a:prstGeom prst="rect">
            <a:avLst/>
          </a:prstGeom>
          <a:noFill/>
        </p:spPr>
        <p:txBody>
          <a:bodyPr wrap="square" rtlCol="0">
            <a:spAutoFit/>
          </a:bodyPr>
          <a:lstStyle/>
          <a:p>
            <a:pPr algn="ctr"/>
            <a:r>
              <a:rPr lang="en-US" dirty="0"/>
              <a:t>SDOH Screening</a:t>
            </a:r>
          </a:p>
        </p:txBody>
      </p:sp>
      <p:sp>
        <p:nvSpPr>
          <p:cNvPr id="14" name="TextBox 13">
            <a:extLst>
              <a:ext uri="{FF2B5EF4-FFF2-40B4-BE49-F238E27FC236}">
                <a16:creationId xmlns:a16="http://schemas.microsoft.com/office/drawing/2014/main" id="{270E1FC9-7B2B-4BD5-8703-283D59388063}"/>
              </a:ext>
            </a:extLst>
          </p:cNvPr>
          <p:cNvSpPr txBox="1"/>
          <p:nvPr/>
        </p:nvSpPr>
        <p:spPr>
          <a:xfrm>
            <a:off x="6167430" y="1639309"/>
            <a:ext cx="5638800" cy="406266"/>
          </a:xfrm>
          <a:prstGeom prst="rect">
            <a:avLst/>
          </a:prstGeom>
          <a:noFill/>
        </p:spPr>
        <p:txBody>
          <a:bodyPr wrap="square" rtlCol="0">
            <a:spAutoFit/>
          </a:bodyPr>
          <a:lstStyle/>
          <a:p>
            <a:pPr algn="ctr"/>
            <a:r>
              <a:rPr lang="en-US" dirty="0"/>
              <a:t>Linkage to Community Resources</a:t>
            </a:r>
          </a:p>
        </p:txBody>
      </p:sp>
    </p:spTree>
    <p:extLst>
      <p:ext uri="{BB962C8B-B14F-4D97-AF65-F5344CB8AC3E}">
        <p14:creationId xmlns:p14="http://schemas.microsoft.com/office/powerpoint/2010/main" val="2058638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dirty="0"/>
              <a:t>Structure Measures:</a:t>
            </a:r>
            <a:br>
              <a:rPr lang="en-US" dirty="0"/>
            </a:br>
            <a:r>
              <a:rPr lang="en-US" dirty="0"/>
              <a:t>Implementing Systems Changes</a:t>
            </a:r>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8">
            <a:extLst>
              <a:ext uri="{FF2B5EF4-FFF2-40B4-BE49-F238E27FC236}">
                <a16:creationId xmlns:a16="http://schemas.microsoft.com/office/drawing/2014/main" id="{D2F95F09-ECBC-544E-B880-ADAEF1DFA043}"/>
              </a:ext>
            </a:extLst>
          </p:cNvPr>
          <p:cNvPicPr>
            <a:picLocks noChangeAspect="1"/>
          </p:cNvPicPr>
          <p:nvPr/>
        </p:nvPicPr>
        <p:blipFill>
          <a:blip r:embed="rId3"/>
          <a:stretch>
            <a:fillRect/>
          </a:stretch>
        </p:blipFill>
        <p:spPr>
          <a:xfrm>
            <a:off x="5900026" y="1986539"/>
            <a:ext cx="6290904" cy="3747932"/>
          </a:xfrm>
          <a:prstGeom prst="rect">
            <a:avLst/>
          </a:prstGeom>
        </p:spPr>
      </p:pic>
      <p:pic>
        <p:nvPicPr>
          <p:cNvPr id="9" name="Picture 10" descr="Chart&#10;&#10;Description automatically generated">
            <a:extLst>
              <a:ext uri="{FF2B5EF4-FFF2-40B4-BE49-F238E27FC236}">
                <a16:creationId xmlns:a16="http://schemas.microsoft.com/office/drawing/2014/main" id="{EA1519C5-B705-DA20-7A11-C15BF7CFF231}"/>
              </a:ext>
            </a:extLst>
          </p:cNvPr>
          <p:cNvPicPr>
            <a:picLocks noChangeAspect="1"/>
          </p:cNvPicPr>
          <p:nvPr/>
        </p:nvPicPr>
        <p:blipFill>
          <a:blip r:embed="rId4"/>
          <a:stretch>
            <a:fillRect/>
          </a:stretch>
        </p:blipFill>
        <p:spPr>
          <a:xfrm>
            <a:off x="4018" y="1986539"/>
            <a:ext cx="6071374" cy="3747932"/>
          </a:xfrm>
          <a:prstGeom prst="rect">
            <a:avLst/>
          </a:prstGeom>
        </p:spPr>
      </p:pic>
      <p:sp>
        <p:nvSpPr>
          <p:cNvPr id="2" name="TextBox 1">
            <a:extLst>
              <a:ext uri="{FF2B5EF4-FFF2-40B4-BE49-F238E27FC236}">
                <a16:creationId xmlns:a16="http://schemas.microsoft.com/office/drawing/2014/main" id="{A773DADF-4432-CC4B-43F7-48665AFE8AEF}"/>
              </a:ext>
            </a:extLst>
          </p:cNvPr>
          <p:cNvSpPr txBox="1"/>
          <p:nvPr/>
        </p:nvSpPr>
        <p:spPr>
          <a:xfrm>
            <a:off x="5497368" y="3596630"/>
            <a:ext cx="676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60%</a:t>
            </a:r>
          </a:p>
        </p:txBody>
      </p:sp>
      <p:sp>
        <p:nvSpPr>
          <p:cNvPr id="5" name="TextBox 4">
            <a:extLst>
              <a:ext uri="{FF2B5EF4-FFF2-40B4-BE49-F238E27FC236}">
                <a16:creationId xmlns:a16="http://schemas.microsoft.com/office/drawing/2014/main" id="{B70E8C8B-434F-3DCD-099B-8FFA49D8BECC}"/>
              </a:ext>
            </a:extLst>
          </p:cNvPr>
          <p:cNvSpPr txBox="1"/>
          <p:nvPr/>
        </p:nvSpPr>
        <p:spPr>
          <a:xfrm>
            <a:off x="11582888" y="3930161"/>
            <a:ext cx="7815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29%</a:t>
            </a:r>
          </a:p>
        </p:txBody>
      </p:sp>
      <p:sp>
        <p:nvSpPr>
          <p:cNvPr id="11" name="TextBox 10">
            <a:extLst>
              <a:ext uri="{FF2B5EF4-FFF2-40B4-BE49-F238E27FC236}">
                <a16:creationId xmlns:a16="http://schemas.microsoft.com/office/drawing/2014/main" id="{07AC2B7D-891A-4961-B16E-77A561015C66}"/>
              </a:ext>
            </a:extLst>
          </p:cNvPr>
          <p:cNvSpPr txBox="1"/>
          <p:nvPr/>
        </p:nvSpPr>
        <p:spPr>
          <a:xfrm>
            <a:off x="220305" y="1508501"/>
            <a:ext cx="5638800" cy="369332"/>
          </a:xfrm>
          <a:prstGeom prst="rect">
            <a:avLst/>
          </a:prstGeom>
          <a:noFill/>
        </p:spPr>
        <p:txBody>
          <a:bodyPr wrap="square" rtlCol="0">
            <a:spAutoFit/>
          </a:bodyPr>
          <a:lstStyle/>
          <a:p>
            <a:pPr algn="ctr"/>
            <a:r>
              <a:rPr lang="en-US" dirty="0"/>
              <a:t>Stratify Maternal Health QI  Data</a:t>
            </a:r>
          </a:p>
        </p:txBody>
      </p:sp>
      <p:sp>
        <p:nvSpPr>
          <p:cNvPr id="12" name="TextBox 11">
            <a:extLst>
              <a:ext uri="{FF2B5EF4-FFF2-40B4-BE49-F238E27FC236}">
                <a16:creationId xmlns:a16="http://schemas.microsoft.com/office/drawing/2014/main" id="{F5350BDE-5F4B-4205-B7C9-5373EEBCA6DB}"/>
              </a:ext>
            </a:extLst>
          </p:cNvPr>
          <p:cNvSpPr txBox="1"/>
          <p:nvPr/>
        </p:nvSpPr>
        <p:spPr>
          <a:xfrm>
            <a:off x="6226078" y="1508501"/>
            <a:ext cx="5638800" cy="369332"/>
          </a:xfrm>
          <a:prstGeom prst="rect">
            <a:avLst/>
          </a:prstGeom>
          <a:noFill/>
        </p:spPr>
        <p:txBody>
          <a:bodyPr wrap="square" rtlCol="0">
            <a:spAutoFit/>
          </a:bodyPr>
          <a:lstStyle/>
          <a:p>
            <a:pPr algn="ctr"/>
            <a:r>
              <a:rPr lang="en-US" dirty="0"/>
              <a:t>Patient / Community Engagement</a:t>
            </a:r>
          </a:p>
        </p:txBody>
      </p:sp>
    </p:spTree>
    <p:extLst>
      <p:ext uri="{BB962C8B-B14F-4D97-AF65-F5344CB8AC3E}">
        <p14:creationId xmlns:p14="http://schemas.microsoft.com/office/powerpoint/2010/main" val="2533514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a:t>Structure Measures:</a:t>
            </a:r>
            <a:br>
              <a:rPr lang="en-US"/>
            </a:br>
            <a:r>
              <a:rPr lang="en-US"/>
              <a:t>Implementing Systems Changes</a:t>
            </a:r>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7" descr="Chart&#10;&#10;Description automatically generated">
            <a:extLst>
              <a:ext uri="{FF2B5EF4-FFF2-40B4-BE49-F238E27FC236}">
                <a16:creationId xmlns:a16="http://schemas.microsoft.com/office/drawing/2014/main" id="{88F16990-76BB-2330-50A6-96DC391E8BC2}"/>
              </a:ext>
            </a:extLst>
          </p:cNvPr>
          <p:cNvPicPr>
            <a:picLocks noChangeAspect="1"/>
          </p:cNvPicPr>
          <p:nvPr/>
        </p:nvPicPr>
        <p:blipFill>
          <a:blip r:embed="rId3"/>
          <a:stretch>
            <a:fillRect/>
          </a:stretch>
        </p:blipFill>
        <p:spPr>
          <a:xfrm>
            <a:off x="-5751" y="1871336"/>
            <a:ext cx="6107502" cy="3647291"/>
          </a:xfrm>
          <a:prstGeom prst="rect">
            <a:avLst/>
          </a:prstGeom>
        </p:spPr>
      </p:pic>
      <p:pic>
        <p:nvPicPr>
          <p:cNvPr id="8" name="Picture 8" descr="Chart, bar chart&#10;&#10;Description automatically generated">
            <a:extLst>
              <a:ext uri="{FF2B5EF4-FFF2-40B4-BE49-F238E27FC236}">
                <a16:creationId xmlns:a16="http://schemas.microsoft.com/office/drawing/2014/main" id="{5D8B56A3-F9DE-B3B2-B5B5-AE7D1C24A0BC}"/>
              </a:ext>
            </a:extLst>
          </p:cNvPr>
          <p:cNvPicPr>
            <a:picLocks noChangeAspect="1"/>
          </p:cNvPicPr>
          <p:nvPr/>
        </p:nvPicPr>
        <p:blipFill>
          <a:blip r:embed="rId4"/>
          <a:stretch>
            <a:fillRect/>
          </a:stretch>
        </p:blipFill>
        <p:spPr>
          <a:xfrm>
            <a:off x="6176513" y="1871336"/>
            <a:ext cx="6006860" cy="3647290"/>
          </a:xfrm>
          <a:prstGeom prst="rect">
            <a:avLst/>
          </a:prstGeom>
        </p:spPr>
      </p:pic>
      <p:sp>
        <p:nvSpPr>
          <p:cNvPr id="5" name="TextBox 4">
            <a:extLst>
              <a:ext uri="{FF2B5EF4-FFF2-40B4-BE49-F238E27FC236}">
                <a16:creationId xmlns:a16="http://schemas.microsoft.com/office/drawing/2014/main" id="{C88C0701-35C5-75C0-776C-BF5169C7EADB}"/>
              </a:ext>
            </a:extLst>
          </p:cNvPr>
          <p:cNvSpPr txBox="1"/>
          <p:nvPr/>
        </p:nvSpPr>
        <p:spPr>
          <a:xfrm>
            <a:off x="5500210" y="3429310"/>
            <a:ext cx="676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60%</a:t>
            </a:r>
          </a:p>
        </p:txBody>
      </p:sp>
      <p:sp>
        <p:nvSpPr>
          <p:cNvPr id="6" name="TextBox 5">
            <a:extLst>
              <a:ext uri="{FF2B5EF4-FFF2-40B4-BE49-F238E27FC236}">
                <a16:creationId xmlns:a16="http://schemas.microsoft.com/office/drawing/2014/main" id="{671DDD17-47CC-B4E7-AAEA-F1D96828078F}"/>
              </a:ext>
            </a:extLst>
          </p:cNvPr>
          <p:cNvSpPr txBox="1"/>
          <p:nvPr/>
        </p:nvSpPr>
        <p:spPr>
          <a:xfrm>
            <a:off x="11582888" y="3332329"/>
            <a:ext cx="676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54%</a:t>
            </a:r>
          </a:p>
        </p:txBody>
      </p:sp>
      <p:sp>
        <p:nvSpPr>
          <p:cNvPr id="9" name="TextBox 8">
            <a:extLst>
              <a:ext uri="{FF2B5EF4-FFF2-40B4-BE49-F238E27FC236}">
                <a16:creationId xmlns:a16="http://schemas.microsoft.com/office/drawing/2014/main" id="{92463AAA-078E-4C07-9526-8F5AA7E398C7}"/>
              </a:ext>
            </a:extLst>
          </p:cNvPr>
          <p:cNvSpPr txBox="1"/>
          <p:nvPr/>
        </p:nvSpPr>
        <p:spPr>
          <a:xfrm>
            <a:off x="76200" y="1399478"/>
            <a:ext cx="5638800" cy="369332"/>
          </a:xfrm>
          <a:prstGeom prst="rect">
            <a:avLst/>
          </a:prstGeom>
          <a:noFill/>
        </p:spPr>
        <p:txBody>
          <a:bodyPr wrap="square" rtlCol="0">
            <a:spAutoFit/>
          </a:bodyPr>
          <a:lstStyle/>
          <a:p>
            <a:pPr algn="ctr"/>
            <a:r>
              <a:rPr lang="en-US" dirty="0"/>
              <a:t>Promote Respectful Care Practices</a:t>
            </a:r>
          </a:p>
        </p:txBody>
      </p:sp>
      <p:sp>
        <p:nvSpPr>
          <p:cNvPr id="11" name="TextBox 10">
            <a:extLst>
              <a:ext uri="{FF2B5EF4-FFF2-40B4-BE49-F238E27FC236}">
                <a16:creationId xmlns:a16="http://schemas.microsoft.com/office/drawing/2014/main" id="{8595CE22-3DAC-45AD-8B3B-F1AAC39152DA}"/>
              </a:ext>
            </a:extLst>
          </p:cNvPr>
          <p:cNvSpPr txBox="1"/>
          <p:nvPr/>
        </p:nvSpPr>
        <p:spPr>
          <a:xfrm>
            <a:off x="6353531" y="1467749"/>
            <a:ext cx="5638800" cy="369332"/>
          </a:xfrm>
          <a:prstGeom prst="rect">
            <a:avLst/>
          </a:prstGeom>
          <a:noFill/>
        </p:spPr>
        <p:txBody>
          <a:bodyPr wrap="square" rtlCol="0">
            <a:spAutoFit/>
          </a:bodyPr>
          <a:lstStyle/>
          <a:p>
            <a:pPr algn="ctr"/>
            <a:r>
              <a:rPr lang="en-US" dirty="0"/>
              <a:t>Implement PREM Survey</a:t>
            </a:r>
          </a:p>
        </p:txBody>
      </p:sp>
    </p:spTree>
    <p:extLst>
      <p:ext uri="{BB962C8B-B14F-4D97-AF65-F5344CB8AC3E}">
        <p14:creationId xmlns:p14="http://schemas.microsoft.com/office/powerpoint/2010/main" val="405289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a:t>Structure Measures:</a:t>
            </a:r>
            <a:br>
              <a:rPr lang="en-US"/>
            </a:br>
            <a:r>
              <a:rPr lang="en-US"/>
              <a:t>Implementing Systems Changes</a:t>
            </a:r>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5" descr="Chart&#10;&#10;Description automatically generated">
            <a:extLst>
              <a:ext uri="{FF2B5EF4-FFF2-40B4-BE49-F238E27FC236}">
                <a16:creationId xmlns:a16="http://schemas.microsoft.com/office/drawing/2014/main" id="{4388224C-F417-EF32-6B51-C9DD78D2314D}"/>
              </a:ext>
            </a:extLst>
          </p:cNvPr>
          <p:cNvPicPr>
            <a:picLocks noChangeAspect="1"/>
          </p:cNvPicPr>
          <p:nvPr/>
        </p:nvPicPr>
        <p:blipFill>
          <a:blip r:embed="rId3"/>
          <a:stretch>
            <a:fillRect/>
          </a:stretch>
        </p:blipFill>
        <p:spPr>
          <a:xfrm>
            <a:off x="2323381" y="1741940"/>
            <a:ext cx="7257690" cy="4366158"/>
          </a:xfrm>
          <a:prstGeom prst="rect">
            <a:avLst/>
          </a:prstGeom>
        </p:spPr>
      </p:pic>
      <p:sp>
        <p:nvSpPr>
          <p:cNvPr id="2" name="TextBox 1">
            <a:extLst>
              <a:ext uri="{FF2B5EF4-FFF2-40B4-BE49-F238E27FC236}">
                <a16:creationId xmlns:a16="http://schemas.microsoft.com/office/drawing/2014/main" id="{AF16F48F-46C4-B26B-491D-5894A660D7D2}"/>
              </a:ext>
            </a:extLst>
          </p:cNvPr>
          <p:cNvSpPr txBox="1"/>
          <p:nvPr/>
        </p:nvSpPr>
        <p:spPr>
          <a:xfrm>
            <a:off x="8927122" y="3637306"/>
            <a:ext cx="7693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92%</a:t>
            </a:r>
          </a:p>
        </p:txBody>
      </p:sp>
      <p:sp>
        <p:nvSpPr>
          <p:cNvPr id="7" name="TextBox 6">
            <a:extLst>
              <a:ext uri="{FF2B5EF4-FFF2-40B4-BE49-F238E27FC236}">
                <a16:creationId xmlns:a16="http://schemas.microsoft.com/office/drawing/2014/main" id="{B1447C71-206E-42C8-82DB-FDC3055719FA}"/>
              </a:ext>
            </a:extLst>
          </p:cNvPr>
          <p:cNvSpPr txBox="1"/>
          <p:nvPr/>
        </p:nvSpPr>
        <p:spPr>
          <a:xfrm>
            <a:off x="3132826" y="1309022"/>
            <a:ext cx="5638800" cy="369332"/>
          </a:xfrm>
          <a:prstGeom prst="rect">
            <a:avLst/>
          </a:prstGeom>
          <a:noFill/>
        </p:spPr>
        <p:txBody>
          <a:bodyPr wrap="square" rtlCol="0">
            <a:spAutoFit/>
          </a:bodyPr>
          <a:lstStyle/>
          <a:p>
            <a:pPr algn="ctr"/>
            <a:r>
              <a:rPr lang="en-US" dirty="0"/>
              <a:t>Postpartum Safety Education</a:t>
            </a:r>
          </a:p>
        </p:txBody>
      </p:sp>
    </p:spTree>
    <p:extLst>
      <p:ext uri="{BB962C8B-B14F-4D97-AF65-F5344CB8AC3E}">
        <p14:creationId xmlns:p14="http://schemas.microsoft.com/office/powerpoint/2010/main" val="348379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2681-9063-A7C6-A7D8-09DD5EF6AD1B}"/>
              </a:ext>
            </a:extLst>
          </p:cNvPr>
          <p:cNvSpPr>
            <a:spLocks noGrp="1"/>
          </p:cNvSpPr>
          <p:nvPr>
            <p:ph type="title"/>
          </p:nvPr>
        </p:nvSpPr>
        <p:spPr>
          <a:xfrm>
            <a:off x="609600" y="228356"/>
            <a:ext cx="10972800" cy="1325563"/>
          </a:xfrm>
          <a:noFill/>
        </p:spPr>
        <p:txBody>
          <a:bodyPr/>
          <a:lstStyle/>
          <a:p>
            <a:r>
              <a:rPr lang="en-US" b="0">
                <a:ea typeface="+mj-lt"/>
                <a:cs typeface="+mj-lt"/>
              </a:rPr>
              <a:t>ILPQC Hospital Team Data Submission </a:t>
            </a:r>
            <a:br>
              <a:rPr lang="en-US" b="0">
                <a:ea typeface="+mj-lt"/>
                <a:cs typeface="+mj-lt"/>
              </a:rPr>
            </a:br>
            <a:r>
              <a:rPr lang="en-US" b="0">
                <a:ea typeface="+mj-lt"/>
                <a:cs typeface="+mj-lt"/>
              </a:rPr>
              <a:t>(86 Teams Total)</a:t>
            </a:r>
            <a:endParaRPr lang="en-US"/>
          </a:p>
        </p:txBody>
      </p:sp>
      <p:sp>
        <p:nvSpPr>
          <p:cNvPr id="4" name="Slide Number Placeholder 3">
            <a:extLst>
              <a:ext uri="{FF2B5EF4-FFF2-40B4-BE49-F238E27FC236}">
                <a16:creationId xmlns:a16="http://schemas.microsoft.com/office/drawing/2014/main" id="{18B86E96-9B0B-0F0B-AB48-115C37C47F4C}"/>
              </a:ext>
            </a:extLst>
          </p:cNvPr>
          <p:cNvSpPr>
            <a:spLocks noGrp="1"/>
          </p:cNvSpPr>
          <p:nvPr>
            <p:ph type="sldNum" sz="quarter" idx="10"/>
          </p:nvPr>
        </p:nvSpPr>
        <p:spPr/>
        <p:txBody>
          <a:bodyPr/>
          <a:lstStyle/>
          <a:p>
            <a:fld id="{97033E4B-E3EB-3D46-B2D8-3159663620FA}" type="slidenum">
              <a:rPr lang="en-US" smtClean="0"/>
              <a:pPr/>
              <a:t>17</a:t>
            </a:fld>
            <a:endParaRPr lang="en-US"/>
          </a:p>
        </p:txBody>
      </p:sp>
      <p:sp>
        <p:nvSpPr>
          <p:cNvPr id="5" name="Footer Placeholder 4">
            <a:extLst>
              <a:ext uri="{FF2B5EF4-FFF2-40B4-BE49-F238E27FC236}">
                <a16:creationId xmlns:a16="http://schemas.microsoft.com/office/drawing/2014/main" id="{3E6E4780-3C75-87BE-8C6A-0B391ACC3985}"/>
              </a:ext>
            </a:extLst>
          </p:cNvPr>
          <p:cNvSpPr>
            <a:spLocks noGrp="1"/>
          </p:cNvSpPr>
          <p:nvPr>
            <p:ph type="ftr" sz="quarter" idx="11"/>
          </p:nvPr>
        </p:nvSpPr>
        <p:spPr/>
        <p:txBody>
          <a:bodyPr/>
          <a:lstStyle/>
          <a:p>
            <a:pPr algn="l"/>
            <a:r>
              <a:rPr lang="en-US"/>
              <a:t>Illinois Perinatal Quality Collaborative</a:t>
            </a:r>
          </a:p>
        </p:txBody>
      </p:sp>
      <p:graphicFrame>
        <p:nvGraphicFramePr>
          <p:cNvPr id="9" name="Table 8">
            <a:extLst>
              <a:ext uri="{FF2B5EF4-FFF2-40B4-BE49-F238E27FC236}">
                <a16:creationId xmlns:a16="http://schemas.microsoft.com/office/drawing/2014/main" id="{F4B98AF5-00D9-2EC8-4FD2-BDE0623C40C2}"/>
              </a:ext>
            </a:extLst>
          </p:cNvPr>
          <p:cNvGraphicFramePr>
            <a:graphicFrameLocks noGrp="1"/>
          </p:cNvGraphicFramePr>
          <p:nvPr>
            <p:extLst>
              <p:ext uri="{D42A27DB-BD31-4B8C-83A1-F6EECF244321}">
                <p14:modId xmlns:p14="http://schemas.microsoft.com/office/powerpoint/2010/main" val="369109276"/>
              </p:ext>
            </p:extLst>
          </p:nvPr>
        </p:nvGraphicFramePr>
        <p:xfrm>
          <a:off x="366712" y="1616303"/>
          <a:ext cx="11754907" cy="5120640"/>
        </p:xfrm>
        <a:graphic>
          <a:graphicData uri="http://schemas.openxmlformats.org/drawingml/2006/table">
            <a:tbl>
              <a:tblPr firstRow="1" bandRow="1">
                <a:tableStyleId>{5C22544A-7EE6-4342-B048-85BDC9FD1C3A}</a:tableStyleId>
              </a:tblPr>
              <a:tblGrid>
                <a:gridCol w="5774855">
                  <a:extLst>
                    <a:ext uri="{9D8B030D-6E8A-4147-A177-3AD203B41FA5}">
                      <a16:colId xmlns:a16="http://schemas.microsoft.com/office/drawing/2014/main" val="3778819647"/>
                    </a:ext>
                  </a:extLst>
                </a:gridCol>
                <a:gridCol w="2872770">
                  <a:extLst>
                    <a:ext uri="{9D8B030D-6E8A-4147-A177-3AD203B41FA5}">
                      <a16:colId xmlns:a16="http://schemas.microsoft.com/office/drawing/2014/main" val="472563211"/>
                    </a:ext>
                  </a:extLst>
                </a:gridCol>
                <a:gridCol w="3107282">
                  <a:extLst>
                    <a:ext uri="{9D8B030D-6E8A-4147-A177-3AD203B41FA5}">
                      <a16:colId xmlns:a16="http://schemas.microsoft.com/office/drawing/2014/main" val="332343928"/>
                    </a:ext>
                  </a:extLst>
                </a:gridCol>
              </a:tblGrid>
              <a:tr h="361950">
                <a:tc>
                  <a:txBody>
                    <a:bodyPr/>
                    <a:lstStyle/>
                    <a:p>
                      <a:pPr fontAlgn="base"/>
                      <a:r>
                        <a:rPr lang="en-US" sz="2400">
                          <a:effectLst/>
                        </a:rPr>
                        <a:t>Structure Measures​</a:t>
                      </a:r>
                      <a:endParaRPr lang="en-US" b="1">
                        <a:solidFill>
                          <a:srgbClr val="FFFFFF"/>
                        </a:solidFill>
                        <a:effectLst/>
                      </a:endParaRPr>
                    </a:p>
                  </a:txBody>
                  <a:tcPr/>
                </a:tc>
                <a:tc>
                  <a:txBody>
                    <a:bodyPr/>
                    <a:lstStyle/>
                    <a:p>
                      <a:pPr algn="l" fontAlgn="base"/>
                      <a:r>
                        <a:rPr lang="en-US" sz="2400">
                          <a:effectLst/>
                        </a:rPr>
                        <a:t>Baseline </a:t>
                      </a:r>
                      <a:endParaRPr lang="en-US" b="1">
                        <a:solidFill>
                          <a:srgbClr val="FFFFFF"/>
                        </a:solidFill>
                        <a:effectLst/>
                      </a:endParaRPr>
                    </a:p>
                    <a:p>
                      <a:pPr lvl="0" algn="l">
                        <a:buNone/>
                      </a:pPr>
                      <a:r>
                        <a:rPr lang="en-US" sz="2400">
                          <a:effectLst/>
                        </a:rPr>
                        <a:t>(% In Place)​</a:t>
                      </a:r>
                      <a:endParaRPr lang="en-US" b="1">
                        <a:solidFill>
                          <a:srgbClr val="FFFFFF"/>
                        </a:solidFill>
                        <a:effectLst/>
                      </a:endParaRPr>
                    </a:p>
                  </a:txBody>
                  <a:tcPr/>
                </a:tc>
                <a:tc>
                  <a:txBody>
                    <a:bodyPr/>
                    <a:lstStyle/>
                    <a:p>
                      <a:pPr algn="l" fontAlgn="base"/>
                      <a:r>
                        <a:rPr lang="en-US" sz="2400">
                          <a:effectLst/>
                        </a:rPr>
                        <a:t>December 2022​</a:t>
                      </a:r>
                      <a:endParaRPr lang="en-US">
                        <a:effectLst/>
                      </a:endParaRPr>
                    </a:p>
                    <a:p>
                      <a:pPr algn="l" fontAlgn="base"/>
                      <a:r>
                        <a:rPr lang="en-US" sz="2400">
                          <a:effectLst/>
                        </a:rPr>
                        <a:t>(% In Place)​</a:t>
                      </a:r>
                      <a:endParaRPr lang="en-US" b="1">
                        <a:solidFill>
                          <a:srgbClr val="FFFFFF"/>
                        </a:solidFill>
                        <a:effectLst/>
                      </a:endParaRPr>
                    </a:p>
                  </a:txBody>
                  <a:tcPr/>
                </a:tc>
                <a:extLst>
                  <a:ext uri="{0D108BD9-81ED-4DB2-BD59-A6C34878D82A}">
                    <a16:rowId xmlns:a16="http://schemas.microsoft.com/office/drawing/2014/main" val="4187057682"/>
                  </a:ext>
                </a:extLst>
              </a:tr>
              <a:tr h="361950">
                <a:tc>
                  <a:txBody>
                    <a:bodyPr/>
                    <a:lstStyle/>
                    <a:p>
                      <a:pPr fontAlgn="base"/>
                      <a:r>
                        <a:rPr lang="en-US" sz="2400">
                          <a:effectLst/>
                        </a:rPr>
                        <a:t>SDOH Screening (L&amp;D)​</a:t>
                      </a:r>
                      <a:endParaRPr lang="en-US">
                        <a:solidFill>
                          <a:srgbClr val="444C55"/>
                        </a:solidFill>
                        <a:effectLst/>
                      </a:endParaRPr>
                    </a:p>
                  </a:txBody>
                  <a:tcPr/>
                </a:tc>
                <a:tc>
                  <a:txBody>
                    <a:bodyPr/>
                    <a:lstStyle/>
                    <a:p>
                      <a:pPr algn="ctr" fontAlgn="base"/>
                      <a:r>
                        <a:rPr lang="en-US" sz="2400">
                          <a:effectLst/>
                        </a:rPr>
                        <a:t>16%​</a:t>
                      </a:r>
                      <a:endParaRPr lang="en-US">
                        <a:solidFill>
                          <a:srgbClr val="444C55"/>
                        </a:solidFill>
                        <a:effectLst/>
                      </a:endParaRPr>
                    </a:p>
                  </a:txBody>
                  <a:tcPr/>
                </a:tc>
                <a:tc>
                  <a:txBody>
                    <a:bodyPr/>
                    <a:lstStyle/>
                    <a:p>
                      <a:pPr algn="ctr" fontAlgn="base"/>
                      <a:r>
                        <a:rPr lang="en-US" sz="2400">
                          <a:effectLst/>
                        </a:rPr>
                        <a:t>67%​</a:t>
                      </a:r>
                      <a:endParaRPr lang="en-US">
                        <a:solidFill>
                          <a:srgbClr val="444C55"/>
                        </a:solidFill>
                        <a:effectLst/>
                      </a:endParaRPr>
                    </a:p>
                  </a:txBody>
                  <a:tcPr/>
                </a:tc>
                <a:extLst>
                  <a:ext uri="{0D108BD9-81ED-4DB2-BD59-A6C34878D82A}">
                    <a16:rowId xmlns:a16="http://schemas.microsoft.com/office/drawing/2014/main" val="653053379"/>
                  </a:ext>
                </a:extLst>
              </a:tr>
              <a:tr h="361950">
                <a:tc>
                  <a:txBody>
                    <a:bodyPr/>
                    <a:lstStyle/>
                    <a:p>
                      <a:pPr fontAlgn="base"/>
                      <a:r>
                        <a:rPr lang="en-US" sz="2400">
                          <a:effectLst/>
                        </a:rPr>
                        <a:t>Identifying local SDOH Resources​</a:t>
                      </a:r>
                      <a:endParaRPr lang="en-US">
                        <a:solidFill>
                          <a:srgbClr val="444C55"/>
                        </a:solidFill>
                        <a:effectLst/>
                      </a:endParaRPr>
                    </a:p>
                  </a:txBody>
                  <a:tcPr/>
                </a:tc>
                <a:tc>
                  <a:txBody>
                    <a:bodyPr/>
                    <a:lstStyle/>
                    <a:p>
                      <a:pPr algn="ctr" fontAlgn="base"/>
                      <a:r>
                        <a:rPr lang="en-US" sz="2400">
                          <a:effectLst/>
                        </a:rPr>
                        <a:t>3%​</a:t>
                      </a:r>
                      <a:endParaRPr lang="en-US">
                        <a:solidFill>
                          <a:srgbClr val="444C55"/>
                        </a:solidFill>
                        <a:effectLst/>
                      </a:endParaRPr>
                    </a:p>
                  </a:txBody>
                  <a:tcPr/>
                </a:tc>
                <a:tc>
                  <a:txBody>
                    <a:bodyPr/>
                    <a:lstStyle/>
                    <a:p>
                      <a:pPr algn="ctr" fontAlgn="base"/>
                      <a:r>
                        <a:rPr lang="en-US" sz="2400">
                          <a:effectLst/>
                        </a:rPr>
                        <a:t>57%​</a:t>
                      </a:r>
                      <a:endParaRPr lang="en-US">
                        <a:solidFill>
                          <a:srgbClr val="444C55"/>
                        </a:solidFill>
                        <a:effectLst/>
                      </a:endParaRPr>
                    </a:p>
                  </a:txBody>
                  <a:tcPr/>
                </a:tc>
                <a:extLst>
                  <a:ext uri="{0D108BD9-81ED-4DB2-BD59-A6C34878D82A}">
                    <a16:rowId xmlns:a16="http://schemas.microsoft.com/office/drawing/2014/main" val="1824170576"/>
                  </a:ext>
                </a:extLst>
              </a:tr>
              <a:tr h="361950">
                <a:tc>
                  <a:txBody>
                    <a:bodyPr/>
                    <a:lstStyle/>
                    <a:p>
                      <a:pPr fontAlgn="base"/>
                      <a:r>
                        <a:rPr lang="en-US" sz="2400">
                          <a:effectLst/>
                        </a:rPr>
                        <a:t>Optimize Self-Reported ​</a:t>
                      </a:r>
                      <a:endParaRPr lang="en-US">
                        <a:effectLst/>
                      </a:endParaRPr>
                    </a:p>
                    <a:p>
                      <a:pPr fontAlgn="base"/>
                      <a:r>
                        <a:rPr lang="en-US" sz="2400">
                          <a:effectLst/>
                        </a:rPr>
                        <a:t>Race and Ethnicity Collection​</a:t>
                      </a:r>
                      <a:endParaRPr lang="en-US">
                        <a:solidFill>
                          <a:srgbClr val="444C55"/>
                        </a:solidFill>
                        <a:effectLst/>
                      </a:endParaRPr>
                    </a:p>
                  </a:txBody>
                  <a:tcPr/>
                </a:tc>
                <a:tc>
                  <a:txBody>
                    <a:bodyPr/>
                    <a:lstStyle/>
                    <a:p>
                      <a:pPr algn="ctr" fontAlgn="base"/>
                      <a:r>
                        <a:rPr lang="en-US" sz="2400">
                          <a:effectLst/>
                        </a:rPr>
                        <a:t>6%​</a:t>
                      </a:r>
                      <a:endParaRPr lang="en-US">
                        <a:solidFill>
                          <a:srgbClr val="444C55"/>
                        </a:solidFill>
                        <a:effectLst/>
                      </a:endParaRPr>
                    </a:p>
                  </a:txBody>
                  <a:tcPr/>
                </a:tc>
                <a:tc>
                  <a:txBody>
                    <a:bodyPr/>
                    <a:lstStyle/>
                    <a:p>
                      <a:pPr algn="ctr" fontAlgn="base"/>
                      <a:r>
                        <a:rPr lang="en-US" sz="2400">
                          <a:effectLst/>
                        </a:rPr>
                        <a:t>75%​</a:t>
                      </a:r>
                      <a:endParaRPr lang="en-US">
                        <a:solidFill>
                          <a:srgbClr val="444C55"/>
                        </a:solidFill>
                        <a:effectLst/>
                      </a:endParaRPr>
                    </a:p>
                  </a:txBody>
                  <a:tcPr/>
                </a:tc>
                <a:extLst>
                  <a:ext uri="{0D108BD9-81ED-4DB2-BD59-A6C34878D82A}">
                    <a16:rowId xmlns:a16="http://schemas.microsoft.com/office/drawing/2014/main" val="1645916442"/>
                  </a:ext>
                </a:extLst>
              </a:tr>
              <a:tr h="361950">
                <a:tc>
                  <a:txBody>
                    <a:bodyPr/>
                    <a:lstStyle/>
                    <a:p>
                      <a:pPr fontAlgn="base"/>
                      <a:r>
                        <a:rPr lang="en-US" sz="2400">
                          <a:effectLst/>
                        </a:rPr>
                        <a:t>Engage Patients and Community ​</a:t>
                      </a:r>
                      <a:endParaRPr lang="en-US">
                        <a:effectLst/>
                      </a:endParaRPr>
                    </a:p>
                    <a:p>
                      <a:pPr fontAlgn="base"/>
                      <a:r>
                        <a:rPr lang="en-US" sz="2400">
                          <a:effectLst/>
                        </a:rPr>
                        <a:t>in QI Work​</a:t>
                      </a:r>
                      <a:endParaRPr lang="en-US">
                        <a:solidFill>
                          <a:srgbClr val="444C55"/>
                        </a:solidFill>
                        <a:effectLst/>
                      </a:endParaRPr>
                    </a:p>
                  </a:txBody>
                  <a:tcPr/>
                </a:tc>
                <a:tc>
                  <a:txBody>
                    <a:bodyPr/>
                    <a:lstStyle/>
                    <a:p>
                      <a:pPr algn="ctr" fontAlgn="base"/>
                      <a:r>
                        <a:rPr lang="en-US" sz="2400">
                          <a:effectLst/>
                        </a:rPr>
                        <a:t>3%​</a:t>
                      </a:r>
                      <a:endParaRPr lang="en-US">
                        <a:solidFill>
                          <a:srgbClr val="444C55"/>
                        </a:solidFill>
                        <a:effectLst/>
                      </a:endParaRPr>
                    </a:p>
                  </a:txBody>
                  <a:tcPr/>
                </a:tc>
                <a:tc>
                  <a:txBody>
                    <a:bodyPr/>
                    <a:lstStyle/>
                    <a:p>
                      <a:pPr algn="ctr" fontAlgn="base"/>
                      <a:r>
                        <a:rPr lang="en-US" sz="2400">
                          <a:effectLst/>
                        </a:rPr>
                        <a:t>29%​</a:t>
                      </a:r>
                      <a:endParaRPr lang="en-US">
                        <a:solidFill>
                          <a:srgbClr val="444C55"/>
                        </a:solidFill>
                        <a:effectLst/>
                      </a:endParaRPr>
                    </a:p>
                  </a:txBody>
                  <a:tcPr/>
                </a:tc>
                <a:extLst>
                  <a:ext uri="{0D108BD9-81ED-4DB2-BD59-A6C34878D82A}">
                    <a16:rowId xmlns:a16="http://schemas.microsoft.com/office/drawing/2014/main" val="330106204"/>
                  </a:ext>
                </a:extLst>
              </a:tr>
              <a:tr h="638175">
                <a:tc>
                  <a:txBody>
                    <a:bodyPr/>
                    <a:lstStyle/>
                    <a:p>
                      <a:pPr fontAlgn="base"/>
                      <a:r>
                        <a:rPr lang="en-US" sz="2400">
                          <a:effectLst/>
                        </a:rPr>
                        <a:t>Sharing Respectful Care Strategies with Healthcare Team and Patients​</a:t>
                      </a:r>
                      <a:endParaRPr lang="en-US">
                        <a:solidFill>
                          <a:srgbClr val="444C55"/>
                        </a:solidFill>
                        <a:effectLst/>
                      </a:endParaRPr>
                    </a:p>
                  </a:txBody>
                  <a:tcPr/>
                </a:tc>
                <a:tc>
                  <a:txBody>
                    <a:bodyPr/>
                    <a:lstStyle/>
                    <a:p>
                      <a:pPr algn="ctr" fontAlgn="base"/>
                      <a:r>
                        <a:rPr lang="en-US" sz="2400">
                          <a:effectLst/>
                        </a:rPr>
                        <a:t>10%​</a:t>
                      </a:r>
                      <a:endParaRPr lang="en-US">
                        <a:solidFill>
                          <a:srgbClr val="444C55"/>
                        </a:solidFill>
                        <a:effectLst/>
                      </a:endParaRPr>
                    </a:p>
                  </a:txBody>
                  <a:tcPr/>
                </a:tc>
                <a:tc>
                  <a:txBody>
                    <a:bodyPr/>
                    <a:lstStyle/>
                    <a:p>
                      <a:pPr algn="ctr" fontAlgn="base"/>
                      <a:r>
                        <a:rPr lang="en-US" sz="2400">
                          <a:effectLst/>
                        </a:rPr>
                        <a:t>65%​</a:t>
                      </a:r>
                      <a:endParaRPr lang="en-US">
                        <a:solidFill>
                          <a:srgbClr val="444C55"/>
                        </a:solidFill>
                        <a:effectLst/>
                      </a:endParaRPr>
                    </a:p>
                  </a:txBody>
                  <a:tcPr/>
                </a:tc>
                <a:extLst>
                  <a:ext uri="{0D108BD9-81ED-4DB2-BD59-A6C34878D82A}">
                    <a16:rowId xmlns:a16="http://schemas.microsoft.com/office/drawing/2014/main" val="2542692599"/>
                  </a:ext>
                </a:extLst>
              </a:tr>
              <a:tr h="361950">
                <a:tc>
                  <a:txBody>
                    <a:bodyPr/>
                    <a:lstStyle/>
                    <a:p>
                      <a:pPr fontAlgn="base"/>
                      <a:r>
                        <a:rPr lang="en-US" sz="2400">
                          <a:effectLst/>
                        </a:rPr>
                        <a:t>PREM Implementation​</a:t>
                      </a:r>
                      <a:endParaRPr lang="en-US">
                        <a:solidFill>
                          <a:srgbClr val="444C55"/>
                        </a:solidFill>
                        <a:effectLst/>
                      </a:endParaRPr>
                    </a:p>
                  </a:txBody>
                  <a:tcPr/>
                </a:tc>
                <a:tc>
                  <a:txBody>
                    <a:bodyPr/>
                    <a:lstStyle/>
                    <a:p>
                      <a:pPr algn="ctr" fontAlgn="base"/>
                      <a:r>
                        <a:rPr lang="en-US" sz="2400">
                          <a:effectLst/>
                        </a:rPr>
                        <a:t>8%​</a:t>
                      </a:r>
                      <a:endParaRPr lang="en-US">
                        <a:solidFill>
                          <a:srgbClr val="444C55"/>
                        </a:solidFill>
                        <a:effectLst/>
                      </a:endParaRPr>
                    </a:p>
                  </a:txBody>
                  <a:tcPr/>
                </a:tc>
                <a:tc>
                  <a:txBody>
                    <a:bodyPr/>
                    <a:lstStyle/>
                    <a:p>
                      <a:pPr algn="ctr" fontAlgn="base"/>
                      <a:r>
                        <a:rPr lang="en-US" sz="2400">
                          <a:effectLst/>
                        </a:rPr>
                        <a:t>55%​</a:t>
                      </a:r>
                      <a:endParaRPr lang="en-US">
                        <a:solidFill>
                          <a:srgbClr val="444C55"/>
                        </a:solidFill>
                        <a:effectLst/>
                      </a:endParaRPr>
                    </a:p>
                  </a:txBody>
                  <a:tcPr/>
                </a:tc>
                <a:extLst>
                  <a:ext uri="{0D108BD9-81ED-4DB2-BD59-A6C34878D82A}">
                    <a16:rowId xmlns:a16="http://schemas.microsoft.com/office/drawing/2014/main" val="977790986"/>
                  </a:ext>
                </a:extLst>
              </a:tr>
              <a:tr h="361950">
                <a:tc>
                  <a:txBody>
                    <a:bodyPr/>
                    <a:lstStyle/>
                    <a:p>
                      <a:pPr fontAlgn="base"/>
                      <a:r>
                        <a:rPr lang="en-US" sz="2400">
                          <a:effectLst/>
                        </a:rPr>
                        <a:t>Postpartum Safety Patient Education​</a:t>
                      </a:r>
                      <a:endParaRPr lang="en-US">
                        <a:solidFill>
                          <a:srgbClr val="444C55"/>
                        </a:solidFill>
                        <a:effectLst/>
                      </a:endParaRPr>
                    </a:p>
                  </a:txBody>
                  <a:tcPr/>
                </a:tc>
                <a:tc>
                  <a:txBody>
                    <a:bodyPr/>
                    <a:lstStyle/>
                    <a:p>
                      <a:pPr algn="ctr" fontAlgn="base"/>
                      <a:r>
                        <a:rPr lang="en-US" sz="2400">
                          <a:effectLst/>
                        </a:rPr>
                        <a:t>54%​</a:t>
                      </a:r>
                      <a:endParaRPr lang="en-US">
                        <a:solidFill>
                          <a:srgbClr val="444C55"/>
                        </a:solidFill>
                        <a:effectLst/>
                      </a:endParaRPr>
                    </a:p>
                  </a:txBody>
                  <a:tcPr/>
                </a:tc>
                <a:tc>
                  <a:txBody>
                    <a:bodyPr/>
                    <a:lstStyle/>
                    <a:p>
                      <a:pPr algn="ctr" fontAlgn="base"/>
                      <a:r>
                        <a:rPr lang="en-US" sz="2400" b="0">
                          <a:effectLst/>
                        </a:rPr>
                        <a:t>92%​</a:t>
                      </a:r>
                      <a:endParaRPr lang="en-US" b="0">
                        <a:solidFill>
                          <a:srgbClr val="444C55"/>
                        </a:solidFill>
                        <a:effectLst/>
                      </a:endParaRPr>
                    </a:p>
                  </a:txBody>
                  <a:tcPr/>
                </a:tc>
                <a:extLst>
                  <a:ext uri="{0D108BD9-81ED-4DB2-BD59-A6C34878D82A}">
                    <a16:rowId xmlns:a16="http://schemas.microsoft.com/office/drawing/2014/main" val="1388057457"/>
                  </a:ext>
                </a:extLst>
              </a:tr>
            </a:tbl>
          </a:graphicData>
        </a:graphic>
      </p:graphicFrame>
    </p:spTree>
    <p:extLst>
      <p:ext uri="{BB962C8B-B14F-4D97-AF65-F5344CB8AC3E}">
        <p14:creationId xmlns:p14="http://schemas.microsoft.com/office/powerpoint/2010/main" val="448071875"/>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993422" y="134069"/>
            <a:ext cx="10972800" cy="1325563"/>
          </a:xfrm>
          <a:noFill/>
        </p:spPr>
        <p:txBody>
          <a:bodyPr/>
          <a:lstStyle/>
          <a:p>
            <a:r>
              <a:rPr lang="en-US"/>
              <a:t>Process Measures</a:t>
            </a:r>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5" descr="Chart, line chart&#10;&#10;Description automatically generated">
            <a:extLst>
              <a:ext uri="{FF2B5EF4-FFF2-40B4-BE49-F238E27FC236}">
                <a16:creationId xmlns:a16="http://schemas.microsoft.com/office/drawing/2014/main" id="{071CFE6A-A5A0-5B15-33D7-2CE72A021761}"/>
              </a:ext>
            </a:extLst>
          </p:cNvPr>
          <p:cNvPicPr>
            <a:picLocks noChangeAspect="1"/>
          </p:cNvPicPr>
          <p:nvPr/>
        </p:nvPicPr>
        <p:blipFill>
          <a:blip r:embed="rId3"/>
          <a:stretch>
            <a:fillRect/>
          </a:stretch>
        </p:blipFill>
        <p:spPr>
          <a:xfrm>
            <a:off x="831828" y="1107564"/>
            <a:ext cx="10000268" cy="5714567"/>
          </a:xfrm>
          <a:prstGeom prst="rect">
            <a:avLst/>
          </a:prstGeom>
        </p:spPr>
      </p:pic>
      <p:sp>
        <p:nvSpPr>
          <p:cNvPr id="6" name="TextBox 5">
            <a:extLst>
              <a:ext uri="{FF2B5EF4-FFF2-40B4-BE49-F238E27FC236}">
                <a16:creationId xmlns:a16="http://schemas.microsoft.com/office/drawing/2014/main" id="{C77FD51E-4010-E795-6AA0-55403DA226DE}"/>
              </a:ext>
            </a:extLst>
          </p:cNvPr>
          <p:cNvSpPr txBox="1"/>
          <p:nvPr/>
        </p:nvSpPr>
        <p:spPr>
          <a:xfrm>
            <a:off x="2357937" y="4639719"/>
            <a:ext cx="6896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cs typeface="Calibri"/>
              </a:rPr>
              <a:t>16%</a:t>
            </a:r>
          </a:p>
        </p:txBody>
      </p:sp>
      <p:sp>
        <p:nvSpPr>
          <p:cNvPr id="7" name="TextBox 6">
            <a:extLst>
              <a:ext uri="{FF2B5EF4-FFF2-40B4-BE49-F238E27FC236}">
                <a16:creationId xmlns:a16="http://schemas.microsoft.com/office/drawing/2014/main" id="{BA5D73E4-43D0-A2C6-7BC0-EC58A2316606}"/>
              </a:ext>
            </a:extLst>
          </p:cNvPr>
          <p:cNvSpPr txBox="1"/>
          <p:nvPr/>
        </p:nvSpPr>
        <p:spPr>
          <a:xfrm>
            <a:off x="2355172" y="4197340"/>
            <a:ext cx="894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23%</a:t>
            </a:r>
          </a:p>
        </p:txBody>
      </p:sp>
      <p:sp>
        <p:nvSpPr>
          <p:cNvPr id="8" name="TextBox 7">
            <a:extLst>
              <a:ext uri="{FF2B5EF4-FFF2-40B4-BE49-F238E27FC236}">
                <a16:creationId xmlns:a16="http://schemas.microsoft.com/office/drawing/2014/main" id="{B21B06DA-CA1F-F1C0-6161-31CAA05EE8E9}"/>
              </a:ext>
            </a:extLst>
          </p:cNvPr>
          <p:cNvSpPr txBox="1"/>
          <p:nvPr/>
        </p:nvSpPr>
        <p:spPr>
          <a:xfrm>
            <a:off x="2352407" y="4409498"/>
            <a:ext cx="894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cs typeface="Calibri"/>
              </a:rPr>
              <a:t>21%</a:t>
            </a:r>
          </a:p>
        </p:txBody>
      </p:sp>
      <p:sp>
        <p:nvSpPr>
          <p:cNvPr id="9" name="TextBox 8">
            <a:extLst>
              <a:ext uri="{FF2B5EF4-FFF2-40B4-BE49-F238E27FC236}">
                <a16:creationId xmlns:a16="http://schemas.microsoft.com/office/drawing/2014/main" id="{32AAC6F2-7DC8-106E-63CD-F4A040F2D1D5}"/>
              </a:ext>
            </a:extLst>
          </p:cNvPr>
          <p:cNvSpPr txBox="1"/>
          <p:nvPr/>
        </p:nvSpPr>
        <p:spPr>
          <a:xfrm>
            <a:off x="10380838" y="3176519"/>
            <a:ext cx="894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cs typeface="Calibri"/>
              </a:rPr>
              <a:t>70%</a:t>
            </a:r>
          </a:p>
        </p:txBody>
      </p:sp>
      <p:sp>
        <p:nvSpPr>
          <p:cNvPr id="11" name="TextBox 10">
            <a:extLst>
              <a:ext uri="{FF2B5EF4-FFF2-40B4-BE49-F238E27FC236}">
                <a16:creationId xmlns:a16="http://schemas.microsoft.com/office/drawing/2014/main" id="{5165D1F1-36D8-CA5D-33E9-8EA7F1257D8D}"/>
              </a:ext>
            </a:extLst>
          </p:cNvPr>
          <p:cNvSpPr txBox="1"/>
          <p:nvPr/>
        </p:nvSpPr>
        <p:spPr>
          <a:xfrm>
            <a:off x="10380354" y="2482515"/>
            <a:ext cx="894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cs typeface="Calibri"/>
              </a:rPr>
              <a:t>95%</a:t>
            </a:r>
          </a:p>
        </p:txBody>
      </p:sp>
      <p:sp>
        <p:nvSpPr>
          <p:cNvPr id="12" name="TextBox 11">
            <a:extLst>
              <a:ext uri="{FF2B5EF4-FFF2-40B4-BE49-F238E27FC236}">
                <a16:creationId xmlns:a16="http://schemas.microsoft.com/office/drawing/2014/main" id="{A3168D05-4BC8-1409-F3B4-7AB6D3DA77B6}"/>
              </a:ext>
            </a:extLst>
          </p:cNvPr>
          <p:cNvSpPr txBox="1"/>
          <p:nvPr/>
        </p:nvSpPr>
        <p:spPr>
          <a:xfrm>
            <a:off x="10377588" y="2872631"/>
            <a:ext cx="894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cs typeface="Calibri"/>
              </a:rPr>
              <a:t>80%</a:t>
            </a:r>
          </a:p>
        </p:txBody>
      </p:sp>
    </p:spTree>
    <p:extLst>
      <p:ext uri="{BB962C8B-B14F-4D97-AF65-F5344CB8AC3E}">
        <p14:creationId xmlns:p14="http://schemas.microsoft.com/office/powerpoint/2010/main" val="300880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457200" y="275180"/>
            <a:ext cx="10972800" cy="1325563"/>
          </a:xfrm>
          <a:noFill/>
        </p:spPr>
        <p:txBody>
          <a:bodyPr/>
          <a:lstStyle/>
          <a:p>
            <a:r>
              <a:rPr lang="en-US" dirty="0">
                <a:ea typeface="Lato Medium"/>
                <a:cs typeface="Lato Medium"/>
              </a:rPr>
              <a:t>Outcome Measures</a:t>
            </a:r>
            <a:endParaRPr lang="en-US" dirty="0"/>
          </a:p>
        </p:txBody>
      </p:sp>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6" descr="Chart, line chart&#10;&#10;Description automatically generated">
            <a:extLst>
              <a:ext uri="{FF2B5EF4-FFF2-40B4-BE49-F238E27FC236}">
                <a16:creationId xmlns:a16="http://schemas.microsoft.com/office/drawing/2014/main" id="{016624E6-1D73-9A32-2142-444861D2C5A4}"/>
              </a:ext>
            </a:extLst>
          </p:cNvPr>
          <p:cNvPicPr>
            <a:picLocks noChangeAspect="1"/>
          </p:cNvPicPr>
          <p:nvPr/>
        </p:nvPicPr>
        <p:blipFill>
          <a:blip r:embed="rId4"/>
          <a:stretch>
            <a:fillRect/>
          </a:stretch>
        </p:blipFill>
        <p:spPr>
          <a:xfrm>
            <a:off x="104775" y="1972305"/>
            <a:ext cx="6143625" cy="3627764"/>
          </a:xfrm>
          <a:prstGeom prst="rect">
            <a:avLst/>
          </a:prstGeom>
        </p:spPr>
      </p:pic>
      <p:pic>
        <p:nvPicPr>
          <p:cNvPr id="7" name="Picture 7" descr="Chart, line chart&#10;&#10;Description automatically generated">
            <a:extLst>
              <a:ext uri="{FF2B5EF4-FFF2-40B4-BE49-F238E27FC236}">
                <a16:creationId xmlns:a16="http://schemas.microsoft.com/office/drawing/2014/main" id="{2796396E-ED0F-919F-F908-350A71F57065}"/>
              </a:ext>
            </a:extLst>
          </p:cNvPr>
          <p:cNvPicPr>
            <a:picLocks noChangeAspect="1"/>
          </p:cNvPicPr>
          <p:nvPr/>
        </p:nvPicPr>
        <p:blipFill>
          <a:blip r:embed="rId5"/>
          <a:stretch>
            <a:fillRect/>
          </a:stretch>
        </p:blipFill>
        <p:spPr>
          <a:xfrm>
            <a:off x="6334125" y="1973954"/>
            <a:ext cx="5638800" cy="3595891"/>
          </a:xfrm>
          <a:prstGeom prst="rect">
            <a:avLst/>
          </a:prstGeom>
        </p:spPr>
      </p:pic>
    </p:spTree>
    <p:extLst>
      <p:ext uri="{BB962C8B-B14F-4D97-AF65-F5344CB8AC3E}">
        <p14:creationId xmlns:p14="http://schemas.microsoft.com/office/powerpoint/2010/main" val="137088989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7A51-E4B7-D6AC-577C-8BEEF42619EC}"/>
              </a:ext>
            </a:extLst>
          </p:cNvPr>
          <p:cNvSpPr>
            <a:spLocks noGrp="1"/>
          </p:cNvSpPr>
          <p:nvPr>
            <p:ph type="title"/>
          </p:nvPr>
        </p:nvSpPr>
        <p:spPr/>
        <p:txBody>
          <a:bodyPr/>
          <a:lstStyle/>
          <a:p>
            <a:r>
              <a:rPr lang="en-US"/>
              <a:t>Call Overview</a:t>
            </a:r>
          </a:p>
        </p:txBody>
      </p:sp>
      <p:sp>
        <p:nvSpPr>
          <p:cNvPr id="3" name="Content Placeholder 2">
            <a:extLst>
              <a:ext uri="{FF2B5EF4-FFF2-40B4-BE49-F238E27FC236}">
                <a16:creationId xmlns:a16="http://schemas.microsoft.com/office/drawing/2014/main" id="{E7417138-5431-AE2E-19B4-B7DE771BF766}"/>
              </a:ext>
            </a:extLst>
          </p:cNvPr>
          <p:cNvSpPr>
            <a:spLocks noGrp="1"/>
          </p:cNvSpPr>
          <p:nvPr>
            <p:ph idx="1"/>
          </p:nvPr>
        </p:nvSpPr>
        <p:spPr>
          <a:xfrm>
            <a:off x="607129" y="1451814"/>
            <a:ext cx="10972800" cy="4708525"/>
          </a:xfrm>
        </p:spPr>
        <p:txBody>
          <a:bodyPr vert="horz" lIns="91440" tIns="45720" rIns="91440" bIns="45720" rtlCol="0" anchor="t">
            <a:noAutofit/>
          </a:bodyPr>
          <a:lstStyle/>
          <a:p>
            <a:r>
              <a:rPr lang="en-US" sz="2800" dirty="0">
                <a:ea typeface="Lato"/>
                <a:cs typeface="Lato"/>
              </a:rPr>
              <a:t>ILPQC Updates</a:t>
            </a:r>
          </a:p>
          <a:p>
            <a:r>
              <a:rPr lang="en-US" sz="2800" dirty="0">
                <a:ea typeface="Lato"/>
                <a:cs typeface="Lato"/>
              </a:rPr>
              <a:t>BE Data Review</a:t>
            </a:r>
          </a:p>
          <a:p>
            <a:r>
              <a:rPr lang="en-US" sz="2800" dirty="0">
                <a:ea typeface="Lato"/>
                <a:cs typeface="Lato"/>
              </a:rPr>
              <a:t>Achievable Patient/Community Engagement Strategies</a:t>
            </a:r>
          </a:p>
          <a:p>
            <a:pPr lvl="1"/>
            <a:r>
              <a:rPr lang="en-US" sz="2800" dirty="0">
                <a:ea typeface="Lato"/>
                <a:cs typeface="Calibri"/>
              </a:rPr>
              <a:t>Regional Community Engagement Meetings Recap</a:t>
            </a:r>
            <a:endParaRPr lang="en-US" sz="2800" dirty="0">
              <a:ea typeface="+mn-lt"/>
              <a:cs typeface="+mn-lt"/>
            </a:endParaRPr>
          </a:p>
          <a:p>
            <a:pPr lvl="1"/>
            <a:r>
              <a:rPr lang="en-US" sz="2800" dirty="0">
                <a:ea typeface="Lato"/>
                <a:cs typeface="Lato"/>
              </a:rPr>
              <a:t>Respectful Care Breakfast Strategy</a:t>
            </a:r>
            <a:endParaRPr lang="en-US" sz="2800" dirty="0"/>
          </a:p>
          <a:p>
            <a:r>
              <a:rPr lang="en-US" sz="2800" dirty="0">
                <a:ea typeface="Lato"/>
                <a:cs typeface="Lato"/>
              </a:rPr>
              <a:t>Team Talk</a:t>
            </a:r>
          </a:p>
          <a:p>
            <a:pPr lvl="1"/>
            <a:r>
              <a:rPr lang="en-US" sz="2400" dirty="0">
                <a:ea typeface="Lato"/>
                <a:cs typeface="Lato"/>
              </a:rPr>
              <a:t>Rush University Medical Center – Denise </a:t>
            </a:r>
            <a:r>
              <a:rPr lang="en-US" sz="2400" dirty="0" err="1">
                <a:ea typeface="Lato"/>
                <a:cs typeface="Lato"/>
              </a:rPr>
              <a:t>Banton</a:t>
            </a:r>
            <a:r>
              <a:rPr lang="en-US" sz="2400" dirty="0">
                <a:ea typeface="Lato"/>
                <a:cs typeface="Lato"/>
              </a:rPr>
              <a:t> </a:t>
            </a:r>
          </a:p>
        </p:txBody>
      </p:sp>
      <p:sp>
        <p:nvSpPr>
          <p:cNvPr id="4" name="Slide Number Placeholder 3">
            <a:extLst>
              <a:ext uri="{FF2B5EF4-FFF2-40B4-BE49-F238E27FC236}">
                <a16:creationId xmlns:a16="http://schemas.microsoft.com/office/drawing/2014/main" id="{56D2F46C-925D-2108-E3D5-1C90F84C682B}"/>
              </a:ext>
            </a:extLst>
          </p:cNvPr>
          <p:cNvSpPr>
            <a:spLocks noGrp="1"/>
          </p:cNvSpPr>
          <p:nvPr>
            <p:ph type="sldNum" sz="quarter" idx="10"/>
          </p:nvPr>
        </p:nvSpPr>
        <p:spPr/>
        <p:txBody>
          <a:bodyPr/>
          <a:lstStyle/>
          <a:p>
            <a:fld id="{97033E4B-E3EB-3D46-B2D8-3159663620FA}" type="slidenum">
              <a:rPr lang="en-US" smtClean="0"/>
              <a:pPr/>
              <a:t>2</a:t>
            </a:fld>
            <a:endParaRPr lang="en-US"/>
          </a:p>
        </p:txBody>
      </p:sp>
      <p:sp>
        <p:nvSpPr>
          <p:cNvPr id="5" name="Footer Placeholder 4">
            <a:extLst>
              <a:ext uri="{FF2B5EF4-FFF2-40B4-BE49-F238E27FC236}">
                <a16:creationId xmlns:a16="http://schemas.microsoft.com/office/drawing/2014/main" id="{D5190B3B-9D61-64E7-7C49-030ED072D46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9153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310" y="701748"/>
            <a:ext cx="9624804" cy="2014679"/>
          </a:xfrm>
        </p:spPr>
        <p:txBody>
          <a:bodyPr/>
          <a:lstStyle/>
          <a:p>
            <a:pPr>
              <a:spcBef>
                <a:spcPts val="1000"/>
              </a:spcBef>
              <a:spcAft>
                <a:spcPts val="1000"/>
              </a:spcAft>
            </a:pPr>
            <a:r>
              <a:rPr lang="en-US" dirty="0">
                <a:ea typeface="Lato Medium"/>
                <a:cs typeface="Calibri"/>
              </a:rPr>
              <a:t>Birth Equity 2023 Focus:  Bring BE to the bedside</a:t>
            </a:r>
            <a:endParaRPr lang="en-US" dirty="0">
              <a:cs typeface="Calibri"/>
            </a:endParaRPr>
          </a:p>
        </p:txBody>
      </p:sp>
      <p:sp>
        <p:nvSpPr>
          <p:cNvPr id="3" name="Subtitle 2"/>
          <p:cNvSpPr>
            <a:spLocks noGrp="1"/>
          </p:cNvSpPr>
          <p:nvPr>
            <p:ph type="subTitle" idx="1"/>
          </p:nvPr>
        </p:nvSpPr>
        <p:spPr>
          <a:xfrm>
            <a:off x="1413310" y="2793315"/>
            <a:ext cx="9365380" cy="986569"/>
          </a:xfrm>
        </p:spPr>
        <p:txBody>
          <a:bodyPr vert="horz" lIns="91440" tIns="45720" rIns="91440" bIns="45720" rtlCol="0" anchor="t">
            <a:noAutofit/>
          </a:bodyPr>
          <a:lstStyle/>
          <a:p>
            <a:r>
              <a:rPr lang="en-US" sz="2600" b="1" dirty="0">
                <a:ea typeface="Calibri"/>
                <a:cs typeface="Calibri"/>
              </a:rPr>
              <a:t>Engaging our clinical teams to actively participate in the BE work</a:t>
            </a:r>
            <a:r>
              <a:rPr lang="en-US" sz="2600" dirty="0">
                <a:ea typeface="Calibri"/>
                <a:cs typeface="Calibri"/>
              </a:rPr>
              <a:t> </a:t>
            </a:r>
            <a:endParaRPr lang="en-US" sz="2600" dirty="0">
              <a:ea typeface="+mn-lt"/>
              <a:cs typeface="+mn-lt"/>
            </a:endParaRPr>
          </a:p>
          <a:p>
            <a:endParaRPr lang="en-US" dirty="0"/>
          </a:p>
        </p:txBody>
      </p:sp>
    </p:spTree>
    <p:extLst>
      <p:ext uri="{BB962C8B-B14F-4D97-AF65-F5344CB8AC3E}">
        <p14:creationId xmlns:p14="http://schemas.microsoft.com/office/powerpoint/2010/main" val="1816633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360B0-BEAE-81EF-804C-629469242EC3}"/>
              </a:ext>
            </a:extLst>
          </p:cNvPr>
          <p:cNvSpPr>
            <a:spLocks noGrp="1"/>
          </p:cNvSpPr>
          <p:nvPr>
            <p:ph type="title"/>
          </p:nvPr>
        </p:nvSpPr>
        <p:spPr>
          <a:xfrm>
            <a:off x="838200" y="365125"/>
            <a:ext cx="10515600" cy="1325563"/>
          </a:xfrm>
        </p:spPr>
        <p:txBody>
          <a:bodyPr>
            <a:normAutofit/>
          </a:bodyPr>
          <a:lstStyle/>
          <a:p>
            <a:r>
              <a:rPr lang="en-US" sz="5400" dirty="0">
                <a:ea typeface="Lato Medium"/>
                <a:cs typeface="Lato Medium"/>
              </a:rPr>
              <a:t>2023 BE Focus:</a:t>
            </a:r>
            <a:r>
              <a:rPr lang="en-US" sz="5300" dirty="0">
                <a:ea typeface="Lato Medium"/>
                <a:cs typeface="Lato Medium"/>
              </a:rPr>
              <a:t> </a:t>
            </a:r>
            <a:r>
              <a:rPr lang="en-US" sz="4400" dirty="0">
                <a:ea typeface="Lato Medium"/>
                <a:cs typeface="Lato Medium"/>
              </a:rPr>
              <a:t>bring BE to the bedside </a:t>
            </a:r>
            <a:r>
              <a:rPr lang="en-US" sz="4900" dirty="0">
                <a:ea typeface="Lato Medium"/>
                <a:cs typeface="Lato Medium"/>
              </a:rPr>
              <a:t> </a:t>
            </a:r>
            <a:endParaRPr lang="en-US" sz="5400" dirty="0"/>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810696-393B-C436-C4FA-9D5525B361C4}"/>
              </a:ext>
            </a:extLst>
          </p:cNvPr>
          <p:cNvSpPr>
            <a:spLocks noGrp="1"/>
          </p:cNvSpPr>
          <p:nvPr>
            <p:ph idx="1"/>
          </p:nvPr>
        </p:nvSpPr>
        <p:spPr>
          <a:xfrm>
            <a:off x="439563" y="1721632"/>
            <a:ext cx="11309825" cy="4743572"/>
          </a:xfrm>
        </p:spPr>
        <p:txBody>
          <a:bodyPr vert="horz" lIns="91440" tIns="45720" rIns="91440" bIns="45720" rtlCol="0" anchor="t">
            <a:noAutofit/>
          </a:bodyPr>
          <a:lstStyle/>
          <a:p>
            <a:pPr>
              <a:lnSpc>
                <a:spcPct val="90000"/>
              </a:lnSpc>
            </a:pPr>
            <a:r>
              <a:rPr lang="en-US" sz="2800">
                <a:ea typeface="+mn-lt"/>
                <a:cs typeface="+mn-lt"/>
              </a:rPr>
              <a:t>Engaging L&amp;D/postpartum OB providers and nurses to actively participate:</a:t>
            </a:r>
          </a:p>
          <a:p>
            <a:pPr lvl="1">
              <a:lnSpc>
                <a:spcPct val="90000"/>
              </a:lnSpc>
            </a:pPr>
            <a:r>
              <a:rPr lang="en-US" sz="2600">
                <a:ea typeface="+mn-lt"/>
                <a:cs typeface="+mn-lt"/>
              </a:rPr>
              <a:t> Engage clinical teams to work on </a:t>
            </a:r>
            <a:r>
              <a:rPr lang="en-US" sz="2600" b="1" u="sng">
                <a:ea typeface="+mn-lt"/>
                <a:cs typeface="+mn-lt"/>
              </a:rPr>
              <a:t>actionable Respectful Care Practices </a:t>
            </a:r>
            <a:r>
              <a:rPr lang="en-US" sz="2600">
                <a:ea typeface="+mn-lt"/>
                <a:cs typeface="+mn-lt"/>
              </a:rPr>
              <a:t>and </a:t>
            </a:r>
            <a:r>
              <a:rPr lang="en-US" sz="2600" b="1" u="sng">
                <a:ea typeface="+mn-lt"/>
                <a:cs typeface="+mn-lt"/>
              </a:rPr>
              <a:t>increasing % of patients completing PREM</a:t>
            </a:r>
            <a:r>
              <a:rPr lang="en-US" sz="2600">
                <a:ea typeface="+mn-lt"/>
                <a:cs typeface="+mn-lt"/>
              </a:rPr>
              <a:t> </a:t>
            </a:r>
            <a:endParaRPr lang="en-US" sz="2600"/>
          </a:p>
          <a:p>
            <a:pPr lvl="1">
              <a:lnSpc>
                <a:spcPct val="90000"/>
              </a:lnSpc>
            </a:pPr>
            <a:r>
              <a:rPr lang="en-US" sz="2600">
                <a:ea typeface="+mn-lt"/>
                <a:cs typeface="+mn-lt"/>
              </a:rPr>
              <a:t>Implement </a:t>
            </a:r>
            <a:r>
              <a:rPr lang="en-US" sz="2600" b="1" u="sng">
                <a:ea typeface="+mn-lt"/>
                <a:cs typeface="+mn-lt"/>
              </a:rPr>
              <a:t>achievable patient/community engagement strategies</a:t>
            </a:r>
            <a:r>
              <a:rPr lang="en-US" sz="2600">
                <a:ea typeface="+mn-lt"/>
                <a:cs typeface="+mn-lt"/>
              </a:rPr>
              <a:t> such as hosting a Respectful Care Breakfast - inviting postpartum patients to discuss Respectful Care Practices and perspectives on how to best incorporate Respectful Care Practices into care with clinical staff </a:t>
            </a:r>
          </a:p>
          <a:p>
            <a:pPr lvl="1">
              <a:lnSpc>
                <a:spcPct val="90000"/>
              </a:lnSpc>
            </a:pPr>
            <a:r>
              <a:rPr lang="en-US" sz="2600">
                <a:ea typeface="+mn-lt"/>
                <a:cs typeface="+mn-lt"/>
              </a:rPr>
              <a:t>Work on </a:t>
            </a:r>
            <a:r>
              <a:rPr lang="en-US" sz="2600" b="1" u="sng">
                <a:ea typeface="+mn-lt"/>
                <a:cs typeface="+mn-lt"/>
              </a:rPr>
              <a:t>SDOH screening and process flow to link patients</a:t>
            </a:r>
            <a:r>
              <a:rPr lang="en-US" sz="2600">
                <a:ea typeface="+mn-lt"/>
                <a:cs typeface="+mn-lt"/>
              </a:rPr>
              <a:t> with positive screens to resources / services and </a:t>
            </a:r>
            <a:r>
              <a:rPr lang="en-US" sz="2600" b="1" u="sng">
                <a:ea typeface="+mn-lt"/>
                <a:cs typeface="+mn-lt"/>
              </a:rPr>
              <a:t>engage clinical team</a:t>
            </a:r>
            <a:r>
              <a:rPr lang="en-US" sz="2600" u="sng">
                <a:ea typeface="+mn-lt"/>
                <a:cs typeface="+mn-lt"/>
              </a:rPr>
              <a:t> </a:t>
            </a:r>
            <a:r>
              <a:rPr lang="en-US" sz="2600">
                <a:ea typeface="+mn-lt"/>
                <a:cs typeface="+mn-lt"/>
              </a:rPr>
              <a:t>to document SDOH, consider how SDOH needs impact clinical care and provide follow-up. </a:t>
            </a:r>
            <a:endParaRPr lang="en-US" sz="2600"/>
          </a:p>
        </p:txBody>
      </p:sp>
      <p:sp>
        <p:nvSpPr>
          <p:cNvPr id="4" name="Slide Number Placeholder 3">
            <a:extLst>
              <a:ext uri="{FF2B5EF4-FFF2-40B4-BE49-F238E27FC236}">
                <a16:creationId xmlns:a16="http://schemas.microsoft.com/office/drawing/2014/main" id="{960A94AD-6806-C0EB-FBC5-68FB9C55FAE9}"/>
              </a:ext>
            </a:extLst>
          </p:cNvPr>
          <p:cNvSpPr>
            <a:spLocks noGrp="1"/>
          </p:cNvSpPr>
          <p:nvPr>
            <p:ph type="sldNum" sz="quarter" idx="10"/>
          </p:nvPr>
        </p:nvSpPr>
        <p:spPr>
          <a:xfrm>
            <a:off x="8610600" y="6356350"/>
            <a:ext cx="2743200" cy="365125"/>
          </a:xfrm>
        </p:spPr>
        <p:txBody>
          <a:bodyPr>
            <a:normAutofit/>
          </a:bodyPr>
          <a:lstStyle/>
          <a:p>
            <a:pPr>
              <a:spcAft>
                <a:spcPts val="600"/>
              </a:spcAft>
            </a:pPr>
            <a:fld id="{97033E4B-E3EB-3D46-B2D8-3159663620FA}" type="slidenum">
              <a:rPr lang="en-US" smtClean="0"/>
              <a:pPr>
                <a:spcAft>
                  <a:spcPts val="600"/>
                </a:spcAft>
              </a:pPr>
              <a:t>21</a:t>
            </a:fld>
            <a:endParaRPr lang="en-US"/>
          </a:p>
        </p:txBody>
      </p:sp>
    </p:spTree>
    <p:extLst>
      <p:ext uri="{BB962C8B-B14F-4D97-AF65-F5344CB8AC3E}">
        <p14:creationId xmlns:p14="http://schemas.microsoft.com/office/powerpoint/2010/main" val="615709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4858" y="181195"/>
            <a:ext cx="10972800" cy="1325563"/>
          </a:xfrm>
          <a:noFill/>
        </p:spPr>
        <p:txBody>
          <a:bodyPr/>
          <a:lstStyle/>
          <a:p>
            <a:r>
              <a:rPr lang="en-US"/>
              <a:t>Why Respectful Care Practices and </a:t>
            </a:r>
            <a:br>
              <a:rPr lang="en-US"/>
            </a:br>
            <a:r>
              <a:rPr lang="en-US"/>
              <a:t>Patient Reported Experience matters?</a:t>
            </a:r>
          </a:p>
        </p:txBody>
      </p:sp>
      <p:sp>
        <p:nvSpPr>
          <p:cNvPr id="5" name="Content Placeholder 4"/>
          <p:cNvSpPr>
            <a:spLocks noGrp="1"/>
          </p:cNvSpPr>
          <p:nvPr>
            <p:ph idx="1"/>
          </p:nvPr>
        </p:nvSpPr>
        <p:spPr>
          <a:xfrm>
            <a:off x="254858" y="1552232"/>
            <a:ext cx="8498922" cy="4782630"/>
          </a:xfrm>
        </p:spPr>
        <p:txBody>
          <a:bodyPr vert="horz" lIns="91440" tIns="45720" rIns="91440" bIns="45720" rtlCol="0" anchor="t">
            <a:noAutofit/>
          </a:bodyPr>
          <a:lstStyle/>
          <a:p>
            <a:r>
              <a:rPr lang="en-US" sz="1800">
                <a:ea typeface="Lato"/>
                <a:cs typeface="Lato"/>
              </a:rPr>
              <a:t>Patients of color, particularly Black and Latinx patients, as well as those enrolled in Medicaid at the time of delivery </a:t>
            </a:r>
            <a:r>
              <a:rPr lang="en-US" sz="1800" b="1" u="sng">
                <a:ea typeface="Lato"/>
                <a:cs typeface="Lato"/>
              </a:rPr>
              <a:t>more often report that members of their care team</a:t>
            </a:r>
            <a:r>
              <a:rPr lang="en-US" sz="1800">
                <a:ea typeface="Lato"/>
                <a:cs typeface="Lato"/>
              </a:rPr>
              <a:t>:</a:t>
            </a:r>
            <a:endParaRPr lang="en-US" sz="1800"/>
          </a:p>
          <a:p>
            <a:pPr lvl="1"/>
            <a:r>
              <a:rPr lang="en-US" sz="1800">
                <a:ea typeface="Lato"/>
                <a:cs typeface="Lato"/>
              </a:rPr>
              <a:t>Did not engage them in care </a:t>
            </a:r>
            <a:endParaRPr lang="en-US" sz="1800"/>
          </a:p>
          <a:p>
            <a:pPr lvl="1"/>
            <a:r>
              <a:rPr lang="en-US" sz="1800">
                <a:ea typeface="Lato"/>
                <a:cs typeface="Lato"/>
              </a:rPr>
              <a:t>Did not respond to their concerns and requests</a:t>
            </a:r>
          </a:p>
          <a:p>
            <a:pPr lvl="1"/>
            <a:r>
              <a:rPr lang="en-US" sz="1800">
                <a:ea typeface="Lato"/>
                <a:cs typeface="Lato"/>
              </a:rPr>
              <a:t>Did not treat them with respect compared to White and privately insured patients</a:t>
            </a:r>
          </a:p>
          <a:p>
            <a:r>
              <a:rPr lang="en-US" sz="1800">
                <a:ea typeface="Lato"/>
                <a:cs typeface="Lato"/>
              </a:rPr>
              <a:t>Patient experience matters: </a:t>
            </a:r>
            <a:endParaRPr lang="en-US" sz="1800"/>
          </a:p>
          <a:p>
            <a:pPr lvl="1"/>
            <a:r>
              <a:rPr lang="en-US" sz="1800">
                <a:ea typeface="Lato"/>
                <a:cs typeface="Lato"/>
              </a:rPr>
              <a:t>Individuals with poorer experience of healthcare are more likely to have poorer health outcomes </a:t>
            </a:r>
            <a:endParaRPr lang="en-US" sz="1800"/>
          </a:p>
          <a:p>
            <a:pPr lvl="1"/>
            <a:r>
              <a:rPr lang="en-US" sz="1800">
                <a:ea typeface="Lato"/>
                <a:cs typeface="Lato"/>
              </a:rPr>
              <a:t>Demonstrate lower adherence to recommended treatments </a:t>
            </a:r>
            <a:endParaRPr lang="en-US" sz="1800"/>
          </a:p>
          <a:p>
            <a:pPr lvl="1"/>
            <a:r>
              <a:rPr lang="en-US" sz="1800">
                <a:ea typeface="Lato"/>
                <a:cs typeface="Lato"/>
              </a:rPr>
              <a:t>Forego preventative care; and have poorer technical care delivery and higher likelihood of adverse event</a:t>
            </a:r>
          </a:p>
          <a:p>
            <a:endParaRPr lang="en-US" sz="1600"/>
          </a:p>
        </p:txBody>
      </p:sp>
      <p:pic>
        <p:nvPicPr>
          <p:cNvPr id="2" name="Picture 1"/>
          <p:cNvPicPr>
            <a:picLocks noChangeAspect="1"/>
          </p:cNvPicPr>
          <p:nvPr/>
        </p:nvPicPr>
        <p:blipFill>
          <a:blip r:embed="rId3"/>
          <a:stretch>
            <a:fillRect/>
          </a:stretch>
        </p:blipFill>
        <p:spPr>
          <a:xfrm>
            <a:off x="8805899" y="2505236"/>
            <a:ext cx="3295516" cy="2266513"/>
          </a:xfrm>
          <a:prstGeom prst="rect">
            <a:avLst/>
          </a:prstGeom>
        </p:spPr>
      </p:pic>
      <p:sp>
        <p:nvSpPr>
          <p:cNvPr id="3" name="Rectangle 2"/>
          <p:cNvSpPr/>
          <p:nvPr/>
        </p:nvSpPr>
        <p:spPr>
          <a:xfrm>
            <a:off x="618730" y="6268259"/>
            <a:ext cx="10664747" cy="646331"/>
          </a:xfrm>
          <a:prstGeom prst="rect">
            <a:avLst/>
          </a:prstGeom>
        </p:spPr>
        <p:txBody>
          <a:bodyPr wrap="square">
            <a:spAutoFit/>
          </a:bodyPr>
          <a:lstStyle/>
          <a:p>
            <a:r>
              <a:rPr lang="en-US" sz="900" err="1"/>
              <a:t>Hoyert</a:t>
            </a:r>
            <a:r>
              <a:rPr lang="en-US" sz="900"/>
              <a:t> DL, </a:t>
            </a:r>
            <a:r>
              <a:rPr lang="en-US" sz="900" err="1"/>
              <a:t>Miniño</a:t>
            </a:r>
            <a:r>
              <a:rPr lang="en-US" sz="900"/>
              <a:t> AM. Maternal Mortality in the United States: Changes in Coding, Publication, and Data Release, 2018. Natl Vital Stat Rep. 2020 Jan;69(2):1–18. PMID: 32510319</a:t>
            </a:r>
          </a:p>
          <a:p>
            <a:r>
              <a:rPr lang="en-US" sz="900"/>
              <a:t>2. </a:t>
            </a:r>
            <a:r>
              <a:rPr lang="en-US" sz="900" err="1"/>
              <a:t>Vedam</a:t>
            </a:r>
            <a:r>
              <a:rPr lang="en-US" sz="900"/>
              <a:t> S, Stoll K, </a:t>
            </a:r>
            <a:r>
              <a:rPr lang="en-US" sz="900" err="1"/>
              <a:t>Taiwo</a:t>
            </a:r>
            <a:r>
              <a:rPr lang="en-US" sz="900"/>
              <a:t> TK, </a:t>
            </a:r>
            <a:r>
              <a:rPr lang="en-US" sz="900" err="1"/>
              <a:t>Rubashkin</a:t>
            </a:r>
            <a:r>
              <a:rPr lang="en-US" sz="900"/>
              <a:t> N, </a:t>
            </a:r>
            <a:r>
              <a:rPr lang="en-US" sz="900" err="1"/>
              <a:t>Cheyney</a:t>
            </a:r>
            <a:r>
              <a:rPr lang="en-US" sz="900"/>
              <a:t> M, Strauss N, McLemore M, Cadena M, </a:t>
            </a:r>
            <a:r>
              <a:rPr lang="en-US" sz="900" err="1"/>
              <a:t>Nethery</a:t>
            </a:r>
            <a:r>
              <a:rPr lang="en-US" sz="900"/>
              <a:t> E, Rushton E, </a:t>
            </a:r>
            <a:r>
              <a:rPr lang="en-US" sz="900" err="1"/>
              <a:t>Schummers</a:t>
            </a:r>
            <a:r>
              <a:rPr lang="en-US" sz="900"/>
              <a:t> L, </a:t>
            </a:r>
            <a:r>
              <a:rPr lang="en-US" sz="900" err="1"/>
              <a:t>Declercq</a:t>
            </a:r>
            <a:r>
              <a:rPr lang="en-US" sz="900"/>
              <a:t> E, </a:t>
            </a:r>
            <a:r>
              <a:rPr lang="en-US" sz="900" err="1"/>
              <a:t>GVtM</a:t>
            </a:r>
            <a:r>
              <a:rPr lang="en-US" sz="900"/>
              <a:t>-US Steering Council. The Giving Voice to Mothers study: inequity and mistreatment during pregnancy and childbirth in the United States. </a:t>
            </a:r>
            <a:r>
              <a:rPr lang="en-US" sz="900" err="1"/>
              <a:t>Reprod</a:t>
            </a:r>
            <a:r>
              <a:rPr lang="en-US" sz="900"/>
              <a:t> Health. 2019 Jun 11;16(1):77. PMCID: PMC6558766</a:t>
            </a:r>
          </a:p>
          <a:p>
            <a:r>
              <a:rPr lang="en-US" sz="900"/>
              <a:t>3. Doyle C, Lennox L, Bell D. A systematic review of evidence on the links between patient experience and clinical safety and effectiveness. BMJ Open. 2013 Jan 3;3(1):e001570. PMCID: PMC3549241</a:t>
            </a:r>
          </a:p>
        </p:txBody>
      </p:sp>
    </p:spTree>
    <p:extLst>
      <p:ext uri="{BB962C8B-B14F-4D97-AF65-F5344CB8AC3E}">
        <p14:creationId xmlns:p14="http://schemas.microsoft.com/office/powerpoint/2010/main" val="4100569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57201" y="1146258"/>
            <a:ext cx="2350169" cy="891264"/>
          </a:xfrm>
          <a:noFill/>
        </p:spPr>
        <p:txBody>
          <a:bodyPr>
            <a:noAutofit/>
          </a:bodyPr>
          <a:lstStyle/>
          <a:p>
            <a:r>
              <a:rPr lang="en-US"/>
              <a:t>Respectful Care Practices Resources </a:t>
            </a:r>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endParaRPr>
          </a:p>
        </p:txBody>
      </p:sp>
      <p:sp>
        <p:nvSpPr>
          <p:cNvPr id="5" name="Footer Placeholder 4"/>
          <p:cNvSpPr>
            <a:spLocks noGrp="1"/>
          </p:cNvSpPr>
          <p:nvPr>
            <p:ph type="ftr" sz="quarter" idx="4294967295"/>
          </p:nvPr>
        </p:nvSpPr>
        <p:spPr>
          <a:xfrm>
            <a:off x="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35668"/>
            <a:ext cx="7066504" cy="6873354"/>
          </a:xfrm>
          <a:prstGeom prst="rect">
            <a:avLst/>
          </a:prstGeom>
        </p:spPr>
      </p:pic>
      <p:sp>
        <p:nvSpPr>
          <p:cNvPr id="2" name="TextBox 1">
            <a:extLst>
              <a:ext uri="{FF2B5EF4-FFF2-40B4-BE49-F238E27FC236}">
                <a16:creationId xmlns:a16="http://schemas.microsoft.com/office/drawing/2014/main" id="{98D4AB2F-C923-0D9D-0AF7-508729D2C632}"/>
              </a:ext>
            </a:extLst>
          </p:cNvPr>
          <p:cNvSpPr txBox="1"/>
          <p:nvPr/>
        </p:nvSpPr>
        <p:spPr>
          <a:xfrm>
            <a:off x="457200" y="2751667"/>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1C498B"/>
                </a:solidFill>
                <a:latin typeface="Calibri"/>
              </a:rPr>
              <a:t>We commit </a:t>
            </a:r>
            <a:endParaRPr lang="en-US" sz="3200">
              <a:solidFill>
                <a:srgbClr val="444C55"/>
              </a:solidFill>
              <a:latin typeface="Arial" panose="020B0604020202020204"/>
              <a:cs typeface="Arial" panose="020B0604020202020204"/>
            </a:endParaRPr>
          </a:p>
          <a:p>
            <a:r>
              <a:rPr lang="en-US" sz="3200" b="1">
                <a:solidFill>
                  <a:srgbClr val="1C498B"/>
                </a:solidFill>
                <a:latin typeface="Calibri"/>
              </a:rPr>
              <a:t>to....</a:t>
            </a:r>
            <a:endParaRPr lang="en-US" sz="3200">
              <a:cs typeface="Arial"/>
            </a:endParaRPr>
          </a:p>
        </p:txBody>
      </p:sp>
    </p:spTree>
    <p:extLst>
      <p:ext uri="{BB962C8B-B14F-4D97-AF65-F5344CB8AC3E}">
        <p14:creationId xmlns:p14="http://schemas.microsoft.com/office/powerpoint/2010/main" val="3952476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257" y="0"/>
            <a:ext cx="7470543" cy="1325563"/>
          </a:xfrm>
          <a:noFill/>
        </p:spPr>
        <p:txBody>
          <a:bodyPr/>
          <a:lstStyle/>
          <a:p>
            <a:r>
              <a:rPr lang="en-US" sz="3200" dirty="0">
                <a:ea typeface="Lato Medium"/>
                <a:cs typeface="Lato Medium"/>
              </a:rPr>
              <a:t>How to </a:t>
            </a:r>
            <a:r>
              <a:rPr lang="en-US" sz="3200" u="sng" dirty="0">
                <a:ea typeface="Lato Medium"/>
                <a:cs typeface="Lato Medium"/>
              </a:rPr>
              <a:t>actively implement</a:t>
            </a:r>
            <a:r>
              <a:rPr lang="en-US" sz="3200" dirty="0">
                <a:ea typeface="Lato Medium"/>
                <a:cs typeface="Lato Medium"/>
              </a:rPr>
              <a:t> Respectful Care and PREM with your clinical teams....</a:t>
            </a:r>
          </a:p>
        </p:txBody>
      </p:sp>
      <p:sp>
        <p:nvSpPr>
          <p:cNvPr id="5" name="Content Placeholder 4"/>
          <p:cNvSpPr>
            <a:spLocks noGrp="1"/>
          </p:cNvSpPr>
          <p:nvPr>
            <p:ph idx="1"/>
          </p:nvPr>
        </p:nvSpPr>
        <p:spPr>
          <a:xfrm>
            <a:off x="280086" y="1475517"/>
            <a:ext cx="10972800" cy="4351338"/>
          </a:xfrm>
        </p:spPr>
        <p:txBody>
          <a:bodyPr vert="horz" lIns="91440" tIns="45720" rIns="91440" bIns="45720" rtlCol="0" anchor="t">
            <a:normAutofit fontScale="77500" lnSpcReduction="20000"/>
          </a:bodyPr>
          <a:lstStyle/>
          <a:p>
            <a:r>
              <a:rPr lang="en-US" b="1" u="sng" dirty="0">
                <a:ea typeface="Lato"/>
                <a:cs typeface="Lato"/>
              </a:rPr>
              <a:t>Provide all providers and nurses</a:t>
            </a:r>
            <a:r>
              <a:rPr lang="en-US" b="1" dirty="0">
                <a:ea typeface="Lato"/>
                <a:cs typeface="Lato"/>
              </a:rPr>
              <a:t> </a:t>
            </a:r>
            <a:r>
              <a:rPr lang="en-US" dirty="0">
                <a:ea typeface="Lato"/>
                <a:cs typeface="Lato"/>
              </a:rPr>
              <a:t>a copy of the</a:t>
            </a:r>
            <a:r>
              <a:rPr lang="en-US" b="1" dirty="0">
                <a:ea typeface="Lato"/>
                <a:cs typeface="Lato"/>
              </a:rPr>
              <a:t> </a:t>
            </a:r>
            <a:r>
              <a:rPr lang="en-US" b="1" u="sng" dirty="0">
                <a:ea typeface="Lato"/>
                <a:cs typeface="Lato"/>
              </a:rPr>
              <a:t>Respectful Care Practices</a:t>
            </a:r>
            <a:r>
              <a:rPr lang="en-US" b="1" dirty="0">
                <a:ea typeface="Lato"/>
                <a:cs typeface="Lato"/>
              </a:rPr>
              <a:t> </a:t>
            </a:r>
            <a:r>
              <a:rPr lang="en-US" dirty="0">
                <a:ea typeface="Lato"/>
                <a:cs typeface="Lato"/>
              </a:rPr>
              <a:t>to</a:t>
            </a:r>
            <a:r>
              <a:rPr lang="en-US" b="1" dirty="0">
                <a:ea typeface="Lato"/>
                <a:cs typeface="Lato"/>
              </a:rPr>
              <a:t> </a:t>
            </a:r>
            <a:r>
              <a:rPr lang="en-US" b="1" u="sng" dirty="0">
                <a:ea typeface="Lato"/>
                <a:cs typeface="Lato"/>
              </a:rPr>
              <a:t>read and sign off</a:t>
            </a:r>
            <a:r>
              <a:rPr lang="en-US" dirty="0">
                <a:ea typeface="Lato"/>
                <a:cs typeface="Lato"/>
              </a:rPr>
              <a:t> to acknowledge they commit to these practices.</a:t>
            </a:r>
          </a:p>
          <a:p>
            <a:r>
              <a:rPr lang="en-US" b="1" dirty="0"/>
              <a:t>Discuss activation of Respectful Care Practices with clinical care teams</a:t>
            </a:r>
            <a:r>
              <a:rPr lang="en-US" dirty="0"/>
              <a:t>: how do we improve “Commit to Sit”, active listening, shared decision making... </a:t>
            </a:r>
          </a:p>
          <a:p>
            <a:r>
              <a:rPr lang="en-US" b="1" u="sng" dirty="0">
                <a:ea typeface="Lato"/>
                <a:cs typeface="Lato"/>
              </a:rPr>
              <a:t>Post Respectful Care Practices posters</a:t>
            </a:r>
            <a:r>
              <a:rPr lang="en-US" b="1" dirty="0">
                <a:ea typeface="Lato"/>
                <a:cs typeface="Lato"/>
              </a:rPr>
              <a:t> </a:t>
            </a:r>
            <a:r>
              <a:rPr lang="en-US" dirty="0">
                <a:ea typeface="Lato"/>
                <a:cs typeface="Lato"/>
              </a:rPr>
              <a:t>in patient facing areas where patients can read them: such as admission area, triage, labor and delivery rooms and postpartum! </a:t>
            </a:r>
          </a:p>
          <a:p>
            <a:r>
              <a:rPr lang="en-US" b="1" dirty="0">
                <a:ea typeface="Lato"/>
                <a:cs typeface="Lato"/>
              </a:rPr>
              <a:t>Create a process flow </a:t>
            </a:r>
            <a:r>
              <a:rPr lang="en-US" dirty="0">
                <a:ea typeface="Lato"/>
                <a:cs typeface="Lato"/>
              </a:rPr>
              <a:t>to: </a:t>
            </a:r>
            <a:endParaRPr lang="en-US" dirty="0"/>
          </a:p>
          <a:p>
            <a:pPr lvl="1"/>
            <a:r>
              <a:rPr lang="en-US" sz="2400" b="1" u="sng" dirty="0">
                <a:ea typeface="Lato"/>
                <a:cs typeface="Lato"/>
              </a:rPr>
              <a:t>Provide and Review with all patients</a:t>
            </a:r>
            <a:r>
              <a:rPr lang="en-US" sz="2400" dirty="0">
                <a:ea typeface="Lato"/>
                <a:cs typeface="Lato"/>
              </a:rPr>
              <a:t> the expected </a:t>
            </a:r>
            <a:r>
              <a:rPr lang="en-US" sz="2400" b="1" u="sng" dirty="0">
                <a:ea typeface="Lato"/>
                <a:cs typeface="Lato"/>
              </a:rPr>
              <a:t>Respectful Care Practices</a:t>
            </a:r>
            <a:r>
              <a:rPr lang="en-US" sz="2400" b="1" dirty="0">
                <a:ea typeface="Lato"/>
                <a:cs typeface="Lato"/>
              </a:rPr>
              <a:t> </a:t>
            </a:r>
            <a:r>
              <a:rPr lang="en-US" sz="2400" dirty="0">
                <a:ea typeface="Lato"/>
                <a:cs typeface="Lato"/>
              </a:rPr>
              <a:t>on </a:t>
            </a:r>
            <a:r>
              <a:rPr lang="en-US" sz="2400" b="1" u="sng" dirty="0">
                <a:ea typeface="Lato"/>
                <a:cs typeface="Lato"/>
              </a:rPr>
              <a:t>arrival to L&amp;D</a:t>
            </a:r>
            <a:r>
              <a:rPr lang="en-US" sz="2400" dirty="0">
                <a:ea typeface="Lato"/>
                <a:cs typeface="Lato"/>
              </a:rPr>
              <a:t> and inform patients they will be </a:t>
            </a:r>
            <a:r>
              <a:rPr lang="en-US" sz="2400" b="1" u="sng" dirty="0">
                <a:ea typeface="Lato"/>
                <a:cs typeface="Lato"/>
              </a:rPr>
              <a:t>asked for feedback on their respectful care experience</a:t>
            </a:r>
          </a:p>
          <a:p>
            <a:pPr lvl="1"/>
            <a:r>
              <a:rPr lang="en-US" sz="2400" b="1" u="sng" dirty="0">
                <a:ea typeface="Lato"/>
                <a:cs typeface="Lato"/>
              </a:rPr>
              <a:t>Opportunity to review</a:t>
            </a:r>
            <a:r>
              <a:rPr lang="en-US" sz="2400" dirty="0">
                <a:ea typeface="Lato"/>
                <a:cs typeface="Lato"/>
              </a:rPr>
              <a:t> expected </a:t>
            </a:r>
            <a:r>
              <a:rPr lang="en-US" sz="2400" b="1" u="sng" dirty="0">
                <a:ea typeface="Lato"/>
                <a:cs typeface="Lato"/>
              </a:rPr>
              <a:t>Respectful Care Practices</a:t>
            </a:r>
            <a:r>
              <a:rPr lang="en-US" sz="2400" dirty="0">
                <a:ea typeface="Lato"/>
                <a:cs typeface="Lato"/>
              </a:rPr>
              <a:t> after delivery on </a:t>
            </a:r>
            <a:r>
              <a:rPr lang="en-US" sz="2400" b="1" u="sng" dirty="0">
                <a:ea typeface="Lato"/>
                <a:cs typeface="Lato"/>
              </a:rPr>
              <a:t>postpartum</a:t>
            </a:r>
            <a:endParaRPr lang="en-US" sz="2400" dirty="0">
              <a:ea typeface="Lato"/>
              <a:cs typeface="Lato"/>
            </a:endParaRPr>
          </a:p>
          <a:p>
            <a:pPr lvl="1"/>
            <a:r>
              <a:rPr lang="en-US" sz="2400" dirty="0">
                <a:ea typeface="Lato"/>
                <a:cs typeface="Lato"/>
              </a:rPr>
              <a:t>During postpartum, ensure </a:t>
            </a:r>
            <a:r>
              <a:rPr lang="en-US" sz="2400" b="1" u="sng" dirty="0">
                <a:ea typeface="Lato"/>
                <a:cs typeface="Lato"/>
              </a:rPr>
              <a:t>all patients receive PREM Survey QR code</a:t>
            </a:r>
            <a:r>
              <a:rPr lang="en-US" sz="2400" dirty="0">
                <a:ea typeface="Lato"/>
                <a:cs typeface="Lato"/>
              </a:rPr>
              <a:t> and </a:t>
            </a:r>
            <a:r>
              <a:rPr lang="en-US" sz="2400" dirty="0">
                <a:ea typeface="+mn-lt"/>
                <a:cs typeface="+mn-lt"/>
              </a:rPr>
              <a:t>are </a:t>
            </a:r>
            <a:r>
              <a:rPr lang="en-US" sz="2400" b="1" u="sng" dirty="0">
                <a:ea typeface="+mn-lt"/>
                <a:cs typeface="+mn-lt"/>
              </a:rPr>
              <a:t>asked to anonymously complete the PREM Survey on their phone/or IPAD before discharge</a:t>
            </a:r>
            <a:r>
              <a:rPr lang="en-US" sz="2400" b="1" dirty="0">
                <a:ea typeface="+mn-lt"/>
                <a:cs typeface="+mn-lt"/>
              </a:rPr>
              <a:t> </a:t>
            </a:r>
            <a:r>
              <a:rPr lang="en-US" sz="2400" dirty="0">
                <a:ea typeface="+mn-lt"/>
                <a:cs typeface="+mn-lt"/>
              </a:rPr>
              <a:t>to give their feedback </a:t>
            </a:r>
          </a:p>
          <a:p>
            <a:pPr marL="0" indent="0">
              <a:buClr>
                <a:srgbClr val="F5668F"/>
              </a:buClr>
              <a:buNone/>
            </a:pPr>
            <a:endParaRPr lang="en-US" sz="2400" dirty="0"/>
          </a:p>
          <a:p>
            <a:pPr>
              <a:buClr>
                <a:srgbClr val="F5668F"/>
              </a:buClr>
            </a:pPr>
            <a:endParaRPr lang="en-US" dirty="0"/>
          </a:p>
        </p:txBody>
      </p:sp>
    </p:spTree>
    <p:extLst>
      <p:ext uri="{BB962C8B-B14F-4D97-AF65-F5344CB8AC3E}">
        <p14:creationId xmlns:p14="http://schemas.microsoft.com/office/powerpoint/2010/main" val="147718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45BF-6C05-30CF-5235-B30DD4110217}"/>
              </a:ext>
            </a:extLst>
          </p:cNvPr>
          <p:cNvSpPr>
            <a:spLocks noGrp="1"/>
          </p:cNvSpPr>
          <p:nvPr>
            <p:ph type="title"/>
          </p:nvPr>
        </p:nvSpPr>
        <p:spPr>
          <a:xfrm>
            <a:off x="442912" y="198438"/>
            <a:ext cx="7830231" cy="1325563"/>
          </a:xfrm>
        </p:spPr>
        <p:txBody>
          <a:bodyPr/>
          <a:lstStyle/>
          <a:p>
            <a:pPr>
              <a:spcBef>
                <a:spcPts val="1000"/>
              </a:spcBef>
              <a:spcAft>
                <a:spcPts val="1000"/>
              </a:spcAft>
            </a:pPr>
            <a:r>
              <a:rPr lang="en-US" sz="3500" dirty="0">
                <a:ea typeface="Lato Medium"/>
                <a:cs typeface="Calibri"/>
              </a:rPr>
              <a:t>Reminder: Share pic of your Respectful Care/PREM Survey Promotion</a:t>
            </a:r>
            <a:r>
              <a:rPr lang="en-US" sz="3500" b="0" dirty="0">
                <a:ea typeface="Lato Medium"/>
                <a:cs typeface="Calibri"/>
              </a:rPr>
              <a:t> </a:t>
            </a:r>
            <a:r>
              <a:rPr lang="en-US" dirty="0">
                <a:ea typeface="Lato Medium"/>
                <a:cs typeface="Lato Medium"/>
              </a:rPr>
              <a:t> </a:t>
            </a:r>
            <a:endParaRPr lang="en-US" dirty="0"/>
          </a:p>
        </p:txBody>
      </p:sp>
      <p:pic>
        <p:nvPicPr>
          <p:cNvPr id="6" name="Graphic 6" descr="Camera outline">
            <a:extLst>
              <a:ext uri="{FF2B5EF4-FFF2-40B4-BE49-F238E27FC236}">
                <a16:creationId xmlns:a16="http://schemas.microsoft.com/office/drawing/2014/main" id="{212C211A-40E0-CE23-423D-BE6B6C5EDF2B}"/>
              </a:ext>
            </a:extLst>
          </p:cNvPr>
          <p:cNvPicPr>
            <a:picLocks noGrp="1" noChangeAspect="1"/>
          </p:cNvPicPr>
          <p:nvPr>
            <p:ph idx="1"/>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25150" y="1868487"/>
            <a:ext cx="914400" cy="914400"/>
          </a:xfrm>
        </p:spPr>
      </p:pic>
      <p:sp>
        <p:nvSpPr>
          <p:cNvPr id="4" name="Slide Number Placeholder 3">
            <a:extLst>
              <a:ext uri="{FF2B5EF4-FFF2-40B4-BE49-F238E27FC236}">
                <a16:creationId xmlns:a16="http://schemas.microsoft.com/office/drawing/2014/main" id="{04A17646-4A9F-1FA1-FB31-0794765364D0}"/>
              </a:ext>
            </a:extLst>
          </p:cNvPr>
          <p:cNvSpPr>
            <a:spLocks noGrp="1"/>
          </p:cNvSpPr>
          <p:nvPr>
            <p:ph type="sldNum" sz="quarter" idx="10"/>
          </p:nvPr>
        </p:nvSpPr>
        <p:spPr/>
        <p:txBody>
          <a:bodyPr/>
          <a:lstStyle/>
          <a:p>
            <a:fld id="{97033E4B-E3EB-3D46-B2D8-3159663620FA}" type="slidenum">
              <a:rPr lang="en-US" smtClean="0"/>
              <a:pPr/>
              <a:t>25</a:t>
            </a:fld>
            <a:endParaRPr lang="en-US"/>
          </a:p>
        </p:txBody>
      </p:sp>
      <p:sp>
        <p:nvSpPr>
          <p:cNvPr id="5" name="Footer Placeholder 4">
            <a:extLst>
              <a:ext uri="{FF2B5EF4-FFF2-40B4-BE49-F238E27FC236}">
                <a16:creationId xmlns:a16="http://schemas.microsoft.com/office/drawing/2014/main" id="{DAD6FE8E-0886-6B6C-9119-BE0EF3636533}"/>
              </a:ext>
            </a:extLst>
          </p:cNvPr>
          <p:cNvSpPr>
            <a:spLocks noGrp="1"/>
          </p:cNvSpPr>
          <p:nvPr>
            <p:ph type="ftr" sz="quarter" idx="11"/>
          </p:nvPr>
        </p:nvSpPr>
        <p:spPr/>
        <p:txBody>
          <a:bodyPr/>
          <a:lstStyle/>
          <a:p>
            <a:pPr algn="l"/>
            <a:r>
              <a:rPr lang="en-US"/>
              <a:t>Illinois Perinatal Quality Collaborative</a:t>
            </a:r>
          </a:p>
        </p:txBody>
      </p:sp>
      <p:sp>
        <p:nvSpPr>
          <p:cNvPr id="11" name="Content Placeholder 2">
            <a:extLst>
              <a:ext uri="{FF2B5EF4-FFF2-40B4-BE49-F238E27FC236}">
                <a16:creationId xmlns:a16="http://schemas.microsoft.com/office/drawing/2014/main" id="{9B2F175E-C6F3-BD31-82AA-C92195E2260F}"/>
              </a:ext>
            </a:extLst>
          </p:cNvPr>
          <p:cNvSpPr txBox="1">
            <a:spLocks/>
          </p:cNvSpPr>
          <p:nvPr/>
        </p:nvSpPr>
        <p:spPr>
          <a:xfrm>
            <a:off x="358557" y="1518042"/>
            <a:ext cx="6889967" cy="4697526"/>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mn-lt"/>
                <a:cs typeface="+mn-lt"/>
              </a:rPr>
              <a:t>Grab your cameras and encourage everyone on the unit to get involved with promoting Respectful Care!  How are you engaging your clinical teams?</a:t>
            </a:r>
          </a:p>
          <a:p>
            <a:r>
              <a:rPr lang="en-US" dirty="0">
                <a:ea typeface="+mn-lt"/>
                <a:cs typeface="+mn-lt"/>
              </a:rPr>
              <a:t>Ex- Take pictures of </a:t>
            </a:r>
            <a:r>
              <a:rPr lang="en-US" u="sng" dirty="0">
                <a:ea typeface="+mn-lt"/>
                <a:cs typeface="+mn-lt"/>
              </a:rPr>
              <a:t>clinical team members</a:t>
            </a:r>
            <a:r>
              <a:rPr lang="en-US" dirty="0">
                <a:ea typeface="+mn-lt"/>
                <a:cs typeface="+mn-lt"/>
              </a:rPr>
              <a:t>:</a:t>
            </a:r>
            <a:endParaRPr lang="en-US" dirty="0">
              <a:ea typeface="Lato"/>
              <a:cs typeface="+mn-lt"/>
            </a:endParaRPr>
          </a:p>
          <a:p>
            <a:pPr lvl="1">
              <a:spcAft>
                <a:spcPts val="0"/>
              </a:spcAft>
            </a:pPr>
            <a:r>
              <a:rPr lang="en-US" dirty="0">
                <a:ea typeface="+mn-lt"/>
                <a:cs typeface="+mn-lt"/>
              </a:rPr>
              <a:t>With dedicated Respectful Care/PREM bulletin board(s)</a:t>
            </a:r>
            <a:endParaRPr lang="en-US" dirty="0">
              <a:ea typeface="Lato"/>
              <a:cs typeface="+mn-lt"/>
            </a:endParaRPr>
          </a:p>
          <a:p>
            <a:pPr lvl="1">
              <a:spcAft>
                <a:spcPts val="0"/>
              </a:spcAft>
            </a:pPr>
            <a:r>
              <a:rPr lang="en-US" dirty="0">
                <a:ea typeface="+mn-lt"/>
                <a:cs typeface="+mn-lt"/>
              </a:rPr>
              <a:t>During  Respectful Care/PREM discussion staff huddles</a:t>
            </a:r>
          </a:p>
          <a:p>
            <a:pPr lvl="1">
              <a:spcAft>
                <a:spcPts val="0"/>
              </a:spcAft>
            </a:pPr>
            <a:r>
              <a:rPr lang="en-US" dirty="0">
                <a:ea typeface="+mn-lt"/>
                <a:cs typeface="+mn-lt"/>
              </a:rPr>
              <a:t>Team discussion around a Respectful Care Poster or PREM flyer</a:t>
            </a:r>
          </a:p>
          <a:p>
            <a:pPr lvl="1">
              <a:spcAft>
                <a:spcPts val="0"/>
              </a:spcAft>
            </a:pPr>
            <a:r>
              <a:rPr lang="en-US" dirty="0">
                <a:ea typeface="+mn-lt"/>
                <a:cs typeface="+mn-lt"/>
              </a:rPr>
              <a:t>Wearing Respectful Care Buttons with pride</a:t>
            </a:r>
          </a:p>
          <a:p>
            <a:pPr marL="0" indent="0">
              <a:buClr>
                <a:srgbClr val="F5668F"/>
              </a:buClr>
              <a:buNone/>
            </a:pPr>
            <a:r>
              <a:rPr lang="en-US" b="1" dirty="0">
                <a:ea typeface="Lato"/>
                <a:cs typeface="Lato"/>
              </a:rPr>
              <a:t>Submit your </a:t>
            </a:r>
            <a:r>
              <a:rPr lang="en-US" b="1" dirty="0">
                <a:ea typeface="Lato"/>
                <a:cs typeface="Calibri"/>
              </a:rPr>
              <a:t>Respectful Care/PREM promotion photos to </a:t>
            </a:r>
            <a:r>
              <a:rPr lang="en-US" b="1" dirty="0">
                <a:ea typeface="Lato"/>
                <a:cs typeface="Calibri"/>
                <a:hlinkClick r:id="rId4"/>
              </a:rPr>
              <a:t>info@ilpqc.org</a:t>
            </a:r>
            <a:r>
              <a:rPr lang="en-US" b="1" dirty="0">
                <a:ea typeface="Lato"/>
                <a:cs typeface="Calibri"/>
              </a:rPr>
              <a:t> to enter the QI coffee &amp; doughnuts gift card raffle </a:t>
            </a:r>
            <a:r>
              <a:rPr lang="en-US" b="1" u="sng" dirty="0">
                <a:highlight>
                  <a:srgbClr val="FFFF00"/>
                </a:highlight>
                <a:ea typeface="Lato"/>
                <a:cs typeface="Calibri"/>
              </a:rPr>
              <a:t>by March 15th, 2023</a:t>
            </a:r>
            <a:r>
              <a:rPr lang="en-US" b="1" dirty="0">
                <a:highlight>
                  <a:srgbClr val="FFFF00"/>
                </a:highlight>
                <a:ea typeface="Lato"/>
                <a:cs typeface="Calibri"/>
              </a:rPr>
              <a:t>.</a:t>
            </a:r>
            <a:endParaRPr lang="en-US" b="1">
              <a:highlight>
                <a:srgbClr val="FFFF00"/>
              </a:highlight>
              <a:ea typeface="Lato"/>
              <a:cs typeface="+mn-lt"/>
            </a:endParaRPr>
          </a:p>
          <a:p>
            <a:pPr lvl="1">
              <a:buClr>
                <a:srgbClr val="1C498B"/>
              </a:buClr>
            </a:pPr>
            <a:endParaRPr lang="en-US" dirty="0">
              <a:cs typeface="Calibri"/>
            </a:endParaRPr>
          </a:p>
          <a:p>
            <a:pPr marL="0" indent="0">
              <a:buNone/>
            </a:pPr>
            <a:endParaRPr lang="en-US" dirty="0">
              <a:cs typeface="Calibri"/>
            </a:endParaRPr>
          </a:p>
        </p:txBody>
      </p:sp>
      <p:pic>
        <p:nvPicPr>
          <p:cNvPr id="12" name="Picture 12" descr="Interior designers discussing blueprints hanging in office">
            <a:extLst>
              <a:ext uri="{FF2B5EF4-FFF2-40B4-BE49-F238E27FC236}">
                <a16:creationId xmlns:a16="http://schemas.microsoft.com/office/drawing/2014/main" id="{1BEE8CDB-7876-E0AF-894F-28E0276152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6181" y="1717104"/>
            <a:ext cx="2743199" cy="1828353"/>
          </a:xfrm>
          <a:prstGeom prst="rect">
            <a:avLst/>
          </a:prstGeom>
        </p:spPr>
      </p:pic>
      <p:pic>
        <p:nvPicPr>
          <p:cNvPr id="14" name="Picture 14" descr="Businesspeople clapping">
            <a:extLst>
              <a:ext uri="{FF2B5EF4-FFF2-40B4-BE49-F238E27FC236}">
                <a16:creationId xmlns:a16="http://schemas.microsoft.com/office/drawing/2014/main" id="{0E22C8E2-8771-940F-851A-BFE858FCD6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59388" y="3124034"/>
            <a:ext cx="2743199" cy="1828978"/>
          </a:xfrm>
          <a:prstGeom prst="rect">
            <a:avLst/>
          </a:prstGeom>
        </p:spPr>
      </p:pic>
      <p:pic>
        <p:nvPicPr>
          <p:cNvPr id="13" name="Picture 13" descr="Business team brainstorming">
            <a:extLst>
              <a:ext uri="{FF2B5EF4-FFF2-40B4-BE49-F238E27FC236}">
                <a16:creationId xmlns:a16="http://schemas.microsoft.com/office/drawing/2014/main" id="{E5A281A9-4023-E85A-84DC-AC1E24DABE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48525" y="4574381"/>
            <a:ext cx="2743200" cy="1828800"/>
          </a:xfrm>
          <a:prstGeom prst="rect">
            <a:avLst/>
          </a:prstGeom>
        </p:spPr>
      </p:pic>
    </p:spTree>
    <p:extLst>
      <p:ext uri="{BB962C8B-B14F-4D97-AF65-F5344CB8AC3E}">
        <p14:creationId xmlns:p14="http://schemas.microsoft.com/office/powerpoint/2010/main" val="3377575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1" y="2268001"/>
            <a:ext cx="3704099" cy="4589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58750" y="22389"/>
            <a:ext cx="4730328" cy="3211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89079" y="2101560"/>
            <a:ext cx="3704098" cy="4671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4741" y="83221"/>
            <a:ext cx="1619181" cy="2101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75145">
            <a:off x="1271414" y="828096"/>
            <a:ext cx="611809" cy="611809"/>
          </a:xfrm>
          <a:prstGeom prst="rect">
            <a:avLst/>
          </a:prstGeom>
        </p:spPr>
      </p:pic>
      <p:graphicFrame>
        <p:nvGraphicFramePr>
          <p:cNvPr id="6" name="Diagram 5"/>
          <p:cNvGraphicFramePr/>
          <p:nvPr/>
        </p:nvGraphicFramePr>
        <p:xfrm>
          <a:off x="2800141" y="3140829"/>
          <a:ext cx="6876476" cy="35735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65874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D9D2-FD51-4B03-BD7A-F1350B0E301B}"/>
              </a:ext>
            </a:extLst>
          </p:cNvPr>
          <p:cNvSpPr>
            <a:spLocks noGrp="1"/>
          </p:cNvSpPr>
          <p:nvPr>
            <p:ph type="title"/>
          </p:nvPr>
        </p:nvSpPr>
        <p:spPr>
          <a:xfrm>
            <a:off x="391885" y="46149"/>
            <a:ext cx="6762262" cy="1345101"/>
          </a:xfrm>
          <a:solidFill>
            <a:schemeClr val="bg1"/>
          </a:solidFill>
        </p:spPr>
        <p:txBody>
          <a:bodyPr/>
          <a:lstStyle/>
          <a:p>
            <a:pPr marL="12700" marR="5080" fontAlgn="base">
              <a:lnSpc>
                <a:spcPct val="100000"/>
              </a:lnSpc>
              <a:spcAft>
                <a:spcPct val="0"/>
              </a:spcAft>
            </a:pPr>
            <a:r>
              <a:rPr lang="en-US" b="1">
                <a:solidFill>
                  <a:schemeClr val="accent1"/>
                </a:solidFill>
              </a:rPr>
              <a:t>Addressing Respectful Care</a:t>
            </a:r>
          </a:p>
        </p:txBody>
      </p:sp>
      <p:sp>
        <p:nvSpPr>
          <p:cNvPr id="4" name="Slide Number Placeholder 3">
            <a:extLst>
              <a:ext uri="{FF2B5EF4-FFF2-40B4-BE49-F238E27FC236}">
                <a16:creationId xmlns:a16="http://schemas.microsoft.com/office/drawing/2014/main" id="{C4CEE450-F382-85B8-1007-AE56BB298F32}"/>
              </a:ext>
            </a:extLst>
          </p:cNvPr>
          <p:cNvSpPr>
            <a:spLocks noGrp="1"/>
          </p:cNvSpPr>
          <p:nvPr>
            <p:ph type="sldNum" sz="quarter" idx="10"/>
          </p:nvPr>
        </p:nvSpPr>
        <p:spPr/>
        <p:txBody>
          <a:bodyPr/>
          <a:lstStyle/>
          <a:p>
            <a:fld id="{97033E4B-E3EB-3D46-B2D8-3159663620FA}" type="slidenum">
              <a:rPr lang="en-US" dirty="0" smtClean="0"/>
              <a:pPr/>
              <a:t>27</a:t>
            </a:fld>
            <a:endParaRPr lang="en-US"/>
          </a:p>
        </p:txBody>
      </p:sp>
      <p:sp>
        <p:nvSpPr>
          <p:cNvPr id="5" name="Footer Placeholder 4">
            <a:extLst>
              <a:ext uri="{FF2B5EF4-FFF2-40B4-BE49-F238E27FC236}">
                <a16:creationId xmlns:a16="http://schemas.microsoft.com/office/drawing/2014/main" id="{D78FCC0D-964B-6184-D355-259732ED254B}"/>
              </a:ext>
            </a:extLst>
          </p:cNvPr>
          <p:cNvSpPr>
            <a:spLocks noGrp="1"/>
          </p:cNvSpPr>
          <p:nvPr>
            <p:ph type="ftr" sz="quarter" idx="11"/>
          </p:nvPr>
        </p:nvSpPr>
        <p:spPr/>
        <p:txBody>
          <a:bodyPr/>
          <a:lstStyle/>
          <a:p>
            <a:pPr algn="l"/>
            <a:r>
              <a:rPr lang="en-US"/>
              <a:t>Illinois Perinatal Quality Collaborative</a:t>
            </a:r>
          </a:p>
        </p:txBody>
      </p:sp>
      <p:pic>
        <p:nvPicPr>
          <p:cNvPr id="7" name="Graphic 8" descr="Comment Heart with solid fill">
            <a:extLst>
              <a:ext uri="{FF2B5EF4-FFF2-40B4-BE49-F238E27FC236}">
                <a16:creationId xmlns:a16="http://schemas.microsoft.com/office/drawing/2014/main" id="{D87B850A-7D54-E2AE-BDEA-E251864DA8A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89442" y="663520"/>
            <a:ext cx="848990" cy="844123"/>
          </a:xfrm>
          <a:prstGeom prst="rect">
            <a:avLst/>
          </a:prstGeom>
        </p:spPr>
      </p:pic>
      <p:pic>
        <p:nvPicPr>
          <p:cNvPr id="9" name="Graphic 9" descr="Chat bubble with solid fill">
            <a:extLst>
              <a:ext uri="{FF2B5EF4-FFF2-40B4-BE49-F238E27FC236}">
                <a16:creationId xmlns:a16="http://schemas.microsoft.com/office/drawing/2014/main" id="{50CFD431-CB01-C910-AC6D-370A2FB8383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37880" y="1583"/>
            <a:ext cx="908632" cy="893999"/>
          </a:xfrm>
          <a:prstGeom prst="rect">
            <a:avLst/>
          </a:prstGeom>
        </p:spPr>
      </p:pic>
      <p:sp>
        <p:nvSpPr>
          <p:cNvPr id="11" name="TextBox 10">
            <a:extLst>
              <a:ext uri="{FF2B5EF4-FFF2-40B4-BE49-F238E27FC236}">
                <a16:creationId xmlns:a16="http://schemas.microsoft.com/office/drawing/2014/main" id="{8320719F-594E-E227-EE8E-E8A38B7442F7}"/>
              </a:ext>
            </a:extLst>
          </p:cNvPr>
          <p:cNvSpPr txBox="1"/>
          <p:nvPr/>
        </p:nvSpPr>
        <p:spPr>
          <a:xfrm>
            <a:off x="258567" y="1634783"/>
            <a:ext cx="317869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To date, </a:t>
            </a:r>
            <a:endParaRPr lang="en-US" sz="2000">
              <a:ea typeface="+mn-lt"/>
              <a:cs typeface="+mn-lt"/>
            </a:endParaRPr>
          </a:p>
          <a:p>
            <a:r>
              <a:rPr lang="en-US" sz="2000" b="1">
                <a:cs typeface="Arial"/>
              </a:rPr>
              <a:t>1,620</a:t>
            </a:r>
            <a:r>
              <a:rPr lang="en-US" sz="2000">
                <a:cs typeface="Arial"/>
              </a:rPr>
              <a:t> PREM surveys submitted </a:t>
            </a:r>
            <a:r>
              <a:rPr lang="en-US" sz="2000" b="1">
                <a:cs typeface="Arial"/>
              </a:rPr>
              <a:t>across 47 hospitals </a:t>
            </a:r>
            <a:endParaRPr lang="en-US" sz="2000" b="1">
              <a:ea typeface="+mn-lt"/>
              <a:cs typeface="+mn-lt"/>
            </a:endParaRPr>
          </a:p>
          <a:p>
            <a:endParaRPr lang="en-US" sz="2000">
              <a:ea typeface="+mn-lt"/>
              <a:cs typeface="+mn-lt"/>
            </a:endParaRPr>
          </a:p>
          <a:p>
            <a:r>
              <a:rPr lang="en-US" sz="2000">
                <a:ea typeface="+mn-lt"/>
                <a:cs typeface="+mn-lt"/>
              </a:rPr>
              <a:t>Among the 47 hospitals, the statewide average PREM </a:t>
            </a:r>
            <a:r>
              <a:rPr lang="en-US" sz="2000" b="1">
                <a:ea typeface="+mn-lt"/>
                <a:cs typeface="+mn-lt"/>
              </a:rPr>
              <a:t>completion rate is only 8%</a:t>
            </a:r>
          </a:p>
          <a:p>
            <a:endParaRPr lang="en-US" sz="2000">
              <a:ea typeface="+mn-lt"/>
              <a:cs typeface="+mn-lt"/>
            </a:endParaRPr>
          </a:p>
          <a:p>
            <a:r>
              <a:rPr lang="en-US" sz="2000">
                <a:ea typeface="+mn-lt"/>
                <a:cs typeface="+mn-lt"/>
              </a:rPr>
              <a:t>A few hospitals have </a:t>
            </a:r>
            <a:r>
              <a:rPr lang="en-US" sz="2000" b="1">
                <a:ea typeface="+mn-lt"/>
                <a:cs typeface="+mn-lt"/>
              </a:rPr>
              <a:t>completion rates ranging from 30-90%</a:t>
            </a:r>
            <a:r>
              <a:rPr lang="en-US" sz="2000">
                <a:ea typeface="+mn-lt"/>
                <a:cs typeface="+mn-lt"/>
              </a:rPr>
              <a:t>. Great work!!</a:t>
            </a:r>
          </a:p>
          <a:p>
            <a:endParaRPr lang="en-US" sz="2800">
              <a:cs typeface="Arial"/>
            </a:endParaRPr>
          </a:p>
        </p:txBody>
      </p:sp>
      <p:pic>
        <p:nvPicPr>
          <p:cNvPr id="8" name="Picture 9" descr="Graphical user interface, text, application&#10;&#10;Description automatically generated">
            <a:extLst>
              <a:ext uri="{FF2B5EF4-FFF2-40B4-BE49-F238E27FC236}">
                <a16:creationId xmlns:a16="http://schemas.microsoft.com/office/drawing/2014/main" id="{BE71FECE-EAF2-6A97-AAAC-D71F1DC338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50363" y="1565758"/>
            <a:ext cx="3237844" cy="4910683"/>
          </a:xfrm>
          <a:prstGeom prst="rect">
            <a:avLst/>
          </a:prstGeom>
        </p:spPr>
      </p:pic>
      <p:pic>
        <p:nvPicPr>
          <p:cNvPr id="10" name="Picture 13" descr="A picture containing text, screenshot, person&#10;&#10;Description automatically generated">
            <a:extLst>
              <a:ext uri="{FF2B5EF4-FFF2-40B4-BE49-F238E27FC236}">
                <a16:creationId xmlns:a16="http://schemas.microsoft.com/office/drawing/2014/main" id="{BA2BBB74-969C-9D8B-3F52-AED0C91089E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326"/>
          <a:stretch/>
        </p:blipFill>
        <p:spPr>
          <a:xfrm>
            <a:off x="6798641" y="1285800"/>
            <a:ext cx="3017659" cy="4153618"/>
          </a:xfrm>
          <a:prstGeom prst="rect">
            <a:avLst/>
          </a:prstGeom>
        </p:spPr>
      </p:pic>
      <p:pic>
        <p:nvPicPr>
          <p:cNvPr id="14" name="Picture 14" descr="Qr code&#10;&#10;Description automatically generated">
            <a:extLst>
              <a:ext uri="{FF2B5EF4-FFF2-40B4-BE49-F238E27FC236}">
                <a16:creationId xmlns:a16="http://schemas.microsoft.com/office/drawing/2014/main" id="{30160C7C-72F1-AEC4-6C68-5824F9BC164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48460" y="3453658"/>
            <a:ext cx="2743200" cy="3404743"/>
          </a:xfrm>
          <a:prstGeom prst="rect">
            <a:avLst/>
          </a:prstGeom>
        </p:spPr>
      </p:pic>
    </p:spTree>
    <p:extLst>
      <p:ext uri="{BB962C8B-B14F-4D97-AF65-F5344CB8AC3E}">
        <p14:creationId xmlns:p14="http://schemas.microsoft.com/office/powerpoint/2010/main" val="3594893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BF9F6-D31D-0F40-7B9C-9C34C3831A0E}"/>
              </a:ext>
            </a:extLst>
          </p:cNvPr>
          <p:cNvSpPr>
            <a:spLocks noGrp="1"/>
          </p:cNvSpPr>
          <p:nvPr>
            <p:ph type="title"/>
          </p:nvPr>
        </p:nvSpPr>
        <p:spPr>
          <a:xfrm>
            <a:off x="609600" y="365125"/>
            <a:ext cx="6988629" cy="1347334"/>
          </a:xfrm>
        </p:spPr>
        <p:txBody>
          <a:bodyPr/>
          <a:lstStyle/>
          <a:p>
            <a:r>
              <a:rPr lang="en-US" sz="3200" dirty="0">
                <a:ea typeface="Lato Medium"/>
                <a:cs typeface="Lato Medium"/>
              </a:rPr>
              <a:t>Summary of PREM Survey Completion: Demographic Breakdown</a:t>
            </a:r>
            <a:endParaRPr lang="en-US" sz="3200"/>
          </a:p>
        </p:txBody>
      </p:sp>
      <p:sp>
        <p:nvSpPr>
          <p:cNvPr id="3" name="Content Placeholder 2">
            <a:extLst>
              <a:ext uri="{FF2B5EF4-FFF2-40B4-BE49-F238E27FC236}">
                <a16:creationId xmlns:a16="http://schemas.microsoft.com/office/drawing/2014/main" id="{B8D10F47-C59B-9F2F-B09E-541CEAD0FB91}"/>
              </a:ext>
            </a:extLst>
          </p:cNvPr>
          <p:cNvSpPr>
            <a:spLocks noGrp="1"/>
          </p:cNvSpPr>
          <p:nvPr>
            <p:ph idx="1"/>
          </p:nvPr>
        </p:nvSpPr>
        <p:spPr>
          <a:xfrm>
            <a:off x="609600" y="1629682"/>
            <a:ext cx="10972800" cy="4351338"/>
          </a:xfrm>
        </p:spPr>
        <p:txBody>
          <a:bodyPr vert="horz" lIns="91440" tIns="45720" rIns="91440" bIns="45720" rtlCol="0" anchor="t">
            <a:noAutofit/>
          </a:bodyPr>
          <a:lstStyle/>
          <a:p>
            <a:r>
              <a:rPr lang="en-US" dirty="0">
                <a:ea typeface="Lato"/>
                <a:cs typeface="Lato"/>
              </a:rPr>
              <a:t>Race</a:t>
            </a:r>
            <a:endParaRPr lang="en-US" dirty="0"/>
          </a:p>
          <a:p>
            <a:pPr lvl="1"/>
            <a:r>
              <a:rPr lang="en-US" dirty="0">
                <a:ea typeface="Lato"/>
                <a:cs typeface="Calibri"/>
              </a:rPr>
              <a:t>18% of survey respondents reported their race as </a:t>
            </a:r>
            <a:r>
              <a:rPr lang="en-US" b="1" dirty="0">
                <a:ea typeface="Lato"/>
                <a:cs typeface="Calibri"/>
              </a:rPr>
              <a:t>Hispanic</a:t>
            </a:r>
            <a:endParaRPr lang="en-US" b="1" dirty="0">
              <a:ea typeface="+mn-lt"/>
              <a:cs typeface="+mn-lt"/>
            </a:endParaRPr>
          </a:p>
          <a:p>
            <a:pPr lvl="1"/>
            <a:r>
              <a:rPr lang="en-US" dirty="0">
                <a:ea typeface="Lato"/>
                <a:cs typeface="Calibri"/>
              </a:rPr>
              <a:t>75% of survey respondents reported their race as</a:t>
            </a:r>
            <a:r>
              <a:rPr lang="en-US" b="1" dirty="0">
                <a:ea typeface="Lato"/>
                <a:cs typeface="Calibri"/>
              </a:rPr>
              <a:t> Non-Hispanic</a:t>
            </a:r>
            <a:endParaRPr lang="en-US" b="1"/>
          </a:p>
          <a:p>
            <a:pPr>
              <a:buClr>
                <a:srgbClr val="F5668F"/>
              </a:buClr>
            </a:pPr>
            <a:r>
              <a:rPr lang="en-US" dirty="0">
                <a:ea typeface="Lato"/>
                <a:cs typeface="Lato"/>
              </a:rPr>
              <a:t>Ethnicity</a:t>
            </a:r>
          </a:p>
          <a:p>
            <a:pPr lvl="1"/>
            <a:r>
              <a:rPr lang="en-US" dirty="0">
                <a:ea typeface="Lato"/>
                <a:cs typeface="Lato"/>
              </a:rPr>
              <a:t>21% of survey respondents reported their ethnicity as </a:t>
            </a:r>
            <a:r>
              <a:rPr lang="en-US" b="1" dirty="0">
                <a:ea typeface="Lato"/>
                <a:cs typeface="Lato"/>
              </a:rPr>
              <a:t>Black</a:t>
            </a:r>
          </a:p>
          <a:p>
            <a:pPr lvl="1">
              <a:buClr>
                <a:srgbClr val="1C498B"/>
              </a:buClr>
            </a:pPr>
            <a:r>
              <a:rPr lang="en-US" dirty="0">
                <a:ea typeface="Lato"/>
                <a:cs typeface="Lato"/>
              </a:rPr>
              <a:t>62% of survey respondents reported their ethnicity as</a:t>
            </a:r>
            <a:r>
              <a:rPr lang="en-US" b="1" dirty="0">
                <a:ea typeface="Lato"/>
                <a:cs typeface="Lato"/>
              </a:rPr>
              <a:t> White</a:t>
            </a:r>
          </a:p>
          <a:p>
            <a:pPr>
              <a:buClr>
                <a:srgbClr val="F5668F"/>
              </a:buClr>
            </a:pPr>
            <a:r>
              <a:rPr lang="en-US" dirty="0">
                <a:ea typeface="Lato"/>
                <a:cs typeface="Lato"/>
              </a:rPr>
              <a:t>Insurance</a:t>
            </a:r>
          </a:p>
          <a:p>
            <a:pPr lvl="1"/>
            <a:r>
              <a:rPr lang="en-US" dirty="0">
                <a:ea typeface="Lato"/>
                <a:cs typeface="Lato"/>
              </a:rPr>
              <a:t>52% of survey respondents have </a:t>
            </a:r>
            <a:r>
              <a:rPr lang="en-US" b="1" dirty="0">
                <a:ea typeface="Lato"/>
                <a:cs typeface="Lato"/>
              </a:rPr>
              <a:t>private insurance</a:t>
            </a:r>
          </a:p>
          <a:p>
            <a:pPr lvl="1"/>
            <a:r>
              <a:rPr lang="en-US" dirty="0">
                <a:ea typeface="Lato"/>
                <a:cs typeface="Lato"/>
              </a:rPr>
              <a:t>41% of survey respondents have </a:t>
            </a:r>
            <a:r>
              <a:rPr lang="en-US" b="1" dirty="0">
                <a:ea typeface="Lato"/>
                <a:cs typeface="Lato"/>
              </a:rPr>
              <a:t>public insurance</a:t>
            </a:r>
            <a:endParaRPr lang="en-US" b="1"/>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24D19FD0-829E-DB70-3C52-505DAB630E04}"/>
              </a:ext>
            </a:extLst>
          </p:cNvPr>
          <p:cNvSpPr>
            <a:spLocks noGrp="1"/>
          </p:cNvSpPr>
          <p:nvPr>
            <p:ph type="sldNum" sz="quarter" idx="10"/>
          </p:nvPr>
        </p:nvSpPr>
        <p:spPr/>
        <p:txBody>
          <a:bodyPr/>
          <a:lstStyle/>
          <a:p>
            <a:fld id="{97033E4B-E3EB-3D46-B2D8-3159663620FA}" type="slidenum">
              <a:rPr lang="en-US" smtClean="0"/>
              <a:pPr/>
              <a:t>28</a:t>
            </a:fld>
            <a:endParaRPr lang="en-US"/>
          </a:p>
        </p:txBody>
      </p:sp>
      <p:sp>
        <p:nvSpPr>
          <p:cNvPr id="5" name="Footer Placeholder 4">
            <a:extLst>
              <a:ext uri="{FF2B5EF4-FFF2-40B4-BE49-F238E27FC236}">
                <a16:creationId xmlns:a16="http://schemas.microsoft.com/office/drawing/2014/main" id="{891DDFCF-670D-963D-CF94-DC588E96B1AD}"/>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85253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17E90-5216-7B39-A4F5-CE207928746B}"/>
              </a:ext>
            </a:extLst>
          </p:cNvPr>
          <p:cNvSpPr>
            <a:spLocks noGrp="1"/>
          </p:cNvSpPr>
          <p:nvPr>
            <p:ph type="title"/>
          </p:nvPr>
        </p:nvSpPr>
        <p:spPr/>
        <p:txBody>
          <a:bodyPr/>
          <a:lstStyle/>
          <a:p>
            <a:r>
              <a:rPr lang="en-US">
                <a:ea typeface="Lato Medium"/>
                <a:cs typeface="Lato Medium"/>
              </a:rPr>
              <a:t>PREM Data Breakdown</a:t>
            </a:r>
            <a:endParaRPr lang="en-US"/>
          </a:p>
        </p:txBody>
      </p:sp>
    </p:spTree>
    <p:extLst>
      <p:ext uri="{BB962C8B-B14F-4D97-AF65-F5344CB8AC3E}">
        <p14:creationId xmlns:p14="http://schemas.microsoft.com/office/powerpoint/2010/main" val="211276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Aleena! </a:t>
            </a:r>
          </a:p>
        </p:txBody>
      </p:sp>
      <p:sp>
        <p:nvSpPr>
          <p:cNvPr id="3" name="Content Placeholder 2"/>
          <p:cNvSpPr>
            <a:spLocks noGrp="1"/>
          </p:cNvSpPr>
          <p:nvPr>
            <p:ph idx="1"/>
          </p:nvPr>
        </p:nvSpPr>
        <p:spPr>
          <a:xfrm>
            <a:off x="609600" y="1825625"/>
            <a:ext cx="9473514" cy="4351338"/>
          </a:xfrm>
        </p:spPr>
        <p:txBody>
          <a:bodyPr/>
          <a:lstStyle/>
          <a:p>
            <a:pPr marL="0" indent="0" algn="ctr">
              <a:buNone/>
            </a:pPr>
            <a:r>
              <a:rPr lang="en-US" dirty="0"/>
              <a:t>Please welcome our newest ILPQC </a:t>
            </a:r>
            <a:r>
              <a:rPr lang="en-US"/>
              <a:t>team member: </a:t>
            </a:r>
            <a:endParaRPr lang="en-US" dirty="0"/>
          </a:p>
          <a:p>
            <a:pPr marL="0" indent="0" algn="ctr">
              <a:buNone/>
            </a:pPr>
            <a:endParaRPr lang="en-US" dirty="0"/>
          </a:p>
          <a:p>
            <a:pPr marL="0" indent="0" algn="ctr">
              <a:buNone/>
            </a:pPr>
            <a:r>
              <a:rPr lang="en-US" sz="3600" b="1" dirty="0">
                <a:solidFill>
                  <a:schemeClr val="accent1"/>
                </a:solidFill>
              </a:rPr>
              <a:t>Aleena Surenian, MPH</a:t>
            </a:r>
          </a:p>
          <a:p>
            <a:pPr marL="0" indent="0" algn="ctr">
              <a:buNone/>
            </a:pPr>
            <a:r>
              <a:rPr lang="en-US" sz="3600" b="1" dirty="0">
                <a:solidFill>
                  <a:schemeClr val="accent1"/>
                </a:solidFill>
              </a:rPr>
              <a:t>ILPQC Project Coordinator </a:t>
            </a:r>
          </a:p>
        </p:txBody>
      </p:sp>
      <p:sp>
        <p:nvSpPr>
          <p:cNvPr id="4" name="Slide Number Placeholder 3"/>
          <p:cNvSpPr>
            <a:spLocks noGrp="1"/>
          </p:cNvSpPr>
          <p:nvPr>
            <p:ph type="sldNum" sz="quarter" idx="10"/>
          </p:nvPr>
        </p:nvSpPr>
        <p:spPr/>
        <p:txBody>
          <a:bodyPr/>
          <a:lstStyle/>
          <a:p>
            <a:fld id="{97033E4B-E3EB-3D46-B2D8-3159663620FA}" type="slidenum">
              <a:rPr lang="en-US" smtClean="0"/>
              <a:pPr/>
              <a:t>3</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7" name="Picture 6"/>
          <p:cNvPicPr>
            <a:picLocks noChangeAspect="1"/>
          </p:cNvPicPr>
          <p:nvPr/>
        </p:nvPicPr>
        <p:blipFill>
          <a:blip r:embed="rId2"/>
          <a:stretch>
            <a:fillRect/>
          </a:stretch>
        </p:blipFill>
        <p:spPr>
          <a:xfrm>
            <a:off x="8533742" y="2573235"/>
            <a:ext cx="2896258" cy="3147703"/>
          </a:xfrm>
          <a:prstGeom prst="rect">
            <a:avLst/>
          </a:prstGeom>
        </p:spPr>
      </p:pic>
    </p:spTree>
    <p:extLst>
      <p:ext uri="{BB962C8B-B14F-4D97-AF65-F5344CB8AC3E}">
        <p14:creationId xmlns:p14="http://schemas.microsoft.com/office/powerpoint/2010/main" val="448335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A262-F45C-CE5D-29B8-073286117DB6}"/>
              </a:ext>
            </a:extLst>
          </p:cNvPr>
          <p:cNvSpPr>
            <a:spLocks noGrp="1"/>
          </p:cNvSpPr>
          <p:nvPr>
            <p:ph type="title"/>
          </p:nvPr>
        </p:nvSpPr>
        <p:spPr>
          <a:xfrm>
            <a:off x="-1183" y="-246071"/>
            <a:ext cx="10157139" cy="1325563"/>
          </a:xfrm>
        </p:spPr>
        <p:txBody>
          <a:bodyPr/>
          <a:lstStyle/>
          <a:p>
            <a:r>
              <a:rPr lang="en-US" dirty="0">
                <a:ea typeface="Lato Medium"/>
                <a:cs typeface="Calibri"/>
              </a:rPr>
              <a:t>PREM Measures by Race/Ethnicity, pt. 1</a:t>
            </a:r>
            <a:endParaRPr lang="en-US" b="0" dirty="0">
              <a:ea typeface="Lato Medium"/>
              <a:cs typeface="+mj-lt"/>
            </a:endParaRPr>
          </a:p>
        </p:txBody>
      </p:sp>
      <p:sp>
        <p:nvSpPr>
          <p:cNvPr id="4" name="Slide Number Placeholder 3">
            <a:extLst>
              <a:ext uri="{FF2B5EF4-FFF2-40B4-BE49-F238E27FC236}">
                <a16:creationId xmlns:a16="http://schemas.microsoft.com/office/drawing/2014/main" id="{090394F8-781A-F5D1-55B3-9FA01D07EA14}"/>
              </a:ext>
            </a:extLst>
          </p:cNvPr>
          <p:cNvSpPr>
            <a:spLocks noGrp="1"/>
          </p:cNvSpPr>
          <p:nvPr>
            <p:ph type="sldNum" sz="quarter" idx="10"/>
          </p:nvPr>
        </p:nvSpPr>
        <p:spPr/>
        <p:txBody>
          <a:bodyPr/>
          <a:lstStyle/>
          <a:p>
            <a:fld id="{97033E4B-E3EB-3D46-B2D8-3159663620FA}" type="slidenum">
              <a:rPr lang="en-US" smtClean="0"/>
              <a:pPr/>
              <a:t>30</a:t>
            </a:fld>
            <a:endParaRPr lang="en-US"/>
          </a:p>
        </p:txBody>
      </p:sp>
      <p:sp>
        <p:nvSpPr>
          <p:cNvPr id="5" name="Footer Placeholder 4">
            <a:extLst>
              <a:ext uri="{FF2B5EF4-FFF2-40B4-BE49-F238E27FC236}">
                <a16:creationId xmlns:a16="http://schemas.microsoft.com/office/drawing/2014/main" id="{1B5F3CAE-5006-C02E-B9C2-4C2ED3245201}"/>
              </a:ext>
            </a:extLst>
          </p:cNvPr>
          <p:cNvSpPr>
            <a:spLocks noGrp="1"/>
          </p:cNvSpPr>
          <p:nvPr>
            <p:ph type="ftr" sz="quarter" idx="11"/>
          </p:nvPr>
        </p:nvSpPr>
        <p:spPr/>
        <p:txBody>
          <a:bodyPr/>
          <a:lstStyle/>
          <a:p>
            <a:pPr algn="l"/>
            <a:r>
              <a:rPr lang="en-US"/>
              <a:t>Illinois Perinatal Quality Collaborative</a:t>
            </a:r>
          </a:p>
        </p:txBody>
      </p:sp>
      <p:pic>
        <p:nvPicPr>
          <p:cNvPr id="7" name="Picture 4" descr="Chart, bar chart&#10;&#10;Description automatically generated">
            <a:extLst>
              <a:ext uri="{FF2B5EF4-FFF2-40B4-BE49-F238E27FC236}">
                <a16:creationId xmlns:a16="http://schemas.microsoft.com/office/drawing/2014/main" id="{2ED45CC5-7AB8-92F9-C71C-E66BEE63FC28}"/>
              </a:ext>
            </a:extLst>
          </p:cNvPr>
          <p:cNvPicPr>
            <a:picLocks noChangeAspect="1"/>
          </p:cNvPicPr>
          <p:nvPr/>
        </p:nvPicPr>
        <p:blipFill>
          <a:blip r:embed="rId2"/>
          <a:stretch>
            <a:fillRect/>
          </a:stretch>
        </p:blipFill>
        <p:spPr>
          <a:xfrm>
            <a:off x="869949" y="789929"/>
            <a:ext cx="10455875" cy="5943653"/>
          </a:xfrm>
          <a:prstGeom prst="rect">
            <a:avLst/>
          </a:prstGeom>
        </p:spPr>
      </p:pic>
      <p:sp>
        <p:nvSpPr>
          <p:cNvPr id="8" name="Star: 5 Points 7">
            <a:extLst>
              <a:ext uri="{FF2B5EF4-FFF2-40B4-BE49-F238E27FC236}">
                <a16:creationId xmlns:a16="http://schemas.microsoft.com/office/drawing/2014/main" id="{95462CD8-2635-D642-ABBA-F85E50E578C2}"/>
              </a:ext>
            </a:extLst>
          </p:cNvPr>
          <p:cNvSpPr/>
          <p:nvPr/>
        </p:nvSpPr>
        <p:spPr>
          <a:xfrm>
            <a:off x="1700135" y="1498580"/>
            <a:ext cx="366888" cy="3010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Star: 5 Points 8">
            <a:extLst>
              <a:ext uri="{FF2B5EF4-FFF2-40B4-BE49-F238E27FC236}">
                <a16:creationId xmlns:a16="http://schemas.microsoft.com/office/drawing/2014/main" id="{95462CD8-2635-D642-ABBA-F85E50E578C2}"/>
              </a:ext>
            </a:extLst>
          </p:cNvPr>
          <p:cNvSpPr/>
          <p:nvPr/>
        </p:nvSpPr>
        <p:spPr>
          <a:xfrm>
            <a:off x="2616445" y="1499945"/>
            <a:ext cx="366888" cy="3010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Star: 5 Points 9">
            <a:extLst>
              <a:ext uri="{FF2B5EF4-FFF2-40B4-BE49-F238E27FC236}">
                <a16:creationId xmlns:a16="http://schemas.microsoft.com/office/drawing/2014/main" id="{95462CD8-2635-D642-ABBA-F85E50E578C2}"/>
              </a:ext>
            </a:extLst>
          </p:cNvPr>
          <p:cNvSpPr/>
          <p:nvPr/>
        </p:nvSpPr>
        <p:spPr>
          <a:xfrm>
            <a:off x="4227147" y="2075109"/>
            <a:ext cx="366888" cy="3010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Star: 5 Points 10">
            <a:extLst>
              <a:ext uri="{FF2B5EF4-FFF2-40B4-BE49-F238E27FC236}">
                <a16:creationId xmlns:a16="http://schemas.microsoft.com/office/drawing/2014/main" id="{95462CD8-2635-D642-ABBA-F85E50E578C2}"/>
              </a:ext>
            </a:extLst>
          </p:cNvPr>
          <p:cNvSpPr/>
          <p:nvPr/>
        </p:nvSpPr>
        <p:spPr>
          <a:xfrm>
            <a:off x="8475541" y="1497502"/>
            <a:ext cx="366888" cy="3010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Star: 5 Points 11">
            <a:extLst>
              <a:ext uri="{FF2B5EF4-FFF2-40B4-BE49-F238E27FC236}">
                <a16:creationId xmlns:a16="http://schemas.microsoft.com/office/drawing/2014/main" id="{95462CD8-2635-D642-ABBA-F85E50E578C2}"/>
              </a:ext>
            </a:extLst>
          </p:cNvPr>
          <p:cNvSpPr/>
          <p:nvPr/>
        </p:nvSpPr>
        <p:spPr>
          <a:xfrm>
            <a:off x="6865539" y="1500328"/>
            <a:ext cx="366888" cy="3010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08243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9EBF-A028-0701-2CAD-CD6A67C4EC46}"/>
              </a:ext>
            </a:extLst>
          </p:cNvPr>
          <p:cNvSpPr>
            <a:spLocks noGrp="1"/>
          </p:cNvSpPr>
          <p:nvPr>
            <p:ph type="title"/>
          </p:nvPr>
        </p:nvSpPr>
        <p:spPr>
          <a:xfrm>
            <a:off x="3908" y="68057"/>
            <a:ext cx="8032262" cy="1325563"/>
          </a:xfrm>
        </p:spPr>
        <p:txBody>
          <a:bodyPr/>
          <a:lstStyle/>
          <a:p>
            <a:r>
              <a:rPr lang="en-US" dirty="0">
                <a:ea typeface="+mj-lt"/>
                <a:cs typeface="+mj-lt"/>
              </a:rPr>
              <a:t>PREM Measures by Race/Ethnicity, pt. 2</a:t>
            </a:r>
            <a:endParaRPr lang="en-US" b="0" dirty="0">
              <a:ea typeface="+mj-lt"/>
              <a:cs typeface="+mj-lt"/>
            </a:endParaRPr>
          </a:p>
          <a:p>
            <a:endParaRPr lang="en-US" dirty="0"/>
          </a:p>
        </p:txBody>
      </p:sp>
      <p:sp>
        <p:nvSpPr>
          <p:cNvPr id="4" name="Slide Number Placeholder 3">
            <a:extLst>
              <a:ext uri="{FF2B5EF4-FFF2-40B4-BE49-F238E27FC236}">
                <a16:creationId xmlns:a16="http://schemas.microsoft.com/office/drawing/2014/main" id="{C62C3ECC-31FB-3E1D-C4FF-1187B4DDB837}"/>
              </a:ext>
            </a:extLst>
          </p:cNvPr>
          <p:cNvSpPr>
            <a:spLocks noGrp="1"/>
          </p:cNvSpPr>
          <p:nvPr>
            <p:ph type="sldNum" sz="quarter" idx="10"/>
          </p:nvPr>
        </p:nvSpPr>
        <p:spPr/>
        <p:txBody>
          <a:bodyPr/>
          <a:lstStyle/>
          <a:p>
            <a:fld id="{97033E4B-E3EB-3D46-B2D8-3159663620FA}" type="slidenum">
              <a:rPr lang="en-US" smtClean="0"/>
              <a:pPr/>
              <a:t>31</a:t>
            </a:fld>
            <a:endParaRPr lang="en-US"/>
          </a:p>
        </p:txBody>
      </p:sp>
      <p:sp>
        <p:nvSpPr>
          <p:cNvPr id="5" name="Footer Placeholder 4">
            <a:extLst>
              <a:ext uri="{FF2B5EF4-FFF2-40B4-BE49-F238E27FC236}">
                <a16:creationId xmlns:a16="http://schemas.microsoft.com/office/drawing/2014/main" id="{0317F875-503C-6821-F6D1-32C30DDC7958}"/>
              </a:ext>
            </a:extLst>
          </p:cNvPr>
          <p:cNvSpPr>
            <a:spLocks noGrp="1"/>
          </p:cNvSpPr>
          <p:nvPr>
            <p:ph type="ftr" sz="quarter" idx="11"/>
          </p:nvPr>
        </p:nvSpPr>
        <p:spPr/>
        <p:txBody>
          <a:bodyPr/>
          <a:lstStyle/>
          <a:p>
            <a:pPr algn="l"/>
            <a:r>
              <a:rPr lang="en-US"/>
              <a:t>Illinois Perinatal Quality Collaborative</a:t>
            </a:r>
          </a:p>
        </p:txBody>
      </p:sp>
      <p:pic>
        <p:nvPicPr>
          <p:cNvPr id="14" name="Picture 14" descr="Chart, bar chart&#10;&#10;Description automatically generated">
            <a:extLst>
              <a:ext uri="{FF2B5EF4-FFF2-40B4-BE49-F238E27FC236}">
                <a16:creationId xmlns:a16="http://schemas.microsoft.com/office/drawing/2014/main" id="{8C5D8696-74BE-5B11-BC8E-4230E5D44ECA}"/>
              </a:ext>
            </a:extLst>
          </p:cNvPr>
          <p:cNvPicPr>
            <a:picLocks noChangeAspect="1"/>
          </p:cNvPicPr>
          <p:nvPr/>
        </p:nvPicPr>
        <p:blipFill>
          <a:blip r:embed="rId2"/>
          <a:stretch>
            <a:fillRect/>
          </a:stretch>
        </p:blipFill>
        <p:spPr>
          <a:xfrm>
            <a:off x="3747753" y="1018184"/>
            <a:ext cx="4685763" cy="5519238"/>
          </a:xfrm>
          <a:prstGeom prst="rect">
            <a:avLst/>
          </a:prstGeom>
        </p:spPr>
      </p:pic>
      <p:sp>
        <p:nvSpPr>
          <p:cNvPr id="11" name="Star: 5 Points 10">
            <a:extLst>
              <a:ext uri="{FF2B5EF4-FFF2-40B4-BE49-F238E27FC236}">
                <a16:creationId xmlns:a16="http://schemas.microsoft.com/office/drawing/2014/main" id="{91E4794E-CC54-076F-8214-89A28399C4E0}"/>
              </a:ext>
            </a:extLst>
          </p:cNvPr>
          <p:cNvSpPr/>
          <p:nvPr/>
        </p:nvSpPr>
        <p:spPr>
          <a:xfrm>
            <a:off x="5204014" y="2189885"/>
            <a:ext cx="435686" cy="41689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852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6D3DC1-20F6-8E2C-E130-6E2958CC2558}"/>
              </a:ext>
            </a:extLst>
          </p:cNvPr>
          <p:cNvSpPr>
            <a:spLocks noGrp="1"/>
          </p:cNvSpPr>
          <p:nvPr>
            <p:ph type="sldNum" sz="quarter" idx="10"/>
          </p:nvPr>
        </p:nvSpPr>
        <p:spPr/>
        <p:txBody>
          <a:bodyPr/>
          <a:lstStyle/>
          <a:p>
            <a:fld id="{97033E4B-E3EB-3D46-B2D8-3159663620FA}" type="slidenum">
              <a:rPr lang="en-US" smtClean="0"/>
              <a:pPr/>
              <a:t>32</a:t>
            </a:fld>
            <a:endParaRPr lang="en-US"/>
          </a:p>
        </p:txBody>
      </p:sp>
      <p:sp>
        <p:nvSpPr>
          <p:cNvPr id="5" name="Footer Placeholder 4">
            <a:extLst>
              <a:ext uri="{FF2B5EF4-FFF2-40B4-BE49-F238E27FC236}">
                <a16:creationId xmlns:a16="http://schemas.microsoft.com/office/drawing/2014/main" id="{75AB47D5-9BDB-19FD-11FD-B262BA168B7F}"/>
              </a:ext>
            </a:extLst>
          </p:cNvPr>
          <p:cNvSpPr>
            <a:spLocks noGrp="1"/>
          </p:cNvSpPr>
          <p:nvPr>
            <p:ph type="ftr" sz="quarter" idx="11"/>
          </p:nvPr>
        </p:nvSpPr>
        <p:spPr/>
        <p:txBody>
          <a:bodyPr/>
          <a:lstStyle/>
          <a:p>
            <a:pPr algn="l"/>
            <a:r>
              <a:rPr lang="en-US"/>
              <a:t>Illinois Perinatal Quality Collaborative</a:t>
            </a:r>
          </a:p>
        </p:txBody>
      </p:sp>
      <p:graphicFrame>
        <p:nvGraphicFramePr>
          <p:cNvPr id="3" name="Table 5">
            <a:extLst>
              <a:ext uri="{FF2B5EF4-FFF2-40B4-BE49-F238E27FC236}">
                <a16:creationId xmlns:a16="http://schemas.microsoft.com/office/drawing/2014/main" id="{DF4DCB06-EFF5-8B35-6248-1D287D624658}"/>
              </a:ext>
            </a:extLst>
          </p:cNvPr>
          <p:cNvGraphicFramePr>
            <a:graphicFrameLocks noGrp="1"/>
          </p:cNvGraphicFramePr>
          <p:nvPr>
            <p:extLst>
              <p:ext uri="{D42A27DB-BD31-4B8C-83A1-F6EECF244321}">
                <p14:modId xmlns:p14="http://schemas.microsoft.com/office/powerpoint/2010/main" val="3454460591"/>
              </p:ext>
            </p:extLst>
          </p:nvPr>
        </p:nvGraphicFramePr>
        <p:xfrm>
          <a:off x="-15527" y="-10869"/>
          <a:ext cx="12239017" cy="6837994"/>
        </p:xfrm>
        <a:graphic>
          <a:graphicData uri="http://schemas.openxmlformats.org/drawingml/2006/table">
            <a:tbl>
              <a:tblPr firstRow="1" bandRow="1">
                <a:tableStyleId>{5C22544A-7EE6-4342-B048-85BDC9FD1C3A}</a:tableStyleId>
              </a:tblPr>
              <a:tblGrid>
                <a:gridCol w="1748431">
                  <a:extLst>
                    <a:ext uri="{9D8B030D-6E8A-4147-A177-3AD203B41FA5}">
                      <a16:colId xmlns:a16="http://schemas.microsoft.com/office/drawing/2014/main" val="1729169055"/>
                    </a:ext>
                  </a:extLst>
                </a:gridCol>
                <a:gridCol w="1748431">
                  <a:extLst>
                    <a:ext uri="{9D8B030D-6E8A-4147-A177-3AD203B41FA5}">
                      <a16:colId xmlns:a16="http://schemas.microsoft.com/office/drawing/2014/main" val="2096092225"/>
                    </a:ext>
                  </a:extLst>
                </a:gridCol>
                <a:gridCol w="1748431">
                  <a:extLst>
                    <a:ext uri="{9D8B030D-6E8A-4147-A177-3AD203B41FA5}">
                      <a16:colId xmlns:a16="http://schemas.microsoft.com/office/drawing/2014/main" val="943950802"/>
                    </a:ext>
                  </a:extLst>
                </a:gridCol>
                <a:gridCol w="1748431">
                  <a:extLst>
                    <a:ext uri="{9D8B030D-6E8A-4147-A177-3AD203B41FA5}">
                      <a16:colId xmlns:a16="http://schemas.microsoft.com/office/drawing/2014/main" val="673334474"/>
                    </a:ext>
                  </a:extLst>
                </a:gridCol>
                <a:gridCol w="1748431">
                  <a:extLst>
                    <a:ext uri="{9D8B030D-6E8A-4147-A177-3AD203B41FA5}">
                      <a16:colId xmlns:a16="http://schemas.microsoft.com/office/drawing/2014/main" val="1192174059"/>
                    </a:ext>
                  </a:extLst>
                </a:gridCol>
                <a:gridCol w="1748431">
                  <a:extLst>
                    <a:ext uri="{9D8B030D-6E8A-4147-A177-3AD203B41FA5}">
                      <a16:colId xmlns:a16="http://schemas.microsoft.com/office/drawing/2014/main" val="390413366"/>
                    </a:ext>
                  </a:extLst>
                </a:gridCol>
                <a:gridCol w="1748431">
                  <a:extLst>
                    <a:ext uri="{9D8B030D-6E8A-4147-A177-3AD203B41FA5}">
                      <a16:colId xmlns:a16="http://schemas.microsoft.com/office/drawing/2014/main" val="1666484757"/>
                    </a:ext>
                  </a:extLst>
                </a:gridCol>
              </a:tblGrid>
              <a:tr h="633765">
                <a:tc>
                  <a:txBody>
                    <a:bodyPr/>
                    <a:lstStyle/>
                    <a:p>
                      <a:endParaRPr lang="en-US"/>
                    </a:p>
                  </a:txBody>
                  <a:tcPr/>
                </a:tc>
                <a:tc gridSpan="3">
                  <a:txBody>
                    <a:bodyPr/>
                    <a:lstStyle/>
                    <a:p>
                      <a:pPr algn="ctr"/>
                      <a:r>
                        <a:rPr lang="en-US" dirty="0"/>
                        <a:t>Black, Indigenous, People of Color (BIPOC)</a:t>
                      </a:r>
                    </a:p>
                  </a:txBody>
                  <a:tcPr/>
                </a:tc>
                <a:tc hMerge="1">
                  <a:txBody>
                    <a:bodyPr/>
                    <a:lstStyle/>
                    <a:p>
                      <a:endParaRPr lang="en-US"/>
                    </a:p>
                  </a:txBody>
                  <a:tcPr/>
                </a:tc>
                <a:tc hMerge="1">
                  <a:txBody>
                    <a:bodyPr/>
                    <a:lstStyle/>
                    <a:p>
                      <a:endParaRPr lang="en-US"/>
                    </a:p>
                  </a:txBody>
                  <a:tcPr/>
                </a:tc>
                <a:tc gridSpan="3">
                  <a:txBody>
                    <a:bodyPr/>
                    <a:lstStyle/>
                    <a:p>
                      <a:pPr algn="ctr"/>
                      <a:r>
                        <a:rPr lang="en-US" dirty="0"/>
                        <a:t>Non-Hispanic White</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2858648"/>
                  </a:ext>
                </a:extLst>
              </a:tr>
              <a:tr h="416950">
                <a:tc>
                  <a:txBody>
                    <a:bodyPr/>
                    <a:lstStyle/>
                    <a:p>
                      <a:endParaRPr lang="en-US"/>
                    </a:p>
                  </a:txBody>
                  <a:tcPr/>
                </a:tc>
                <a:tc>
                  <a:txBody>
                    <a:bodyPr/>
                    <a:lstStyle/>
                    <a:p>
                      <a:pPr algn="ctr"/>
                      <a:r>
                        <a:rPr lang="en-US" b="1" dirty="0"/>
                        <a:t>Agree</a:t>
                      </a:r>
                    </a:p>
                  </a:txBody>
                  <a:tcPr/>
                </a:tc>
                <a:tc>
                  <a:txBody>
                    <a:bodyPr/>
                    <a:lstStyle/>
                    <a:p>
                      <a:pPr algn="ctr"/>
                      <a:r>
                        <a:rPr lang="en-US" b="1" dirty="0"/>
                        <a:t>Neutral</a:t>
                      </a:r>
                    </a:p>
                  </a:txBody>
                  <a:tcPr/>
                </a:tc>
                <a:tc>
                  <a:txBody>
                    <a:bodyPr/>
                    <a:lstStyle/>
                    <a:p>
                      <a:pPr algn="ctr"/>
                      <a:r>
                        <a:rPr lang="en-US" b="1" dirty="0"/>
                        <a:t>Disagree</a:t>
                      </a:r>
                    </a:p>
                  </a:txBody>
                  <a:tcPr/>
                </a:tc>
                <a:tc>
                  <a:txBody>
                    <a:bodyPr/>
                    <a:lstStyle/>
                    <a:p>
                      <a:pPr lvl="0" algn="ctr">
                        <a:buNone/>
                      </a:pPr>
                      <a:r>
                        <a:rPr lang="en-US" b="1" dirty="0"/>
                        <a:t>Agree</a:t>
                      </a:r>
                    </a:p>
                  </a:txBody>
                  <a:tcPr/>
                </a:tc>
                <a:tc>
                  <a:txBody>
                    <a:bodyPr/>
                    <a:lstStyle/>
                    <a:p>
                      <a:pPr lvl="0" algn="ctr">
                        <a:buNone/>
                      </a:pPr>
                      <a:r>
                        <a:rPr lang="en-US" b="1" dirty="0"/>
                        <a:t>Neutral</a:t>
                      </a:r>
                    </a:p>
                  </a:txBody>
                  <a:tcPr/>
                </a:tc>
                <a:tc>
                  <a:txBody>
                    <a:bodyPr/>
                    <a:lstStyle/>
                    <a:p>
                      <a:pPr lvl="0" algn="ctr">
                        <a:buNone/>
                      </a:pPr>
                      <a:r>
                        <a:rPr lang="en-US" b="1" dirty="0"/>
                        <a:t>Disagree</a:t>
                      </a:r>
                    </a:p>
                  </a:txBody>
                  <a:tcPr/>
                </a:tc>
                <a:extLst>
                  <a:ext uri="{0D108BD9-81ED-4DB2-BD59-A6C34878D82A}">
                    <a16:rowId xmlns:a16="http://schemas.microsoft.com/office/drawing/2014/main" val="4162754627"/>
                  </a:ext>
                </a:extLst>
              </a:tr>
              <a:tr h="1367598">
                <a:tc>
                  <a:txBody>
                    <a:bodyPr/>
                    <a:lstStyle/>
                    <a:p>
                      <a:r>
                        <a:rPr lang="en-US" dirty="0"/>
                        <a:t>I was treated with respect and compassion by the care team</a:t>
                      </a:r>
                    </a:p>
                  </a:txBody>
                  <a:tcPr/>
                </a:tc>
                <a:tc>
                  <a:txBody>
                    <a:bodyPr/>
                    <a:lstStyle/>
                    <a:p>
                      <a:pPr algn="ctr"/>
                      <a:r>
                        <a:rPr lang="en-US" sz="2800" dirty="0">
                          <a:highlight>
                            <a:srgbClr val="FFFF00"/>
                          </a:highlight>
                        </a:rPr>
                        <a:t>98%</a:t>
                      </a:r>
                    </a:p>
                  </a:txBody>
                  <a:tcPr anchor="ctr"/>
                </a:tc>
                <a:tc>
                  <a:txBody>
                    <a:bodyPr/>
                    <a:lstStyle/>
                    <a:p>
                      <a:pPr algn="ctr"/>
                      <a:r>
                        <a:rPr lang="en-US" sz="2800" dirty="0"/>
                        <a:t>2%</a:t>
                      </a:r>
                    </a:p>
                  </a:txBody>
                  <a:tcPr anchor="ctr"/>
                </a:tc>
                <a:tc>
                  <a:txBody>
                    <a:bodyPr/>
                    <a:lstStyle/>
                    <a:p>
                      <a:pPr algn="ctr"/>
                      <a:r>
                        <a:rPr lang="en-US" sz="2800" dirty="0"/>
                        <a:t>0%</a:t>
                      </a:r>
                    </a:p>
                  </a:txBody>
                  <a:tcPr anchor="ctr"/>
                </a:tc>
                <a:tc>
                  <a:txBody>
                    <a:bodyPr/>
                    <a:lstStyle/>
                    <a:p>
                      <a:pPr algn="ctr"/>
                      <a:r>
                        <a:rPr lang="en-US" sz="2800" dirty="0">
                          <a:highlight>
                            <a:srgbClr val="FFFF00"/>
                          </a:highlight>
                        </a:rPr>
                        <a:t>100%</a:t>
                      </a:r>
                    </a:p>
                  </a:txBody>
                  <a:tcPr anchor="ctr"/>
                </a:tc>
                <a:tc>
                  <a:txBody>
                    <a:bodyPr/>
                    <a:lstStyle/>
                    <a:p>
                      <a:pPr algn="ctr"/>
                      <a:r>
                        <a:rPr lang="en-US" sz="2800" dirty="0"/>
                        <a:t>0%</a:t>
                      </a:r>
                    </a:p>
                  </a:txBody>
                  <a:tcPr anchor="ctr"/>
                </a:tc>
                <a:tc>
                  <a:txBody>
                    <a:bodyPr/>
                    <a:lstStyle/>
                    <a:p>
                      <a:pPr algn="ctr"/>
                      <a:r>
                        <a:rPr lang="en-US" sz="2800" dirty="0"/>
                        <a:t>0%</a:t>
                      </a:r>
                    </a:p>
                  </a:txBody>
                  <a:tcPr anchor="ctr"/>
                </a:tc>
                <a:extLst>
                  <a:ext uri="{0D108BD9-81ED-4DB2-BD59-A6C34878D82A}">
                    <a16:rowId xmlns:a16="http://schemas.microsoft.com/office/drawing/2014/main" val="1438985069"/>
                  </a:ext>
                </a:extLst>
              </a:tr>
              <a:tr h="1684485">
                <a:tc>
                  <a:txBody>
                    <a:bodyPr/>
                    <a:lstStyle/>
                    <a:p>
                      <a:r>
                        <a:rPr lang="en-US" dirty="0"/>
                        <a:t>I was treated with respect and compassion during my delivery stay</a:t>
                      </a:r>
                    </a:p>
                  </a:txBody>
                  <a:tcPr/>
                </a:tc>
                <a:tc>
                  <a:txBody>
                    <a:bodyPr/>
                    <a:lstStyle/>
                    <a:p>
                      <a:pPr algn="ctr"/>
                      <a:r>
                        <a:rPr lang="en-US" sz="2800" dirty="0">
                          <a:highlight>
                            <a:srgbClr val="FFFF00"/>
                          </a:highlight>
                        </a:rPr>
                        <a:t>93%</a:t>
                      </a:r>
                    </a:p>
                  </a:txBody>
                  <a:tcPr anchor="ctr"/>
                </a:tc>
                <a:tc>
                  <a:txBody>
                    <a:bodyPr/>
                    <a:lstStyle/>
                    <a:p>
                      <a:pPr algn="ctr"/>
                      <a:r>
                        <a:rPr lang="en-US" sz="2800" dirty="0"/>
                        <a:t>2%</a:t>
                      </a:r>
                    </a:p>
                  </a:txBody>
                  <a:tcPr anchor="ctr"/>
                </a:tc>
                <a:tc>
                  <a:txBody>
                    <a:bodyPr/>
                    <a:lstStyle/>
                    <a:p>
                      <a:pPr algn="ctr"/>
                      <a:r>
                        <a:rPr lang="en-US" sz="2800" dirty="0"/>
                        <a:t>5%</a:t>
                      </a:r>
                    </a:p>
                  </a:txBody>
                  <a:tcPr anchor="ctr"/>
                </a:tc>
                <a:tc>
                  <a:txBody>
                    <a:bodyPr/>
                    <a:lstStyle/>
                    <a:p>
                      <a:pPr algn="ctr"/>
                      <a:r>
                        <a:rPr lang="en-US" sz="2800" dirty="0">
                          <a:highlight>
                            <a:srgbClr val="FFFF00"/>
                          </a:highlight>
                        </a:rPr>
                        <a:t>97%</a:t>
                      </a:r>
                    </a:p>
                  </a:txBody>
                  <a:tcPr anchor="ctr"/>
                </a:tc>
                <a:tc>
                  <a:txBody>
                    <a:bodyPr/>
                    <a:lstStyle/>
                    <a:p>
                      <a:pPr algn="ctr"/>
                      <a:r>
                        <a:rPr lang="en-US" sz="2800" dirty="0"/>
                        <a:t>2%</a:t>
                      </a:r>
                    </a:p>
                  </a:txBody>
                  <a:tcPr anchor="ctr"/>
                </a:tc>
                <a:tc>
                  <a:txBody>
                    <a:bodyPr/>
                    <a:lstStyle/>
                    <a:p>
                      <a:pPr algn="ctr"/>
                      <a:r>
                        <a:rPr lang="en-US" sz="2800" dirty="0"/>
                        <a:t>2%</a:t>
                      </a:r>
                    </a:p>
                  </a:txBody>
                  <a:tcPr anchor="ctr"/>
                </a:tc>
                <a:extLst>
                  <a:ext uri="{0D108BD9-81ED-4DB2-BD59-A6C34878D82A}">
                    <a16:rowId xmlns:a16="http://schemas.microsoft.com/office/drawing/2014/main" val="2158394132"/>
                  </a:ext>
                </a:extLst>
              </a:tr>
              <a:tr h="1367598">
                <a:tc>
                  <a:txBody>
                    <a:bodyPr/>
                    <a:lstStyle/>
                    <a:p>
                      <a:r>
                        <a:rPr lang="en-US" dirty="0"/>
                        <a:t>When they couldn't meet my wishes, they explained why</a:t>
                      </a:r>
                    </a:p>
                  </a:txBody>
                  <a:tcPr/>
                </a:tc>
                <a:tc>
                  <a:txBody>
                    <a:bodyPr/>
                    <a:lstStyle/>
                    <a:p>
                      <a:pPr algn="ctr"/>
                      <a:r>
                        <a:rPr lang="en-US" sz="2800" dirty="0">
                          <a:highlight>
                            <a:srgbClr val="FFFF00"/>
                          </a:highlight>
                        </a:rPr>
                        <a:t>79%</a:t>
                      </a:r>
                      <a:endParaRPr lang="en-US" dirty="0">
                        <a:highlight>
                          <a:srgbClr val="FFFF00"/>
                        </a:highlight>
                      </a:endParaRPr>
                    </a:p>
                  </a:txBody>
                  <a:tcPr anchor="ctr"/>
                </a:tc>
                <a:tc>
                  <a:txBody>
                    <a:bodyPr/>
                    <a:lstStyle/>
                    <a:p>
                      <a:pPr algn="ctr"/>
                      <a:r>
                        <a:rPr lang="en-US" sz="2800" dirty="0"/>
                        <a:t>18%</a:t>
                      </a:r>
                    </a:p>
                  </a:txBody>
                  <a:tcPr anchor="ctr"/>
                </a:tc>
                <a:tc>
                  <a:txBody>
                    <a:bodyPr/>
                    <a:lstStyle/>
                    <a:p>
                      <a:pPr algn="ctr"/>
                      <a:r>
                        <a:rPr lang="en-US" sz="2800" dirty="0"/>
                        <a:t>3%</a:t>
                      </a:r>
                    </a:p>
                  </a:txBody>
                  <a:tcPr anchor="ctr"/>
                </a:tc>
                <a:tc>
                  <a:txBody>
                    <a:bodyPr/>
                    <a:lstStyle/>
                    <a:p>
                      <a:pPr algn="ctr"/>
                      <a:r>
                        <a:rPr lang="en-US" sz="2800" dirty="0">
                          <a:highlight>
                            <a:srgbClr val="FFFF00"/>
                          </a:highlight>
                        </a:rPr>
                        <a:t>77%</a:t>
                      </a:r>
                    </a:p>
                  </a:txBody>
                  <a:tcPr anchor="ctr"/>
                </a:tc>
                <a:tc>
                  <a:txBody>
                    <a:bodyPr/>
                    <a:lstStyle/>
                    <a:p>
                      <a:pPr algn="ctr"/>
                      <a:r>
                        <a:rPr lang="en-US" sz="2800" dirty="0"/>
                        <a:t>21%</a:t>
                      </a:r>
                    </a:p>
                  </a:txBody>
                  <a:tcPr anchor="ctr"/>
                </a:tc>
                <a:tc>
                  <a:txBody>
                    <a:bodyPr/>
                    <a:lstStyle/>
                    <a:p>
                      <a:pPr algn="ctr"/>
                      <a:r>
                        <a:rPr lang="en-US" sz="2800" dirty="0"/>
                        <a:t>2%</a:t>
                      </a:r>
                    </a:p>
                  </a:txBody>
                  <a:tcPr anchor="ctr"/>
                </a:tc>
                <a:extLst>
                  <a:ext uri="{0D108BD9-81ED-4DB2-BD59-A6C34878D82A}">
                    <a16:rowId xmlns:a16="http://schemas.microsoft.com/office/drawing/2014/main" val="2560592161"/>
                  </a:ext>
                </a:extLst>
              </a:tr>
              <a:tr h="1367598">
                <a:tc>
                  <a:txBody>
                    <a:bodyPr/>
                    <a:lstStyle/>
                    <a:p>
                      <a:r>
                        <a:rPr lang="en-US" dirty="0"/>
                        <a:t>I felt pressured into accepting care I did not want</a:t>
                      </a:r>
                    </a:p>
                  </a:txBody>
                  <a:tcPr/>
                </a:tc>
                <a:tc>
                  <a:txBody>
                    <a:bodyPr/>
                    <a:lstStyle/>
                    <a:p>
                      <a:pPr algn="ctr"/>
                      <a:r>
                        <a:rPr lang="en-US" sz="2800" dirty="0"/>
                        <a:t>15%</a:t>
                      </a:r>
                    </a:p>
                  </a:txBody>
                  <a:tcPr anchor="ctr"/>
                </a:tc>
                <a:tc>
                  <a:txBody>
                    <a:bodyPr/>
                    <a:lstStyle/>
                    <a:p>
                      <a:pPr algn="ctr"/>
                      <a:r>
                        <a:rPr lang="en-US" sz="2800" dirty="0"/>
                        <a:t>3%</a:t>
                      </a:r>
                    </a:p>
                  </a:txBody>
                  <a:tcPr anchor="ctr"/>
                </a:tc>
                <a:tc>
                  <a:txBody>
                    <a:bodyPr/>
                    <a:lstStyle/>
                    <a:p>
                      <a:pPr algn="ctr"/>
                      <a:r>
                        <a:rPr lang="en-US" sz="2800" dirty="0">
                          <a:highlight>
                            <a:srgbClr val="FFFF00"/>
                          </a:highlight>
                        </a:rPr>
                        <a:t>82%</a:t>
                      </a:r>
                    </a:p>
                  </a:txBody>
                  <a:tcPr anchor="ctr"/>
                </a:tc>
                <a:tc>
                  <a:txBody>
                    <a:bodyPr/>
                    <a:lstStyle/>
                    <a:p>
                      <a:pPr algn="ctr"/>
                      <a:r>
                        <a:rPr lang="en-US" sz="2800" dirty="0"/>
                        <a:t>11%</a:t>
                      </a:r>
                    </a:p>
                  </a:txBody>
                  <a:tcPr anchor="ctr"/>
                </a:tc>
                <a:tc>
                  <a:txBody>
                    <a:bodyPr/>
                    <a:lstStyle/>
                    <a:p>
                      <a:pPr algn="ctr"/>
                      <a:r>
                        <a:rPr lang="en-US" sz="2800" dirty="0"/>
                        <a:t>2%</a:t>
                      </a:r>
                    </a:p>
                  </a:txBody>
                  <a:tcPr anchor="ctr"/>
                </a:tc>
                <a:tc>
                  <a:txBody>
                    <a:bodyPr/>
                    <a:lstStyle/>
                    <a:p>
                      <a:pPr algn="ctr"/>
                      <a:r>
                        <a:rPr lang="en-US" sz="2800" dirty="0">
                          <a:highlight>
                            <a:srgbClr val="FFFF00"/>
                          </a:highlight>
                        </a:rPr>
                        <a:t>87%</a:t>
                      </a:r>
                    </a:p>
                  </a:txBody>
                  <a:tcPr anchor="ctr"/>
                </a:tc>
                <a:extLst>
                  <a:ext uri="{0D108BD9-81ED-4DB2-BD59-A6C34878D82A}">
                    <a16:rowId xmlns:a16="http://schemas.microsoft.com/office/drawing/2014/main" val="3708348995"/>
                  </a:ext>
                </a:extLst>
              </a:tr>
            </a:tbl>
          </a:graphicData>
        </a:graphic>
      </p:graphicFrame>
    </p:spTree>
    <p:extLst>
      <p:ext uri="{BB962C8B-B14F-4D97-AF65-F5344CB8AC3E}">
        <p14:creationId xmlns:p14="http://schemas.microsoft.com/office/powerpoint/2010/main" val="2431946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6D3DC1-20F6-8E2C-E130-6E2958CC2558}"/>
              </a:ext>
            </a:extLst>
          </p:cNvPr>
          <p:cNvSpPr>
            <a:spLocks noGrp="1"/>
          </p:cNvSpPr>
          <p:nvPr>
            <p:ph type="sldNum" sz="quarter" idx="10"/>
          </p:nvPr>
        </p:nvSpPr>
        <p:spPr/>
        <p:txBody>
          <a:bodyPr/>
          <a:lstStyle/>
          <a:p>
            <a:fld id="{97033E4B-E3EB-3D46-B2D8-3159663620FA}" type="slidenum">
              <a:rPr lang="en-US" smtClean="0"/>
              <a:pPr/>
              <a:t>33</a:t>
            </a:fld>
            <a:endParaRPr lang="en-US"/>
          </a:p>
        </p:txBody>
      </p:sp>
      <p:sp>
        <p:nvSpPr>
          <p:cNvPr id="5" name="Footer Placeholder 4">
            <a:extLst>
              <a:ext uri="{FF2B5EF4-FFF2-40B4-BE49-F238E27FC236}">
                <a16:creationId xmlns:a16="http://schemas.microsoft.com/office/drawing/2014/main" id="{75AB47D5-9BDB-19FD-11FD-B262BA168B7F}"/>
              </a:ext>
            </a:extLst>
          </p:cNvPr>
          <p:cNvSpPr>
            <a:spLocks noGrp="1"/>
          </p:cNvSpPr>
          <p:nvPr>
            <p:ph type="ftr" sz="quarter" idx="11"/>
          </p:nvPr>
        </p:nvSpPr>
        <p:spPr/>
        <p:txBody>
          <a:bodyPr/>
          <a:lstStyle/>
          <a:p>
            <a:pPr algn="l"/>
            <a:r>
              <a:rPr lang="en-US"/>
              <a:t>Illinois Perinatal Quality Collaborative</a:t>
            </a:r>
          </a:p>
        </p:txBody>
      </p:sp>
      <p:graphicFrame>
        <p:nvGraphicFramePr>
          <p:cNvPr id="3" name="Table 5">
            <a:extLst>
              <a:ext uri="{FF2B5EF4-FFF2-40B4-BE49-F238E27FC236}">
                <a16:creationId xmlns:a16="http://schemas.microsoft.com/office/drawing/2014/main" id="{DF4DCB06-EFF5-8B35-6248-1D287D624658}"/>
              </a:ext>
            </a:extLst>
          </p:cNvPr>
          <p:cNvGraphicFramePr>
            <a:graphicFrameLocks noGrp="1"/>
          </p:cNvGraphicFramePr>
          <p:nvPr>
            <p:extLst>
              <p:ext uri="{D42A27DB-BD31-4B8C-83A1-F6EECF244321}">
                <p14:modId xmlns:p14="http://schemas.microsoft.com/office/powerpoint/2010/main" val="2817379360"/>
              </p:ext>
            </p:extLst>
          </p:nvPr>
        </p:nvGraphicFramePr>
        <p:xfrm>
          <a:off x="-15527" y="-10869"/>
          <a:ext cx="12239017" cy="6907084"/>
        </p:xfrm>
        <a:graphic>
          <a:graphicData uri="http://schemas.openxmlformats.org/drawingml/2006/table">
            <a:tbl>
              <a:tblPr firstRow="1" bandRow="1">
                <a:tableStyleId>{5C22544A-7EE6-4342-B048-85BDC9FD1C3A}</a:tableStyleId>
              </a:tblPr>
              <a:tblGrid>
                <a:gridCol w="1748431">
                  <a:extLst>
                    <a:ext uri="{9D8B030D-6E8A-4147-A177-3AD203B41FA5}">
                      <a16:colId xmlns:a16="http://schemas.microsoft.com/office/drawing/2014/main" val="1729169055"/>
                    </a:ext>
                  </a:extLst>
                </a:gridCol>
                <a:gridCol w="1748431">
                  <a:extLst>
                    <a:ext uri="{9D8B030D-6E8A-4147-A177-3AD203B41FA5}">
                      <a16:colId xmlns:a16="http://schemas.microsoft.com/office/drawing/2014/main" val="2096092225"/>
                    </a:ext>
                  </a:extLst>
                </a:gridCol>
                <a:gridCol w="1748431">
                  <a:extLst>
                    <a:ext uri="{9D8B030D-6E8A-4147-A177-3AD203B41FA5}">
                      <a16:colId xmlns:a16="http://schemas.microsoft.com/office/drawing/2014/main" val="943950802"/>
                    </a:ext>
                  </a:extLst>
                </a:gridCol>
                <a:gridCol w="1748431">
                  <a:extLst>
                    <a:ext uri="{9D8B030D-6E8A-4147-A177-3AD203B41FA5}">
                      <a16:colId xmlns:a16="http://schemas.microsoft.com/office/drawing/2014/main" val="673334474"/>
                    </a:ext>
                  </a:extLst>
                </a:gridCol>
                <a:gridCol w="1748431">
                  <a:extLst>
                    <a:ext uri="{9D8B030D-6E8A-4147-A177-3AD203B41FA5}">
                      <a16:colId xmlns:a16="http://schemas.microsoft.com/office/drawing/2014/main" val="1192174059"/>
                    </a:ext>
                  </a:extLst>
                </a:gridCol>
                <a:gridCol w="1748431">
                  <a:extLst>
                    <a:ext uri="{9D8B030D-6E8A-4147-A177-3AD203B41FA5}">
                      <a16:colId xmlns:a16="http://schemas.microsoft.com/office/drawing/2014/main" val="390413366"/>
                    </a:ext>
                  </a:extLst>
                </a:gridCol>
                <a:gridCol w="1748431">
                  <a:extLst>
                    <a:ext uri="{9D8B030D-6E8A-4147-A177-3AD203B41FA5}">
                      <a16:colId xmlns:a16="http://schemas.microsoft.com/office/drawing/2014/main" val="1666484757"/>
                    </a:ext>
                  </a:extLst>
                </a:gridCol>
              </a:tblGrid>
              <a:tr h="674841">
                <a:tc>
                  <a:txBody>
                    <a:bodyPr/>
                    <a:lstStyle/>
                    <a:p>
                      <a:endParaRPr lang="en-US"/>
                    </a:p>
                  </a:txBody>
                  <a:tcPr/>
                </a:tc>
                <a:tc gridSpan="3">
                  <a:txBody>
                    <a:bodyPr/>
                    <a:lstStyle/>
                    <a:p>
                      <a:pPr lvl="0" algn="ctr">
                        <a:lnSpc>
                          <a:spcPct val="100000"/>
                        </a:lnSpc>
                        <a:spcBef>
                          <a:spcPts val="0"/>
                        </a:spcBef>
                        <a:spcAft>
                          <a:spcPts val="0"/>
                        </a:spcAft>
                        <a:buNone/>
                      </a:pPr>
                      <a:r>
                        <a:rPr lang="en-US" sz="1800" b="1" i="0" u="none" strike="noStrike" noProof="0" dirty="0">
                          <a:latin typeface="Calibri"/>
                        </a:rPr>
                        <a:t>Black, Indigenous, People of Color (BIPOC)</a:t>
                      </a:r>
                    </a:p>
                  </a:txBody>
                  <a:tcPr/>
                </a:tc>
                <a:tc hMerge="1">
                  <a:txBody>
                    <a:bodyPr/>
                    <a:lstStyle/>
                    <a:p>
                      <a:endParaRPr lang="en-US"/>
                    </a:p>
                  </a:txBody>
                  <a:tcPr/>
                </a:tc>
                <a:tc hMerge="1">
                  <a:txBody>
                    <a:bodyPr/>
                    <a:lstStyle/>
                    <a:p>
                      <a:endParaRPr lang="en-US"/>
                    </a:p>
                  </a:txBody>
                  <a:tcPr/>
                </a:tc>
                <a:tc gridSpan="3">
                  <a:txBody>
                    <a:bodyPr/>
                    <a:lstStyle/>
                    <a:p>
                      <a:pPr algn="ctr"/>
                      <a:r>
                        <a:rPr lang="en-US" dirty="0"/>
                        <a:t>Non-Hispanic White</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2858648"/>
                  </a:ext>
                </a:extLst>
              </a:tr>
              <a:tr h="443975">
                <a:tc>
                  <a:txBody>
                    <a:bodyPr/>
                    <a:lstStyle/>
                    <a:p>
                      <a:endParaRPr lang="en-US"/>
                    </a:p>
                  </a:txBody>
                  <a:tcPr/>
                </a:tc>
                <a:tc>
                  <a:txBody>
                    <a:bodyPr/>
                    <a:lstStyle/>
                    <a:p>
                      <a:pPr algn="ctr"/>
                      <a:r>
                        <a:rPr lang="en-US" b="1" dirty="0"/>
                        <a:t>Agree</a:t>
                      </a:r>
                    </a:p>
                  </a:txBody>
                  <a:tcPr/>
                </a:tc>
                <a:tc>
                  <a:txBody>
                    <a:bodyPr/>
                    <a:lstStyle/>
                    <a:p>
                      <a:pPr algn="ctr"/>
                      <a:r>
                        <a:rPr lang="en-US" b="1" dirty="0"/>
                        <a:t>Neutral</a:t>
                      </a:r>
                    </a:p>
                  </a:txBody>
                  <a:tcPr/>
                </a:tc>
                <a:tc>
                  <a:txBody>
                    <a:bodyPr/>
                    <a:lstStyle/>
                    <a:p>
                      <a:pPr algn="ctr"/>
                      <a:r>
                        <a:rPr lang="en-US" b="1" dirty="0"/>
                        <a:t>Disagree</a:t>
                      </a:r>
                    </a:p>
                  </a:txBody>
                  <a:tcPr/>
                </a:tc>
                <a:tc>
                  <a:txBody>
                    <a:bodyPr/>
                    <a:lstStyle/>
                    <a:p>
                      <a:pPr lvl="0" algn="ctr">
                        <a:buNone/>
                      </a:pPr>
                      <a:r>
                        <a:rPr lang="en-US" b="1" dirty="0"/>
                        <a:t>Agree</a:t>
                      </a:r>
                    </a:p>
                  </a:txBody>
                  <a:tcPr/>
                </a:tc>
                <a:tc>
                  <a:txBody>
                    <a:bodyPr/>
                    <a:lstStyle/>
                    <a:p>
                      <a:pPr lvl="0" algn="ctr">
                        <a:buNone/>
                      </a:pPr>
                      <a:r>
                        <a:rPr lang="en-US" b="1" dirty="0"/>
                        <a:t>Neutral</a:t>
                      </a:r>
                    </a:p>
                  </a:txBody>
                  <a:tcPr/>
                </a:tc>
                <a:tc>
                  <a:txBody>
                    <a:bodyPr/>
                    <a:lstStyle/>
                    <a:p>
                      <a:pPr lvl="0" algn="ctr">
                        <a:buNone/>
                      </a:pPr>
                      <a:r>
                        <a:rPr lang="en-US" b="1" dirty="0"/>
                        <a:t>Disagree</a:t>
                      </a:r>
                    </a:p>
                  </a:txBody>
                  <a:tcPr/>
                </a:tc>
                <a:extLst>
                  <a:ext uri="{0D108BD9-81ED-4DB2-BD59-A6C34878D82A}">
                    <a16:rowId xmlns:a16="http://schemas.microsoft.com/office/drawing/2014/main" val="4162754627"/>
                  </a:ext>
                </a:extLst>
              </a:tr>
              <a:tr h="2222500">
                <a:tc>
                  <a:txBody>
                    <a:bodyPr/>
                    <a:lstStyle/>
                    <a:p>
                      <a:r>
                        <a:rPr lang="en-US" dirty="0"/>
                        <a:t>The care team asked for my permission before carrying out exams</a:t>
                      </a:r>
                    </a:p>
                  </a:txBody>
                  <a:tcPr/>
                </a:tc>
                <a:tc>
                  <a:txBody>
                    <a:bodyPr/>
                    <a:lstStyle/>
                    <a:p>
                      <a:pPr lvl="0" algn="ctr">
                        <a:buNone/>
                      </a:pPr>
                      <a:r>
                        <a:rPr lang="en-US" sz="2800" dirty="0">
                          <a:highlight>
                            <a:srgbClr val="FFFF00"/>
                          </a:highlight>
                        </a:rPr>
                        <a:t>98%</a:t>
                      </a:r>
                    </a:p>
                  </a:txBody>
                  <a:tcPr anchor="ctr"/>
                </a:tc>
                <a:tc>
                  <a:txBody>
                    <a:bodyPr/>
                    <a:lstStyle/>
                    <a:p>
                      <a:pPr lvl="0" algn="ctr">
                        <a:buNone/>
                      </a:pPr>
                      <a:r>
                        <a:rPr lang="en-US" sz="2800" dirty="0"/>
                        <a:t>2%</a:t>
                      </a:r>
                    </a:p>
                  </a:txBody>
                  <a:tcPr anchor="ctr"/>
                </a:tc>
                <a:tc>
                  <a:txBody>
                    <a:bodyPr/>
                    <a:lstStyle/>
                    <a:p>
                      <a:pPr lvl="0" algn="ctr">
                        <a:buNone/>
                      </a:pPr>
                      <a:r>
                        <a:rPr lang="en-US" sz="2800" dirty="0"/>
                        <a:t>0%</a:t>
                      </a:r>
                    </a:p>
                  </a:txBody>
                  <a:tcPr anchor="ctr"/>
                </a:tc>
                <a:tc>
                  <a:txBody>
                    <a:bodyPr/>
                    <a:lstStyle/>
                    <a:p>
                      <a:pPr lvl="0" algn="ctr">
                        <a:buNone/>
                      </a:pPr>
                      <a:r>
                        <a:rPr lang="en-US" sz="2800" dirty="0">
                          <a:highlight>
                            <a:srgbClr val="FFFF00"/>
                          </a:highlight>
                        </a:rPr>
                        <a:t>100%</a:t>
                      </a:r>
                    </a:p>
                  </a:txBody>
                  <a:tcPr anchor="ctr"/>
                </a:tc>
                <a:tc>
                  <a:txBody>
                    <a:bodyPr/>
                    <a:lstStyle/>
                    <a:p>
                      <a:pPr lvl="0" algn="ctr">
                        <a:buNone/>
                      </a:pPr>
                      <a:r>
                        <a:rPr lang="en-US" sz="2800" dirty="0"/>
                        <a:t>0%</a:t>
                      </a:r>
                    </a:p>
                  </a:txBody>
                  <a:tcPr anchor="ctr"/>
                </a:tc>
                <a:tc>
                  <a:txBody>
                    <a:bodyPr/>
                    <a:lstStyle/>
                    <a:p>
                      <a:pPr lvl="0" algn="ctr">
                        <a:buNone/>
                      </a:pPr>
                      <a:r>
                        <a:rPr lang="en-US" sz="2800" dirty="0"/>
                        <a:t>0%</a:t>
                      </a:r>
                    </a:p>
                  </a:txBody>
                  <a:tcPr anchor="ctr"/>
                </a:tc>
                <a:extLst>
                  <a:ext uri="{0D108BD9-81ED-4DB2-BD59-A6C34878D82A}">
                    <a16:rowId xmlns:a16="http://schemas.microsoft.com/office/drawing/2014/main" val="3306092493"/>
                  </a:ext>
                </a:extLst>
              </a:tr>
              <a:tr h="2198076">
                <a:tc>
                  <a:txBody>
                    <a:bodyPr/>
                    <a:lstStyle/>
                    <a:p>
                      <a:pPr lvl="0">
                        <a:buNone/>
                      </a:pPr>
                      <a:r>
                        <a:rPr lang="en-US" dirty="0"/>
                        <a:t>My health care team did a good job listening to me</a:t>
                      </a:r>
                      <a:endParaRPr lang="en-US"/>
                    </a:p>
                  </a:txBody>
                  <a:tcPr/>
                </a:tc>
                <a:tc>
                  <a:txBody>
                    <a:bodyPr/>
                    <a:lstStyle/>
                    <a:p>
                      <a:pPr lvl="0" algn="ctr">
                        <a:buNone/>
                      </a:pPr>
                      <a:r>
                        <a:rPr lang="en-US" sz="2800" dirty="0">
                          <a:highlight>
                            <a:srgbClr val="FFFF00"/>
                          </a:highlight>
                        </a:rPr>
                        <a:t>97%</a:t>
                      </a:r>
                      <a:endParaRPr lang="en-US" dirty="0"/>
                    </a:p>
                  </a:txBody>
                  <a:tcPr/>
                </a:tc>
                <a:tc>
                  <a:txBody>
                    <a:bodyPr/>
                    <a:lstStyle/>
                    <a:p>
                      <a:pPr lvl="0" algn="ctr">
                        <a:buNone/>
                      </a:pPr>
                      <a:r>
                        <a:rPr lang="en-US" sz="2800" dirty="0"/>
                        <a:t>2%</a:t>
                      </a:r>
                      <a:endParaRPr lang="en-US" dirty="0"/>
                    </a:p>
                  </a:txBody>
                  <a:tcPr/>
                </a:tc>
                <a:tc>
                  <a:txBody>
                    <a:bodyPr/>
                    <a:lstStyle/>
                    <a:p>
                      <a:pPr lvl="0" algn="ctr">
                        <a:buNone/>
                      </a:pPr>
                      <a:r>
                        <a:rPr lang="en-US" sz="2800" dirty="0"/>
                        <a:t>2%</a:t>
                      </a:r>
                      <a:endParaRPr lang="en-US" dirty="0"/>
                    </a:p>
                  </a:txBody>
                  <a:tcPr/>
                </a:tc>
                <a:tc>
                  <a:txBody>
                    <a:bodyPr/>
                    <a:lstStyle/>
                    <a:p>
                      <a:pPr lvl="0" algn="ctr">
                        <a:buNone/>
                      </a:pPr>
                      <a:r>
                        <a:rPr lang="en-US" sz="2800" dirty="0">
                          <a:highlight>
                            <a:srgbClr val="FFFF00"/>
                          </a:highlight>
                        </a:rPr>
                        <a:t>100%</a:t>
                      </a:r>
                      <a:endParaRPr lang="en-US" dirty="0"/>
                    </a:p>
                  </a:txBody>
                  <a:tcPr/>
                </a:tc>
                <a:tc>
                  <a:txBody>
                    <a:bodyPr/>
                    <a:lstStyle/>
                    <a:p>
                      <a:pPr lvl="0" algn="ctr">
                        <a:buNone/>
                      </a:pPr>
                      <a:r>
                        <a:rPr lang="en-US" sz="2800" dirty="0"/>
                        <a:t>0%</a:t>
                      </a:r>
                      <a:endParaRPr lang="en-US" dirty="0"/>
                    </a:p>
                  </a:txBody>
                  <a:tcPr/>
                </a:tc>
                <a:tc>
                  <a:txBody>
                    <a:bodyPr/>
                    <a:lstStyle/>
                    <a:p>
                      <a:pPr lvl="0" algn="ctr">
                        <a:buNone/>
                      </a:pPr>
                      <a:r>
                        <a:rPr lang="en-US" sz="2800" dirty="0"/>
                        <a:t>0%</a:t>
                      </a:r>
                      <a:endParaRPr lang="en-US" dirty="0"/>
                    </a:p>
                  </a:txBody>
                  <a:tcPr/>
                </a:tc>
                <a:extLst>
                  <a:ext uri="{0D108BD9-81ED-4DB2-BD59-A6C34878D82A}">
                    <a16:rowId xmlns:a16="http://schemas.microsoft.com/office/drawing/2014/main" val="2915331079"/>
                  </a:ext>
                </a:extLst>
              </a:tr>
              <a:tr h="1367692">
                <a:tc>
                  <a:txBody>
                    <a:bodyPr/>
                    <a:lstStyle/>
                    <a:p>
                      <a:pPr lvl="0">
                        <a:buNone/>
                      </a:pPr>
                      <a:endParaRPr lang="en-US" dirty="0"/>
                    </a:p>
                  </a:txBody>
                  <a:tcPr/>
                </a:tc>
                <a:tc>
                  <a:txBody>
                    <a:bodyPr/>
                    <a:lstStyle/>
                    <a:p>
                      <a:pPr lvl="0" algn="ctr">
                        <a:buNone/>
                      </a:pPr>
                      <a:endParaRPr lang="en-US" sz="2800" dirty="0">
                        <a:highlight>
                          <a:srgbClr val="FFFF00"/>
                        </a:highlight>
                      </a:endParaRPr>
                    </a:p>
                  </a:txBody>
                  <a:tcPr anchor="ctr"/>
                </a:tc>
                <a:tc>
                  <a:txBody>
                    <a:bodyPr/>
                    <a:lstStyle/>
                    <a:p>
                      <a:pPr lvl="0" algn="ctr">
                        <a:buNone/>
                      </a:pPr>
                      <a:endParaRPr lang="en-US" sz="2800" dirty="0"/>
                    </a:p>
                  </a:txBody>
                  <a:tcPr anchor="ctr"/>
                </a:tc>
                <a:tc>
                  <a:txBody>
                    <a:bodyPr/>
                    <a:lstStyle/>
                    <a:p>
                      <a:pPr lvl="0" algn="ctr">
                        <a:buNone/>
                      </a:pPr>
                      <a:endParaRPr lang="en-US" sz="2800" dirty="0"/>
                    </a:p>
                  </a:txBody>
                  <a:tcPr anchor="ctr"/>
                </a:tc>
                <a:tc>
                  <a:txBody>
                    <a:bodyPr/>
                    <a:lstStyle/>
                    <a:p>
                      <a:pPr lvl="0" algn="ctr">
                        <a:buNone/>
                      </a:pPr>
                      <a:endParaRPr lang="en-US" sz="2800" dirty="0">
                        <a:highlight>
                          <a:srgbClr val="FFFF00"/>
                        </a:highlight>
                      </a:endParaRPr>
                    </a:p>
                  </a:txBody>
                  <a:tcPr anchor="ctr"/>
                </a:tc>
                <a:tc>
                  <a:txBody>
                    <a:bodyPr/>
                    <a:lstStyle/>
                    <a:p>
                      <a:pPr lvl="0" algn="ctr">
                        <a:buNone/>
                      </a:pPr>
                      <a:endParaRPr lang="en-US" sz="2800" dirty="0"/>
                    </a:p>
                  </a:txBody>
                  <a:tcPr anchor="ctr"/>
                </a:tc>
                <a:tc>
                  <a:txBody>
                    <a:bodyPr/>
                    <a:lstStyle/>
                    <a:p>
                      <a:pPr lvl="0" algn="ctr">
                        <a:buNone/>
                      </a:pPr>
                      <a:endParaRPr lang="en-US" sz="2800" dirty="0"/>
                    </a:p>
                  </a:txBody>
                  <a:tcPr anchor="ctr"/>
                </a:tc>
                <a:extLst>
                  <a:ext uri="{0D108BD9-81ED-4DB2-BD59-A6C34878D82A}">
                    <a16:rowId xmlns:a16="http://schemas.microsoft.com/office/drawing/2014/main" val="4185895082"/>
                  </a:ext>
                </a:extLst>
              </a:tr>
            </a:tbl>
          </a:graphicData>
        </a:graphic>
      </p:graphicFrame>
    </p:spTree>
    <p:extLst>
      <p:ext uri="{BB962C8B-B14F-4D97-AF65-F5344CB8AC3E}">
        <p14:creationId xmlns:p14="http://schemas.microsoft.com/office/powerpoint/2010/main" val="1864850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097D-2792-985C-A9B5-475AB5E00A19}"/>
              </a:ext>
            </a:extLst>
          </p:cNvPr>
          <p:cNvSpPr>
            <a:spLocks noGrp="1"/>
          </p:cNvSpPr>
          <p:nvPr>
            <p:ph type="title"/>
          </p:nvPr>
        </p:nvSpPr>
        <p:spPr>
          <a:xfrm>
            <a:off x="3908" y="-113567"/>
            <a:ext cx="10972800" cy="1325563"/>
          </a:xfrm>
        </p:spPr>
        <p:txBody>
          <a:bodyPr/>
          <a:lstStyle/>
          <a:p>
            <a:r>
              <a:rPr lang="en-US" dirty="0">
                <a:ea typeface="Lato Medium"/>
                <a:cs typeface="Lato Medium"/>
              </a:rPr>
              <a:t>PREM Measures by Insurance Type, pt. 1</a:t>
            </a:r>
            <a:endParaRPr lang="en-US" dirty="0"/>
          </a:p>
        </p:txBody>
      </p:sp>
      <p:sp>
        <p:nvSpPr>
          <p:cNvPr id="4" name="Slide Number Placeholder 3">
            <a:extLst>
              <a:ext uri="{FF2B5EF4-FFF2-40B4-BE49-F238E27FC236}">
                <a16:creationId xmlns:a16="http://schemas.microsoft.com/office/drawing/2014/main" id="{04C33CC1-4783-0859-D74D-9803FB46A5DE}"/>
              </a:ext>
            </a:extLst>
          </p:cNvPr>
          <p:cNvSpPr>
            <a:spLocks noGrp="1"/>
          </p:cNvSpPr>
          <p:nvPr>
            <p:ph type="sldNum" sz="quarter" idx="10"/>
          </p:nvPr>
        </p:nvSpPr>
        <p:spPr/>
        <p:txBody>
          <a:bodyPr/>
          <a:lstStyle/>
          <a:p>
            <a:fld id="{97033E4B-E3EB-3D46-B2D8-3159663620FA}" type="slidenum">
              <a:rPr lang="en-US" smtClean="0"/>
              <a:pPr/>
              <a:t>34</a:t>
            </a:fld>
            <a:endParaRPr lang="en-US"/>
          </a:p>
        </p:txBody>
      </p:sp>
      <p:sp>
        <p:nvSpPr>
          <p:cNvPr id="5" name="Footer Placeholder 4">
            <a:extLst>
              <a:ext uri="{FF2B5EF4-FFF2-40B4-BE49-F238E27FC236}">
                <a16:creationId xmlns:a16="http://schemas.microsoft.com/office/drawing/2014/main" id="{CF086D17-26FD-A3F9-84CB-CA9A66FCC9C3}"/>
              </a:ext>
            </a:extLst>
          </p:cNvPr>
          <p:cNvSpPr>
            <a:spLocks noGrp="1"/>
          </p:cNvSpPr>
          <p:nvPr>
            <p:ph type="ftr" sz="quarter" idx="11"/>
          </p:nvPr>
        </p:nvSpPr>
        <p:spPr/>
        <p:txBody>
          <a:bodyPr/>
          <a:lstStyle/>
          <a:p>
            <a:pPr algn="l"/>
            <a:r>
              <a:rPr lang="en-US"/>
              <a:t>Illinois Perinatal Quality Collaborative</a:t>
            </a:r>
          </a:p>
        </p:txBody>
      </p:sp>
      <p:pic>
        <p:nvPicPr>
          <p:cNvPr id="7" name="Picture 8" descr="Chart, bar chart&#10;&#10;Description automatically generated">
            <a:extLst>
              <a:ext uri="{FF2B5EF4-FFF2-40B4-BE49-F238E27FC236}">
                <a16:creationId xmlns:a16="http://schemas.microsoft.com/office/drawing/2014/main" id="{AB97B159-9164-17A2-631C-01EEA8A77B9C}"/>
              </a:ext>
            </a:extLst>
          </p:cNvPr>
          <p:cNvPicPr>
            <a:picLocks noGrp="1" noChangeAspect="1"/>
          </p:cNvPicPr>
          <p:nvPr>
            <p:ph idx="1"/>
          </p:nvPr>
        </p:nvPicPr>
        <p:blipFill>
          <a:blip r:embed="rId2"/>
          <a:stretch>
            <a:fillRect/>
          </a:stretch>
        </p:blipFill>
        <p:spPr>
          <a:xfrm>
            <a:off x="536555" y="934835"/>
            <a:ext cx="10893509" cy="5843140"/>
          </a:xfrm>
        </p:spPr>
      </p:pic>
      <p:sp>
        <p:nvSpPr>
          <p:cNvPr id="9" name="Star: 5 Points 8">
            <a:extLst>
              <a:ext uri="{FF2B5EF4-FFF2-40B4-BE49-F238E27FC236}">
                <a16:creationId xmlns:a16="http://schemas.microsoft.com/office/drawing/2014/main" id="{99A0A474-C288-4D39-A0E4-F39CEE165B66}"/>
              </a:ext>
            </a:extLst>
          </p:cNvPr>
          <p:cNvSpPr/>
          <p:nvPr/>
        </p:nvSpPr>
        <p:spPr>
          <a:xfrm>
            <a:off x="5832093" y="1714720"/>
            <a:ext cx="366888" cy="3010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70BFF391-572C-8544-2BFD-E6F4D647DA40}"/>
              </a:ext>
            </a:extLst>
          </p:cNvPr>
          <p:cNvSpPr/>
          <p:nvPr/>
        </p:nvSpPr>
        <p:spPr>
          <a:xfrm>
            <a:off x="9034591" y="2091740"/>
            <a:ext cx="366888" cy="30103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530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B528-5A2E-DCA3-3B51-70CB45AAD1A7}"/>
              </a:ext>
            </a:extLst>
          </p:cNvPr>
          <p:cNvSpPr>
            <a:spLocks noGrp="1"/>
          </p:cNvSpPr>
          <p:nvPr>
            <p:ph type="title"/>
          </p:nvPr>
        </p:nvSpPr>
        <p:spPr>
          <a:xfrm>
            <a:off x="3908" y="-84260"/>
            <a:ext cx="10972800" cy="1325563"/>
          </a:xfrm>
        </p:spPr>
        <p:txBody>
          <a:bodyPr/>
          <a:lstStyle/>
          <a:p>
            <a:r>
              <a:rPr lang="en-US" dirty="0">
                <a:ea typeface="Lato Medium"/>
                <a:cs typeface="Lato Medium"/>
              </a:rPr>
              <a:t>PREM Measures by Insurance Type, pt. 2</a:t>
            </a:r>
            <a:endParaRPr lang="en-US" dirty="0"/>
          </a:p>
        </p:txBody>
      </p:sp>
      <p:sp>
        <p:nvSpPr>
          <p:cNvPr id="4" name="Slide Number Placeholder 3">
            <a:extLst>
              <a:ext uri="{FF2B5EF4-FFF2-40B4-BE49-F238E27FC236}">
                <a16:creationId xmlns:a16="http://schemas.microsoft.com/office/drawing/2014/main" id="{EC7887CD-E017-4180-62F9-B5748226A31A}"/>
              </a:ext>
            </a:extLst>
          </p:cNvPr>
          <p:cNvSpPr>
            <a:spLocks noGrp="1"/>
          </p:cNvSpPr>
          <p:nvPr>
            <p:ph type="sldNum" sz="quarter" idx="10"/>
          </p:nvPr>
        </p:nvSpPr>
        <p:spPr/>
        <p:txBody>
          <a:bodyPr/>
          <a:lstStyle/>
          <a:p>
            <a:fld id="{97033E4B-E3EB-3D46-B2D8-3159663620FA}" type="slidenum">
              <a:rPr lang="en-US" smtClean="0"/>
              <a:pPr/>
              <a:t>35</a:t>
            </a:fld>
            <a:endParaRPr lang="en-US"/>
          </a:p>
        </p:txBody>
      </p:sp>
      <p:sp>
        <p:nvSpPr>
          <p:cNvPr id="5" name="Footer Placeholder 4">
            <a:extLst>
              <a:ext uri="{FF2B5EF4-FFF2-40B4-BE49-F238E27FC236}">
                <a16:creationId xmlns:a16="http://schemas.microsoft.com/office/drawing/2014/main" id="{0EA63889-59FA-4E8F-470D-C30B6FA5EE21}"/>
              </a:ext>
            </a:extLst>
          </p:cNvPr>
          <p:cNvSpPr>
            <a:spLocks noGrp="1"/>
          </p:cNvSpPr>
          <p:nvPr>
            <p:ph type="ftr" sz="quarter" idx="11"/>
          </p:nvPr>
        </p:nvSpPr>
        <p:spPr/>
        <p:txBody>
          <a:bodyPr/>
          <a:lstStyle/>
          <a:p>
            <a:pPr algn="l"/>
            <a:r>
              <a:rPr lang="en-US"/>
              <a:t>Illinois Perinatal Quality Collaborative</a:t>
            </a:r>
          </a:p>
        </p:txBody>
      </p:sp>
      <p:pic>
        <p:nvPicPr>
          <p:cNvPr id="11" name="Picture 11" descr="Chart, bar chart&#10;&#10;Description automatically generated">
            <a:extLst>
              <a:ext uri="{FF2B5EF4-FFF2-40B4-BE49-F238E27FC236}">
                <a16:creationId xmlns:a16="http://schemas.microsoft.com/office/drawing/2014/main" id="{D6394DCA-F235-41B0-F52E-717F52580D94}"/>
              </a:ext>
            </a:extLst>
          </p:cNvPr>
          <p:cNvPicPr>
            <a:picLocks noChangeAspect="1"/>
          </p:cNvPicPr>
          <p:nvPr/>
        </p:nvPicPr>
        <p:blipFill>
          <a:blip r:embed="rId2"/>
          <a:stretch>
            <a:fillRect/>
          </a:stretch>
        </p:blipFill>
        <p:spPr>
          <a:xfrm>
            <a:off x="4069724" y="1055880"/>
            <a:ext cx="4041819" cy="5476041"/>
          </a:xfrm>
          <a:prstGeom prst="rect">
            <a:avLst/>
          </a:prstGeom>
        </p:spPr>
      </p:pic>
    </p:spTree>
    <p:extLst>
      <p:ext uri="{BB962C8B-B14F-4D97-AF65-F5344CB8AC3E}">
        <p14:creationId xmlns:p14="http://schemas.microsoft.com/office/powerpoint/2010/main" val="2218700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6D3DC1-20F6-8E2C-E130-6E2958CC2558}"/>
              </a:ext>
            </a:extLst>
          </p:cNvPr>
          <p:cNvSpPr>
            <a:spLocks noGrp="1"/>
          </p:cNvSpPr>
          <p:nvPr>
            <p:ph type="sldNum" sz="quarter" idx="10"/>
          </p:nvPr>
        </p:nvSpPr>
        <p:spPr/>
        <p:txBody>
          <a:bodyPr/>
          <a:lstStyle/>
          <a:p>
            <a:fld id="{97033E4B-E3EB-3D46-B2D8-3159663620FA}" type="slidenum">
              <a:rPr lang="en-US" smtClean="0"/>
              <a:pPr/>
              <a:t>36</a:t>
            </a:fld>
            <a:endParaRPr lang="en-US"/>
          </a:p>
        </p:txBody>
      </p:sp>
      <p:sp>
        <p:nvSpPr>
          <p:cNvPr id="5" name="Footer Placeholder 4">
            <a:extLst>
              <a:ext uri="{FF2B5EF4-FFF2-40B4-BE49-F238E27FC236}">
                <a16:creationId xmlns:a16="http://schemas.microsoft.com/office/drawing/2014/main" id="{75AB47D5-9BDB-19FD-11FD-B262BA168B7F}"/>
              </a:ext>
            </a:extLst>
          </p:cNvPr>
          <p:cNvSpPr>
            <a:spLocks noGrp="1"/>
          </p:cNvSpPr>
          <p:nvPr>
            <p:ph type="ftr" sz="quarter" idx="11"/>
          </p:nvPr>
        </p:nvSpPr>
        <p:spPr/>
        <p:txBody>
          <a:bodyPr/>
          <a:lstStyle/>
          <a:p>
            <a:pPr algn="l"/>
            <a:r>
              <a:rPr lang="en-US"/>
              <a:t>Illinois Perinatal Quality Collaborative</a:t>
            </a:r>
          </a:p>
        </p:txBody>
      </p:sp>
      <p:graphicFrame>
        <p:nvGraphicFramePr>
          <p:cNvPr id="3" name="Table 5">
            <a:extLst>
              <a:ext uri="{FF2B5EF4-FFF2-40B4-BE49-F238E27FC236}">
                <a16:creationId xmlns:a16="http://schemas.microsoft.com/office/drawing/2014/main" id="{DF4DCB06-EFF5-8B35-6248-1D287D624658}"/>
              </a:ext>
            </a:extLst>
          </p:cNvPr>
          <p:cNvGraphicFramePr>
            <a:graphicFrameLocks noGrp="1"/>
          </p:cNvGraphicFramePr>
          <p:nvPr>
            <p:extLst>
              <p:ext uri="{D42A27DB-BD31-4B8C-83A1-F6EECF244321}">
                <p14:modId xmlns:p14="http://schemas.microsoft.com/office/powerpoint/2010/main" val="3210809498"/>
              </p:ext>
            </p:extLst>
          </p:nvPr>
        </p:nvGraphicFramePr>
        <p:xfrm>
          <a:off x="17720" y="-1"/>
          <a:ext cx="12141524" cy="6828785"/>
        </p:xfrm>
        <a:graphic>
          <a:graphicData uri="http://schemas.openxmlformats.org/drawingml/2006/table">
            <a:tbl>
              <a:tblPr firstRow="1" bandRow="1">
                <a:tableStyleId>{5C22544A-7EE6-4342-B048-85BDC9FD1C3A}</a:tableStyleId>
              </a:tblPr>
              <a:tblGrid>
                <a:gridCol w="2021678">
                  <a:extLst>
                    <a:ext uri="{9D8B030D-6E8A-4147-A177-3AD203B41FA5}">
                      <a16:colId xmlns:a16="http://schemas.microsoft.com/office/drawing/2014/main" val="1729169055"/>
                    </a:ext>
                  </a:extLst>
                </a:gridCol>
                <a:gridCol w="1447326">
                  <a:extLst>
                    <a:ext uri="{9D8B030D-6E8A-4147-A177-3AD203B41FA5}">
                      <a16:colId xmlns:a16="http://schemas.microsoft.com/office/drawing/2014/main" val="2096092225"/>
                    </a:ext>
                  </a:extLst>
                </a:gridCol>
                <a:gridCol w="1734504">
                  <a:extLst>
                    <a:ext uri="{9D8B030D-6E8A-4147-A177-3AD203B41FA5}">
                      <a16:colId xmlns:a16="http://schemas.microsoft.com/office/drawing/2014/main" val="943950802"/>
                    </a:ext>
                  </a:extLst>
                </a:gridCol>
                <a:gridCol w="1734504">
                  <a:extLst>
                    <a:ext uri="{9D8B030D-6E8A-4147-A177-3AD203B41FA5}">
                      <a16:colId xmlns:a16="http://schemas.microsoft.com/office/drawing/2014/main" val="673334474"/>
                    </a:ext>
                  </a:extLst>
                </a:gridCol>
                <a:gridCol w="1734504">
                  <a:extLst>
                    <a:ext uri="{9D8B030D-6E8A-4147-A177-3AD203B41FA5}">
                      <a16:colId xmlns:a16="http://schemas.microsoft.com/office/drawing/2014/main" val="1192174059"/>
                    </a:ext>
                  </a:extLst>
                </a:gridCol>
                <a:gridCol w="1734504">
                  <a:extLst>
                    <a:ext uri="{9D8B030D-6E8A-4147-A177-3AD203B41FA5}">
                      <a16:colId xmlns:a16="http://schemas.microsoft.com/office/drawing/2014/main" val="390413366"/>
                    </a:ext>
                  </a:extLst>
                </a:gridCol>
                <a:gridCol w="1734504">
                  <a:extLst>
                    <a:ext uri="{9D8B030D-6E8A-4147-A177-3AD203B41FA5}">
                      <a16:colId xmlns:a16="http://schemas.microsoft.com/office/drawing/2014/main" val="1666484757"/>
                    </a:ext>
                  </a:extLst>
                </a:gridCol>
              </a:tblGrid>
              <a:tr h="620224">
                <a:tc>
                  <a:txBody>
                    <a:bodyPr/>
                    <a:lstStyle/>
                    <a:p>
                      <a:endParaRPr lang="en-US"/>
                    </a:p>
                  </a:txBody>
                  <a:tcPr/>
                </a:tc>
                <a:tc gridSpan="3">
                  <a:txBody>
                    <a:bodyPr/>
                    <a:lstStyle/>
                    <a:p>
                      <a:pPr lvl="0" algn="ctr">
                        <a:lnSpc>
                          <a:spcPct val="100000"/>
                        </a:lnSpc>
                        <a:spcBef>
                          <a:spcPts val="0"/>
                        </a:spcBef>
                        <a:spcAft>
                          <a:spcPts val="0"/>
                        </a:spcAft>
                        <a:buNone/>
                      </a:pPr>
                      <a:r>
                        <a:rPr lang="en-US" sz="1800" b="1" i="0" u="none" strike="noStrike" noProof="0">
                          <a:latin typeface="Calibri"/>
                        </a:rPr>
                        <a:t>Private Insurance</a:t>
                      </a:r>
                      <a:endParaRPr lang="en-US"/>
                    </a:p>
                  </a:txBody>
                  <a:tcPr/>
                </a:tc>
                <a:tc hMerge="1">
                  <a:txBody>
                    <a:bodyPr/>
                    <a:lstStyle/>
                    <a:p>
                      <a:endParaRPr lang="en-US"/>
                    </a:p>
                  </a:txBody>
                  <a:tcPr/>
                </a:tc>
                <a:tc hMerge="1">
                  <a:txBody>
                    <a:bodyPr/>
                    <a:lstStyle/>
                    <a:p>
                      <a:endParaRPr lang="en-US"/>
                    </a:p>
                  </a:txBody>
                  <a:tcPr/>
                </a:tc>
                <a:tc gridSpan="3">
                  <a:txBody>
                    <a:bodyPr/>
                    <a:lstStyle/>
                    <a:p>
                      <a:pPr lvl="0" algn="ctr">
                        <a:buNone/>
                      </a:pPr>
                      <a:r>
                        <a:rPr lang="en-US"/>
                        <a:t>Public Insurance</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2858648"/>
                  </a:ext>
                </a:extLst>
              </a:tr>
              <a:tr h="408042">
                <a:tc>
                  <a:txBody>
                    <a:bodyPr/>
                    <a:lstStyle/>
                    <a:p>
                      <a:endParaRPr lang="en-US"/>
                    </a:p>
                  </a:txBody>
                  <a:tcPr/>
                </a:tc>
                <a:tc>
                  <a:txBody>
                    <a:bodyPr/>
                    <a:lstStyle/>
                    <a:p>
                      <a:pPr algn="ctr"/>
                      <a:r>
                        <a:rPr lang="en-US" b="1"/>
                        <a:t>Agree</a:t>
                      </a:r>
                    </a:p>
                  </a:txBody>
                  <a:tcPr/>
                </a:tc>
                <a:tc>
                  <a:txBody>
                    <a:bodyPr/>
                    <a:lstStyle/>
                    <a:p>
                      <a:pPr algn="ctr"/>
                      <a:r>
                        <a:rPr lang="en-US" b="1"/>
                        <a:t>Neutral</a:t>
                      </a:r>
                    </a:p>
                  </a:txBody>
                  <a:tcPr/>
                </a:tc>
                <a:tc>
                  <a:txBody>
                    <a:bodyPr/>
                    <a:lstStyle/>
                    <a:p>
                      <a:pPr algn="ctr"/>
                      <a:r>
                        <a:rPr lang="en-US" b="1"/>
                        <a:t>Disagree</a:t>
                      </a:r>
                    </a:p>
                  </a:txBody>
                  <a:tcPr/>
                </a:tc>
                <a:tc>
                  <a:txBody>
                    <a:bodyPr/>
                    <a:lstStyle/>
                    <a:p>
                      <a:pPr lvl="0" algn="ctr">
                        <a:buNone/>
                      </a:pPr>
                      <a:r>
                        <a:rPr lang="en-US" b="1"/>
                        <a:t>Agree</a:t>
                      </a:r>
                    </a:p>
                  </a:txBody>
                  <a:tcPr/>
                </a:tc>
                <a:tc>
                  <a:txBody>
                    <a:bodyPr/>
                    <a:lstStyle/>
                    <a:p>
                      <a:pPr lvl="0" algn="ctr">
                        <a:buNone/>
                      </a:pPr>
                      <a:r>
                        <a:rPr lang="en-US" b="1"/>
                        <a:t>Neutral</a:t>
                      </a:r>
                    </a:p>
                  </a:txBody>
                  <a:tcPr/>
                </a:tc>
                <a:tc>
                  <a:txBody>
                    <a:bodyPr/>
                    <a:lstStyle/>
                    <a:p>
                      <a:pPr lvl="0" algn="ctr">
                        <a:buNone/>
                      </a:pPr>
                      <a:r>
                        <a:rPr lang="en-US" b="1"/>
                        <a:t>Disagree</a:t>
                      </a:r>
                    </a:p>
                  </a:txBody>
                  <a:tcPr/>
                </a:tc>
                <a:extLst>
                  <a:ext uri="{0D108BD9-81ED-4DB2-BD59-A6C34878D82A}">
                    <a16:rowId xmlns:a16="http://schemas.microsoft.com/office/drawing/2014/main" val="4162754627"/>
                  </a:ext>
                </a:extLst>
              </a:tr>
              <a:tr h="1738263">
                <a:tc>
                  <a:txBody>
                    <a:bodyPr/>
                    <a:lstStyle/>
                    <a:p>
                      <a:pPr lvl="0" algn="l">
                        <a:lnSpc>
                          <a:spcPct val="100000"/>
                        </a:lnSpc>
                        <a:spcBef>
                          <a:spcPts val="0"/>
                        </a:spcBef>
                        <a:spcAft>
                          <a:spcPts val="0"/>
                        </a:spcAft>
                        <a:buNone/>
                      </a:pPr>
                      <a:r>
                        <a:rPr lang="en-US" sz="1600" b="0" i="0" u="none" strike="noStrike" noProof="0">
                          <a:latin typeface="Calibri"/>
                        </a:rPr>
                        <a:t>My health care team understood my background, </a:t>
                      </a:r>
                      <a:endParaRPr lang="en-US"/>
                    </a:p>
                    <a:p>
                      <a:pPr lvl="0" algn="l">
                        <a:lnSpc>
                          <a:spcPct val="100000"/>
                        </a:lnSpc>
                        <a:spcBef>
                          <a:spcPts val="0"/>
                        </a:spcBef>
                        <a:spcAft>
                          <a:spcPts val="0"/>
                        </a:spcAft>
                        <a:buNone/>
                      </a:pPr>
                      <a:r>
                        <a:rPr lang="en-US" sz="1600" b="0" i="0" u="none" strike="noStrike" noProof="0">
                          <a:latin typeface="Calibri"/>
                        </a:rPr>
                        <a:t>home life, and communicated </a:t>
                      </a:r>
                      <a:endParaRPr lang="en-US"/>
                    </a:p>
                    <a:p>
                      <a:pPr lvl="0" algn="l">
                        <a:lnSpc>
                          <a:spcPct val="100000"/>
                        </a:lnSpc>
                        <a:spcBef>
                          <a:spcPts val="0"/>
                        </a:spcBef>
                        <a:spcAft>
                          <a:spcPts val="0"/>
                        </a:spcAft>
                        <a:buNone/>
                      </a:pPr>
                      <a:r>
                        <a:rPr lang="en-US" sz="1600" b="0" i="0" u="none" strike="noStrike" noProof="0">
                          <a:latin typeface="Calibri"/>
                        </a:rPr>
                        <a:t>well</a:t>
                      </a:r>
                    </a:p>
                  </a:txBody>
                  <a:tcPr/>
                </a:tc>
                <a:tc>
                  <a:txBody>
                    <a:bodyPr/>
                    <a:lstStyle/>
                    <a:p>
                      <a:pPr lvl="0" algn="ctr">
                        <a:buNone/>
                      </a:pPr>
                      <a:r>
                        <a:rPr lang="en-US" sz="2800">
                          <a:highlight>
                            <a:srgbClr val="FFFF00"/>
                          </a:highlight>
                        </a:rPr>
                        <a:t>94%</a:t>
                      </a:r>
                    </a:p>
                  </a:txBody>
                  <a:tcPr anchor="ctr"/>
                </a:tc>
                <a:tc>
                  <a:txBody>
                    <a:bodyPr/>
                    <a:lstStyle/>
                    <a:p>
                      <a:pPr lvl="0" algn="ctr">
                        <a:buNone/>
                      </a:pPr>
                      <a:r>
                        <a:rPr lang="en-US" sz="2800"/>
                        <a:t>3%</a:t>
                      </a:r>
                    </a:p>
                  </a:txBody>
                  <a:tcPr anchor="ctr"/>
                </a:tc>
                <a:tc>
                  <a:txBody>
                    <a:bodyPr/>
                    <a:lstStyle/>
                    <a:p>
                      <a:pPr lvl="0" algn="ctr">
                        <a:buNone/>
                      </a:pPr>
                      <a:r>
                        <a:rPr lang="en-US" sz="2800"/>
                        <a:t>2%</a:t>
                      </a:r>
                    </a:p>
                  </a:txBody>
                  <a:tcPr anchor="ctr"/>
                </a:tc>
                <a:tc>
                  <a:txBody>
                    <a:bodyPr/>
                    <a:lstStyle/>
                    <a:p>
                      <a:pPr lvl="0" algn="ctr">
                        <a:buNone/>
                      </a:pPr>
                      <a:r>
                        <a:rPr lang="en-US" sz="2800">
                          <a:highlight>
                            <a:srgbClr val="FFFF00"/>
                          </a:highlight>
                        </a:rPr>
                        <a:t>97%</a:t>
                      </a:r>
                    </a:p>
                  </a:txBody>
                  <a:tcPr anchor="ctr"/>
                </a:tc>
                <a:tc>
                  <a:txBody>
                    <a:bodyPr/>
                    <a:lstStyle/>
                    <a:p>
                      <a:pPr lvl="0" algn="ctr">
                        <a:buNone/>
                      </a:pPr>
                      <a:r>
                        <a:rPr lang="en-US" sz="2800"/>
                        <a:t>2%</a:t>
                      </a:r>
                    </a:p>
                  </a:txBody>
                  <a:tcPr anchor="ctr"/>
                </a:tc>
                <a:tc>
                  <a:txBody>
                    <a:bodyPr/>
                    <a:lstStyle/>
                    <a:p>
                      <a:pPr lvl="0" algn="ctr">
                        <a:buNone/>
                      </a:pPr>
                      <a:r>
                        <a:rPr lang="en-US" sz="2800"/>
                        <a:t>1%</a:t>
                      </a:r>
                    </a:p>
                  </a:txBody>
                  <a:tcPr anchor="ctr"/>
                </a:tc>
                <a:extLst>
                  <a:ext uri="{0D108BD9-81ED-4DB2-BD59-A6C34878D82A}">
                    <a16:rowId xmlns:a16="http://schemas.microsoft.com/office/drawing/2014/main" val="3306092493"/>
                  </a:ext>
                </a:extLst>
              </a:tr>
              <a:tr h="2121815">
                <a:tc>
                  <a:txBody>
                    <a:bodyPr/>
                    <a:lstStyle/>
                    <a:p>
                      <a:pPr lvl="0" algn="l">
                        <a:lnSpc>
                          <a:spcPct val="100000"/>
                        </a:lnSpc>
                        <a:spcBef>
                          <a:spcPts val="0"/>
                        </a:spcBef>
                        <a:spcAft>
                          <a:spcPts val="0"/>
                        </a:spcAft>
                        <a:buNone/>
                      </a:pPr>
                      <a:r>
                        <a:rPr lang="en-US" sz="1800" b="0" i="0" u="none" strike="noStrike" noProof="0">
                          <a:latin typeface="Calibri"/>
                        </a:rPr>
                        <a:t>When they couldn't meet my wishes, they explained why</a:t>
                      </a:r>
                    </a:p>
                    <a:p>
                      <a:pPr lvl="0">
                        <a:buNone/>
                      </a:pPr>
                      <a:endParaRPr lang="en-US"/>
                    </a:p>
                  </a:txBody>
                  <a:tcPr/>
                </a:tc>
                <a:tc>
                  <a:txBody>
                    <a:bodyPr/>
                    <a:lstStyle/>
                    <a:p>
                      <a:pPr lvl="0" algn="ctr">
                        <a:buNone/>
                      </a:pPr>
                      <a:r>
                        <a:rPr lang="en-US" sz="2800">
                          <a:highlight>
                            <a:srgbClr val="FFFF00"/>
                          </a:highlight>
                        </a:rPr>
                        <a:t>77%</a:t>
                      </a:r>
                    </a:p>
                  </a:txBody>
                  <a:tcPr anchor="ctr"/>
                </a:tc>
                <a:tc>
                  <a:txBody>
                    <a:bodyPr/>
                    <a:lstStyle/>
                    <a:p>
                      <a:pPr lvl="0" algn="ctr">
                        <a:buNone/>
                      </a:pPr>
                      <a:r>
                        <a:rPr lang="en-US" sz="2800"/>
                        <a:t>20%</a:t>
                      </a:r>
                    </a:p>
                  </a:txBody>
                  <a:tcPr anchor="ctr"/>
                </a:tc>
                <a:tc>
                  <a:txBody>
                    <a:bodyPr/>
                    <a:lstStyle/>
                    <a:p>
                      <a:pPr lvl="0" algn="ctr">
                        <a:buNone/>
                      </a:pPr>
                      <a:r>
                        <a:rPr lang="en-US" sz="2800"/>
                        <a:t>3%</a:t>
                      </a:r>
                    </a:p>
                  </a:txBody>
                  <a:tcPr anchor="ctr"/>
                </a:tc>
                <a:tc>
                  <a:txBody>
                    <a:bodyPr/>
                    <a:lstStyle/>
                    <a:p>
                      <a:pPr lvl="0" algn="ctr">
                        <a:buNone/>
                      </a:pPr>
                      <a:r>
                        <a:rPr lang="en-US" sz="2800">
                          <a:highlight>
                            <a:srgbClr val="FFFF00"/>
                          </a:highlight>
                        </a:rPr>
                        <a:t>83%</a:t>
                      </a:r>
                    </a:p>
                  </a:txBody>
                  <a:tcPr anchor="ctr"/>
                </a:tc>
                <a:tc>
                  <a:txBody>
                    <a:bodyPr/>
                    <a:lstStyle/>
                    <a:p>
                      <a:pPr lvl="0" algn="ctr">
                        <a:buNone/>
                      </a:pPr>
                      <a:r>
                        <a:rPr lang="en-US" sz="2800"/>
                        <a:t>12%</a:t>
                      </a:r>
                    </a:p>
                  </a:txBody>
                  <a:tcPr anchor="ctr"/>
                </a:tc>
                <a:tc>
                  <a:txBody>
                    <a:bodyPr/>
                    <a:lstStyle/>
                    <a:p>
                      <a:pPr lvl="0" algn="ctr">
                        <a:buNone/>
                      </a:pPr>
                      <a:r>
                        <a:rPr lang="en-US" sz="2800"/>
                        <a:t>5%</a:t>
                      </a:r>
                    </a:p>
                  </a:txBody>
                  <a:tcPr anchor="ctr"/>
                </a:tc>
                <a:extLst>
                  <a:ext uri="{0D108BD9-81ED-4DB2-BD59-A6C34878D82A}">
                    <a16:rowId xmlns:a16="http://schemas.microsoft.com/office/drawing/2014/main" val="2915331079"/>
                  </a:ext>
                </a:extLst>
              </a:tr>
              <a:tr h="1940441">
                <a:tc>
                  <a:txBody>
                    <a:bodyPr/>
                    <a:lstStyle/>
                    <a:p>
                      <a:pPr lvl="0" algn="l">
                        <a:lnSpc>
                          <a:spcPct val="100000"/>
                        </a:lnSpc>
                        <a:spcBef>
                          <a:spcPts val="0"/>
                        </a:spcBef>
                        <a:spcAft>
                          <a:spcPts val="0"/>
                        </a:spcAft>
                        <a:buNone/>
                      </a:pPr>
                      <a:r>
                        <a:rPr lang="en-US" sz="1800" b="0" i="0" u="none" strike="noStrike" noProof="0">
                          <a:latin typeface="Calibri"/>
                        </a:rPr>
                        <a:t>I felt pressured into accepting care I did not want</a:t>
                      </a:r>
                    </a:p>
                    <a:p>
                      <a:pPr lvl="0">
                        <a:buNone/>
                      </a:pPr>
                      <a:endParaRPr lang="en-US"/>
                    </a:p>
                  </a:txBody>
                  <a:tcPr/>
                </a:tc>
                <a:tc>
                  <a:txBody>
                    <a:bodyPr/>
                    <a:lstStyle/>
                    <a:p>
                      <a:pPr lvl="0" algn="ctr">
                        <a:buNone/>
                      </a:pPr>
                      <a:r>
                        <a:rPr lang="en-US" sz="2800"/>
                        <a:t>10%</a:t>
                      </a:r>
                    </a:p>
                  </a:txBody>
                  <a:tcPr anchor="ctr"/>
                </a:tc>
                <a:tc>
                  <a:txBody>
                    <a:bodyPr/>
                    <a:lstStyle/>
                    <a:p>
                      <a:pPr lvl="0" algn="ctr">
                        <a:buNone/>
                      </a:pPr>
                      <a:r>
                        <a:rPr lang="en-US" sz="2800"/>
                        <a:t>3%</a:t>
                      </a:r>
                    </a:p>
                  </a:txBody>
                  <a:tcPr anchor="ctr"/>
                </a:tc>
                <a:tc>
                  <a:txBody>
                    <a:bodyPr/>
                    <a:lstStyle/>
                    <a:p>
                      <a:pPr lvl="0" algn="ctr">
                        <a:buNone/>
                      </a:pPr>
                      <a:r>
                        <a:rPr lang="en-US" sz="2800">
                          <a:highlight>
                            <a:srgbClr val="FFFF00"/>
                          </a:highlight>
                        </a:rPr>
                        <a:t>87%</a:t>
                      </a:r>
                    </a:p>
                  </a:txBody>
                  <a:tcPr anchor="ctr"/>
                </a:tc>
                <a:tc>
                  <a:txBody>
                    <a:bodyPr/>
                    <a:lstStyle/>
                    <a:p>
                      <a:pPr lvl="0" algn="ctr">
                        <a:buNone/>
                      </a:pPr>
                      <a:r>
                        <a:rPr lang="en-US" sz="2800"/>
                        <a:t>17%</a:t>
                      </a:r>
                    </a:p>
                  </a:txBody>
                  <a:tcPr anchor="ctr"/>
                </a:tc>
                <a:tc>
                  <a:txBody>
                    <a:bodyPr/>
                    <a:lstStyle/>
                    <a:p>
                      <a:pPr lvl="0" algn="ctr">
                        <a:buNone/>
                      </a:pPr>
                      <a:r>
                        <a:rPr lang="en-US" sz="2800"/>
                        <a:t>3%</a:t>
                      </a:r>
                    </a:p>
                  </a:txBody>
                  <a:tcPr anchor="ctr"/>
                </a:tc>
                <a:tc>
                  <a:txBody>
                    <a:bodyPr/>
                    <a:lstStyle/>
                    <a:p>
                      <a:pPr lvl="0" algn="ctr">
                        <a:buNone/>
                      </a:pPr>
                      <a:r>
                        <a:rPr lang="en-US" sz="2800">
                          <a:highlight>
                            <a:srgbClr val="FFFF00"/>
                          </a:highlight>
                        </a:rPr>
                        <a:t>80%</a:t>
                      </a:r>
                    </a:p>
                  </a:txBody>
                  <a:tcPr anchor="ctr"/>
                </a:tc>
                <a:extLst>
                  <a:ext uri="{0D108BD9-81ED-4DB2-BD59-A6C34878D82A}">
                    <a16:rowId xmlns:a16="http://schemas.microsoft.com/office/drawing/2014/main" val="4185895082"/>
                  </a:ext>
                </a:extLst>
              </a:tr>
            </a:tbl>
          </a:graphicData>
        </a:graphic>
      </p:graphicFrame>
    </p:spTree>
    <p:extLst>
      <p:ext uri="{BB962C8B-B14F-4D97-AF65-F5344CB8AC3E}">
        <p14:creationId xmlns:p14="http://schemas.microsoft.com/office/powerpoint/2010/main" val="163961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93A1-93F4-4D34-8B73-7AFA9DCCF62C}"/>
              </a:ext>
            </a:extLst>
          </p:cNvPr>
          <p:cNvSpPr>
            <a:spLocks noGrp="1"/>
          </p:cNvSpPr>
          <p:nvPr>
            <p:ph type="title"/>
          </p:nvPr>
        </p:nvSpPr>
        <p:spPr>
          <a:xfrm>
            <a:off x="446314" y="410368"/>
            <a:ext cx="10972800" cy="1325563"/>
          </a:xfrm>
        </p:spPr>
        <p:txBody>
          <a:bodyPr/>
          <a:lstStyle/>
          <a:p>
            <a:r>
              <a:rPr lang="en-US" dirty="0"/>
              <a:t>Summary of PREM data: by Race/Ethnicity</a:t>
            </a:r>
          </a:p>
        </p:txBody>
      </p:sp>
      <p:sp>
        <p:nvSpPr>
          <p:cNvPr id="3" name="Content Placeholder 2">
            <a:extLst>
              <a:ext uri="{FF2B5EF4-FFF2-40B4-BE49-F238E27FC236}">
                <a16:creationId xmlns:a16="http://schemas.microsoft.com/office/drawing/2014/main" id="{C13AEF27-84A3-4C8F-AADA-6DA6F2EC177A}"/>
              </a:ext>
            </a:extLst>
          </p:cNvPr>
          <p:cNvSpPr>
            <a:spLocks noGrp="1"/>
          </p:cNvSpPr>
          <p:nvPr>
            <p:ph idx="1"/>
          </p:nvPr>
        </p:nvSpPr>
        <p:spPr/>
        <p:txBody>
          <a:bodyPr/>
          <a:lstStyle/>
          <a:p>
            <a:r>
              <a:rPr lang="en-US" dirty="0"/>
              <a:t>93% of patients of color felt they were treated with respect during L&amp;D stay vs 97% of white patients (5% of BIPOC patients felt not treated with respect).</a:t>
            </a:r>
          </a:p>
          <a:p>
            <a:r>
              <a:rPr lang="en-US" dirty="0"/>
              <a:t>Only 79% of BIPOC patients and  77% of white patients felt that when clinical team couldn’t meet patients wishes they explained why (over 20% of pts across all racial groups did not feel that decision making was explained to them)</a:t>
            </a:r>
          </a:p>
          <a:p>
            <a:r>
              <a:rPr lang="en-US" dirty="0"/>
              <a:t>15% of BIPOC patients and 11% of white patients felt they were pressured into care they didn’t want</a:t>
            </a:r>
          </a:p>
          <a:p>
            <a:r>
              <a:rPr lang="en-US" dirty="0"/>
              <a:t>97% of Black patients, compared to 100% of white patients felt their health care team did a good job of listening to me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125D8EB-7BF8-4A15-983D-148BAB8D97C3}"/>
              </a:ext>
            </a:extLst>
          </p:cNvPr>
          <p:cNvSpPr>
            <a:spLocks noGrp="1"/>
          </p:cNvSpPr>
          <p:nvPr>
            <p:ph type="sldNum" sz="quarter" idx="10"/>
          </p:nvPr>
        </p:nvSpPr>
        <p:spPr/>
        <p:txBody>
          <a:bodyPr/>
          <a:lstStyle/>
          <a:p>
            <a:fld id="{97033E4B-E3EB-3D46-B2D8-3159663620FA}" type="slidenum">
              <a:rPr lang="en-US" smtClean="0"/>
              <a:pPr/>
              <a:t>37</a:t>
            </a:fld>
            <a:endParaRPr lang="en-US"/>
          </a:p>
        </p:txBody>
      </p:sp>
      <p:sp>
        <p:nvSpPr>
          <p:cNvPr id="5" name="Footer Placeholder 4">
            <a:extLst>
              <a:ext uri="{FF2B5EF4-FFF2-40B4-BE49-F238E27FC236}">
                <a16:creationId xmlns:a16="http://schemas.microsoft.com/office/drawing/2014/main" id="{34834DD2-0965-46B6-9500-5112B1A13302}"/>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46062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2D78-56AF-4F51-BAC8-33E8CE1FCDE9}"/>
              </a:ext>
            </a:extLst>
          </p:cNvPr>
          <p:cNvSpPr>
            <a:spLocks noGrp="1"/>
          </p:cNvSpPr>
          <p:nvPr>
            <p:ph type="title"/>
          </p:nvPr>
        </p:nvSpPr>
        <p:spPr>
          <a:xfrm>
            <a:off x="195942" y="238805"/>
            <a:ext cx="10972800" cy="1325563"/>
          </a:xfrm>
        </p:spPr>
        <p:txBody>
          <a:bodyPr/>
          <a:lstStyle/>
          <a:p>
            <a:r>
              <a:rPr lang="en-US" dirty="0"/>
              <a:t>Summary of PREM data: insurance status</a:t>
            </a:r>
          </a:p>
        </p:txBody>
      </p:sp>
      <p:sp>
        <p:nvSpPr>
          <p:cNvPr id="3" name="Content Placeholder 2">
            <a:extLst>
              <a:ext uri="{FF2B5EF4-FFF2-40B4-BE49-F238E27FC236}">
                <a16:creationId xmlns:a16="http://schemas.microsoft.com/office/drawing/2014/main" id="{4095BF62-A829-4AFB-B5FD-885597C79D77}"/>
              </a:ext>
            </a:extLst>
          </p:cNvPr>
          <p:cNvSpPr>
            <a:spLocks noGrp="1"/>
          </p:cNvSpPr>
          <p:nvPr>
            <p:ph idx="1"/>
          </p:nvPr>
        </p:nvSpPr>
        <p:spPr>
          <a:xfrm>
            <a:off x="435428" y="1564368"/>
            <a:ext cx="10972800" cy="4351338"/>
          </a:xfrm>
        </p:spPr>
        <p:txBody>
          <a:bodyPr/>
          <a:lstStyle/>
          <a:p>
            <a:r>
              <a:rPr lang="en-US" dirty="0"/>
              <a:t>Only 77% of private patients and 83% of public insurance patients felt that When my clinical team couldn’t meet my wishes they explained why</a:t>
            </a:r>
          </a:p>
          <a:p>
            <a:r>
              <a:rPr lang="en-US" dirty="0"/>
              <a:t>10% of private insurance patients and 17% of public insurance patients  felt pressured into accepting care they didn’t want</a:t>
            </a:r>
          </a:p>
          <a:p>
            <a:pPr marL="0" indent="0" algn="ctr">
              <a:buNone/>
            </a:pPr>
            <a:r>
              <a:rPr lang="en-US" sz="3200" b="1" dirty="0"/>
              <a:t>GOAL is to improve RESPECTFUL CARE and focus on improved communication with patients!  </a:t>
            </a:r>
          </a:p>
          <a:p>
            <a:pPr marL="0" indent="0" algn="ctr">
              <a:buNone/>
            </a:pPr>
            <a:r>
              <a:rPr lang="en-US" sz="3200" b="1" dirty="0"/>
              <a:t>Shared decision making and active listening</a:t>
            </a:r>
          </a:p>
          <a:p>
            <a:pPr marL="0" indent="0" algn="ctr">
              <a:buNone/>
            </a:pPr>
            <a:r>
              <a:rPr lang="en-US" sz="3200" b="1" dirty="0"/>
              <a:t>How do we make progress?</a:t>
            </a:r>
          </a:p>
          <a:p>
            <a:endParaRPr lang="en-US" dirty="0"/>
          </a:p>
        </p:txBody>
      </p:sp>
      <p:sp>
        <p:nvSpPr>
          <p:cNvPr id="4" name="Slide Number Placeholder 3">
            <a:extLst>
              <a:ext uri="{FF2B5EF4-FFF2-40B4-BE49-F238E27FC236}">
                <a16:creationId xmlns:a16="http://schemas.microsoft.com/office/drawing/2014/main" id="{5B3A65FE-CE9B-4CED-9764-219AB456146F}"/>
              </a:ext>
            </a:extLst>
          </p:cNvPr>
          <p:cNvSpPr>
            <a:spLocks noGrp="1"/>
          </p:cNvSpPr>
          <p:nvPr>
            <p:ph type="sldNum" sz="quarter" idx="10"/>
          </p:nvPr>
        </p:nvSpPr>
        <p:spPr/>
        <p:txBody>
          <a:bodyPr/>
          <a:lstStyle/>
          <a:p>
            <a:fld id="{97033E4B-E3EB-3D46-B2D8-3159663620FA}" type="slidenum">
              <a:rPr lang="en-US" smtClean="0"/>
              <a:pPr/>
              <a:t>38</a:t>
            </a:fld>
            <a:endParaRPr lang="en-US"/>
          </a:p>
        </p:txBody>
      </p:sp>
      <p:sp>
        <p:nvSpPr>
          <p:cNvPr id="5" name="Footer Placeholder 4">
            <a:extLst>
              <a:ext uri="{FF2B5EF4-FFF2-40B4-BE49-F238E27FC236}">
                <a16:creationId xmlns:a16="http://schemas.microsoft.com/office/drawing/2014/main" id="{FD2EDDA6-1DB5-4C25-AA64-F9D27C80FA93}"/>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81169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000"/>
              </a:spcBef>
              <a:spcAft>
                <a:spcPts val="1000"/>
              </a:spcAft>
            </a:pPr>
            <a:r>
              <a:rPr lang="en-US" dirty="0">
                <a:ea typeface="Lato Medium"/>
                <a:cs typeface="Calibri"/>
              </a:rPr>
              <a:t>Birth Equity 2023 Focus: B</a:t>
            </a:r>
            <a:r>
              <a:rPr lang="en-US" sz="3200" dirty="0">
                <a:ea typeface="Lato Medium"/>
                <a:cs typeface="Calibri"/>
              </a:rPr>
              <a:t>ringing BE to the bedside</a:t>
            </a:r>
            <a:endParaRPr lang="en-US" dirty="0">
              <a:cs typeface="Calibri"/>
            </a:endParaRPr>
          </a:p>
        </p:txBody>
      </p:sp>
      <p:sp>
        <p:nvSpPr>
          <p:cNvPr id="3" name="Subtitle 2"/>
          <p:cNvSpPr>
            <a:spLocks noGrp="1"/>
          </p:cNvSpPr>
          <p:nvPr>
            <p:ph type="subTitle" idx="1"/>
          </p:nvPr>
        </p:nvSpPr>
        <p:spPr>
          <a:xfrm>
            <a:off x="1413310" y="2793315"/>
            <a:ext cx="9915090" cy="986569"/>
          </a:xfrm>
        </p:spPr>
        <p:txBody>
          <a:bodyPr vert="horz" lIns="91440" tIns="45720" rIns="91440" bIns="45720" rtlCol="0" anchor="t">
            <a:noAutofit/>
          </a:bodyPr>
          <a:lstStyle/>
          <a:p>
            <a:r>
              <a:rPr lang="en-US" sz="2600" b="1" dirty="0">
                <a:ea typeface="Calibri"/>
                <a:cs typeface="Calibri"/>
              </a:rPr>
              <a:t>Engaging our patients and community members for QI input </a:t>
            </a:r>
            <a:endParaRPr lang="en-US" sz="2600" dirty="0">
              <a:ea typeface="+mn-lt"/>
              <a:cs typeface="+mn-lt"/>
            </a:endParaRPr>
          </a:p>
          <a:p>
            <a:endParaRPr lang="en-US" sz="2600" b="1" dirty="0">
              <a:ea typeface="Calibri"/>
              <a:cs typeface="Calibri"/>
            </a:endParaRPr>
          </a:p>
          <a:p>
            <a:endParaRPr lang="en-US" dirty="0"/>
          </a:p>
        </p:txBody>
      </p:sp>
    </p:spTree>
    <p:extLst>
      <p:ext uri="{BB962C8B-B14F-4D97-AF65-F5344CB8AC3E}">
        <p14:creationId xmlns:p14="http://schemas.microsoft.com/office/powerpoint/2010/main" val="3386762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BA5E-5100-38BB-EF66-D962E0F1B280}"/>
              </a:ext>
            </a:extLst>
          </p:cNvPr>
          <p:cNvSpPr>
            <a:spLocks noGrp="1"/>
          </p:cNvSpPr>
          <p:nvPr>
            <p:ph type="title"/>
          </p:nvPr>
        </p:nvSpPr>
        <p:spPr/>
        <p:txBody>
          <a:bodyPr/>
          <a:lstStyle/>
          <a:p>
            <a:endParaRPr lang="en-US"/>
          </a:p>
        </p:txBody>
      </p:sp>
      <p:pic>
        <p:nvPicPr>
          <p:cNvPr id="6" name="Picture 6" descr="Graphical user interface, text, application&#10;&#10;Description automatically generated">
            <a:extLst>
              <a:ext uri="{FF2B5EF4-FFF2-40B4-BE49-F238E27FC236}">
                <a16:creationId xmlns:a16="http://schemas.microsoft.com/office/drawing/2014/main" id="{05672893-B022-74EB-515B-93999E9FC078}"/>
              </a:ext>
            </a:extLst>
          </p:cNvPr>
          <p:cNvPicPr>
            <a:picLocks noGrp="1" noChangeAspect="1"/>
          </p:cNvPicPr>
          <p:nvPr>
            <p:ph idx="1"/>
          </p:nvPr>
        </p:nvPicPr>
        <p:blipFill>
          <a:blip r:embed="rId2"/>
          <a:stretch>
            <a:fillRect/>
          </a:stretch>
        </p:blipFill>
        <p:spPr>
          <a:xfrm>
            <a:off x="1151408" y="2011921"/>
            <a:ext cx="9305925" cy="3000375"/>
          </a:xfrm>
        </p:spPr>
      </p:pic>
      <p:sp>
        <p:nvSpPr>
          <p:cNvPr id="4" name="Slide Number Placeholder 3">
            <a:extLst>
              <a:ext uri="{FF2B5EF4-FFF2-40B4-BE49-F238E27FC236}">
                <a16:creationId xmlns:a16="http://schemas.microsoft.com/office/drawing/2014/main" id="{0B95AE0C-852F-3AE0-CCC5-E56408848DE8}"/>
              </a:ext>
            </a:extLst>
          </p:cNvPr>
          <p:cNvSpPr>
            <a:spLocks noGrp="1"/>
          </p:cNvSpPr>
          <p:nvPr>
            <p:ph type="sldNum" sz="quarter" idx="10"/>
          </p:nvPr>
        </p:nvSpPr>
        <p:spPr/>
        <p:txBody>
          <a:bodyPr/>
          <a:lstStyle/>
          <a:p>
            <a:fld id="{97033E4B-E3EB-3D46-B2D8-3159663620FA}" type="slidenum">
              <a:rPr lang="en-US" smtClean="0"/>
              <a:pPr/>
              <a:t>4</a:t>
            </a:fld>
            <a:endParaRPr lang="en-US"/>
          </a:p>
        </p:txBody>
      </p:sp>
      <p:sp>
        <p:nvSpPr>
          <p:cNvPr id="5" name="Footer Placeholder 4">
            <a:extLst>
              <a:ext uri="{FF2B5EF4-FFF2-40B4-BE49-F238E27FC236}">
                <a16:creationId xmlns:a16="http://schemas.microsoft.com/office/drawing/2014/main" id="{BB1BF71D-AD67-A439-3C40-FE5A03A53B61}"/>
              </a:ext>
            </a:extLst>
          </p:cNvPr>
          <p:cNvSpPr>
            <a:spLocks noGrp="1"/>
          </p:cNvSpPr>
          <p:nvPr>
            <p:ph type="ftr" sz="quarter" idx="11"/>
          </p:nvPr>
        </p:nvSpPr>
        <p:spPr/>
        <p:txBody>
          <a:bodyPr/>
          <a:lstStyle/>
          <a:p>
            <a:pPr algn="l"/>
            <a:r>
              <a:rPr lang="en-US"/>
              <a:t>Illinois Perinatal Quality Collaborative</a:t>
            </a:r>
          </a:p>
        </p:txBody>
      </p:sp>
      <p:pic>
        <p:nvPicPr>
          <p:cNvPr id="7" name="Picture 7" descr="Text&#10;&#10;Description automatically generated">
            <a:extLst>
              <a:ext uri="{FF2B5EF4-FFF2-40B4-BE49-F238E27FC236}">
                <a16:creationId xmlns:a16="http://schemas.microsoft.com/office/drawing/2014/main" id="{20BDA611-F7E9-41A4-2686-07D0247F2651}"/>
              </a:ext>
            </a:extLst>
          </p:cNvPr>
          <p:cNvPicPr>
            <a:picLocks noChangeAspect="1"/>
          </p:cNvPicPr>
          <p:nvPr/>
        </p:nvPicPr>
        <p:blipFill>
          <a:blip r:embed="rId3"/>
          <a:stretch>
            <a:fillRect/>
          </a:stretch>
        </p:blipFill>
        <p:spPr>
          <a:xfrm>
            <a:off x="208845" y="312683"/>
            <a:ext cx="4144903" cy="1538339"/>
          </a:xfrm>
          <a:prstGeom prst="rect">
            <a:avLst/>
          </a:prstGeom>
        </p:spPr>
      </p:pic>
      <p:sp>
        <p:nvSpPr>
          <p:cNvPr id="8" name="TextBox 7">
            <a:extLst>
              <a:ext uri="{FF2B5EF4-FFF2-40B4-BE49-F238E27FC236}">
                <a16:creationId xmlns:a16="http://schemas.microsoft.com/office/drawing/2014/main" id="{72913136-EEE2-57CF-488A-AF8952BF77AB}"/>
              </a:ext>
            </a:extLst>
          </p:cNvPr>
          <p:cNvSpPr txBox="1"/>
          <p:nvPr/>
        </p:nvSpPr>
        <p:spPr>
          <a:xfrm>
            <a:off x="903111" y="4957703"/>
            <a:ext cx="10385777" cy="1294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2100">
                <a:ea typeface="+mn-lt"/>
                <a:cs typeface="+mn-lt"/>
              </a:rPr>
              <a:t>The Reflect - Learn - Act for each day during weeks 1 and 3 focus on the letters in </a:t>
            </a:r>
            <a:r>
              <a:rPr lang="en-US" sz="2100" b="1">
                <a:ea typeface="+mn-lt"/>
                <a:cs typeface="+mn-lt"/>
              </a:rPr>
              <a:t>SPEAK UP</a:t>
            </a:r>
            <a:r>
              <a:rPr lang="en-US" sz="2100">
                <a:ea typeface="+mn-lt"/>
                <a:cs typeface="+mn-lt"/>
              </a:rPr>
              <a:t>.</a:t>
            </a:r>
            <a:endParaRPr lang="en-US"/>
          </a:p>
          <a:p>
            <a:pPr>
              <a:lnSpc>
                <a:spcPct val="200000"/>
              </a:lnSpc>
            </a:pPr>
            <a:r>
              <a:rPr lang="en-US" sz="2100">
                <a:ea typeface="+mn-lt"/>
                <a:cs typeface="+mn-lt"/>
              </a:rPr>
              <a:t>The Reflect - Learn - Act for each day during weeks 2 and 4 focus on the letters in </a:t>
            </a:r>
            <a:r>
              <a:rPr lang="en-US" sz="2100" b="1">
                <a:ea typeface="+mn-lt"/>
                <a:cs typeface="+mn-lt"/>
              </a:rPr>
              <a:t>RESPECT</a:t>
            </a:r>
            <a:r>
              <a:rPr lang="en-US" sz="2100">
                <a:ea typeface="+mn-lt"/>
                <a:cs typeface="+mn-lt"/>
              </a:rPr>
              <a:t>.</a:t>
            </a:r>
            <a:endParaRPr lang="en-US" sz="2100">
              <a:ea typeface="Calibri"/>
              <a:cs typeface="Calibri"/>
            </a:endParaRPr>
          </a:p>
        </p:txBody>
      </p:sp>
      <p:sp>
        <p:nvSpPr>
          <p:cNvPr id="9" name="TextBox 8">
            <a:extLst>
              <a:ext uri="{FF2B5EF4-FFF2-40B4-BE49-F238E27FC236}">
                <a16:creationId xmlns:a16="http://schemas.microsoft.com/office/drawing/2014/main" id="{0E8CC5E4-A736-2499-DE4E-F33EC2D84CDB}"/>
              </a:ext>
            </a:extLst>
          </p:cNvPr>
          <p:cNvSpPr txBox="1"/>
          <p:nvPr/>
        </p:nvSpPr>
        <p:spPr>
          <a:xfrm>
            <a:off x="4844815" y="1646296"/>
            <a:ext cx="57008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4"/>
              </a:rPr>
              <a:t>https://www.perinatalqi.org/page/Anti-RacismChallengev2</a:t>
            </a:r>
            <a:endParaRPr lang="en-US">
              <a:ea typeface="+mn-lt"/>
              <a:cs typeface="+mn-lt"/>
            </a:endParaRPr>
          </a:p>
          <a:p>
            <a:endParaRPr lang="en-US">
              <a:ea typeface="Calibri" panose="020F0502020204030204"/>
              <a:cs typeface="Calibri" panose="020F0502020204030204"/>
            </a:endParaRPr>
          </a:p>
        </p:txBody>
      </p:sp>
      <p:sp>
        <p:nvSpPr>
          <p:cNvPr id="3" name="TextBox 2">
            <a:extLst>
              <a:ext uri="{FF2B5EF4-FFF2-40B4-BE49-F238E27FC236}">
                <a16:creationId xmlns:a16="http://schemas.microsoft.com/office/drawing/2014/main" id="{70AC950B-8409-5F38-9EEA-52FBBFA25D3F}"/>
              </a:ext>
            </a:extLst>
          </p:cNvPr>
          <p:cNvSpPr txBox="1"/>
          <p:nvPr/>
        </p:nvSpPr>
        <p:spPr>
          <a:xfrm>
            <a:off x="4604025" y="810818"/>
            <a:ext cx="4826176" cy="830997"/>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panose="020F0502020204030204"/>
              </a:rPr>
              <a:t>Happening every day of February – </a:t>
            </a:r>
          </a:p>
          <a:p>
            <a:r>
              <a:rPr lang="en-US" sz="2400">
                <a:cs typeface="Calibri" panose="020F0502020204030204"/>
              </a:rPr>
              <a:t>not too late to get started</a:t>
            </a:r>
            <a:endParaRPr lang="en-US" sz="2400"/>
          </a:p>
        </p:txBody>
      </p:sp>
    </p:spTree>
    <p:extLst>
      <p:ext uri="{BB962C8B-B14F-4D97-AF65-F5344CB8AC3E}">
        <p14:creationId xmlns:p14="http://schemas.microsoft.com/office/powerpoint/2010/main" val="411352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F5BA3-4F08-20D3-D7A8-3CC7A1D363EF}"/>
              </a:ext>
            </a:extLst>
          </p:cNvPr>
          <p:cNvSpPr>
            <a:spLocks noGrp="1"/>
          </p:cNvSpPr>
          <p:nvPr>
            <p:ph type="title"/>
          </p:nvPr>
        </p:nvSpPr>
        <p:spPr>
          <a:xfrm>
            <a:off x="228600" y="212725"/>
            <a:ext cx="7794171" cy="1325563"/>
          </a:xfrm>
        </p:spPr>
        <p:txBody>
          <a:bodyPr/>
          <a:lstStyle/>
          <a:p>
            <a:r>
              <a:rPr lang="en-US" dirty="0">
                <a:latin typeface="Arial"/>
                <a:ea typeface="+mj-lt"/>
                <a:cs typeface="+mj-lt"/>
              </a:rPr>
              <a:t>Patients and community engagement helps us do better</a:t>
            </a:r>
            <a:endParaRPr lang="en-US" dirty="0">
              <a:latin typeface="Arial"/>
            </a:endParaRPr>
          </a:p>
        </p:txBody>
      </p:sp>
      <p:sp>
        <p:nvSpPr>
          <p:cNvPr id="3" name="Content Placeholder 2">
            <a:extLst>
              <a:ext uri="{FF2B5EF4-FFF2-40B4-BE49-F238E27FC236}">
                <a16:creationId xmlns:a16="http://schemas.microsoft.com/office/drawing/2014/main" id="{DE81AE58-3700-034A-6A82-2FD4C7201BC1}"/>
              </a:ext>
            </a:extLst>
          </p:cNvPr>
          <p:cNvSpPr>
            <a:spLocks noGrp="1"/>
          </p:cNvSpPr>
          <p:nvPr>
            <p:ph idx="1"/>
          </p:nvPr>
        </p:nvSpPr>
        <p:spPr>
          <a:xfrm>
            <a:off x="398284" y="1662793"/>
            <a:ext cx="6760029" cy="4351338"/>
          </a:xfrm>
        </p:spPr>
        <p:txBody>
          <a:bodyPr vert="horz" lIns="91440" tIns="45720" rIns="91440" bIns="45720" rtlCol="0" anchor="t">
            <a:noAutofit/>
          </a:bodyPr>
          <a:lstStyle/>
          <a:p>
            <a:r>
              <a:rPr lang="en-US" dirty="0">
                <a:ea typeface="+mn-lt"/>
                <a:cs typeface="+mn-lt"/>
              </a:rPr>
              <a:t>Patient / community engagement creates an opportunity to get input on QI efforts from those with the best information to help us do better!  </a:t>
            </a:r>
            <a:endParaRPr lang="en-US" dirty="0"/>
          </a:p>
          <a:p>
            <a:pPr lvl="1"/>
            <a:r>
              <a:rPr lang="en-US" dirty="0">
                <a:ea typeface="Lato"/>
                <a:cs typeface="Lato"/>
              </a:rPr>
              <a:t>Make Sure Each Patient Is Heard (CDC, Hear Her Campaign)</a:t>
            </a:r>
            <a:endParaRPr lang="en-US" dirty="0">
              <a:ea typeface="+mn-lt"/>
              <a:cs typeface="+mn-lt"/>
            </a:endParaRPr>
          </a:p>
          <a:p>
            <a:pPr lvl="1"/>
            <a:r>
              <a:rPr lang="en-US" dirty="0">
                <a:ea typeface="+mn-lt"/>
                <a:cs typeface="+mn-lt"/>
              </a:rPr>
              <a:t>“Holding space” for women, “listening” to women and “trusting women” when they say, “something’s not right . . .” (AWHONN, Birth Equity)</a:t>
            </a:r>
            <a:endParaRPr lang="en-US" dirty="0">
              <a:ea typeface="Lato"/>
              <a:cs typeface="Lato"/>
            </a:endParaRPr>
          </a:p>
          <a:p>
            <a:r>
              <a:rPr lang="en-US" dirty="0">
                <a:ea typeface="+mn-lt"/>
                <a:cs typeface="+mn-lt"/>
              </a:rPr>
              <a:t>“Embedded at every level of the organization and in all stages of clinical initiatives, patients and family members have been strong catalysts for change.” – NC PQC</a:t>
            </a:r>
            <a:endParaRPr lang="en-US" dirty="0"/>
          </a:p>
        </p:txBody>
      </p:sp>
      <p:sp>
        <p:nvSpPr>
          <p:cNvPr id="4" name="Slide Number Placeholder 3">
            <a:extLst>
              <a:ext uri="{FF2B5EF4-FFF2-40B4-BE49-F238E27FC236}">
                <a16:creationId xmlns:a16="http://schemas.microsoft.com/office/drawing/2014/main" id="{F8F48E58-E90F-10BE-51D6-A62DAFC18233}"/>
              </a:ext>
            </a:extLst>
          </p:cNvPr>
          <p:cNvSpPr>
            <a:spLocks noGrp="1"/>
          </p:cNvSpPr>
          <p:nvPr>
            <p:ph type="sldNum" sz="quarter" idx="10"/>
          </p:nvPr>
        </p:nvSpPr>
        <p:spPr/>
        <p:txBody>
          <a:bodyPr/>
          <a:lstStyle/>
          <a:p>
            <a:fld id="{97033E4B-E3EB-3D46-B2D8-3159663620FA}" type="slidenum">
              <a:rPr lang="en-US" smtClean="0"/>
              <a:pPr/>
              <a:t>40</a:t>
            </a:fld>
            <a:endParaRPr lang="en-US"/>
          </a:p>
        </p:txBody>
      </p:sp>
      <p:sp>
        <p:nvSpPr>
          <p:cNvPr id="5" name="Footer Placeholder 4">
            <a:extLst>
              <a:ext uri="{FF2B5EF4-FFF2-40B4-BE49-F238E27FC236}">
                <a16:creationId xmlns:a16="http://schemas.microsoft.com/office/drawing/2014/main" id="{2E7033D3-4D45-85B6-63F7-D85DC759C60E}"/>
              </a:ext>
            </a:extLst>
          </p:cNvPr>
          <p:cNvSpPr>
            <a:spLocks noGrp="1"/>
          </p:cNvSpPr>
          <p:nvPr>
            <p:ph type="ftr" sz="quarter" idx="11"/>
          </p:nvPr>
        </p:nvSpPr>
        <p:spPr/>
        <p:txBody>
          <a:bodyPr/>
          <a:lstStyle/>
          <a:p>
            <a:pPr algn="l"/>
            <a:r>
              <a:rPr lang="en-US"/>
              <a:t>Illinois Perinatal Quality Collaborative</a:t>
            </a:r>
          </a:p>
        </p:txBody>
      </p:sp>
      <p:pic>
        <p:nvPicPr>
          <p:cNvPr id="6" name="Picture 6">
            <a:extLst>
              <a:ext uri="{FF2B5EF4-FFF2-40B4-BE49-F238E27FC236}">
                <a16:creationId xmlns:a16="http://schemas.microsoft.com/office/drawing/2014/main" id="{41DCA238-EBAE-79B9-42FF-E753C174CB50}"/>
              </a:ext>
            </a:extLst>
          </p:cNvPr>
          <p:cNvPicPr>
            <a:picLocks noChangeAspect="1"/>
          </p:cNvPicPr>
          <p:nvPr/>
        </p:nvPicPr>
        <p:blipFill>
          <a:blip r:embed="rId2"/>
          <a:stretch>
            <a:fillRect/>
          </a:stretch>
        </p:blipFill>
        <p:spPr>
          <a:xfrm>
            <a:off x="7185338" y="0"/>
            <a:ext cx="5006662" cy="6763119"/>
          </a:xfrm>
          <a:prstGeom prst="rect">
            <a:avLst/>
          </a:prstGeom>
        </p:spPr>
      </p:pic>
    </p:spTree>
    <p:extLst>
      <p:ext uri="{BB962C8B-B14F-4D97-AF65-F5344CB8AC3E}">
        <p14:creationId xmlns:p14="http://schemas.microsoft.com/office/powerpoint/2010/main" val="4032935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D9D2-FD51-4B03-BD7A-F1350B0E301B}"/>
              </a:ext>
            </a:extLst>
          </p:cNvPr>
          <p:cNvSpPr>
            <a:spLocks noGrp="1"/>
          </p:cNvSpPr>
          <p:nvPr>
            <p:ph type="title"/>
          </p:nvPr>
        </p:nvSpPr>
        <p:spPr>
          <a:xfrm>
            <a:off x="435428" y="157970"/>
            <a:ext cx="10972800" cy="1325563"/>
          </a:xfrm>
        </p:spPr>
        <p:txBody>
          <a:bodyPr/>
          <a:lstStyle/>
          <a:p>
            <a:r>
              <a:rPr lang="en-US" dirty="0">
                <a:ea typeface="Lato Medium"/>
                <a:cs typeface="Calibri"/>
              </a:rPr>
              <a:t>Regional Community Engagement </a:t>
            </a:r>
            <a:br>
              <a:rPr lang="en-US" dirty="0">
                <a:ea typeface="Lato Medium"/>
                <a:cs typeface="Calibri"/>
              </a:rPr>
            </a:br>
            <a:r>
              <a:rPr lang="en-US" dirty="0">
                <a:ea typeface="Lato Medium"/>
                <a:cs typeface="Calibri"/>
              </a:rPr>
              <a:t>Meetings across Illinois</a:t>
            </a:r>
            <a:endParaRPr lang="en-US" dirty="0"/>
          </a:p>
        </p:txBody>
      </p:sp>
      <p:sp>
        <p:nvSpPr>
          <p:cNvPr id="4" name="Slide Number Placeholder 3">
            <a:extLst>
              <a:ext uri="{FF2B5EF4-FFF2-40B4-BE49-F238E27FC236}">
                <a16:creationId xmlns:a16="http://schemas.microsoft.com/office/drawing/2014/main" id="{C4CEE450-F382-85B8-1007-AE56BB298F32}"/>
              </a:ext>
            </a:extLst>
          </p:cNvPr>
          <p:cNvSpPr>
            <a:spLocks noGrp="1"/>
          </p:cNvSpPr>
          <p:nvPr>
            <p:ph type="sldNum" sz="quarter" idx="10"/>
          </p:nvPr>
        </p:nvSpPr>
        <p:spPr/>
        <p:txBody>
          <a:bodyPr/>
          <a:lstStyle/>
          <a:p>
            <a:fld id="{97033E4B-E3EB-3D46-B2D8-3159663620FA}" type="slidenum">
              <a:rPr lang="en-US" smtClean="0"/>
              <a:pPr/>
              <a:t>41</a:t>
            </a:fld>
            <a:endParaRPr lang="en-US"/>
          </a:p>
        </p:txBody>
      </p:sp>
      <p:sp>
        <p:nvSpPr>
          <p:cNvPr id="5" name="Footer Placeholder 4">
            <a:extLst>
              <a:ext uri="{FF2B5EF4-FFF2-40B4-BE49-F238E27FC236}">
                <a16:creationId xmlns:a16="http://schemas.microsoft.com/office/drawing/2014/main" id="{D78FCC0D-964B-6184-D355-259732ED254B}"/>
              </a:ext>
            </a:extLst>
          </p:cNvPr>
          <p:cNvSpPr>
            <a:spLocks noGrp="1"/>
          </p:cNvSpPr>
          <p:nvPr>
            <p:ph type="ftr" sz="quarter" idx="11"/>
          </p:nvPr>
        </p:nvSpPr>
        <p:spPr/>
        <p:txBody>
          <a:bodyPr/>
          <a:lstStyle/>
          <a:p>
            <a:pPr algn="l"/>
            <a:r>
              <a:rPr lang="en-US"/>
              <a:t>Illinois Perinatal Quality Collaborative</a:t>
            </a:r>
          </a:p>
        </p:txBody>
      </p:sp>
      <p:pic>
        <p:nvPicPr>
          <p:cNvPr id="10" name="Picture 6" descr="A picture containing text&#10;&#10;Description automatically generated">
            <a:extLst>
              <a:ext uri="{FF2B5EF4-FFF2-40B4-BE49-F238E27FC236}">
                <a16:creationId xmlns:a16="http://schemas.microsoft.com/office/drawing/2014/main" id="{F27DEC56-9E71-C49C-3E0A-B0FD6F4934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7446" y="1624341"/>
            <a:ext cx="3252616" cy="5041451"/>
          </a:xfrm>
          <a:prstGeom prst="rect">
            <a:avLst/>
          </a:prstGeom>
        </p:spPr>
      </p:pic>
      <p:pic>
        <p:nvPicPr>
          <p:cNvPr id="17" name="Graphic 5" descr="Badge New with solid fill">
            <a:extLst>
              <a:ext uri="{FF2B5EF4-FFF2-40B4-BE49-F238E27FC236}">
                <a16:creationId xmlns:a16="http://schemas.microsoft.com/office/drawing/2014/main" id="{27A5A02D-C930-11A7-CAD8-222BDB05A17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51028" y="5180322"/>
            <a:ext cx="247701" cy="238408"/>
          </a:xfrm>
          <a:prstGeom prst="rect">
            <a:avLst/>
          </a:prstGeom>
        </p:spPr>
      </p:pic>
      <p:sp>
        <p:nvSpPr>
          <p:cNvPr id="21" name="Content Placeholder 20">
            <a:extLst>
              <a:ext uri="{FF2B5EF4-FFF2-40B4-BE49-F238E27FC236}">
                <a16:creationId xmlns:a16="http://schemas.microsoft.com/office/drawing/2014/main" id="{46A9C70C-276E-351C-C598-87624FCAEA39}"/>
              </a:ext>
            </a:extLst>
          </p:cNvPr>
          <p:cNvSpPr>
            <a:spLocks noGrp="1"/>
          </p:cNvSpPr>
          <p:nvPr>
            <p:ph idx="1"/>
          </p:nvPr>
        </p:nvSpPr>
        <p:spPr>
          <a:xfrm>
            <a:off x="525829" y="1568658"/>
            <a:ext cx="7452265" cy="4335126"/>
          </a:xfrm>
        </p:spPr>
        <p:txBody>
          <a:bodyPr vert="horz" lIns="91440" tIns="45720" rIns="91440" bIns="45720" rtlCol="0" anchor="t">
            <a:noAutofit/>
          </a:bodyPr>
          <a:lstStyle/>
          <a:p>
            <a:r>
              <a:rPr lang="en-US" sz="2800" b="1" dirty="0">
                <a:ea typeface="+mn-lt"/>
                <a:cs typeface="+mn-lt"/>
              </a:rPr>
              <a:t>10 Regional Community Engagement Meeting February – July 2022</a:t>
            </a:r>
          </a:p>
          <a:p>
            <a:r>
              <a:rPr lang="en-US" sz="2800" b="1" dirty="0">
                <a:ea typeface="+mn-lt"/>
                <a:cs typeface="+mn-lt"/>
              </a:rPr>
              <a:t>29 community member/patient</a:t>
            </a:r>
            <a:r>
              <a:rPr lang="en-US" sz="2800" dirty="0">
                <a:ea typeface="+mn-lt"/>
                <a:cs typeface="+mn-lt"/>
              </a:rPr>
              <a:t> panelists</a:t>
            </a:r>
            <a:endParaRPr lang="en-US" dirty="0"/>
          </a:p>
          <a:p>
            <a:r>
              <a:rPr lang="en-US" sz="2800" b="1" dirty="0">
                <a:ea typeface="+mn-lt"/>
                <a:cs typeface="+mn-lt"/>
              </a:rPr>
              <a:t>66 (77%)</a:t>
            </a:r>
            <a:r>
              <a:rPr lang="en-US" sz="2800" dirty="0">
                <a:ea typeface="+mn-lt"/>
                <a:cs typeface="+mn-lt"/>
              </a:rPr>
              <a:t> of BE teams participated with </a:t>
            </a:r>
            <a:r>
              <a:rPr lang="en-US" sz="2800" b="1" dirty="0">
                <a:ea typeface="+mn-lt"/>
                <a:cs typeface="+mn-lt"/>
              </a:rPr>
              <a:t>180</a:t>
            </a:r>
            <a:r>
              <a:rPr lang="en-US" sz="2800" dirty="0">
                <a:ea typeface="+mn-lt"/>
                <a:cs typeface="+mn-lt"/>
              </a:rPr>
              <a:t> </a:t>
            </a:r>
            <a:r>
              <a:rPr lang="en-US" sz="2800" b="1" dirty="0">
                <a:ea typeface="+mn-lt"/>
                <a:cs typeface="+mn-lt"/>
              </a:rPr>
              <a:t>clinical team members</a:t>
            </a:r>
          </a:p>
          <a:p>
            <a:r>
              <a:rPr lang="en-US" sz="2800" dirty="0">
                <a:ea typeface="+mn-lt"/>
                <a:cs typeface="+mn-lt"/>
              </a:rPr>
              <a:t>Patient / community panels provided teams input on Birth Equity QI work</a:t>
            </a:r>
          </a:p>
          <a:p>
            <a:r>
              <a:rPr lang="en-US" sz="2800" dirty="0">
                <a:ea typeface="+mn-lt"/>
                <a:cs typeface="+mn-lt"/>
              </a:rPr>
              <a:t>Modeled benefits of patient / community engagement with hospital teams</a:t>
            </a:r>
          </a:p>
        </p:txBody>
      </p:sp>
      <p:pic>
        <p:nvPicPr>
          <p:cNvPr id="25" name="Graphic 5" descr="Badge New with solid fill">
            <a:extLst>
              <a:ext uri="{FF2B5EF4-FFF2-40B4-BE49-F238E27FC236}">
                <a16:creationId xmlns:a16="http://schemas.microsoft.com/office/drawing/2014/main" id="{C0CF2B1D-6802-0061-2900-4A991FCC194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84467" y="3952698"/>
            <a:ext cx="238408" cy="238408"/>
          </a:xfrm>
          <a:prstGeom prst="rect">
            <a:avLst/>
          </a:prstGeom>
        </p:spPr>
      </p:pic>
      <p:pic>
        <p:nvPicPr>
          <p:cNvPr id="27" name="Graphic 5" descr="Badge New with solid fill">
            <a:extLst>
              <a:ext uri="{FF2B5EF4-FFF2-40B4-BE49-F238E27FC236}">
                <a16:creationId xmlns:a16="http://schemas.microsoft.com/office/drawing/2014/main" id="{41359C07-F1EE-4075-0E8E-CBBEFB7D08D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01210" y="1710195"/>
            <a:ext cx="238408" cy="238408"/>
          </a:xfrm>
          <a:prstGeom prst="rect">
            <a:avLst/>
          </a:prstGeom>
        </p:spPr>
      </p:pic>
      <p:pic>
        <p:nvPicPr>
          <p:cNvPr id="29" name="Graphic 5" descr="Badge New with solid fill">
            <a:extLst>
              <a:ext uri="{FF2B5EF4-FFF2-40B4-BE49-F238E27FC236}">
                <a16:creationId xmlns:a16="http://schemas.microsoft.com/office/drawing/2014/main" id="{9F8F7328-65D6-6351-0D22-C392F77C6A8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01910" y="3220949"/>
            <a:ext cx="247701" cy="247701"/>
          </a:xfrm>
          <a:prstGeom prst="rect">
            <a:avLst/>
          </a:prstGeom>
        </p:spPr>
      </p:pic>
      <p:pic>
        <p:nvPicPr>
          <p:cNvPr id="31" name="Graphic 5" descr="Badge New with solid fill">
            <a:extLst>
              <a:ext uri="{FF2B5EF4-FFF2-40B4-BE49-F238E27FC236}">
                <a16:creationId xmlns:a16="http://schemas.microsoft.com/office/drawing/2014/main" id="{7628A1FB-0082-2E3B-5D69-790C34917CB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59677" y="2237704"/>
            <a:ext cx="247701" cy="247701"/>
          </a:xfrm>
          <a:prstGeom prst="rect">
            <a:avLst/>
          </a:prstGeom>
        </p:spPr>
      </p:pic>
      <p:pic>
        <p:nvPicPr>
          <p:cNvPr id="34" name="Graphic 5" descr="Badge New with solid fill">
            <a:extLst>
              <a:ext uri="{FF2B5EF4-FFF2-40B4-BE49-F238E27FC236}">
                <a16:creationId xmlns:a16="http://schemas.microsoft.com/office/drawing/2014/main" id="{DB69014C-2956-29D6-17F9-92FB08AF886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0481" y="2191044"/>
            <a:ext cx="238408" cy="247701"/>
          </a:xfrm>
          <a:prstGeom prst="rect">
            <a:avLst/>
          </a:prstGeom>
        </p:spPr>
      </p:pic>
      <p:pic>
        <p:nvPicPr>
          <p:cNvPr id="35" name="Graphic 5" descr="Badge New with solid fill">
            <a:extLst>
              <a:ext uri="{FF2B5EF4-FFF2-40B4-BE49-F238E27FC236}">
                <a16:creationId xmlns:a16="http://schemas.microsoft.com/office/drawing/2014/main" id="{016EC706-5381-6F8A-E645-312DBD2714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3920" y="1948247"/>
            <a:ext cx="247701" cy="247701"/>
          </a:xfrm>
          <a:prstGeom prst="rect">
            <a:avLst/>
          </a:prstGeom>
        </p:spPr>
      </p:pic>
      <p:pic>
        <p:nvPicPr>
          <p:cNvPr id="36" name="Graphic 5" descr="Badge New with solid fill">
            <a:extLst>
              <a:ext uri="{FF2B5EF4-FFF2-40B4-BE49-F238E27FC236}">
                <a16:creationId xmlns:a16="http://schemas.microsoft.com/office/drawing/2014/main" id="{7C864BF0-1D83-C5A6-8A91-C75B3257CA6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15650" y="2162176"/>
            <a:ext cx="247701" cy="247701"/>
          </a:xfrm>
          <a:prstGeom prst="rect">
            <a:avLst/>
          </a:prstGeom>
        </p:spPr>
      </p:pic>
      <p:pic>
        <p:nvPicPr>
          <p:cNvPr id="6" name="Graphic 5" descr="Badge New with solid fill">
            <a:extLst>
              <a:ext uri="{FF2B5EF4-FFF2-40B4-BE49-F238E27FC236}">
                <a16:creationId xmlns:a16="http://schemas.microsoft.com/office/drawing/2014/main" id="{622216B2-2FE8-8273-E94E-E1A20E74D6A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64332" y="2115713"/>
            <a:ext cx="247701" cy="247701"/>
          </a:xfrm>
          <a:prstGeom prst="rect">
            <a:avLst/>
          </a:prstGeom>
        </p:spPr>
      </p:pic>
      <p:pic>
        <p:nvPicPr>
          <p:cNvPr id="7" name="Graphic 5" descr="Badge New with solid fill">
            <a:extLst>
              <a:ext uri="{FF2B5EF4-FFF2-40B4-BE49-F238E27FC236}">
                <a16:creationId xmlns:a16="http://schemas.microsoft.com/office/drawing/2014/main" id="{D28CB5DD-3EB0-4CA7-2B12-CD5F1C9749E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64332" y="2236517"/>
            <a:ext cx="247701" cy="247701"/>
          </a:xfrm>
          <a:prstGeom prst="rect">
            <a:avLst/>
          </a:prstGeom>
        </p:spPr>
      </p:pic>
      <p:sp>
        <p:nvSpPr>
          <p:cNvPr id="9" name="Rectangle: Rounded Corners 8">
            <a:extLst>
              <a:ext uri="{FF2B5EF4-FFF2-40B4-BE49-F238E27FC236}">
                <a16:creationId xmlns:a16="http://schemas.microsoft.com/office/drawing/2014/main" id="{1CA14F52-FCCC-5A0B-C61A-293753F72D13}"/>
              </a:ext>
            </a:extLst>
          </p:cNvPr>
          <p:cNvSpPr/>
          <p:nvPr/>
        </p:nvSpPr>
        <p:spPr>
          <a:xfrm>
            <a:off x="9473314" y="4954142"/>
            <a:ext cx="2677296" cy="160893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cs typeface="Calibri"/>
              </a:rPr>
              <a:t>74% of teams reported RCEMs "Extremely Helpful / Very Helpful"</a:t>
            </a:r>
          </a:p>
          <a:p>
            <a:pPr algn="ctr"/>
            <a:r>
              <a:rPr lang="en-US" sz="2000">
                <a:cs typeface="Calibri"/>
              </a:rPr>
              <a:t>On AC 2022 Survey</a:t>
            </a:r>
          </a:p>
        </p:txBody>
      </p:sp>
    </p:spTree>
    <p:extLst>
      <p:ext uri="{BB962C8B-B14F-4D97-AF65-F5344CB8AC3E}">
        <p14:creationId xmlns:p14="http://schemas.microsoft.com/office/powerpoint/2010/main" val="3658295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7B72-8DB2-475D-A206-73D180676790}"/>
              </a:ext>
            </a:extLst>
          </p:cNvPr>
          <p:cNvSpPr>
            <a:spLocks noGrp="1"/>
          </p:cNvSpPr>
          <p:nvPr>
            <p:ph type="title"/>
          </p:nvPr>
        </p:nvSpPr>
        <p:spPr>
          <a:xfrm>
            <a:off x="468085" y="166087"/>
            <a:ext cx="10972800" cy="1325563"/>
          </a:xfrm>
          <a:noFill/>
        </p:spPr>
        <p:txBody>
          <a:bodyPr/>
          <a:lstStyle/>
          <a:p>
            <a:r>
              <a:rPr lang="en-US" dirty="0"/>
              <a:t>What was learned across 10 meetings: </a:t>
            </a:r>
            <a:br>
              <a:rPr lang="en-US" dirty="0"/>
            </a:br>
            <a:r>
              <a:rPr lang="en-US" dirty="0"/>
              <a:t>5 Key Discussion Themes</a:t>
            </a:r>
          </a:p>
        </p:txBody>
      </p:sp>
      <p:sp>
        <p:nvSpPr>
          <p:cNvPr id="3" name="Content Placeholder 2">
            <a:extLst>
              <a:ext uri="{FF2B5EF4-FFF2-40B4-BE49-F238E27FC236}">
                <a16:creationId xmlns:a16="http://schemas.microsoft.com/office/drawing/2014/main" id="{E016AA8B-C8A5-47B1-A8E6-56295E90E5A4}"/>
              </a:ext>
            </a:extLst>
          </p:cNvPr>
          <p:cNvSpPr>
            <a:spLocks noGrp="1"/>
          </p:cNvSpPr>
          <p:nvPr>
            <p:ph idx="1"/>
          </p:nvPr>
        </p:nvSpPr>
        <p:spPr>
          <a:xfrm>
            <a:off x="370997" y="1561803"/>
            <a:ext cx="8028816" cy="4351338"/>
          </a:xfrm>
        </p:spPr>
        <p:txBody>
          <a:bodyPr/>
          <a:lstStyle/>
          <a:p>
            <a:pPr marL="514350" indent="-514350">
              <a:buFont typeface="+mj-lt"/>
              <a:buAutoNum type="arabicPeriod"/>
            </a:pPr>
            <a:r>
              <a:rPr lang="en-US" sz="2800" dirty="0">
                <a:ea typeface="Lato"/>
                <a:cs typeface="Lato"/>
              </a:rPr>
              <a:t>Respectful care matters and involves connection with people as individuals without judgment and includes listening, discussing, and providing explanations</a:t>
            </a:r>
          </a:p>
          <a:p>
            <a:pPr marL="514350" indent="-514350">
              <a:buFont typeface="+mj-lt"/>
              <a:buAutoNum type="arabicPeriod"/>
            </a:pPr>
            <a:r>
              <a:rPr lang="en-US" sz="2800" dirty="0">
                <a:ea typeface="Lato"/>
                <a:cs typeface="Lato"/>
              </a:rPr>
              <a:t>Patient feedback is critical and necessary to improve care</a:t>
            </a:r>
          </a:p>
          <a:p>
            <a:pPr marL="514350" indent="-514350">
              <a:buFont typeface="+mj-lt"/>
              <a:buAutoNum type="arabicPeriod"/>
            </a:pPr>
            <a:r>
              <a:rPr lang="en-US" sz="2800" dirty="0"/>
              <a:t>Hospitals must work with community stakeholders to identify existing community resources to address unmet needs</a:t>
            </a:r>
          </a:p>
        </p:txBody>
      </p:sp>
      <p:sp>
        <p:nvSpPr>
          <p:cNvPr id="4" name="Slide Number Placeholder 3">
            <a:extLst>
              <a:ext uri="{FF2B5EF4-FFF2-40B4-BE49-F238E27FC236}">
                <a16:creationId xmlns:a16="http://schemas.microsoft.com/office/drawing/2014/main" id="{C54798FE-73B6-40A1-9527-AFD6C66AA67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AC65A3-97E0-444E-8FD6-7F75BE732261}"/>
              </a:ext>
            </a:extLst>
          </p:cNvPr>
          <p:cNvSpPr>
            <a:spLocks noGrp="1"/>
          </p:cNvSpPr>
          <p:nvPr>
            <p:ph type="ftr" sz="quarter" idx="11"/>
          </p:nvPr>
        </p:nvSpPr>
        <p:spPr>
          <a:xfrm>
            <a:off x="685015"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6" name="Speech Bubble: Rectangle with Corners Rounded 5">
            <a:extLst>
              <a:ext uri="{FF2B5EF4-FFF2-40B4-BE49-F238E27FC236}">
                <a16:creationId xmlns:a16="http://schemas.microsoft.com/office/drawing/2014/main" id="{51D7758B-313E-4083-8E08-AEDD34E26D01}"/>
              </a:ext>
            </a:extLst>
          </p:cNvPr>
          <p:cNvSpPr/>
          <p:nvPr/>
        </p:nvSpPr>
        <p:spPr>
          <a:xfrm>
            <a:off x="8839200" y="1482152"/>
            <a:ext cx="3182587" cy="1325563"/>
          </a:xfrm>
          <a:prstGeom prst="wedgeRoundRectCallout">
            <a:avLst>
              <a:gd name="adj1" fmla="val -62374"/>
              <a:gd name="adj2" fmla="val -2914"/>
              <a:gd name="adj3" fmla="val 16667"/>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C55"/>
                </a:solidFill>
                <a:effectLst/>
                <a:uLnTx/>
                <a:uFillTx/>
                <a:latin typeface="Arial"/>
                <a:ea typeface="+mn-ea"/>
                <a:cs typeface="Arial"/>
              </a:rPr>
              <a:t>“Sit and listen, a few minutes can change a lot.” - Doula</a:t>
            </a:r>
          </a:p>
        </p:txBody>
      </p:sp>
      <p:sp>
        <p:nvSpPr>
          <p:cNvPr id="9" name="Speech Bubble: Rectangle with Corners Rounded 8">
            <a:extLst>
              <a:ext uri="{FF2B5EF4-FFF2-40B4-BE49-F238E27FC236}">
                <a16:creationId xmlns:a16="http://schemas.microsoft.com/office/drawing/2014/main" id="{1C9FA80D-7DE1-4EF0-AC8F-40AA5FAB8E29}"/>
              </a:ext>
            </a:extLst>
          </p:cNvPr>
          <p:cNvSpPr/>
          <p:nvPr/>
        </p:nvSpPr>
        <p:spPr>
          <a:xfrm>
            <a:off x="8980072" y="4161001"/>
            <a:ext cx="3041715" cy="2055044"/>
          </a:xfrm>
          <a:prstGeom prst="wedgeRoundRectCallout">
            <a:avLst>
              <a:gd name="adj1" fmla="val -73401"/>
              <a:gd name="adj2" fmla="val 476"/>
              <a:gd name="adj3" fmla="val 16667"/>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4C55"/>
                </a:solidFill>
                <a:effectLst/>
                <a:uLnTx/>
                <a:uFillTx/>
                <a:latin typeface="Arial"/>
                <a:ea typeface="+mn-ea"/>
                <a:cs typeface="Arial"/>
              </a:rPr>
              <a:t>Our community has so much to offer. I now have a better understanding how to help our patients access it -  OB</a:t>
            </a:r>
          </a:p>
        </p:txBody>
      </p:sp>
    </p:spTree>
    <p:extLst>
      <p:ext uri="{BB962C8B-B14F-4D97-AF65-F5344CB8AC3E}">
        <p14:creationId xmlns:p14="http://schemas.microsoft.com/office/powerpoint/2010/main" val="246017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7B72-8DB2-475D-A206-73D180676790}"/>
              </a:ext>
            </a:extLst>
          </p:cNvPr>
          <p:cNvSpPr>
            <a:spLocks noGrp="1"/>
          </p:cNvSpPr>
          <p:nvPr>
            <p:ph type="title"/>
          </p:nvPr>
        </p:nvSpPr>
        <p:spPr>
          <a:xfrm>
            <a:off x="370115" y="42736"/>
            <a:ext cx="10972800" cy="1325563"/>
          </a:xfrm>
          <a:noFill/>
        </p:spPr>
        <p:txBody>
          <a:bodyPr/>
          <a:lstStyle/>
          <a:p>
            <a:r>
              <a:rPr lang="en-US" dirty="0"/>
              <a:t>What was learned across 10 meetings: </a:t>
            </a:r>
            <a:br>
              <a:rPr lang="en-US" dirty="0"/>
            </a:br>
            <a:r>
              <a:rPr lang="en-US" dirty="0"/>
              <a:t>5 Key Discussion Themes</a:t>
            </a:r>
          </a:p>
        </p:txBody>
      </p:sp>
      <p:sp>
        <p:nvSpPr>
          <p:cNvPr id="3" name="Content Placeholder 2">
            <a:extLst>
              <a:ext uri="{FF2B5EF4-FFF2-40B4-BE49-F238E27FC236}">
                <a16:creationId xmlns:a16="http://schemas.microsoft.com/office/drawing/2014/main" id="{E016AA8B-C8A5-47B1-A8E6-56295E90E5A4}"/>
              </a:ext>
            </a:extLst>
          </p:cNvPr>
          <p:cNvSpPr>
            <a:spLocks noGrp="1"/>
          </p:cNvSpPr>
          <p:nvPr>
            <p:ph idx="1"/>
          </p:nvPr>
        </p:nvSpPr>
        <p:spPr>
          <a:xfrm>
            <a:off x="681037" y="1337469"/>
            <a:ext cx="7030089" cy="4351338"/>
          </a:xfrm>
        </p:spPr>
        <p:txBody>
          <a:bodyPr vert="horz" lIns="91440" tIns="45720" rIns="91440" bIns="45720" rtlCol="0" anchor="t">
            <a:noAutofit/>
          </a:bodyPr>
          <a:lstStyle/>
          <a:p>
            <a:pPr marL="514350" indent="-514350">
              <a:buFont typeface="+mj-lt"/>
              <a:buAutoNum type="arabicPeriod" startAt="4"/>
            </a:pPr>
            <a:r>
              <a:rPr lang="en-US" sz="2800" dirty="0"/>
              <a:t>Care coordination is necessary and currently insufficient for pregnant and postpartum families </a:t>
            </a:r>
          </a:p>
          <a:p>
            <a:pPr marL="514350" indent="-514350">
              <a:buFont typeface="+mj-lt"/>
              <a:buAutoNum type="arabicPeriod" startAt="4"/>
            </a:pPr>
            <a:r>
              <a:rPr lang="en-US" sz="2800" b="1" dirty="0"/>
              <a:t>Creating meaningful change toward Birth Equity requires input from patients and community</a:t>
            </a:r>
          </a:p>
        </p:txBody>
      </p:sp>
      <p:sp>
        <p:nvSpPr>
          <p:cNvPr id="4" name="Slide Number Placeholder 3">
            <a:extLst>
              <a:ext uri="{FF2B5EF4-FFF2-40B4-BE49-F238E27FC236}">
                <a16:creationId xmlns:a16="http://schemas.microsoft.com/office/drawing/2014/main" id="{C54798FE-73B6-40A1-9527-AFD6C66AA67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AC65A3-97E0-444E-8FD6-7F75BE73226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
        <p:nvSpPr>
          <p:cNvPr id="7" name="Speech Bubble: Rectangle with Corners Rounded 6">
            <a:extLst>
              <a:ext uri="{FF2B5EF4-FFF2-40B4-BE49-F238E27FC236}">
                <a16:creationId xmlns:a16="http://schemas.microsoft.com/office/drawing/2014/main" id="{AACD874C-FA9E-4C77-B47B-3A6BD4526905}"/>
              </a:ext>
            </a:extLst>
          </p:cNvPr>
          <p:cNvSpPr/>
          <p:nvPr/>
        </p:nvSpPr>
        <p:spPr>
          <a:xfrm>
            <a:off x="8012316" y="3959926"/>
            <a:ext cx="4038283" cy="2133142"/>
          </a:xfrm>
          <a:prstGeom prst="wedgeRoundRectCallout">
            <a:avLst>
              <a:gd name="adj1" fmla="val -78016"/>
              <a:gd name="adj2" fmla="val -49887"/>
              <a:gd name="adj3" fmla="val 16667"/>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C55"/>
                </a:solidFill>
                <a:effectLst/>
                <a:uLnTx/>
                <a:uFillTx/>
                <a:latin typeface="Calibri" panose="020F0502020204030204"/>
                <a:ea typeface="+mn-ea"/>
                <a:cs typeface="Calibri"/>
              </a:rPr>
              <a:t>We must reach out to people within our community who had perinatal care experiences and create the space for feedback.                 -Nurse</a:t>
            </a:r>
          </a:p>
        </p:txBody>
      </p:sp>
      <p:sp>
        <p:nvSpPr>
          <p:cNvPr id="8" name="Speech Bubble: Rectangle with Corners Rounded 7">
            <a:extLst>
              <a:ext uri="{FF2B5EF4-FFF2-40B4-BE49-F238E27FC236}">
                <a16:creationId xmlns:a16="http://schemas.microsoft.com/office/drawing/2014/main" id="{6223067B-F3DF-4271-84F4-CEBD262EA580}"/>
              </a:ext>
            </a:extLst>
          </p:cNvPr>
          <p:cNvSpPr/>
          <p:nvPr/>
        </p:nvSpPr>
        <p:spPr>
          <a:xfrm>
            <a:off x="8012316" y="1395060"/>
            <a:ext cx="3996225" cy="2118078"/>
          </a:xfrm>
          <a:prstGeom prst="wedgeRoundRectCallout">
            <a:avLst>
              <a:gd name="adj1" fmla="val -80716"/>
              <a:gd name="adj2" fmla="val -23415"/>
              <a:gd name="adj3" fmla="val 16667"/>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C55"/>
                </a:solidFill>
                <a:effectLst/>
                <a:uLnTx/>
                <a:uFillTx/>
                <a:latin typeface="Calibri" panose="020F0502020204030204"/>
                <a:ea typeface="+mn-ea"/>
                <a:cs typeface="Calibri"/>
              </a:rPr>
              <a:t>Pregnant patients must be better  informed of community resources and get help connecting with what they need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C55"/>
                </a:solidFill>
                <a:effectLst/>
                <a:uLnTx/>
                <a:uFillTx/>
                <a:latin typeface="Calibri" panose="020F0502020204030204"/>
                <a:ea typeface="+mn-ea"/>
                <a:cs typeface="Calibri"/>
              </a:rPr>
              <a:t>– Patient</a:t>
            </a:r>
          </a:p>
        </p:txBody>
      </p:sp>
    </p:spTree>
    <p:extLst>
      <p:ext uri="{BB962C8B-B14F-4D97-AF65-F5344CB8AC3E}">
        <p14:creationId xmlns:p14="http://schemas.microsoft.com/office/powerpoint/2010/main" val="109101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to continue engaging​</a:t>
            </a:r>
            <a:br>
              <a:rPr lang="en-US" dirty="0"/>
            </a:br>
            <a:r>
              <a:rPr lang="en-US" dirty="0"/>
              <a:t>patient advisors and community members</a:t>
            </a:r>
            <a:br>
              <a:rPr lang="en-US" dirty="0"/>
            </a:br>
            <a:r>
              <a:rPr lang="en-US" dirty="0"/>
              <a:t>for input in QI work​</a:t>
            </a:r>
          </a:p>
        </p:txBody>
      </p:sp>
      <p:pic>
        <p:nvPicPr>
          <p:cNvPr id="6" name="Content Placeholder 5"/>
          <p:cNvPicPr>
            <a:picLocks noGrp="1" noChangeAspect="1"/>
          </p:cNvPicPr>
          <p:nvPr>
            <p:ph idx="1"/>
          </p:nvPr>
        </p:nvPicPr>
        <p:blipFill>
          <a:blip r:embed="rId2"/>
          <a:stretch>
            <a:fillRect/>
          </a:stretch>
        </p:blipFill>
        <p:spPr>
          <a:xfrm>
            <a:off x="385009" y="1975477"/>
            <a:ext cx="5921707" cy="3430712"/>
          </a:xfrm>
          <a:prstGeom prst="rect">
            <a:avLst/>
          </a:prstGeom>
        </p:spPr>
      </p:pic>
      <p:sp>
        <p:nvSpPr>
          <p:cNvPr id="4" name="Slide Number Placeholder 3"/>
          <p:cNvSpPr>
            <a:spLocks noGrp="1"/>
          </p:cNvSpPr>
          <p:nvPr>
            <p:ph type="sldNum" sz="quarter" idx="10"/>
          </p:nvPr>
        </p:nvSpPr>
        <p:spPr/>
        <p:txBody>
          <a:bodyPr/>
          <a:lstStyle/>
          <a:p>
            <a:fld id="{97033E4B-E3EB-3D46-B2D8-3159663620FA}" type="slidenum">
              <a:rPr lang="en-US" smtClean="0"/>
              <a:pPr/>
              <a:t>44</a:t>
            </a:fld>
            <a:endParaRPr lang="en-US"/>
          </a:p>
        </p:txBody>
      </p:sp>
      <p:sp>
        <p:nvSpPr>
          <p:cNvPr id="5" name="Footer Placeholder 4"/>
          <p:cNvSpPr>
            <a:spLocks noGrp="1"/>
          </p:cNvSpPr>
          <p:nvPr>
            <p:ph type="ftr" sz="quarter" idx="11"/>
          </p:nvPr>
        </p:nvSpPr>
        <p:spPr/>
        <p:txBody>
          <a:bodyPr/>
          <a:lstStyle/>
          <a:p>
            <a:pPr algn="l"/>
            <a:r>
              <a:rPr lang="en-US"/>
              <a:t>Illinois Perinatal Quality Collaborative</a:t>
            </a:r>
          </a:p>
        </p:txBody>
      </p:sp>
      <p:pic>
        <p:nvPicPr>
          <p:cNvPr id="8" name="Picture 7"/>
          <p:cNvPicPr>
            <a:picLocks noChangeAspect="1"/>
          </p:cNvPicPr>
          <p:nvPr/>
        </p:nvPicPr>
        <p:blipFill>
          <a:blip r:embed="rId3"/>
          <a:stretch>
            <a:fillRect/>
          </a:stretch>
        </p:blipFill>
        <p:spPr>
          <a:xfrm>
            <a:off x="2461209" y="2176925"/>
            <a:ext cx="1316833" cy="3693187"/>
          </a:xfrm>
          <a:prstGeom prst="rect">
            <a:avLst/>
          </a:prstGeom>
        </p:spPr>
      </p:pic>
      <p:sp>
        <p:nvSpPr>
          <p:cNvPr id="10" name="Isosceles Triangle 9"/>
          <p:cNvSpPr/>
          <p:nvPr/>
        </p:nvSpPr>
        <p:spPr>
          <a:xfrm>
            <a:off x="6280484" y="1415987"/>
            <a:ext cx="3930316" cy="454969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72525" y="2165012"/>
            <a:ext cx="3697231" cy="923330"/>
          </a:xfrm>
          <a:prstGeom prst="rect">
            <a:avLst/>
          </a:prstGeom>
          <a:solidFill>
            <a:schemeClr val="bg1"/>
          </a:solidFill>
          <a:ln>
            <a:solidFill>
              <a:schemeClr val="tx1"/>
            </a:solidFill>
          </a:ln>
        </p:spPr>
        <p:txBody>
          <a:bodyPr wrap="square" rtlCol="0">
            <a:spAutoFit/>
          </a:bodyPr>
          <a:lstStyle/>
          <a:p>
            <a:r>
              <a:rPr lang="en-US" dirty="0"/>
              <a:t>Invite patents / community members to share at hospital grand rounds</a:t>
            </a:r>
          </a:p>
          <a:p>
            <a:r>
              <a:rPr lang="en-US" dirty="0"/>
              <a:t>Start postpartum listening rounds</a:t>
            </a:r>
          </a:p>
        </p:txBody>
      </p:sp>
      <p:sp>
        <p:nvSpPr>
          <p:cNvPr id="12" name="TextBox 11"/>
          <p:cNvSpPr txBox="1"/>
          <p:nvPr/>
        </p:nvSpPr>
        <p:spPr>
          <a:xfrm>
            <a:off x="8229600" y="3229167"/>
            <a:ext cx="3352800" cy="646331"/>
          </a:xfrm>
          <a:prstGeom prst="rect">
            <a:avLst/>
          </a:prstGeom>
          <a:solidFill>
            <a:schemeClr val="bg1"/>
          </a:solidFill>
          <a:ln>
            <a:solidFill>
              <a:schemeClr val="tx1"/>
            </a:solidFill>
          </a:ln>
        </p:spPr>
        <p:txBody>
          <a:bodyPr wrap="square" rtlCol="0">
            <a:spAutoFit/>
          </a:bodyPr>
          <a:lstStyle/>
          <a:p>
            <a:r>
              <a:rPr lang="en-US" dirty="0"/>
              <a:t>Host a community meeting or Respectful Care Breakfast!</a:t>
            </a:r>
          </a:p>
        </p:txBody>
      </p:sp>
      <p:sp>
        <p:nvSpPr>
          <p:cNvPr id="13" name="TextBox 12"/>
          <p:cNvSpPr txBox="1"/>
          <p:nvPr/>
        </p:nvSpPr>
        <p:spPr>
          <a:xfrm>
            <a:off x="8624800" y="4233818"/>
            <a:ext cx="3352800" cy="646331"/>
          </a:xfrm>
          <a:prstGeom prst="rect">
            <a:avLst/>
          </a:prstGeom>
          <a:solidFill>
            <a:schemeClr val="bg1"/>
          </a:solidFill>
          <a:ln>
            <a:solidFill>
              <a:schemeClr val="tx1"/>
            </a:solidFill>
          </a:ln>
        </p:spPr>
        <p:txBody>
          <a:bodyPr wrap="square" rtlCol="0">
            <a:spAutoFit/>
          </a:bodyPr>
          <a:lstStyle/>
          <a:p>
            <a:r>
              <a:rPr lang="en-US" dirty="0"/>
              <a:t>Engage patient partner as member of your BE QI team</a:t>
            </a:r>
          </a:p>
        </p:txBody>
      </p:sp>
      <p:sp>
        <p:nvSpPr>
          <p:cNvPr id="14" name="TextBox 13"/>
          <p:cNvSpPr txBox="1"/>
          <p:nvPr/>
        </p:nvSpPr>
        <p:spPr>
          <a:xfrm>
            <a:off x="8849391" y="5100932"/>
            <a:ext cx="3352800" cy="646331"/>
          </a:xfrm>
          <a:prstGeom prst="rect">
            <a:avLst/>
          </a:prstGeom>
          <a:solidFill>
            <a:schemeClr val="bg1"/>
          </a:solidFill>
          <a:ln>
            <a:solidFill>
              <a:schemeClr val="tx1"/>
            </a:solidFill>
          </a:ln>
        </p:spPr>
        <p:txBody>
          <a:bodyPr wrap="square" rtlCol="0">
            <a:spAutoFit/>
          </a:bodyPr>
          <a:lstStyle/>
          <a:p>
            <a:r>
              <a:rPr lang="en-US" dirty="0"/>
              <a:t>Develop a patient community advisory board</a:t>
            </a:r>
          </a:p>
        </p:txBody>
      </p:sp>
    </p:spTree>
    <p:extLst>
      <p:ext uri="{BB962C8B-B14F-4D97-AF65-F5344CB8AC3E}">
        <p14:creationId xmlns:p14="http://schemas.microsoft.com/office/powerpoint/2010/main" val="34311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0746-8810-4130-F4C3-F52242E6F80F}"/>
              </a:ext>
            </a:extLst>
          </p:cNvPr>
          <p:cNvSpPr>
            <a:spLocks noGrp="1"/>
          </p:cNvSpPr>
          <p:nvPr>
            <p:ph type="title"/>
          </p:nvPr>
        </p:nvSpPr>
        <p:spPr>
          <a:xfrm>
            <a:off x="1413310" y="1022009"/>
            <a:ext cx="10270945" cy="2014679"/>
          </a:xfrm>
        </p:spPr>
        <p:txBody>
          <a:bodyPr/>
          <a:lstStyle/>
          <a:p>
            <a:r>
              <a:rPr lang="en-US">
                <a:ea typeface="+mj-lt"/>
                <a:cs typeface="+mj-lt"/>
              </a:rPr>
              <a:t>Working through an Achievable Patient/Community</a:t>
            </a:r>
            <a:br>
              <a:rPr lang="en-US">
                <a:ea typeface="+mj-lt"/>
                <a:cs typeface="+mj-lt"/>
              </a:rPr>
            </a:br>
            <a:r>
              <a:rPr lang="en-US">
                <a:ea typeface="+mj-lt"/>
                <a:cs typeface="+mj-lt"/>
              </a:rPr>
              <a:t>Engagement strategy </a:t>
            </a:r>
            <a:endParaRPr lang="en-US">
              <a:ea typeface="Calibri"/>
              <a:cs typeface="Calibri"/>
            </a:endParaRPr>
          </a:p>
        </p:txBody>
      </p:sp>
      <p:sp>
        <p:nvSpPr>
          <p:cNvPr id="3" name="Subtitle 2">
            <a:extLst>
              <a:ext uri="{FF2B5EF4-FFF2-40B4-BE49-F238E27FC236}">
                <a16:creationId xmlns:a16="http://schemas.microsoft.com/office/drawing/2014/main" id="{2476EE25-1807-3450-B858-BF7634CD1DEB}"/>
              </a:ext>
            </a:extLst>
          </p:cNvPr>
          <p:cNvSpPr>
            <a:spLocks noGrp="1"/>
          </p:cNvSpPr>
          <p:nvPr>
            <p:ph type="subTitle" idx="1"/>
          </p:nvPr>
        </p:nvSpPr>
        <p:spPr>
          <a:xfrm>
            <a:off x="1413310" y="3081639"/>
            <a:ext cx="7675728" cy="986569"/>
          </a:xfrm>
        </p:spPr>
        <p:txBody>
          <a:bodyPr vert="horz" lIns="91440" tIns="45720" rIns="91440" bIns="45720" rtlCol="0" anchor="t">
            <a:noAutofit/>
          </a:bodyPr>
          <a:lstStyle/>
          <a:p>
            <a:r>
              <a:rPr lang="en-US" sz="2600" b="1">
                <a:ea typeface="Lato"/>
                <a:cs typeface="Lato"/>
              </a:rPr>
              <a:t>Engaging clinical teams and patients/communities with Respectful Care </a:t>
            </a:r>
            <a:endParaRPr lang="en-US" b="1"/>
          </a:p>
        </p:txBody>
      </p:sp>
    </p:spTree>
    <p:extLst>
      <p:ext uri="{BB962C8B-B14F-4D97-AF65-F5344CB8AC3E}">
        <p14:creationId xmlns:p14="http://schemas.microsoft.com/office/powerpoint/2010/main" val="102100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4C2A-7C00-AE44-D076-3FCBD7B59EE3}"/>
              </a:ext>
            </a:extLst>
          </p:cNvPr>
          <p:cNvSpPr>
            <a:spLocks noGrp="1"/>
          </p:cNvSpPr>
          <p:nvPr>
            <p:ph type="title"/>
          </p:nvPr>
        </p:nvSpPr>
        <p:spPr>
          <a:xfrm>
            <a:off x="89895" y="274194"/>
            <a:ext cx="8248562" cy="1325563"/>
          </a:xfrm>
        </p:spPr>
        <p:txBody>
          <a:bodyPr/>
          <a:lstStyle/>
          <a:p>
            <a:r>
              <a:rPr lang="en-US" dirty="0">
                <a:ea typeface="Lato Medium"/>
                <a:cs typeface="Lato Medium"/>
              </a:rPr>
              <a:t>Creating patient/community engagement opportunities at your hospital</a:t>
            </a:r>
            <a:endParaRPr lang="en-US" dirty="0"/>
          </a:p>
        </p:txBody>
      </p:sp>
      <p:sp>
        <p:nvSpPr>
          <p:cNvPr id="3" name="Content Placeholder 2">
            <a:extLst>
              <a:ext uri="{FF2B5EF4-FFF2-40B4-BE49-F238E27FC236}">
                <a16:creationId xmlns:a16="http://schemas.microsoft.com/office/drawing/2014/main" id="{1A1051F1-7A02-3700-76C5-C85AA90F43D5}"/>
              </a:ext>
            </a:extLst>
          </p:cNvPr>
          <p:cNvSpPr>
            <a:spLocks noGrp="1"/>
          </p:cNvSpPr>
          <p:nvPr>
            <p:ph idx="1"/>
          </p:nvPr>
        </p:nvSpPr>
        <p:spPr/>
        <p:txBody>
          <a:bodyPr vert="horz" lIns="91440" tIns="45720" rIns="91440" bIns="45720" rtlCol="0" anchor="t">
            <a:noAutofit/>
          </a:bodyPr>
          <a:lstStyle/>
          <a:p>
            <a:pPr marL="0" indent="0">
              <a:buNone/>
            </a:pPr>
            <a:endParaRPr lang="en-US" sz="3200" dirty="0">
              <a:solidFill>
                <a:schemeClr val="accent5"/>
              </a:solidFill>
              <a:ea typeface="Lato"/>
              <a:cs typeface="Lato"/>
            </a:endParaRPr>
          </a:p>
          <a:p>
            <a:pPr marL="0" indent="0">
              <a:buNone/>
            </a:pPr>
            <a:endParaRPr lang="en-US" sz="3200" dirty="0">
              <a:solidFill>
                <a:schemeClr val="accent5"/>
              </a:solidFill>
            </a:endParaRPr>
          </a:p>
          <a:p>
            <a:pPr marL="0" indent="0">
              <a:buNone/>
            </a:pPr>
            <a:endParaRPr lang="en-US" dirty="0"/>
          </a:p>
        </p:txBody>
      </p:sp>
      <p:sp>
        <p:nvSpPr>
          <p:cNvPr id="4" name="Slide Number Placeholder 3">
            <a:extLst>
              <a:ext uri="{FF2B5EF4-FFF2-40B4-BE49-F238E27FC236}">
                <a16:creationId xmlns:a16="http://schemas.microsoft.com/office/drawing/2014/main" id="{E3E7E5A3-B09B-6477-1051-DABBD9C26247}"/>
              </a:ext>
            </a:extLst>
          </p:cNvPr>
          <p:cNvSpPr>
            <a:spLocks noGrp="1"/>
          </p:cNvSpPr>
          <p:nvPr>
            <p:ph type="sldNum" sz="quarter" idx="10"/>
          </p:nvPr>
        </p:nvSpPr>
        <p:spPr/>
        <p:txBody>
          <a:bodyPr/>
          <a:lstStyle/>
          <a:p>
            <a:fld id="{97033E4B-E3EB-3D46-B2D8-3159663620FA}" type="slidenum">
              <a:rPr lang="en-US" smtClean="0"/>
              <a:pPr/>
              <a:t>46</a:t>
            </a:fld>
            <a:endParaRPr lang="en-US"/>
          </a:p>
        </p:txBody>
      </p:sp>
      <p:sp>
        <p:nvSpPr>
          <p:cNvPr id="5" name="Footer Placeholder 4">
            <a:extLst>
              <a:ext uri="{FF2B5EF4-FFF2-40B4-BE49-F238E27FC236}">
                <a16:creationId xmlns:a16="http://schemas.microsoft.com/office/drawing/2014/main" id="{66FF51FE-756E-09DB-63F9-14ACDB6A2E8A}"/>
              </a:ext>
            </a:extLst>
          </p:cNvPr>
          <p:cNvSpPr>
            <a:spLocks noGrp="1"/>
          </p:cNvSpPr>
          <p:nvPr>
            <p:ph type="ftr" sz="quarter" idx="11"/>
          </p:nvPr>
        </p:nvSpPr>
        <p:spPr/>
        <p:txBody>
          <a:bodyPr/>
          <a:lstStyle/>
          <a:p>
            <a:pPr algn="l"/>
            <a:r>
              <a:rPr lang="en-US"/>
              <a:t>Illinois Perinatal Quality Collaborative</a:t>
            </a:r>
          </a:p>
        </p:txBody>
      </p:sp>
      <p:sp>
        <p:nvSpPr>
          <p:cNvPr id="6" name="Rectangle: Rounded Corners 5">
            <a:extLst>
              <a:ext uri="{FF2B5EF4-FFF2-40B4-BE49-F238E27FC236}">
                <a16:creationId xmlns:a16="http://schemas.microsoft.com/office/drawing/2014/main" id="{416D6DE9-0D32-7459-A4BF-223B715D1F23}"/>
              </a:ext>
            </a:extLst>
          </p:cNvPr>
          <p:cNvSpPr/>
          <p:nvPr/>
        </p:nvSpPr>
        <p:spPr>
          <a:xfrm>
            <a:off x="911086" y="1599757"/>
            <a:ext cx="10292521" cy="157921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800" b="1" dirty="0">
                <a:solidFill>
                  <a:schemeClr val="accent1"/>
                </a:solidFill>
                <a:ea typeface="Calibri"/>
                <a:cs typeface="Calibri"/>
              </a:rPr>
              <a:t>Asking every Birth Equity team to plan a Respectful Care Breakfast </a:t>
            </a:r>
          </a:p>
        </p:txBody>
      </p:sp>
      <p:sp>
        <p:nvSpPr>
          <p:cNvPr id="10" name="Rectangle: Rounded Corners 9">
            <a:extLst>
              <a:ext uri="{FF2B5EF4-FFF2-40B4-BE49-F238E27FC236}">
                <a16:creationId xmlns:a16="http://schemas.microsoft.com/office/drawing/2014/main" id="{0A49F535-A31E-5A25-0BF9-90A001779BCA}"/>
              </a:ext>
            </a:extLst>
          </p:cNvPr>
          <p:cNvSpPr/>
          <p:nvPr/>
        </p:nvSpPr>
        <p:spPr>
          <a:xfrm>
            <a:off x="1164771" y="3429000"/>
            <a:ext cx="10038836" cy="2973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Calibri"/>
              <a:buChar char="-"/>
            </a:pPr>
            <a:r>
              <a:rPr lang="en-US" sz="2800" dirty="0">
                <a:ea typeface="Calibri"/>
                <a:cs typeface="Calibri"/>
              </a:rPr>
              <a:t>Celebration of Respectful Care and Patient Voices</a:t>
            </a:r>
            <a:endParaRPr lang="en-US" sz="2400" dirty="0">
              <a:ea typeface="Calibri"/>
              <a:cs typeface="Calibri"/>
            </a:endParaRPr>
          </a:p>
          <a:p>
            <a:pPr marL="342900" indent="-342900">
              <a:buFont typeface="Calibri"/>
              <a:buChar char="-"/>
            </a:pPr>
            <a:r>
              <a:rPr lang="en-US" sz="2800" dirty="0">
                <a:ea typeface="Calibri"/>
                <a:cs typeface="Calibri"/>
              </a:rPr>
              <a:t>Building connections over breakfast</a:t>
            </a:r>
          </a:p>
          <a:p>
            <a:pPr marL="342900" indent="-342900">
              <a:buFont typeface="Calibri"/>
              <a:buChar char="-"/>
            </a:pPr>
            <a:r>
              <a:rPr lang="en-US" sz="2800" dirty="0">
                <a:ea typeface="Calibri"/>
                <a:cs typeface="Calibri"/>
              </a:rPr>
              <a:t>Invite a panel of postpartum patients and a community stakeholder (</a:t>
            </a:r>
            <a:r>
              <a:rPr lang="en-US" sz="2800" dirty="0" err="1">
                <a:ea typeface="Calibri"/>
                <a:cs typeface="Calibri"/>
              </a:rPr>
              <a:t>ie</a:t>
            </a:r>
            <a:r>
              <a:rPr lang="en-US" sz="2800" dirty="0">
                <a:ea typeface="Calibri"/>
                <a:cs typeface="Calibri"/>
              </a:rPr>
              <a:t>. doula, community health worker, community health clinic rep) for discussion and feedback on respectful care</a:t>
            </a:r>
          </a:p>
          <a:p>
            <a:pPr marL="342900" indent="-342900">
              <a:buFont typeface="Calibri"/>
              <a:buChar char="-"/>
            </a:pPr>
            <a:r>
              <a:rPr lang="en-US" sz="2800" dirty="0">
                <a:ea typeface="Calibri"/>
                <a:cs typeface="Calibri"/>
              </a:rPr>
              <a:t>Invite your OB providers and nurses to connect, listen and learn</a:t>
            </a:r>
          </a:p>
          <a:p>
            <a:endParaRPr lang="en-US" sz="2800" dirty="0">
              <a:ea typeface="Calibri"/>
              <a:cs typeface="Calibri"/>
            </a:endParaRPr>
          </a:p>
        </p:txBody>
      </p:sp>
    </p:spTree>
    <p:extLst>
      <p:ext uri="{BB962C8B-B14F-4D97-AF65-F5344CB8AC3E}">
        <p14:creationId xmlns:p14="http://schemas.microsoft.com/office/powerpoint/2010/main" val="1935536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D4AEA-D409-96C2-720B-734BB4E538E4}"/>
              </a:ext>
            </a:extLst>
          </p:cNvPr>
          <p:cNvSpPr>
            <a:spLocks noGrp="1"/>
          </p:cNvSpPr>
          <p:nvPr>
            <p:ph type="title"/>
          </p:nvPr>
        </p:nvSpPr>
        <p:spPr>
          <a:xfrm>
            <a:off x="287312" y="-321937"/>
            <a:ext cx="10972800" cy="1325563"/>
          </a:xfrm>
        </p:spPr>
        <p:txBody>
          <a:bodyPr/>
          <a:lstStyle/>
          <a:p>
            <a:r>
              <a:rPr lang="en-US" dirty="0">
                <a:ea typeface="Lato Medium"/>
                <a:cs typeface="Lato Medium"/>
              </a:rPr>
              <a:t>Respectful Care Breakfast Workgroup </a:t>
            </a:r>
          </a:p>
        </p:txBody>
      </p:sp>
      <p:sp>
        <p:nvSpPr>
          <p:cNvPr id="3" name="Content Placeholder 2">
            <a:extLst>
              <a:ext uri="{FF2B5EF4-FFF2-40B4-BE49-F238E27FC236}">
                <a16:creationId xmlns:a16="http://schemas.microsoft.com/office/drawing/2014/main" id="{0DF64E34-6251-1392-766A-378598F43730}"/>
              </a:ext>
            </a:extLst>
          </p:cNvPr>
          <p:cNvSpPr>
            <a:spLocks noGrp="1"/>
          </p:cNvSpPr>
          <p:nvPr>
            <p:ph idx="1"/>
          </p:nvPr>
        </p:nvSpPr>
        <p:spPr>
          <a:xfrm>
            <a:off x="307654" y="2554031"/>
            <a:ext cx="11597034" cy="4351338"/>
          </a:xfrm>
        </p:spPr>
        <p:txBody>
          <a:bodyPr vert="horz" lIns="91440" tIns="45720" rIns="91440" bIns="45720" rtlCol="0" anchor="t">
            <a:noAutofit/>
          </a:bodyPr>
          <a:lstStyle/>
          <a:p>
            <a:pPr marL="0" indent="0">
              <a:buNone/>
            </a:pPr>
            <a:r>
              <a:rPr lang="en-US" dirty="0">
                <a:ea typeface="Calibri"/>
                <a:cs typeface="Calibri"/>
              </a:rPr>
              <a:t>Discussed achievable goals for planning a Respectful Care Breakfast</a:t>
            </a:r>
            <a:endParaRPr lang="en-US" dirty="0"/>
          </a:p>
          <a:p>
            <a:pPr lvl="1">
              <a:spcAft>
                <a:spcPts val="0"/>
              </a:spcAft>
              <a:buClr>
                <a:srgbClr val="1C498B"/>
              </a:buClr>
            </a:pPr>
            <a:r>
              <a:rPr lang="en-US" dirty="0">
                <a:ea typeface="Calibri"/>
                <a:cs typeface="Calibri"/>
              </a:rPr>
              <a:t>What could this look like at your hospital? </a:t>
            </a:r>
          </a:p>
          <a:p>
            <a:pPr lvl="2">
              <a:spcAft>
                <a:spcPts val="0"/>
              </a:spcAft>
            </a:pPr>
            <a:r>
              <a:rPr lang="en-US" dirty="0">
                <a:ea typeface="Calibri"/>
                <a:cs typeface="Calibri"/>
              </a:rPr>
              <a:t>Celebration of Respectful Care and patient voices during Black Maternal Health Week (April 11-17) and/or Mother’s Day (week of May 14) over coffee/breakfast</a:t>
            </a:r>
            <a:endParaRPr lang="en-US" dirty="0">
              <a:ea typeface="+mn-lt"/>
              <a:cs typeface="+mn-lt"/>
            </a:endParaRPr>
          </a:p>
          <a:p>
            <a:pPr lvl="1">
              <a:spcAft>
                <a:spcPts val="0"/>
              </a:spcAft>
              <a:buClr>
                <a:srgbClr val="1C498B"/>
              </a:buClr>
            </a:pPr>
            <a:r>
              <a:rPr lang="en-US" dirty="0">
                <a:ea typeface="Calibri"/>
                <a:cs typeface="Calibri"/>
              </a:rPr>
              <a:t>How would you get started?</a:t>
            </a:r>
            <a:endParaRPr lang="en-US" dirty="0">
              <a:ea typeface="+mn-lt"/>
              <a:cs typeface="+mn-lt"/>
            </a:endParaRPr>
          </a:p>
          <a:p>
            <a:pPr lvl="2">
              <a:spcAft>
                <a:spcPts val="0"/>
              </a:spcAft>
            </a:pPr>
            <a:r>
              <a:rPr lang="en-US" dirty="0">
                <a:ea typeface="Calibri"/>
                <a:cs typeface="Calibri"/>
              </a:rPr>
              <a:t>Engaging unit leadership for buy-in / Involve other clinical team members (providers, nurses, doulas) </a:t>
            </a:r>
          </a:p>
          <a:p>
            <a:pPr lvl="2">
              <a:spcAft>
                <a:spcPts val="0"/>
              </a:spcAft>
            </a:pPr>
            <a:r>
              <a:rPr lang="en-US" dirty="0">
                <a:ea typeface="Calibri"/>
                <a:cs typeface="Calibri"/>
              </a:rPr>
              <a:t>Invite OB providers, midwives, nurses, residents, social workers, staff; consider in place of Grand Rounds</a:t>
            </a:r>
          </a:p>
          <a:p>
            <a:pPr lvl="1">
              <a:buClr>
                <a:srgbClr val="1C498B"/>
              </a:buClr>
            </a:pPr>
            <a:r>
              <a:rPr lang="en-US" dirty="0">
                <a:ea typeface="Calibri"/>
                <a:cs typeface="Calibri"/>
              </a:rPr>
              <a:t>How can patients / community stakeholders be invited to attend?</a:t>
            </a:r>
            <a:endParaRPr lang="en-US" dirty="0">
              <a:ea typeface="+mn-lt"/>
              <a:cs typeface="+mn-lt"/>
            </a:endParaRPr>
          </a:p>
          <a:p>
            <a:pPr lvl="2">
              <a:spcBef>
                <a:spcPts val="0"/>
              </a:spcBef>
              <a:spcAft>
                <a:spcPts val="0"/>
              </a:spcAft>
            </a:pPr>
            <a:r>
              <a:rPr lang="en-US" dirty="0">
                <a:ea typeface="+mn-lt"/>
                <a:cs typeface="+mn-lt"/>
              </a:rPr>
              <a:t>Patients – during PP rounding, an opportunity to invite patients, or patients with babies with NICU stays</a:t>
            </a:r>
          </a:p>
          <a:p>
            <a:pPr lvl="2">
              <a:spcBef>
                <a:spcPts val="0"/>
              </a:spcBef>
              <a:spcAft>
                <a:spcPts val="0"/>
              </a:spcAft>
              <a:buClr>
                <a:srgbClr val="F5668F"/>
              </a:buClr>
            </a:pPr>
            <a:r>
              <a:rPr lang="en-US" dirty="0">
                <a:ea typeface="Calibri"/>
                <a:cs typeface="Calibri"/>
              </a:rPr>
              <a:t>Providers – encourage affiliated providers to invite 1-2 patients/site delivered in last year to attend </a:t>
            </a:r>
          </a:p>
          <a:p>
            <a:pPr lvl="2">
              <a:spcBef>
                <a:spcPts val="0"/>
              </a:spcBef>
              <a:spcAft>
                <a:spcPts val="0"/>
              </a:spcAft>
              <a:buClr>
                <a:srgbClr val="F5668F"/>
              </a:buClr>
            </a:pPr>
            <a:r>
              <a:rPr lang="en-US" dirty="0">
                <a:ea typeface="Calibri"/>
                <a:cs typeface="Calibri"/>
              </a:rPr>
              <a:t>Community Stakeholders – reach out to local health department members, home visiting nurses,</a:t>
            </a:r>
            <a:r>
              <a:rPr lang="en-US" b="1" dirty="0">
                <a:ea typeface="Calibri"/>
                <a:cs typeface="Calibri"/>
              </a:rPr>
              <a:t> local doulas, </a:t>
            </a:r>
            <a:r>
              <a:rPr lang="en-US" dirty="0">
                <a:ea typeface="Calibri"/>
                <a:cs typeface="Calibri"/>
              </a:rPr>
              <a:t>community health workers --------WOULD LIKE a discussion panel of 3-5 patients/community members!</a:t>
            </a:r>
          </a:p>
          <a:p>
            <a:pPr>
              <a:buClr>
                <a:srgbClr val="F5668F"/>
              </a:buClr>
            </a:pPr>
            <a:endParaRPr lang="en-US" dirty="0">
              <a:ea typeface="+mn-lt"/>
              <a:cs typeface="+mn-lt"/>
            </a:endParaRPr>
          </a:p>
          <a:p>
            <a:endParaRPr lang="en-US" dirty="0">
              <a:ea typeface="Calibri"/>
              <a:cs typeface="Calibri"/>
            </a:endParaRPr>
          </a:p>
          <a:p>
            <a:endParaRPr lang="en-US" dirty="0"/>
          </a:p>
        </p:txBody>
      </p:sp>
      <p:sp>
        <p:nvSpPr>
          <p:cNvPr id="6" name="Ribbon: Tilted Up 5">
            <a:extLst>
              <a:ext uri="{FF2B5EF4-FFF2-40B4-BE49-F238E27FC236}">
                <a16:creationId xmlns:a16="http://schemas.microsoft.com/office/drawing/2014/main" id="{7C7A8136-42C8-49AD-312E-E8618CD9EAA8}"/>
              </a:ext>
            </a:extLst>
          </p:cNvPr>
          <p:cNvSpPr/>
          <p:nvPr/>
        </p:nvSpPr>
        <p:spPr>
          <a:xfrm>
            <a:off x="62458" y="730228"/>
            <a:ext cx="10418839" cy="1823803"/>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ea typeface="Calibri"/>
                <a:cs typeface="Calibri"/>
              </a:rPr>
              <a:t>Vision: </a:t>
            </a:r>
          </a:p>
          <a:p>
            <a:pPr marL="742950" lvl="1" indent="-285750">
              <a:spcBef>
                <a:spcPts val="500"/>
              </a:spcBef>
              <a:spcAft>
                <a:spcPts val="300"/>
              </a:spcAft>
              <a:buFont typeface="Arial"/>
              <a:buChar char="•"/>
            </a:pPr>
            <a:r>
              <a:rPr lang="en-US" sz="1600" b="1">
                <a:ea typeface="Calibri"/>
                <a:cs typeface="Calibri"/>
              </a:rPr>
              <a:t>Celebration of Respectful Care and Patient Voices</a:t>
            </a:r>
            <a:endParaRPr lang="en-US" sz="1600" b="1">
              <a:ea typeface="+mn-lt"/>
              <a:cs typeface="+mn-lt"/>
            </a:endParaRPr>
          </a:p>
          <a:p>
            <a:pPr marL="742950" lvl="1" indent="-285750">
              <a:spcBef>
                <a:spcPts val="500"/>
              </a:spcBef>
              <a:spcAft>
                <a:spcPts val="300"/>
              </a:spcAft>
              <a:buFont typeface="Arial"/>
              <a:buChar char="•"/>
            </a:pPr>
            <a:r>
              <a:rPr lang="en-US" sz="1600">
                <a:ea typeface="Calibri"/>
                <a:cs typeface="Calibri"/>
              </a:rPr>
              <a:t>Sharing, connecting, and building relationships with clinical team and patients/community members to get QI input on BE strategies</a:t>
            </a:r>
          </a:p>
        </p:txBody>
      </p:sp>
      <p:sp>
        <p:nvSpPr>
          <p:cNvPr id="7" name="Cloud 6">
            <a:extLst>
              <a:ext uri="{FF2B5EF4-FFF2-40B4-BE49-F238E27FC236}">
                <a16:creationId xmlns:a16="http://schemas.microsoft.com/office/drawing/2014/main" id="{A83540FF-61AE-07CB-4E89-224BA558E83A}"/>
              </a:ext>
            </a:extLst>
          </p:cNvPr>
          <p:cNvSpPr/>
          <p:nvPr/>
        </p:nvSpPr>
        <p:spPr>
          <a:xfrm>
            <a:off x="8437784" y="-2195"/>
            <a:ext cx="3683147" cy="2335967"/>
          </a:xfrm>
          <a:prstGeom prst="cloud">
            <a:avLst/>
          </a:prstGeom>
          <a:solidFill>
            <a:schemeClr val="accent4">
              <a:lumMod val="20000"/>
              <a:lumOff val="80000"/>
            </a:schemeClr>
          </a:solidFill>
          <a:ln>
            <a:solidFill>
              <a:schemeClr val="accent3"/>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2200" b="1">
                <a:solidFill>
                  <a:schemeClr val="accent3"/>
                </a:solidFill>
                <a:ea typeface="Calibri"/>
                <a:cs typeface="Calibri"/>
              </a:rPr>
              <a:t>Collaboration </a:t>
            </a:r>
          </a:p>
          <a:p>
            <a:pPr algn="ctr"/>
            <a:r>
              <a:rPr lang="en-US" sz="2200" b="1">
                <a:solidFill>
                  <a:schemeClr val="accent3"/>
                </a:solidFill>
                <a:ea typeface="Calibri"/>
                <a:cs typeface="Calibri"/>
              </a:rPr>
              <a:t>with OB Advisory and OB CAB members!</a:t>
            </a:r>
            <a:r>
              <a:rPr lang="en-US" b="1">
                <a:solidFill>
                  <a:schemeClr val="accent3"/>
                </a:solidFill>
                <a:ea typeface="Calibri"/>
                <a:cs typeface="Calibri"/>
              </a:rPr>
              <a:t> </a:t>
            </a:r>
            <a:endParaRPr lang="en-US">
              <a:solidFill>
                <a:schemeClr val="accent3"/>
              </a:solidFill>
              <a:ea typeface="Calibri"/>
              <a:cs typeface="Calibri"/>
            </a:endParaRPr>
          </a:p>
        </p:txBody>
      </p:sp>
    </p:spTree>
    <p:extLst>
      <p:ext uri="{BB962C8B-B14F-4D97-AF65-F5344CB8AC3E}">
        <p14:creationId xmlns:p14="http://schemas.microsoft.com/office/powerpoint/2010/main" val="33873808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9584-8705-AC7A-4D84-5ED61517D3FF}"/>
              </a:ext>
            </a:extLst>
          </p:cNvPr>
          <p:cNvSpPr>
            <a:spLocks noGrp="1"/>
          </p:cNvSpPr>
          <p:nvPr>
            <p:ph type="title"/>
          </p:nvPr>
        </p:nvSpPr>
        <p:spPr>
          <a:xfrm>
            <a:off x="21771" y="-28688"/>
            <a:ext cx="10972800" cy="1325563"/>
          </a:xfrm>
        </p:spPr>
        <p:txBody>
          <a:bodyPr/>
          <a:lstStyle/>
          <a:p>
            <a:r>
              <a:rPr lang="en-US" dirty="0">
                <a:ea typeface="Lato Medium"/>
                <a:cs typeface="Lato Medium"/>
              </a:rPr>
              <a:t>2023 Respectful Care Breakfast: </a:t>
            </a:r>
            <a:br>
              <a:rPr lang="en-US" dirty="0">
                <a:ea typeface="Lato Medium"/>
                <a:cs typeface="Lato Medium"/>
              </a:rPr>
            </a:br>
            <a:r>
              <a:rPr lang="en-US" sz="3200" dirty="0">
                <a:ea typeface="Lato Medium"/>
                <a:cs typeface="Lato Medium"/>
              </a:rPr>
              <a:t>Celebration of Respectful Care -Sample Agenda</a:t>
            </a:r>
            <a:endParaRPr lang="en-US" dirty="0"/>
          </a:p>
        </p:txBody>
      </p:sp>
      <p:sp>
        <p:nvSpPr>
          <p:cNvPr id="3" name="Content Placeholder 2">
            <a:extLst>
              <a:ext uri="{FF2B5EF4-FFF2-40B4-BE49-F238E27FC236}">
                <a16:creationId xmlns:a16="http://schemas.microsoft.com/office/drawing/2014/main" id="{828ECBBB-ACB1-FA42-3112-5F8F9EF4A10B}"/>
              </a:ext>
            </a:extLst>
          </p:cNvPr>
          <p:cNvSpPr>
            <a:spLocks noGrp="1"/>
          </p:cNvSpPr>
          <p:nvPr>
            <p:ph idx="1"/>
          </p:nvPr>
        </p:nvSpPr>
        <p:spPr>
          <a:xfrm>
            <a:off x="522515" y="1296875"/>
            <a:ext cx="11332028" cy="4351338"/>
          </a:xfrm>
        </p:spPr>
        <p:txBody>
          <a:bodyPr vert="horz" lIns="91440" tIns="45720" rIns="91440" bIns="45720" rtlCol="0" anchor="t">
            <a:noAutofit/>
          </a:bodyPr>
          <a:lstStyle/>
          <a:p>
            <a:r>
              <a:rPr lang="en-US" dirty="0">
                <a:ea typeface="Lato"/>
                <a:cs typeface="Lato"/>
              </a:rPr>
              <a:t>20 min: Coffee / Breakfast and Mingling (Name tags help!)</a:t>
            </a:r>
          </a:p>
          <a:p>
            <a:r>
              <a:rPr lang="en-US" dirty="0">
                <a:ea typeface="Lato"/>
                <a:cs typeface="Lato"/>
              </a:rPr>
              <a:t>10 min: Welcome / Introduction to ILPQC Birth Equity / Share Respectful Care Practices</a:t>
            </a:r>
            <a:endParaRPr lang="en-US" dirty="0"/>
          </a:p>
          <a:p>
            <a:r>
              <a:rPr lang="en-US" dirty="0">
                <a:ea typeface="Lato"/>
                <a:cs typeface="Lato"/>
              </a:rPr>
              <a:t>30 min: Patient/Community Panel Discussion (3-5 patients/community stakeholder)</a:t>
            </a:r>
          </a:p>
          <a:p>
            <a:pPr lvl="1">
              <a:buClr>
                <a:srgbClr val="1C498B"/>
              </a:buClr>
            </a:pPr>
            <a:r>
              <a:rPr lang="en-US" dirty="0">
                <a:ea typeface="Lato"/>
                <a:cs typeface="Lato"/>
              </a:rPr>
              <a:t>Moderator/Facilitator (could be DEI officer at facility, BE Champion, OB leader etc.)</a:t>
            </a:r>
          </a:p>
          <a:p>
            <a:pPr lvl="1">
              <a:buClr>
                <a:srgbClr val="1C498B"/>
              </a:buClr>
            </a:pPr>
            <a:r>
              <a:rPr lang="en-US" dirty="0">
                <a:ea typeface="Lato"/>
                <a:cs typeface="Lato"/>
              </a:rPr>
              <a:t>Guided Discussions around how clinical teams can best provide Respectful Care:</a:t>
            </a:r>
          </a:p>
          <a:p>
            <a:pPr lvl="1">
              <a:buClr>
                <a:srgbClr val="1C498B"/>
              </a:buClr>
            </a:pPr>
            <a:r>
              <a:rPr lang="en-US" dirty="0">
                <a:ea typeface="Lato"/>
                <a:cs typeface="Lato"/>
              </a:rPr>
              <a:t>Sample Discussion Questions:</a:t>
            </a:r>
          </a:p>
          <a:p>
            <a:pPr marL="1257300" lvl="2" indent="-342900">
              <a:buAutoNum type="arabicPeriod"/>
            </a:pPr>
            <a:r>
              <a:rPr lang="en-US" dirty="0">
                <a:ea typeface="Lato"/>
                <a:cs typeface="Lato"/>
              </a:rPr>
              <a:t>What does respectful care mean? What does it look like/feel like for each patient on panel? Any examples where they have experienced Respectful Care in a clinical setting. </a:t>
            </a:r>
          </a:p>
          <a:p>
            <a:pPr marL="1257300" lvl="2" indent="-342900">
              <a:buClr>
                <a:srgbClr val="F5668F"/>
              </a:buClr>
              <a:buAutoNum type="arabicPeriod"/>
            </a:pPr>
            <a:r>
              <a:rPr lang="en-US" dirty="0">
                <a:ea typeface="Lato"/>
                <a:cs typeface="Lato"/>
              </a:rPr>
              <a:t>How can clinical team members best take action on the Respectful Care Practices?  How do we make sure patients feel listened to?  How do we best practice shared decision making? </a:t>
            </a:r>
          </a:p>
          <a:p>
            <a:pPr marL="1257300" lvl="2" indent="-342900">
              <a:buClr>
                <a:srgbClr val="F5668F"/>
              </a:buClr>
              <a:buAutoNum type="arabicPeriod"/>
            </a:pPr>
            <a:r>
              <a:rPr lang="en-US" dirty="0">
                <a:ea typeface="Lato"/>
                <a:cs typeface="Lato"/>
              </a:rPr>
              <a:t>Any PREM Survey elements you are seeing a disparity.  Ask for input on how to do better.  </a:t>
            </a:r>
          </a:p>
          <a:p>
            <a:pPr lvl="1">
              <a:buClr>
                <a:srgbClr val="1C498B"/>
              </a:buClr>
            </a:pPr>
            <a:endParaRPr lang="en-US" dirty="0">
              <a:ea typeface="Lato"/>
              <a:cs typeface="Lato"/>
            </a:endParaRPr>
          </a:p>
          <a:p>
            <a:pPr lvl="1">
              <a:buClr>
                <a:srgbClr val="1C498B"/>
              </a:buClr>
            </a:pPr>
            <a:endParaRPr lang="en-US" dirty="0">
              <a:ea typeface="Lato"/>
              <a:cs typeface="Lato"/>
            </a:endParaRPr>
          </a:p>
          <a:p>
            <a:pPr lvl="1">
              <a:buClr>
                <a:srgbClr val="1C498B"/>
              </a:buClr>
            </a:pPr>
            <a:endParaRPr lang="en-US" dirty="0">
              <a:ea typeface="Lato"/>
              <a:cs typeface="Lato"/>
            </a:endParaRPr>
          </a:p>
        </p:txBody>
      </p:sp>
      <p:sp>
        <p:nvSpPr>
          <p:cNvPr id="4" name="Slide Number Placeholder 3">
            <a:extLst>
              <a:ext uri="{FF2B5EF4-FFF2-40B4-BE49-F238E27FC236}">
                <a16:creationId xmlns:a16="http://schemas.microsoft.com/office/drawing/2014/main" id="{00502CA5-D818-D37E-84E8-02D11577FB54}"/>
              </a:ext>
            </a:extLst>
          </p:cNvPr>
          <p:cNvSpPr>
            <a:spLocks noGrp="1"/>
          </p:cNvSpPr>
          <p:nvPr>
            <p:ph type="sldNum" sz="quarter" idx="10"/>
          </p:nvPr>
        </p:nvSpPr>
        <p:spPr/>
        <p:txBody>
          <a:bodyPr/>
          <a:lstStyle/>
          <a:p>
            <a:fld id="{97033E4B-E3EB-3D46-B2D8-3159663620FA}" type="slidenum">
              <a:rPr lang="en-US" smtClean="0"/>
              <a:pPr/>
              <a:t>48</a:t>
            </a:fld>
            <a:endParaRPr lang="en-US"/>
          </a:p>
        </p:txBody>
      </p:sp>
      <p:sp>
        <p:nvSpPr>
          <p:cNvPr id="5" name="Footer Placeholder 4">
            <a:extLst>
              <a:ext uri="{FF2B5EF4-FFF2-40B4-BE49-F238E27FC236}">
                <a16:creationId xmlns:a16="http://schemas.microsoft.com/office/drawing/2014/main" id="{E1F67DC8-599F-4C24-E246-109F783C0FC6}"/>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68521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49B7-6ED0-53FD-9B28-CDA21D98B1DA}"/>
              </a:ext>
            </a:extLst>
          </p:cNvPr>
          <p:cNvSpPr>
            <a:spLocks noGrp="1"/>
          </p:cNvSpPr>
          <p:nvPr>
            <p:ph type="title"/>
          </p:nvPr>
        </p:nvSpPr>
        <p:spPr>
          <a:xfrm>
            <a:off x="291550" y="144669"/>
            <a:ext cx="7427843" cy="1325563"/>
          </a:xfrm>
        </p:spPr>
        <p:txBody>
          <a:bodyPr/>
          <a:lstStyle/>
          <a:p>
            <a:r>
              <a:rPr lang="en-US" dirty="0">
                <a:ea typeface="Lato Medium"/>
                <a:cs typeface="Lato Medium"/>
              </a:rPr>
              <a:t>Next Steps for Planning your Respectful Care Breakfast  </a:t>
            </a:r>
            <a:endParaRPr lang="en-US" dirty="0"/>
          </a:p>
        </p:txBody>
      </p:sp>
      <p:graphicFrame>
        <p:nvGraphicFramePr>
          <p:cNvPr id="6" name="Diagram 6">
            <a:extLst>
              <a:ext uri="{FF2B5EF4-FFF2-40B4-BE49-F238E27FC236}">
                <a16:creationId xmlns:a16="http://schemas.microsoft.com/office/drawing/2014/main" id="{E3191E14-BEA4-BFCE-B113-7D7880E23A54}"/>
              </a:ext>
            </a:extLst>
          </p:cNvPr>
          <p:cNvGraphicFramePr>
            <a:graphicFrameLocks noGrp="1"/>
          </p:cNvGraphicFramePr>
          <p:nvPr>
            <p:ph idx="1"/>
            <p:extLst>
              <p:ext uri="{D42A27DB-BD31-4B8C-83A1-F6EECF244321}">
                <p14:modId xmlns:p14="http://schemas.microsoft.com/office/powerpoint/2010/main" val="307058710"/>
              </p:ext>
            </p:extLst>
          </p:nvPr>
        </p:nvGraphicFramePr>
        <p:xfrm>
          <a:off x="145775" y="80014"/>
          <a:ext cx="11900450" cy="6736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DCDBAD3-9B3C-1A8D-812A-5BA888D46B9D}"/>
              </a:ext>
            </a:extLst>
          </p:cNvPr>
          <p:cNvSpPr>
            <a:spLocks noGrp="1"/>
          </p:cNvSpPr>
          <p:nvPr>
            <p:ph type="sldNum" sz="quarter" idx="10"/>
          </p:nvPr>
        </p:nvSpPr>
        <p:spPr/>
        <p:txBody>
          <a:bodyPr/>
          <a:lstStyle/>
          <a:p>
            <a:fld id="{97033E4B-E3EB-3D46-B2D8-3159663620FA}" type="slidenum">
              <a:rPr lang="en-US" smtClean="0"/>
              <a:pPr/>
              <a:t>49</a:t>
            </a:fld>
            <a:endParaRPr lang="en-US"/>
          </a:p>
        </p:txBody>
      </p:sp>
      <p:pic>
        <p:nvPicPr>
          <p:cNvPr id="1028" name="Graphic 1028" descr="Meeting outline">
            <a:extLst>
              <a:ext uri="{FF2B5EF4-FFF2-40B4-BE49-F238E27FC236}">
                <a16:creationId xmlns:a16="http://schemas.microsoft.com/office/drawing/2014/main" id="{CE9F3C7A-7DD1-7217-67A6-032F043A85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4812" y="350250"/>
            <a:ext cx="914400" cy="914400"/>
          </a:xfrm>
          <a:prstGeom prst="rect">
            <a:avLst/>
          </a:prstGeom>
        </p:spPr>
      </p:pic>
      <p:sp>
        <p:nvSpPr>
          <p:cNvPr id="1394" name="Rectangle: Rounded Corners 1393">
            <a:extLst>
              <a:ext uri="{FF2B5EF4-FFF2-40B4-BE49-F238E27FC236}">
                <a16:creationId xmlns:a16="http://schemas.microsoft.com/office/drawing/2014/main" id="{D75A4002-0483-628B-583D-A13402C2A574}"/>
              </a:ext>
            </a:extLst>
          </p:cNvPr>
          <p:cNvSpPr/>
          <p:nvPr/>
        </p:nvSpPr>
        <p:spPr>
          <a:xfrm>
            <a:off x="1012372" y="5408293"/>
            <a:ext cx="10274694" cy="1408449"/>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solidFill>
                <a:ea typeface="Calibri"/>
                <a:cs typeface="Calibri"/>
              </a:rPr>
              <a:t>Excited to move forward? Reach out to ILPQC  </a:t>
            </a:r>
            <a:r>
              <a:rPr lang="en-US" sz="2000" dirty="0">
                <a:solidFill>
                  <a:schemeClr val="tx1"/>
                </a:solidFill>
                <a:ea typeface="+mn-lt"/>
                <a:cs typeface="+mn-lt"/>
                <a:hlinkClick r:id="rId9">
                  <a:extLst>
                    <a:ext uri="{A12FA001-AC4F-418D-AE19-62706E023703}">
                      <ahyp:hlinkClr xmlns:ahyp="http://schemas.microsoft.com/office/drawing/2018/hyperlinkcolor" val="tx"/>
                    </a:ext>
                  </a:extLst>
                </a:hlinkClick>
              </a:rPr>
              <a:t>aleena.surenian@northwestern.edu</a:t>
            </a:r>
            <a:r>
              <a:rPr lang="en-US" sz="2000" dirty="0">
                <a:solidFill>
                  <a:schemeClr val="tx1"/>
                </a:solidFill>
                <a:ea typeface="+mn-lt"/>
                <a:cs typeface="+mn-lt"/>
              </a:rPr>
              <a:t> </a:t>
            </a:r>
            <a:r>
              <a:rPr lang="en-US" sz="2000" b="1" dirty="0">
                <a:solidFill>
                  <a:schemeClr val="tx1"/>
                </a:solidFill>
                <a:ea typeface="Calibri"/>
                <a:cs typeface="Calibri"/>
              </a:rPr>
              <a:t>for support!</a:t>
            </a:r>
          </a:p>
          <a:p>
            <a:pPr algn="ctr"/>
            <a:r>
              <a:rPr lang="en-US" sz="2000" b="1" u="sng" dirty="0">
                <a:solidFill>
                  <a:schemeClr val="tx1"/>
                </a:solidFill>
                <a:cs typeface="Calibri"/>
              </a:rPr>
              <a:t>Notify ILPQC when you have your Respectful Care Breakfast Scheduled!</a:t>
            </a:r>
          </a:p>
          <a:p>
            <a:pPr algn="ctr"/>
            <a:r>
              <a:rPr lang="en-US" sz="2000" b="1" dirty="0">
                <a:solidFill>
                  <a:schemeClr val="tx1"/>
                </a:solidFill>
                <a:cs typeface="Calibri"/>
              </a:rPr>
              <a:t>We will send you a short survey tool to get participant feedback!</a:t>
            </a:r>
            <a:endParaRPr lang="en-US" sz="2000" b="1" dirty="0">
              <a:solidFill>
                <a:schemeClr val="tx1"/>
              </a:solidFill>
            </a:endParaRPr>
          </a:p>
        </p:txBody>
      </p:sp>
    </p:spTree>
    <p:extLst>
      <p:ext uri="{BB962C8B-B14F-4D97-AF65-F5344CB8AC3E}">
        <p14:creationId xmlns:p14="http://schemas.microsoft.com/office/powerpoint/2010/main" val="2024479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 text, application&#10;&#10;Description automatically generated">
            <a:extLst>
              <a:ext uri="{FF2B5EF4-FFF2-40B4-BE49-F238E27FC236}">
                <a16:creationId xmlns:a16="http://schemas.microsoft.com/office/drawing/2014/main" id="{D2D10EA4-36D1-BCFD-3B2A-38B1E755AC92}"/>
              </a:ext>
            </a:extLst>
          </p:cNvPr>
          <p:cNvPicPr>
            <a:picLocks noGrp="1" noChangeAspect="1"/>
          </p:cNvPicPr>
          <p:nvPr>
            <p:ph idx="1"/>
          </p:nvPr>
        </p:nvPicPr>
        <p:blipFill>
          <a:blip r:embed="rId3"/>
          <a:stretch>
            <a:fillRect/>
          </a:stretch>
        </p:blipFill>
        <p:spPr>
          <a:xfrm>
            <a:off x="3101937" y="1876937"/>
            <a:ext cx="8727684" cy="4351338"/>
          </a:xfrm>
        </p:spPr>
      </p:pic>
      <p:sp>
        <p:nvSpPr>
          <p:cNvPr id="2" name="Title 1">
            <a:extLst>
              <a:ext uri="{FF2B5EF4-FFF2-40B4-BE49-F238E27FC236}">
                <a16:creationId xmlns:a16="http://schemas.microsoft.com/office/drawing/2014/main" id="{65558CF8-7326-9ECC-AE06-A7ECADE714BE}"/>
              </a:ext>
            </a:extLst>
          </p:cNvPr>
          <p:cNvSpPr>
            <a:spLocks noGrp="1"/>
          </p:cNvSpPr>
          <p:nvPr>
            <p:ph type="title"/>
          </p:nvPr>
        </p:nvSpPr>
        <p:spPr>
          <a:xfrm>
            <a:off x="200991" y="-4296"/>
            <a:ext cx="11888695" cy="1597018"/>
          </a:xfrm>
          <a:solidFill>
            <a:schemeClr val="accent1"/>
          </a:solidFill>
        </p:spPr>
        <p:txBody>
          <a:bodyPr/>
          <a:lstStyle/>
          <a:p>
            <a:r>
              <a:rPr lang="en-US" sz="3200" dirty="0">
                <a:solidFill>
                  <a:schemeClr val="bg1"/>
                </a:solidFill>
                <a:ea typeface="Lato Medium"/>
                <a:cs typeface="Lato Medium"/>
              </a:rPr>
              <a:t>ILPQC-Sponsored – </a:t>
            </a:r>
            <a:r>
              <a:rPr lang="en-US" sz="2800" dirty="0">
                <a:solidFill>
                  <a:schemeClr val="bg1"/>
                </a:solidFill>
                <a:ea typeface="Lato Medium"/>
                <a:cs typeface="Lato Medium"/>
              </a:rPr>
              <a:t>FREE AWHONN Resource for your Respectful Care work: </a:t>
            </a:r>
            <a:br>
              <a:rPr lang="en-US" sz="3200" dirty="0">
                <a:ea typeface="Lato Medium"/>
                <a:cs typeface="Lato Medium"/>
              </a:rPr>
            </a:br>
            <a:r>
              <a:rPr lang="en-US" sz="2800" b="0" dirty="0">
                <a:solidFill>
                  <a:schemeClr val="bg1"/>
                </a:solidFill>
                <a:ea typeface="+mj-lt"/>
                <a:cs typeface="+mj-lt"/>
              </a:rPr>
              <a:t>Respectful Maternity Care Guideline  (RMC-EBG) &amp; </a:t>
            </a:r>
            <a:br>
              <a:rPr lang="en-US" sz="2800" b="0" dirty="0">
                <a:solidFill>
                  <a:schemeClr val="bg1"/>
                </a:solidFill>
                <a:ea typeface="+mj-lt"/>
                <a:cs typeface="+mj-lt"/>
              </a:rPr>
            </a:br>
            <a:r>
              <a:rPr lang="en-US" sz="2800" b="0" dirty="0">
                <a:solidFill>
                  <a:schemeClr val="bg1"/>
                </a:solidFill>
                <a:ea typeface="+mj-lt"/>
                <a:cs typeface="+mj-lt"/>
              </a:rPr>
              <a:t>Implementation Toolkit (RMC-IT)</a:t>
            </a:r>
            <a:endParaRPr lang="en-US" sz="2800" dirty="0">
              <a:solidFill>
                <a:schemeClr val="bg1"/>
              </a:solidFill>
            </a:endParaRPr>
          </a:p>
        </p:txBody>
      </p:sp>
      <p:sp>
        <p:nvSpPr>
          <p:cNvPr id="4" name="Slide Number Placeholder 3">
            <a:extLst>
              <a:ext uri="{FF2B5EF4-FFF2-40B4-BE49-F238E27FC236}">
                <a16:creationId xmlns:a16="http://schemas.microsoft.com/office/drawing/2014/main" id="{5B4899B6-15C8-5A5C-A74F-6CE4CEA4531B}"/>
              </a:ext>
            </a:extLst>
          </p:cNvPr>
          <p:cNvSpPr>
            <a:spLocks noGrp="1"/>
          </p:cNvSpPr>
          <p:nvPr>
            <p:ph type="sldNum" sz="quarter" idx="10"/>
          </p:nvPr>
        </p:nvSpPr>
        <p:spPr/>
        <p:txBody>
          <a:bodyPr/>
          <a:lstStyle/>
          <a:p>
            <a:fld id="{97033E4B-E3EB-3D46-B2D8-3159663620FA}" type="slidenum">
              <a:rPr lang="en-US" smtClean="0"/>
              <a:pPr/>
              <a:t>5</a:t>
            </a:fld>
            <a:endParaRPr lang="en-US"/>
          </a:p>
        </p:txBody>
      </p:sp>
      <p:sp>
        <p:nvSpPr>
          <p:cNvPr id="5" name="Footer Placeholder 4">
            <a:extLst>
              <a:ext uri="{FF2B5EF4-FFF2-40B4-BE49-F238E27FC236}">
                <a16:creationId xmlns:a16="http://schemas.microsoft.com/office/drawing/2014/main" id="{C287AE37-521D-384D-7F6E-D82763B1B779}"/>
              </a:ext>
            </a:extLst>
          </p:cNvPr>
          <p:cNvSpPr>
            <a:spLocks noGrp="1"/>
          </p:cNvSpPr>
          <p:nvPr>
            <p:ph type="ftr" sz="quarter" idx="11"/>
          </p:nvPr>
        </p:nvSpPr>
        <p:spPr/>
        <p:txBody>
          <a:bodyPr/>
          <a:lstStyle/>
          <a:p>
            <a:pPr algn="l"/>
            <a:r>
              <a:rPr lang="en-US"/>
              <a:t>Illinois Perinatal Quality Collaborative</a:t>
            </a:r>
          </a:p>
        </p:txBody>
      </p:sp>
      <p:sp>
        <p:nvSpPr>
          <p:cNvPr id="8" name="Rectangle: Rounded Corners 7">
            <a:extLst>
              <a:ext uri="{FF2B5EF4-FFF2-40B4-BE49-F238E27FC236}">
                <a16:creationId xmlns:a16="http://schemas.microsoft.com/office/drawing/2014/main" id="{0F10777B-F3DD-90CA-8886-230C125ACE96}"/>
              </a:ext>
            </a:extLst>
          </p:cNvPr>
          <p:cNvSpPr/>
          <p:nvPr/>
        </p:nvSpPr>
        <p:spPr>
          <a:xfrm>
            <a:off x="257340" y="1487680"/>
            <a:ext cx="2700166" cy="524263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accent1"/>
                </a:solidFill>
                <a:cs typeface="Calibri"/>
              </a:rPr>
              <a:t>ILPQC is providing access to </a:t>
            </a:r>
            <a:endParaRPr lang="en-US" b="1" dirty="0">
              <a:solidFill>
                <a:schemeClr val="accent1"/>
              </a:solidFill>
              <a:cs typeface="Calibri"/>
            </a:endParaRPr>
          </a:p>
          <a:p>
            <a:pPr algn="ctr"/>
            <a:r>
              <a:rPr lang="en-US" sz="2000" b="1" dirty="0">
                <a:solidFill>
                  <a:schemeClr val="accent1"/>
                </a:solidFill>
                <a:cs typeface="Calibri"/>
              </a:rPr>
              <a:t>(1) AWHONN Respectful Maternity Care Framework and Evidence-Based Guideline &amp; Toolkit for each BE Team.</a:t>
            </a:r>
            <a:endParaRPr lang="en-US" b="1" dirty="0">
              <a:solidFill>
                <a:schemeClr val="accent1"/>
              </a:solidFill>
              <a:cs typeface="Calibri"/>
            </a:endParaRPr>
          </a:p>
          <a:p>
            <a:pPr algn="ctr"/>
            <a:r>
              <a:rPr lang="en-US" sz="2000" b="1" dirty="0">
                <a:solidFill>
                  <a:schemeClr val="accent1"/>
                </a:solidFill>
                <a:cs typeface="Calibri"/>
              </a:rPr>
              <a:t>A $74.95 value.</a:t>
            </a:r>
          </a:p>
          <a:p>
            <a:pPr algn="ctr"/>
            <a:endParaRPr lang="en-US" sz="2000" b="1" dirty="0">
              <a:solidFill>
                <a:schemeClr val="accent1"/>
              </a:solidFill>
              <a:cs typeface="Calibri"/>
            </a:endParaRPr>
          </a:p>
          <a:p>
            <a:pPr algn="ctr"/>
            <a:r>
              <a:rPr lang="en-US" sz="2000" b="1" dirty="0">
                <a:solidFill>
                  <a:schemeClr val="accent1"/>
                </a:solidFill>
                <a:cs typeface="Calibri"/>
              </a:rPr>
              <a:t>Team leads look out for an email with more information!</a:t>
            </a:r>
          </a:p>
        </p:txBody>
      </p:sp>
      <p:pic>
        <p:nvPicPr>
          <p:cNvPr id="9" name="Picture 9" descr="A picture containing icon&#10;&#10;Description automatically generated">
            <a:extLst>
              <a:ext uri="{FF2B5EF4-FFF2-40B4-BE49-F238E27FC236}">
                <a16:creationId xmlns:a16="http://schemas.microsoft.com/office/drawing/2014/main" id="{1D5DE58A-38CB-633A-B4D3-BE37ACB4A827}"/>
              </a:ext>
            </a:extLst>
          </p:cNvPr>
          <p:cNvPicPr>
            <a:picLocks noChangeAspect="1"/>
          </p:cNvPicPr>
          <p:nvPr/>
        </p:nvPicPr>
        <p:blipFill>
          <a:blip r:embed="rId4"/>
          <a:stretch>
            <a:fillRect/>
          </a:stretch>
        </p:blipFill>
        <p:spPr>
          <a:xfrm>
            <a:off x="9603658" y="1814207"/>
            <a:ext cx="2165555" cy="1066489"/>
          </a:xfrm>
          <a:prstGeom prst="rect">
            <a:avLst/>
          </a:prstGeom>
        </p:spPr>
      </p:pic>
    </p:spTree>
    <p:extLst>
      <p:ext uri="{BB962C8B-B14F-4D97-AF65-F5344CB8AC3E}">
        <p14:creationId xmlns:p14="http://schemas.microsoft.com/office/powerpoint/2010/main" val="3005880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433" descr="Multi-colored dialogue boxes">
            <a:extLst>
              <a:ext uri="{FF2B5EF4-FFF2-40B4-BE49-F238E27FC236}">
                <a16:creationId xmlns:a16="http://schemas.microsoft.com/office/drawing/2014/main" id="{9B99F133-860B-6603-1550-023314BC1D07}"/>
              </a:ext>
            </a:extLst>
          </p:cNvPr>
          <p:cNvPicPr>
            <a:picLocks noChangeAspect="1"/>
          </p:cNvPicPr>
          <p:nvPr/>
        </p:nvPicPr>
        <p:blipFill>
          <a:blip r:embed="rId2"/>
          <a:stretch>
            <a:fillRect/>
          </a:stretch>
        </p:blipFill>
        <p:spPr>
          <a:xfrm>
            <a:off x="185530" y="299345"/>
            <a:ext cx="2743199" cy="3023571"/>
          </a:xfrm>
          <a:prstGeom prst="rect">
            <a:avLst/>
          </a:prstGeom>
        </p:spPr>
      </p:pic>
      <p:cxnSp>
        <p:nvCxnSpPr>
          <p:cNvPr id="431" name="Straight Arrow Connector 430">
            <a:extLst>
              <a:ext uri="{FF2B5EF4-FFF2-40B4-BE49-F238E27FC236}">
                <a16:creationId xmlns:a16="http://schemas.microsoft.com/office/drawing/2014/main" id="{41AD1F0D-A617-84D3-B7AF-71B159EB780F}"/>
              </a:ext>
            </a:extLst>
          </p:cNvPr>
          <p:cNvCxnSpPr/>
          <p:nvPr/>
        </p:nvCxnSpPr>
        <p:spPr>
          <a:xfrm flipH="1">
            <a:off x="2699024" y="5092148"/>
            <a:ext cx="1426818" cy="68248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graphicFrame>
        <p:nvGraphicFramePr>
          <p:cNvPr id="6" name="Diagram 6">
            <a:extLst>
              <a:ext uri="{FF2B5EF4-FFF2-40B4-BE49-F238E27FC236}">
                <a16:creationId xmlns:a16="http://schemas.microsoft.com/office/drawing/2014/main" id="{7A59A49D-6AC5-2E8A-A509-B39292EDA884}"/>
              </a:ext>
            </a:extLst>
          </p:cNvPr>
          <p:cNvGraphicFramePr>
            <a:graphicFrameLocks noGrp="1"/>
          </p:cNvGraphicFramePr>
          <p:nvPr>
            <p:ph idx="1"/>
            <p:extLst>
              <p:ext uri="{D42A27DB-BD31-4B8C-83A1-F6EECF244321}">
                <p14:modId xmlns:p14="http://schemas.microsoft.com/office/powerpoint/2010/main" val="55824158"/>
              </p:ext>
            </p:extLst>
          </p:nvPr>
        </p:nvGraphicFramePr>
        <p:xfrm>
          <a:off x="-1027550" y="294333"/>
          <a:ext cx="16698751" cy="6281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C607B8C-087B-64C2-97D1-AD95A988594A}"/>
              </a:ext>
            </a:extLst>
          </p:cNvPr>
          <p:cNvSpPr>
            <a:spLocks noGrp="1"/>
          </p:cNvSpPr>
          <p:nvPr>
            <p:ph type="sldNum" sz="quarter" idx="10"/>
          </p:nvPr>
        </p:nvSpPr>
        <p:spPr/>
        <p:txBody>
          <a:bodyPr/>
          <a:lstStyle/>
          <a:p>
            <a:fld id="{97033E4B-E3EB-3D46-B2D8-3159663620FA}" type="slidenum">
              <a:rPr lang="en-US" smtClean="0"/>
              <a:pPr/>
              <a:t>50</a:t>
            </a:fld>
            <a:endParaRPr lang="en-US"/>
          </a:p>
        </p:txBody>
      </p:sp>
      <p:sp>
        <p:nvSpPr>
          <p:cNvPr id="393" name="TextBox 392">
            <a:extLst>
              <a:ext uri="{FF2B5EF4-FFF2-40B4-BE49-F238E27FC236}">
                <a16:creationId xmlns:a16="http://schemas.microsoft.com/office/drawing/2014/main" id="{F3D731F0-A6F5-4C95-67A4-55E8B100E07C}"/>
              </a:ext>
            </a:extLst>
          </p:cNvPr>
          <p:cNvSpPr txBox="1"/>
          <p:nvPr/>
        </p:nvSpPr>
        <p:spPr>
          <a:xfrm>
            <a:off x="3793434" y="679174"/>
            <a:ext cx="20872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800"/>
              </a:spcAft>
            </a:pPr>
            <a:r>
              <a:rPr lang="en-US" b="1" dirty="0">
                <a:solidFill>
                  <a:schemeClr val="accent1"/>
                </a:solidFill>
                <a:ea typeface="+mn-lt"/>
                <a:cs typeface="+mn-lt"/>
              </a:rPr>
              <a:t>Regional Community Engagement Meetings </a:t>
            </a:r>
            <a:endParaRPr lang="en-US" dirty="0">
              <a:ea typeface="Calibri" panose="020F0502020204030204"/>
              <a:cs typeface="Calibri" panose="020F0502020204030204"/>
            </a:endParaRPr>
          </a:p>
        </p:txBody>
      </p:sp>
      <p:sp>
        <p:nvSpPr>
          <p:cNvPr id="406" name="TextBox 405">
            <a:extLst>
              <a:ext uri="{FF2B5EF4-FFF2-40B4-BE49-F238E27FC236}">
                <a16:creationId xmlns:a16="http://schemas.microsoft.com/office/drawing/2014/main" id="{D26EED1B-03C3-1535-9D72-A3DD8DA989AE}"/>
              </a:ext>
            </a:extLst>
          </p:cNvPr>
          <p:cNvSpPr txBox="1"/>
          <p:nvPr/>
        </p:nvSpPr>
        <p:spPr>
          <a:xfrm>
            <a:off x="3478696" y="4698999"/>
            <a:ext cx="212586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ea typeface="+mn-lt"/>
                <a:cs typeface="+mn-lt"/>
              </a:rPr>
              <a:t>Local-level: </a:t>
            </a:r>
          </a:p>
          <a:p>
            <a:r>
              <a:rPr lang="en-US" b="1">
                <a:solidFill>
                  <a:schemeClr val="accent1"/>
                </a:solidFill>
                <a:ea typeface="+mn-lt"/>
                <a:cs typeface="+mn-lt"/>
              </a:rPr>
              <a:t>Hospital Patient/Community Engagement strategy</a:t>
            </a:r>
            <a:endParaRPr lang="en-US" b="1">
              <a:solidFill>
                <a:schemeClr val="accent1"/>
              </a:solidFill>
              <a:ea typeface="Calibri"/>
              <a:cs typeface="Calibri"/>
            </a:endParaRPr>
          </a:p>
        </p:txBody>
      </p:sp>
      <p:sp>
        <p:nvSpPr>
          <p:cNvPr id="48" name="Cloud 47">
            <a:extLst>
              <a:ext uri="{FF2B5EF4-FFF2-40B4-BE49-F238E27FC236}">
                <a16:creationId xmlns:a16="http://schemas.microsoft.com/office/drawing/2014/main" id="{837AA4AB-B8AF-3379-37CC-959DB1636318}"/>
              </a:ext>
            </a:extLst>
          </p:cNvPr>
          <p:cNvSpPr/>
          <p:nvPr/>
        </p:nvSpPr>
        <p:spPr>
          <a:xfrm>
            <a:off x="379895" y="5615609"/>
            <a:ext cx="2319129" cy="1104347"/>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ea typeface="Calibri"/>
                <a:cs typeface="Calibri"/>
              </a:rPr>
              <a:t>Respectful Care Breakfast </a:t>
            </a:r>
          </a:p>
        </p:txBody>
      </p:sp>
      <p:sp>
        <p:nvSpPr>
          <p:cNvPr id="419" name="TextBox 418">
            <a:extLst>
              <a:ext uri="{FF2B5EF4-FFF2-40B4-BE49-F238E27FC236}">
                <a16:creationId xmlns:a16="http://schemas.microsoft.com/office/drawing/2014/main" id="{2D5238CA-2D6D-B5AA-0C9F-2E2B3B2107AB}"/>
              </a:ext>
            </a:extLst>
          </p:cNvPr>
          <p:cNvSpPr txBox="1"/>
          <p:nvPr/>
        </p:nvSpPr>
        <p:spPr>
          <a:xfrm>
            <a:off x="185530" y="185531"/>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1C498B"/>
                </a:solidFill>
                <a:ea typeface="Calibri"/>
                <a:cs typeface="Calibri"/>
              </a:rPr>
              <a:t>Thinking Creatively on Engagement! </a:t>
            </a:r>
          </a:p>
        </p:txBody>
      </p:sp>
      <p:sp>
        <p:nvSpPr>
          <p:cNvPr id="12" name="Cloud 11">
            <a:extLst>
              <a:ext uri="{FF2B5EF4-FFF2-40B4-BE49-F238E27FC236}">
                <a16:creationId xmlns:a16="http://schemas.microsoft.com/office/drawing/2014/main" id="{0DA3121E-E23A-4769-B59D-07790AEEA7C2}"/>
              </a:ext>
            </a:extLst>
          </p:cNvPr>
          <p:cNvSpPr/>
          <p:nvPr/>
        </p:nvSpPr>
        <p:spPr>
          <a:xfrm>
            <a:off x="5604564" y="5624153"/>
            <a:ext cx="2319129" cy="1104347"/>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ea typeface="Calibri"/>
                <a:cs typeface="Calibri"/>
              </a:rPr>
              <a:t>Patient Partner on QI team</a:t>
            </a:r>
          </a:p>
        </p:txBody>
      </p:sp>
      <p:cxnSp>
        <p:nvCxnSpPr>
          <p:cNvPr id="3" name="Straight Arrow Connector 2">
            <a:extLst>
              <a:ext uri="{FF2B5EF4-FFF2-40B4-BE49-F238E27FC236}">
                <a16:creationId xmlns:a16="http://schemas.microsoft.com/office/drawing/2014/main" id="{0C94B7CF-1E59-44B2-89E5-9692280BB03E}"/>
              </a:ext>
            </a:extLst>
          </p:cNvPr>
          <p:cNvCxnSpPr>
            <a:cxnSpLocks/>
          </p:cNvCxnSpPr>
          <p:nvPr/>
        </p:nvCxnSpPr>
        <p:spPr>
          <a:xfrm>
            <a:off x="5430644" y="5092148"/>
            <a:ext cx="892097" cy="53200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042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6DAAC1-8BC0-899E-EC2D-ECCA441483FE}"/>
              </a:ext>
            </a:extLst>
          </p:cNvPr>
          <p:cNvSpPr>
            <a:spLocks noGrp="1"/>
          </p:cNvSpPr>
          <p:nvPr>
            <p:ph type="title"/>
          </p:nvPr>
        </p:nvSpPr>
        <p:spPr>
          <a:xfrm>
            <a:off x="572493" y="238539"/>
            <a:ext cx="11018520" cy="1434415"/>
          </a:xfrm>
        </p:spPr>
        <p:txBody>
          <a:bodyPr anchor="b">
            <a:normAutofit fontScale="90000"/>
          </a:bodyPr>
          <a:lstStyle/>
          <a:p>
            <a:pPr>
              <a:lnSpc>
                <a:spcPct val="90000"/>
              </a:lnSpc>
            </a:pPr>
            <a:br>
              <a:rPr lang="en-US" sz="4600">
                <a:ea typeface="Lato Medium"/>
                <a:cs typeface="Lato Medium"/>
              </a:rPr>
            </a:br>
            <a:r>
              <a:rPr lang="en-US" sz="4600">
                <a:ea typeface="Lato Medium"/>
                <a:cs typeface="Lato Medium"/>
              </a:rPr>
              <a:t>Reminder: </a:t>
            </a:r>
            <a:br>
              <a:rPr lang="en-US" sz="4600">
                <a:ea typeface="Lato Medium"/>
                <a:cs typeface="Lato Medium"/>
              </a:rPr>
            </a:br>
            <a:r>
              <a:rPr lang="en-US" sz="4600">
                <a:ea typeface="Lato Medium"/>
                <a:cs typeface="Lato Medium"/>
              </a:rPr>
              <a:t>ILPQC Patient &amp; Family Engagement Toolkit </a:t>
            </a:r>
            <a:endParaRPr lang="en-US" sz="460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3C60A3-8911-F546-168C-900732D7345E}"/>
              </a:ext>
            </a:extLst>
          </p:cNvPr>
          <p:cNvSpPr>
            <a:spLocks noGrp="1"/>
          </p:cNvSpPr>
          <p:nvPr>
            <p:ph idx="1"/>
          </p:nvPr>
        </p:nvSpPr>
        <p:spPr>
          <a:xfrm>
            <a:off x="572493" y="1846464"/>
            <a:ext cx="6713552" cy="4119172"/>
          </a:xfrm>
        </p:spPr>
        <p:txBody>
          <a:bodyPr vert="horz" lIns="91440" tIns="45720" rIns="91440" bIns="45720" rtlCol="0" anchor="t">
            <a:noAutofit/>
          </a:bodyPr>
          <a:lstStyle/>
          <a:p>
            <a:pPr marL="342900" indent="-342900">
              <a:lnSpc>
                <a:spcPct val="90000"/>
              </a:lnSpc>
            </a:pPr>
            <a:r>
              <a:rPr lang="en-US" dirty="0">
                <a:ea typeface="Lato"/>
                <a:cs typeface="Lato"/>
              </a:rPr>
              <a:t>Improved Outcomes</a:t>
            </a:r>
            <a:endParaRPr lang="en-US" dirty="0"/>
          </a:p>
          <a:p>
            <a:pPr lvl="1">
              <a:lnSpc>
                <a:spcPct val="90000"/>
              </a:lnSpc>
            </a:pPr>
            <a:r>
              <a:rPr lang="en-US" sz="2400" dirty="0">
                <a:ea typeface="Lato"/>
                <a:cs typeface="Lato"/>
              </a:rPr>
              <a:t>Engaging patient and families in quality improvement work results in improved outcomes</a:t>
            </a:r>
            <a:endParaRPr lang="en-US" sz="2400" dirty="0"/>
          </a:p>
          <a:p>
            <a:pPr indent="-342900">
              <a:lnSpc>
                <a:spcPct val="90000"/>
              </a:lnSpc>
              <a:buClr>
                <a:srgbClr val="F5668F"/>
              </a:buClr>
            </a:pPr>
            <a:r>
              <a:rPr lang="en-US" dirty="0">
                <a:ea typeface="Lato"/>
                <a:cs typeface="Lato"/>
              </a:rPr>
              <a:t>Improved Patient Experiences</a:t>
            </a:r>
          </a:p>
          <a:p>
            <a:pPr lvl="1">
              <a:lnSpc>
                <a:spcPct val="90000"/>
              </a:lnSpc>
            </a:pPr>
            <a:r>
              <a:rPr lang="en-US" sz="2400" dirty="0">
                <a:ea typeface="Lato"/>
                <a:cs typeface="Lato"/>
              </a:rPr>
              <a:t>Engaging patients and families in QI work has been shown to improve patient experiences of care </a:t>
            </a:r>
          </a:p>
          <a:p>
            <a:pPr marL="0" indent="0">
              <a:lnSpc>
                <a:spcPct val="90000"/>
              </a:lnSpc>
              <a:buNone/>
            </a:pPr>
            <a:endParaRPr lang="en-US" sz="2000" dirty="0">
              <a:ea typeface="Lato"/>
              <a:cs typeface="Lato"/>
            </a:endParaRPr>
          </a:p>
          <a:p>
            <a:pPr marL="0" indent="0" algn="ctr">
              <a:lnSpc>
                <a:spcPct val="90000"/>
              </a:lnSpc>
              <a:buNone/>
            </a:pPr>
            <a:r>
              <a:rPr lang="en-US" sz="2000" dirty="0">
                <a:ea typeface="Lato"/>
                <a:cs typeface="Lato"/>
              </a:rPr>
              <a:t>Reach out to ILPQC for help! </a:t>
            </a:r>
            <a:r>
              <a:rPr lang="en-US" sz="2000" dirty="0">
                <a:ea typeface="Lato"/>
                <a:cs typeface="Lato"/>
                <a:hlinkClick r:id="rId2"/>
              </a:rPr>
              <a:t>Info@ilpqc.org</a:t>
            </a:r>
            <a:endParaRPr lang="en-US" sz="2000" dirty="0"/>
          </a:p>
        </p:txBody>
      </p:sp>
      <p:pic>
        <p:nvPicPr>
          <p:cNvPr id="6" name="Picture 6" descr="Qr code&#10;&#10;Description automatically generated">
            <a:extLst>
              <a:ext uri="{FF2B5EF4-FFF2-40B4-BE49-F238E27FC236}">
                <a16:creationId xmlns:a16="http://schemas.microsoft.com/office/drawing/2014/main" id="{941544C9-4255-E5AB-5858-2C35C62CF87E}"/>
              </a:ext>
            </a:extLst>
          </p:cNvPr>
          <p:cNvPicPr>
            <a:picLocks noChangeAspect="1"/>
          </p:cNvPicPr>
          <p:nvPr/>
        </p:nvPicPr>
        <p:blipFill rotWithShape="1">
          <a:blip r:embed="rId3"/>
          <a:srcRect l="1875" r="405"/>
          <a:stretch/>
        </p:blipFill>
        <p:spPr>
          <a:xfrm>
            <a:off x="7675658" y="2093976"/>
            <a:ext cx="3941064" cy="4096512"/>
          </a:xfrm>
          <a:prstGeom prst="rect">
            <a:avLst/>
          </a:prstGeom>
        </p:spPr>
      </p:pic>
      <p:sp>
        <p:nvSpPr>
          <p:cNvPr id="5" name="Footer Placeholder 4">
            <a:extLst>
              <a:ext uri="{FF2B5EF4-FFF2-40B4-BE49-F238E27FC236}">
                <a16:creationId xmlns:a16="http://schemas.microsoft.com/office/drawing/2014/main" id="{D3895495-181C-94E5-16BA-E7DABD4E6C0C}"/>
              </a:ext>
            </a:extLst>
          </p:cNvPr>
          <p:cNvSpPr>
            <a:spLocks noGrp="1"/>
          </p:cNvSpPr>
          <p:nvPr>
            <p:ph type="ftr" sz="quarter" idx="11"/>
          </p:nvPr>
        </p:nvSpPr>
        <p:spPr>
          <a:xfrm>
            <a:off x="6774305" y="6256416"/>
            <a:ext cx="4114800" cy="365125"/>
          </a:xfrm>
        </p:spPr>
        <p:txBody>
          <a:bodyPr>
            <a:normAutofit/>
          </a:bodyPr>
          <a:lstStyle/>
          <a:p>
            <a:pPr>
              <a:spcAft>
                <a:spcPts val="600"/>
              </a:spcAft>
            </a:pPr>
            <a:r>
              <a:rPr lang="en-US"/>
              <a:t>Illinois Perinatal Quality Collaborative</a:t>
            </a:r>
          </a:p>
        </p:txBody>
      </p:sp>
      <p:sp>
        <p:nvSpPr>
          <p:cNvPr id="4" name="Slide Number Placeholder 3">
            <a:extLst>
              <a:ext uri="{FF2B5EF4-FFF2-40B4-BE49-F238E27FC236}">
                <a16:creationId xmlns:a16="http://schemas.microsoft.com/office/drawing/2014/main" id="{9E6D9CAA-636C-B205-EF0D-343C13071B09}"/>
              </a:ext>
            </a:extLst>
          </p:cNvPr>
          <p:cNvSpPr>
            <a:spLocks noGrp="1"/>
          </p:cNvSpPr>
          <p:nvPr>
            <p:ph type="sldNum" sz="quarter" idx="10"/>
          </p:nvPr>
        </p:nvSpPr>
        <p:spPr>
          <a:xfrm>
            <a:off x="8610600" y="6356350"/>
            <a:ext cx="2743200" cy="365125"/>
          </a:xfrm>
        </p:spPr>
        <p:txBody>
          <a:bodyPr>
            <a:normAutofit/>
          </a:bodyPr>
          <a:lstStyle/>
          <a:p>
            <a:pPr>
              <a:spcAft>
                <a:spcPts val="600"/>
              </a:spcAft>
            </a:pPr>
            <a:fld id="{97033E4B-E3EB-3D46-B2D8-3159663620FA}" type="slidenum">
              <a:rPr lang="en-US" smtClean="0"/>
              <a:pPr>
                <a:spcAft>
                  <a:spcPts val="600"/>
                </a:spcAft>
              </a:pPr>
              <a:t>51</a:t>
            </a:fld>
            <a:endParaRPr lang="en-US"/>
          </a:p>
        </p:txBody>
      </p:sp>
    </p:spTree>
    <p:extLst>
      <p:ext uri="{BB962C8B-B14F-4D97-AF65-F5344CB8AC3E}">
        <p14:creationId xmlns:p14="http://schemas.microsoft.com/office/powerpoint/2010/main" val="3421399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310" y="816766"/>
            <a:ext cx="10659342" cy="2014679"/>
          </a:xfrm>
        </p:spPr>
        <p:txBody>
          <a:bodyPr/>
          <a:lstStyle/>
          <a:p>
            <a:r>
              <a:rPr lang="en-US">
                <a:ea typeface="Lato Medium"/>
                <a:cs typeface="Lato Medium"/>
              </a:rPr>
              <a:t>Team Talk: </a:t>
            </a:r>
            <a:br>
              <a:rPr lang="en-US">
                <a:ea typeface="Lato Medium"/>
                <a:cs typeface="Lato Medium"/>
              </a:rPr>
            </a:br>
            <a:r>
              <a:rPr lang="en-US">
                <a:ea typeface="+mj-lt"/>
                <a:cs typeface="+mj-lt"/>
              </a:rPr>
              <a:t>Rush University Medical Center, Chicago IL  </a:t>
            </a:r>
            <a:endParaRPr lang="en-US" b="0">
              <a:ea typeface="+mj-lt"/>
              <a:cs typeface="+mj-lt"/>
            </a:endParaRPr>
          </a:p>
        </p:txBody>
      </p:sp>
      <p:sp>
        <p:nvSpPr>
          <p:cNvPr id="3" name="Subtitle 2"/>
          <p:cNvSpPr>
            <a:spLocks noGrp="1"/>
          </p:cNvSpPr>
          <p:nvPr>
            <p:ph type="subTitle" idx="1"/>
          </p:nvPr>
        </p:nvSpPr>
        <p:spPr>
          <a:xfrm>
            <a:off x="1413310" y="2952243"/>
            <a:ext cx="9365380" cy="2223021"/>
          </a:xfrm>
        </p:spPr>
        <p:txBody>
          <a:bodyPr vert="horz" lIns="91440" tIns="45720" rIns="91440" bIns="45720" rtlCol="0" anchor="t">
            <a:noAutofit/>
          </a:bodyPr>
          <a:lstStyle/>
          <a:p>
            <a:pPr>
              <a:spcBef>
                <a:spcPts val="0"/>
              </a:spcBef>
              <a:spcAft>
                <a:spcPts val="0"/>
              </a:spcAft>
            </a:pPr>
            <a:r>
              <a:rPr lang="en-US" b="1" dirty="0">
                <a:ea typeface="+mn-lt"/>
                <a:cs typeface="+mn-lt"/>
              </a:rPr>
              <a:t>Denise Banton</a:t>
            </a:r>
            <a:r>
              <a:rPr lang="en-US" dirty="0">
                <a:ea typeface="+mn-lt"/>
                <a:cs typeface="+mn-lt"/>
              </a:rPr>
              <a:t>, MS CPPS CNL CEFM RNC OB</a:t>
            </a:r>
            <a:endParaRPr lang="en-US" dirty="0"/>
          </a:p>
          <a:p>
            <a:pPr>
              <a:spcBef>
                <a:spcPts val="0"/>
              </a:spcBef>
              <a:spcAft>
                <a:spcPts val="0"/>
              </a:spcAft>
            </a:pPr>
            <a:r>
              <a:rPr lang="en-US" dirty="0">
                <a:ea typeface="Lato"/>
                <a:cs typeface="Calibri"/>
              </a:rPr>
              <a:t>Unit Director of Inpatient OB Services</a:t>
            </a:r>
            <a:endParaRPr lang="en-US" dirty="0">
              <a:cs typeface="Calibri"/>
            </a:endParaRPr>
          </a:p>
          <a:p>
            <a:pPr>
              <a:spcBef>
                <a:spcPts val="0"/>
              </a:spcBef>
              <a:spcAft>
                <a:spcPts val="0"/>
              </a:spcAft>
            </a:pPr>
            <a:endParaRPr lang="en-US">
              <a:ea typeface="Lato"/>
              <a:cs typeface="Calibri"/>
            </a:endParaRPr>
          </a:p>
          <a:p>
            <a:endParaRPr lang="en-US">
              <a:cs typeface="Calibri"/>
            </a:endParaRPr>
          </a:p>
        </p:txBody>
      </p:sp>
    </p:spTree>
    <p:extLst>
      <p:ext uri="{BB962C8B-B14F-4D97-AF65-F5344CB8AC3E}">
        <p14:creationId xmlns:p14="http://schemas.microsoft.com/office/powerpoint/2010/main" val="3274715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53" y="3511823"/>
            <a:ext cx="10138393" cy="609398"/>
          </a:xfrm>
        </p:spPr>
        <p:txBody>
          <a:bodyPr/>
          <a:lstStyle/>
          <a:p>
            <a:pPr algn="ctr"/>
            <a:r>
              <a:rPr lang="en-US" altLang="en-US" sz="4400" dirty="0"/>
              <a:t>ILPQC Birth Equity Progress report</a:t>
            </a:r>
            <a:endParaRPr lang="en-US" sz="4400" dirty="0"/>
          </a:p>
        </p:txBody>
      </p:sp>
      <p:sp>
        <p:nvSpPr>
          <p:cNvPr id="3" name="Footer Placeholder 4"/>
          <p:cNvSpPr txBox="1">
            <a:spLocks/>
          </p:cNvSpPr>
          <p:nvPr/>
        </p:nvSpPr>
        <p:spPr bwMode="auto">
          <a:xfrm>
            <a:off x="992188" y="6354763"/>
            <a:ext cx="66294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rIns="0" anchor="ctr" anchorCtr="0"/>
          <a:lstStyle>
            <a:lvl1pPr marL="0" indent="0" algn="l" defTabSz="455981" rtl="0" eaLnBrk="1" latinLnBrk="0" hangingPunct="1">
              <a:spcBef>
                <a:spcPct val="20000"/>
              </a:spcBef>
              <a:buFont typeface="Arial" pitchFamily="34" charset="0"/>
              <a:buChar char="•"/>
              <a:defRPr sz="3200" b="1" kern="1200" baseline="0">
                <a:solidFill>
                  <a:schemeClr val="tx1"/>
                </a:solidFill>
                <a:latin typeface="Calibri" pitchFamily="34" charset="0"/>
                <a:ea typeface="ヒラギノ角ゴ Pro W3" charset="-128"/>
                <a:cs typeface="Georgia"/>
              </a:defRPr>
            </a:lvl1pPr>
            <a:lvl2pPr marL="742950" indent="-285750" algn="l" defTabSz="455981" rtl="0" eaLnBrk="1" latinLnBrk="0" hangingPunct="1">
              <a:spcBef>
                <a:spcPct val="20000"/>
              </a:spcBef>
              <a:buFont typeface="Arial" pitchFamily="34" charset="0"/>
              <a:buChar char="–"/>
              <a:defRPr sz="2800" kern="1200">
                <a:solidFill>
                  <a:schemeClr val="tx1"/>
                </a:solidFill>
                <a:latin typeface="Calibri" pitchFamily="34" charset="0"/>
                <a:ea typeface="ヒラギノ角ゴ Pro W3" charset="-128"/>
                <a:cs typeface="Georgia"/>
              </a:defRPr>
            </a:lvl2pPr>
            <a:lvl3pPr marL="1143000" indent="-228600" algn="l" defTabSz="455981" rtl="0" eaLnBrk="1" latinLnBrk="0" hangingPunct="1">
              <a:spcBef>
                <a:spcPct val="20000"/>
              </a:spcBef>
              <a:buFont typeface="Arial" pitchFamily="34" charset="0"/>
              <a:buChar char="•"/>
              <a:defRPr sz="2400" kern="1200">
                <a:solidFill>
                  <a:schemeClr val="tx1"/>
                </a:solidFill>
                <a:latin typeface="Calibri" pitchFamily="34" charset="0"/>
                <a:ea typeface="ヒラギノ角ゴ Pro W3" charset="-128"/>
                <a:cs typeface="Arial"/>
              </a:defRPr>
            </a:lvl3pPr>
            <a:lvl4pPr marL="1600200" indent="-228600" algn="l" defTabSz="455981" rtl="0" eaLnBrk="1" latinLnBrk="0" hangingPunct="1">
              <a:lnSpc>
                <a:spcPct val="90000"/>
              </a:lnSpc>
              <a:spcBef>
                <a:spcPct val="20000"/>
              </a:spcBef>
              <a:buFont typeface="Arial" pitchFamily="34" charset="0"/>
              <a:buChar char="–"/>
              <a:defRPr sz="2000" b="0" i="1" kern="1200" baseline="0">
                <a:solidFill>
                  <a:schemeClr val="tx1"/>
                </a:solidFill>
                <a:latin typeface="Calibri" pitchFamily="34" charset="0"/>
                <a:ea typeface="ヒラギノ角ゴ Pro W3" charset="-128"/>
                <a:cs typeface="Arial"/>
              </a:defRPr>
            </a:lvl4pPr>
            <a:lvl5pPr marL="2057400" indent="-228600" algn="l" defTabSz="455981" rtl="0" eaLnBrk="1" latinLnBrk="0" hangingPunct="1">
              <a:spcBef>
                <a:spcPct val="20000"/>
              </a:spcBef>
              <a:buFont typeface="Arial" pitchFamily="34" charset="0"/>
              <a:buChar char="»"/>
              <a:defRPr sz="2000" i="1" kern="1200">
                <a:solidFill>
                  <a:schemeClr val="tx1"/>
                </a:solidFill>
                <a:latin typeface="Calibri" pitchFamily="34" charset="0"/>
                <a:ea typeface="ヒラギノ角ゴ Pro W3" charset="-128"/>
                <a:cs typeface="Arial"/>
              </a:defRPr>
            </a:lvl5pPr>
            <a:lvl6pPr marL="2514600" indent="-228600" algn="l" defTabSz="457200" rtl="0" eaLnBrk="0" fontAlgn="base" latinLnBrk="0" hangingPunct="0">
              <a:spcBef>
                <a:spcPct val="20000"/>
              </a:spcBef>
              <a:spcAft>
                <a:spcPct val="0"/>
              </a:spcAft>
              <a:buFont typeface="Arial" pitchFamily="34" charset="0"/>
              <a:buChar char="»"/>
              <a:defRPr sz="2000" i="1" kern="1200">
                <a:solidFill>
                  <a:schemeClr val="tx1"/>
                </a:solidFill>
                <a:latin typeface="Calibri" pitchFamily="34" charset="0"/>
                <a:ea typeface="ヒラギノ角ゴ Pro W3" charset="-128"/>
                <a:cs typeface="+mn-cs"/>
              </a:defRPr>
            </a:lvl6pPr>
            <a:lvl7pPr marL="29718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ヒラギノ角ゴ Pro W3" charset="-128"/>
                <a:cs typeface="+mn-cs"/>
              </a:defRPr>
            </a:lvl7pPr>
            <a:lvl8pPr marL="34290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ヒラギノ角ゴ Pro W3" charset="-128"/>
                <a:cs typeface="+mn-cs"/>
              </a:defRPr>
            </a:lvl8pPr>
            <a:lvl9pPr marL="3886200" indent="-228600" algn="l" defTabSz="457200" rtl="0" eaLnBrk="0" fontAlgn="base" latinLnBrk="0" hangingPunct="0">
              <a:spcBef>
                <a:spcPct val="20000"/>
              </a:spcBef>
              <a:spcAft>
                <a:spcPct val="0"/>
              </a:spcAft>
              <a:buFont typeface="Arial" pitchFamily="34" charset="0"/>
              <a:buChar char="»"/>
              <a:defRPr sz="2000" kern="1200">
                <a:solidFill>
                  <a:schemeClr val="tx1"/>
                </a:solidFill>
                <a:latin typeface="Calibri" pitchFamily="34" charset="0"/>
                <a:ea typeface="ヒラギノ角ゴ Pro W3" charset="-128"/>
                <a:cs typeface="+mn-cs"/>
              </a:defRPr>
            </a:lvl9pPr>
          </a:lstStyle>
          <a:p>
            <a:pPr>
              <a:spcBef>
                <a:spcPct val="0"/>
              </a:spcBef>
              <a:buFontTx/>
              <a:buNone/>
            </a:pPr>
            <a:r>
              <a:rPr lang="en-US" altLang="en-US" sz="800"/>
              <a:t>This document is privileged and confidential under the Illinois Medical Studies Act and should not be shared or distributed other than through the Rush University Medical Center quality improvement committee structure.</a:t>
            </a:r>
            <a:endParaRPr lang="en-US" altLang="en-US" sz="800" dirty="0"/>
          </a:p>
        </p:txBody>
      </p:sp>
      <p:sp>
        <p:nvSpPr>
          <p:cNvPr id="4" name="Title 1"/>
          <p:cNvSpPr txBox="1">
            <a:spLocks/>
          </p:cNvSpPr>
          <p:nvPr/>
        </p:nvSpPr>
        <p:spPr>
          <a:xfrm>
            <a:off x="4209795" y="5310600"/>
            <a:ext cx="7883711" cy="997196"/>
          </a:xfrm>
          <a:prstGeom prst="rect">
            <a:avLst/>
          </a:prstGeom>
        </p:spPr>
        <p:txBody>
          <a:bodyPr vert="horz" wrap="square" lIns="0" tIns="0" rIns="0" bIns="0" rtlCol="0" anchor="t" anchorCtr="0">
            <a:spAutoFit/>
          </a:bodyPr>
          <a:lstStyle>
            <a:lvl1pPr algn="l" defTabSz="455981" rtl="0" eaLnBrk="1" latinLnBrk="0" hangingPunct="1">
              <a:lnSpc>
                <a:spcPct val="90000"/>
              </a:lnSpc>
              <a:spcBef>
                <a:spcPct val="0"/>
              </a:spcBef>
              <a:buNone/>
              <a:defRPr sz="5400" b="1" kern="1200" spc="-90">
                <a:solidFill>
                  <a:schemeClr val="tx1"/>
                </a:solidFill>
                <a:latin typeface="+mj-lt"/>
                <a:ea typeface="+mj-ea"/>
                <a:cs typeface="+mj-cs"/>
              </a:defRPr>
            </a:lvl1pPr>
          </a:lstStyle>
          <a:p>
            <a:pPr algn="ctr"/>
            <a:r>
              <a:rPr lang="en-US" altLang="en-US" sz="2400" dirty="0"/>
              <a:t>Denise E Banton MS CPPS CNL CEFM RNC OB</a:t>
            </a:r>
          </a:p>
          <a:p>
            <a:pPr algn="ctr"/>
            <a:r>
              <a:rPr lang="en-US" altLang="en-US" sz="2400" dirty="0"/>
              <a:t>Unit Director of inpatient OB services</a:t>
            </a:r>
            <a:br>
              <a:rPr lang="en-US" altLang="en-US" sz="3200" dirty="0"/>
            </a:br>
            <a:r>
              <a:rPr lang="en-US" altLang="en-US" sz="2400" dirty="0"/>
              <a:t>February 20, 2023</a:t>
            </a:r>
            <a:endParaRPr lang="en-US" sz="2400" dirty="0"/>
          </a:p>
        </p:txBody>
      </p:sp>
    </p:spTree>
    <p:extLst>
      <p:ext uri="{BB962C8B-B14F-4D97-AF65-F5344CB8AC3E}">
        <p14:creationId xmlns:p14="http://schemas.microsoft.com/office/powerpoint/2010/main" val="3280786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52CEE-53FB-1435-0077-6FA24E0BEBA0}"/>
              </a:ext>
            </a:extLst>
          </p:cNvPr>
          <p:cNvPicPr>
            <a:picLocks noChangeAspect="1"/>
          </p:cNvPicPr>
          <p:nvPr/>
        </p:nvPicPr>
        <p:blipFill>
          <a:blip r:embed="rId3"/>
          <a:stretch>
            <a:fillRect/>
          </a:stretch>
        </p:blipFill>
        <p:spPr>
          <a:xfrm>
            <a:off x="2075332" y="425633"/>
            <a:ext cx="7407261" cy="3723578"/>
          </a:xfrm>
          <a:prstGeom prst="rect">
            <a:avLst/>
          </a:prstGeom>
        </p:spPr>
      </p:pic>
      <p:sp>
        <p:nvSpPr>
          <p:cNvPr id="9" name="Text Placeholder 1">
            <a:extLst>
              <a:ext uri="{FF2B5EF4-FFF2-40B4-BE49-F238E27FC236}">
                <a16:creationId xmlns:a16="http://schemas.microsoft.com/office/drawing/2014/main" id="{904B9193-A051-7C6B-63D5-54814FDFDECF}"/>
              </a:ext>
            </a:extLst>
          </p:cNvPr>
          <p:cNvSpPr>
            <a:spLocks noGrp="1"/>
          </p:cNvSpPr>
          <p:nvPr>
            <p:ph type="body" sz="quarter" idx="10"/>
          </p:nvPr>
        </p:nvSpPr>
        <p:spPr>
          <a:xfrm>
            <a:off x="2134324" y="4149212"/>
            <a:ext cx="7289274" cy="1946789"/>
          </a:xfrm>
        </p:spPr>
        <p:txBody>
          <a:bodyPr/>
          <a:lstStyle/>
          <a:p>
            <a:pPr marL="685800" indent="-685800">
              <a:buFont typeface="Arial" panose="020B0604020202020204" pitchFamily="34" charset="0"/>
              <a:buChar char="•"/>
            </a:pPr>
            <a:r>
              <a:rPr lang="en-US" sz="2000" dirty="0">
                <a:solidFill>
                  <a:schemeClr val="tx2"/>
                </a:solidFill>
              </a:rPr>
              <a:t>664 Bed hospital located in the IL Medical District.</a:t>
            </a:r>
          </a:p>
          <a:p>
            <a:pPr marL="685800" indent="-685800">
              <a:buFont typeface="Arial" panose="020B0604020202020204" pitchFamily="34" charset="0"/>
              <a:buChar char="•"/>
            </a:pPr>
            <a:r>
              <a:rPr lang="en-US" sz="2000" dirty="0">
                <a:solidFill>
                  <a:schemeClr val="tx2"/>
                </a:solidFill>
              </a:rPr>
              <a:t>Serves a diverse population of patients on the near downtown and south west sides of Chicago.</a:t>
            </a:r>
          </a:p>
          <a:p>
            <a:pPr marL="685800" indent="-685800">
              <a:buFont typeface="Arial" panose="020B0604020202020204" pitchFamily="34" charset="0"/>
              <a:buChar char="•"/>
            </a:pPr>
            <a:r>
              <a:rPr lang="en-US" sz="2000" dirty="0">
                <a:solidFill>
                  <a:schemeClr val="tx2"/>
                </a:solidFill>
              </a:rPr>
              <a:t>Averages 2500 deliveries annually.</a:t>
            </a:r>
          </a:p>
        </p:txBody>
      </p:sp>
    </p:spTree>
    <p:extLst>
      <p:ext uri="{BB962C8B-B14F-4D97-AF65-F5344CB8AC3E}">
        <p14:creationId xmlns:p14="http://schemas.microsoft.com/office/powerpoint/2010/main" val="2518372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1F3DF-2141-A10C-64EB-1D54D95F6F04}"/>
              </a:ext>
            </a:extLst>
          </p:cNvPr>
          <p:cNvPicPr>
            <a:picLocks noChangeAspect="1"/>
          </p:cNvPicPr>
          <p:nvPr/>
        </p:nvPicPr>
        <p:blipFill>
          <a:blip r:embed="rId3"/>
          <a:stretch>
            <a:fillRect/>
          </a:stretch>
        </p:blipFill>
        <p:spPr>
          <a:xfrm>
            <a:off x="1984412" y="2888610"/>
            <a:ext cx="8223177" cy="2068922"/>
          </a:xfrm>
          <a:prstGeom prst="rect">
            <a:avLst/>
          </a:prstGeom>
        </p:spPr>
      </p:pic>
      <p:pic>
        <p:nvPicPr>
          <p:cNvPr id="6" name="Picture 5">
            <a:extLst>
              <a:ext uri="{FF2B5EF4-FFF2-40B4-BE49-F238E27FC236}">
                <a16:creationId xmlns:a16="http://schemas.microsoft.com/office/drawing/2014/main" id="{0BDBC62A-EFC5-B5DC-555E-15AD05DD4299}"/>
              </a:ext>
            </a:extLst>
          </p:cNvPr>
          <p:cNvPicPr>
            <a:picLocks noChangeAspect="1"/>
          </p:cNvPicPr>
          <p:nvPr/>
        </p:nvPicPr>
        <p:blipFill>
          <a:blip r:embed="rId4"/>
          <a:stretch>
            <a:fillRect/>
          </a:stretch>
        </p:blipFill>
        <p:spPr>
          <a:xfrm>
            <a:off x="3615389" y="643016"/>
            <a:ext cx="3835927" cy="1569243"/>
          </a:xfrm>
          <a:prstGeom prst="rect">
            <a:avLst/>
          </a:prstGeom>
        </p:spPr>
      </p:pic>
    </p:spTree>
    <p:extLst>
      <p:ext uri="{BB962C8B-B14F-4D97-AF65-F5344CB8AC3E}">
        <p14:creationId xmlns:p14="http://schemas.microsoft.com/office/powerpoint/2010/main" val="1512893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904B9193-A051-7C6B-63D5-54814FDFDECF}"/>
              </a:ext>
            </a:extLst>
          </p:cNvPr>
          <p:cNvSpPr>
            <a:spLocks noGrp="1"/>
          </p:cNvSpPr>
          <p:nvPr>
            <p:ph type="body" sz="quarter" idx="10"/>
          </p:nvPr>
        </p:nvSpPr>
        <p:spPr>
          <a:xfrm>
            <a:off x="780372" y="553657"/>
            <a:ext cx="10422193" cy="5083278"/>
          </a:xfrm>
        </p:spPr>
        <p:txBody>
          <a:bodyPr/>
          <a:lstStyle/>
          <a:p>
            <a:pPr>
              <a:spcAft>
                <a:spcPts val="1200"/>
              </a:spcAft>
            </a:pPr>
            <a:r>
              <a:rPr lang="en-US" sz="2400" u="sng" dirty="0">
                <a:solidFill>
                  <a:schemeClr val="tx2"/>
                </a:solidFill>
              </a:rPr>
              <a:t>Review Maternal Health Quality Data by race, ethnicity, insurance, and zip code:</a:t>
            </a:r>
          </a:p>
          <a:p>
            <a:pPr marL="342900" indent="-342900">
              <a:spcAft>
                <a:spcPts val="600"/>
              </a:spcAft>
              <a:buFont typeface="Arial" panose="020B0604020202020204" pitchFamily="34" charset="0"/>
              <a:buChar char="•"/>
            </a:pPr>
            <a:r>
              <a:rPr lang="en-US" sz="2400" b="0" dirty="0">
                <a:solidFill>
                  <a:schemeClr val="tx2"/>
                </a:solidFill>
              </a:rPr>
              <a:t>Complete monthly review of SMM data including infusion of 4 or more units of PRBCs and unanticipated ICU admissions </a:t>
            </a:r>
          </a:p>
          <a:p>
            <a:pPr marL="342900" indent="-342900">
              <a:spcAft>
                <a:spcPts val="600"/>
              </a:spcAft>
              <a:buFont typeface="Arial" panose="020B0604020202020204" pitchFamily="34" charset="0"/>
              <a:buChar char="•"/>
            </a:pPr>
            <a:r>
              <a:rPr lang="en-US" sz="2400" b="0" dirty="0">
                <a:solidFill>
                  <a:schemeClr val="tx2"/>
                </a:solidFill>
              </a:rPr>
              <a:t>Reviewed all NTSV case outcomes from 2020 stratified by race/ethnicity and insurance status including SMM, hypertensive disorders of pregnancy, NICU admissions, and surgical site infections among others</a:t>
            </a:r>
          </a:p>
          <a:p>
            <a:pPr marL="855663" lvl="1" indent="-855663">
              <a:spcAft>
                <a:spcPts val="600"/>
              </a:spcAft>
              <a:buFont typeface="Arial" panose="020B0604020202020204" pitchFamily="34" charset="0"/>
              <a:buChar char="•"/>
            </a:pPr>
            <a:r>
              <a:rPr lang="en-US" sz="2400" dirty="0">
                <a:solidFill>
                  <a:schemeClr val="tx2"/>
                </a:solidFill>
              </a:rPr>
              <a:t>Review of all patient outcomes from 2020 stratified by race/ethnicity and insurance status nearing completion</a:t>
            </a:r>
          </a:p>
          <a:p>
            <a:pPr marL="344488" lvl="1" indent="-344488">
              <a:spcAft>
                <a:spcPts val="600"/>
              </a:spcAft>
              <a:buFont typeface="Arial" panose="020B0604020202020204" pitchFamily="34" charset="0"/>
              <a:buChar char="•"/>
            </a:pPr>
            <a:r>
              <a:rPr lang="en-US" sz="2400" dirty="0">
                <a:solidFill>
                  <a:schemeClr val="tx2"/>
                </a:solidFill>
              </a:rPr>
              <a:t>Incorporating race/ethnicity and insurance status in all current and future data collections</a:t>
            </a:r>
          </a:p>
          <a:p>
            <a:pPr marL="342900" lvl="1" indent="-342900">
              <a:spcAft>
                <a:spcPts val="600"/>
              </a:spcAft>
              <a:buFont typeface="Arial" panose="020B0604020202020204" pitchFamily="34" charset="0"/>
              <a:buChar char="•"/>
            </a:pPr>
            <a:endParaRPr lang="en-US" sz="100" dirty="0">
              <a:solidFill>
                <a:schemeClr val="tx2"/>
              </a:solidFill>
            </a:endParaRPr>
          </a:p>
          <a:p>
            <a:pPr marL="342900" lvl="1" indent="-342900">
              <a:spcAft>
                <a:spcPts val="600"/>
              </a:spcAft>
              <a:buFont typeface="Arial" panose="020B0604020202020204" pitchFamily="34" charset="0"/>
              <a:buChar char="•"/>
            </a:pPr>
            <a:r>
              <a:rPr lang="en-US" sz="100" dirty="0">
                <a:solidFill>
                  <a:schemeClr val="tx2"/>
                </a:solidFill>
              </a:rPr>
              <a:t>admission</a:t>
            </a:r>
          </a:p>
          <a:p>
            <a:pPr marL="342900" lvl="1" indent="-342900">
              <a:spcAft>
                <a:spcPts val="600"/>
              </a:spcAft>
              <a:buFont typeface="Arial" panose="020B0604020202020204" pitchFamily="34" charset="0"/>
              <a:buChar char="•"/>
            </a:pPr>
            <a:r>
              <a:rPr lang="en-US" sz="100" dirty="0">
                <a:solidFill>
                  <a:schemeClr val="tx2"/>
                </a:solidFill>
              </a:rPr>
              <a:t>Review</a:t>
            </a:r>
            <a:endParaRPr lang="en-US" sz="2000" dirty="0">
              <a:solidFill>
                <a:schemeClr val="tx2"/>
              </a:solidFill>
            </a:endParaRPr>
          </a:p>
          <a:p>
            <a:pPr marL="171450" lvl="1" indent="-171450">
              <a:spcAft>
                <a:spcPts val="600"/>
              </a:spcAft>
              <a:buFont typeface="Courier New" panose="02070309020205020404" pitchFamily="49" charset="0"/>
              <a:buChar char="o"/>
            </a:pPr>
            <a:endParaRPr lang="en-US" sz="100" dirty="0">
              <a:solidFill>
                <a:schemeClr val="tx2"/>
              </a:solidFill>
            </a:endParaRPr>
          </a:p>
          <a:p>
            <a:pPr marL="342900" lvl="1" indent="-342900">
              <a:spcAft>
                <a:spcPts val="600"/>
              </a:spcAft>
              <a:buFont typeface="Arial" panose="020B0604020202020204" pitchFamily="34" charset="0"/>
              <a:buChar char="•"/>
            </a:pPr>
            <a:r>
              <a:rPr lang="en-US" sz="100" dirty="0" err="1">
                <a:solidFill>
                  <a:schemeClr val="tx2"/>
                </a:solidFill>
              </a:rPr>
              <a:t>te</a:t>
            </a:r>
            <a:endParaRPr lang="en-US" sz="100" dirty="0">
              <a:solidFill>
                <a:schemeClr val="tx2"/>
              </a:solidFill>
            </a:endParaRPr>
          </a:p>
        </p:txBody>
      </p:sp>
    </p:spTree>
    <p:extLst>
      <p:ext uri="{BB962C8B-B14F-4D97-AF65-F5344CB8AC3E}">
        <p14:creationId xmlns:p14="http://schemas.microsoft.com/office/powerpoint/2010/main" val="2668585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904B9193-A051-7C6B-63D5-54814FDFDECF}"/>
              </a:ext>
            </a:extLst>
          </p:cNvPr>
          <p:cNvSpPr>
            <a:spLocks noGrp="1"/>
          </p:cNvSpPr>
          <p:nvPr>
            <p:ph type="body" sz="quarter" idx="10"/>
          </p:nvPr>
        </p:nvSpPr>
        <p:spPr>
          <a:xfrm>
            <a:off x="1053641" y="647913"/>
            <a:ext cx="10422193" cy="5279922"/>
          </a:xfrm>
        </p:spPr>
        <p:txBody>
          <a:bodyPr/>
          <a:lstStyle/>
          <a:p>
            <a:pPr>
              <a:spcAft>
                <a:spcPts val="1200"/>
              </a:spcAft>
            </a:pPr>
            <a:r>
              <a:rPr lang="en-US" sz="2400" u="sng" dirty="0">
                <a:solidFill>
                  <a:schemeClr val="tx2"/>
                </a:solidFill>
              </a:rPr>
              <a:t>Develop respectful care and implicit bias training for all staff:</a:t>
            </a:r>
          </a:p>
          <a:p>
            <a:pPr marL="342900" indent="-342900">
              <a:buFont typeface="Arial" panose="020B0604020202020204" pitchFamily="34" charset="0"/>
              <a:buChar char="•"/>
            </a:pPr>
            <a:r>
              <a:rPr lang="en-US" sz="2400" b="0" dirty="0">
                <a:solidFill>
                  <a:schemeClr val="tx2"/>
                </a:solidFill>
              </a:rPr>
              <a:t>Utilized the Diversity Science in Pregnancy modules and assigned all Physicians, Nurses, PCTs, OBST, and Clerks in the department.</a:t>
            </a:r>
          </a:p>
          <a:p>
            <a:pPr marL="747713" indent="-342900">
              <a:spcAft>
                <a:spcPts val="600"/>
              </a:spcAft>
              <a:buFont typeface="Arial" panose="020B0604020202020204" pitchFamily="34" charset="0"/>
              <a:buChar char="•"/>
            </a:pPr>
            <a:r>
              <a:rPr lang="en-US" sz="2400" b="0" dirty="0">
                <a:solidFill>
                  <a:schemeClr val="tx2"/>
                </a:solidFill>
              </a:rPr>
              <a:t>One session was assigned each quarter starting in April 2022.</a:t>
            </a:r>
          </a:p>
          <a:p>
            <a:pPr marL="342900" indent="-342900">
              <a:spcAft>
                <a:spcPts val="600"/>
              </a:spcAft>
              <a:buFont typeface="Arial" panose="020B0604020202020204" pitchFamily="34" charset="0"/>
              <a:buChar char="•"/>
            </a:pPr>
            <a:r>
              <a:rPr lang="en-US" sz="2400" b="0" dirty="0">
                <a:solidFill>
                  <a:schemeClr val="tx2"/>
                </a:solidFill>
              </a:rPr>
              <a:t>Providers had in person retreats to provide interactive discussions about the impact of our biases on the patient experience and outcome.</a:t>
            </a:r>
          </a:p>
          <a:p>
            <a:pPr marL="342900" indent="-342900">
              <a:spcAft>
                <a:spcPts val="600"/>
              </a:spcAft>
              <a:buFont typeface="Arial" panose="020B0604020202020204" pitchFamily="34" charset="0"/>
              <a:buChar char="•"/>
            </a:pPr>
            <a:r>
              <a:rPr lang="en-US" sz="2400" b="0" dirty="0">
                <a:solidFill>
                  <a:schemeClr val="tx2"/>
                </a:solidFill>
              </a:rPr>
              <a:t>Nursing Staff meetings and UACs viewed patient experience video  generating conversation about care and outcome. </a:t>
            </a:r>
          </a:p>
          <a:p>
            <a:pPr marL="342900" indent="-342900">
              <a:spcAft>
                <a:spcPts val="600"/>
              </a:spcAft>
              <a:buFont typeface="Arial" panose="020B0604020202020204" pitchFamily="34" charset="0"/>
              <a:buChar char="•"/>
            </a:pPr>
            <a:r>
              <a:rPr lang="en-US" sz="2400" b="0" dirty="0">
                <a:solidFill>
                  <a:schemeClr val="tx2"/>
                </a:solidFill>
              </a:rPr>
              <a:t>Exploring multidisciplinary in class interactive sessions led by our HR partners. </a:t>
            </a:r>
            <a:endParaRPr lang="en-US" sz="2000" b="0" dirty="0">
              <a:solidFill>
                <a:schemeClr val="tx2"/>
              </a:solidFill>
            </a:endParaRPr>
          </a:p>
          <a:p>
            <a:pPr marL="171450" lvl="1" indent="-171450">
              <a:buFont typeface="Courier New" panose="02070309020205020404" pitchFamily="49" charset="0"/>
              <a:buChar char="o"/>
            </a:pPr>
            <a:endParaRPr lang="en-US" sz="100" dirty="0">
              <a:solidFill>
                <a:schemeClr val="tx2"/>
              </a:solidFill>
            </a:endParaRPr>
          </a:p>
          <a:p>
            <a:pPr marL="342900" lvl="1" indent="-342900">
              <a:buFont typeface="Arial" panose="020B0604020202020204" pitchFamily="34" charset="0"/>
              <a:buChar char="•"/>
            </a:pPr>
            <a:r>
              <a:rPr lang="en-US" sz="100" dirty="0" err="1">
                <a:solidFill>
                  <a:schemeClr val="tx2"/>
                </a:solidFill>
              </a:rPr>
              <a:t>te</a:t>
            </a:r>
            <a:endParaRPr lang="en-US" sz="100" dirty="0">
              <a:solidFill>
                <a:schemeClr val="tx2"/>
              </a:solidFill>
            </a:endParaRPr>
          </a:p>
        </p:txBody>
      </p:sp>
    </p:spTree>
    <p:extLst>
      <p:ext uri="{BB962C8B-B14F-4D97-AF65-F5344CB8AC3E}">
        <p14:creationId xmlns:p14="http://schemas.microsoft.com/office/powerpoint/2010/main" val="3723816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904B9193-A051-7C6B-63D5-54814FDFDECF}"/>
              </a:ext>
            </a:extLst>
          </p:cNvPr>
          <p:cNvSpPr>
            <a:spLocks noGrp="1"/>
          </p:cNvSpPr>
          <p:nvPr>
            <p:ph type="body" sz="quarter" idx="10"/>
          </p:nvPr>
        </p:nvSpPr>
        <p:spPr>
          <a:xfrm>
            <a:off x="654248" y="360064"/>
            <a:ext cx="11034845" cy="5496232"/>
          </a:xfrm>
        </p:spPr>
        <p:txBody>
          <a:bodyPr/>
          <a:lstStyle/>
          <a:p>
            <a:pPr>
              <a:spcAft>
                <a:spcPts val="1200"/>
              </a:spcAft>
            </a:pPr>
            <a:r>
              <a:rPr lang="en-US" sz="2400" u="sng" dirty="0">
                <a:solidFill>
                  <a:schemeClr val="tx2"/>
                </a:solidFill>
              </a:rPr>
              <a:t>Develop respectful care and implicit bias training for all staff continues:</a:t>
            </a:r>
          </a:p>
          <a:p>
            <a:pPr marL="342900" indent="-342900">
              <a:spcAft>
                <a:spcPts val="600"/>
              </a:spcAft>
              <a:buFont typeface="Arial" panose="020B0604020202020204" pitchFamily="34" charset="0"/>
              <a:buChar char="•"/>
            </a:pPr>
            <a:r>
              <a:rPr lang="en-US" sz="2400" b="0" dirty="0">
                <a:solidFill>
                  <a:schemeClr val="tx2"/>
                </a:solidFill>
              </a:rPr>
              <a:t>PREM surveys distributed prior to discharge.  Initially 86 responses in the 3</a:t>
            </a:r>
            <a:r>
              <a:rPr lang="en-US" sz="2400" b="0" baseline="30000" dirty="0">
                <a:solidFill>
                  <a:schemeClr val="tx2"/>
                </a:solidFill>
              </a:rPr>
              <a:t>rd</a:t>
            </a:r>
            <a:r>
              <a:rPr lang="en-US" sz="2400" b="0" dirty="0">
                <a:solidFill>
                  <a:schemeClr val="tx2"/>
                </a:solidFill>
              </a:rPr>
              <a:t> quarter of 2022 with significant decrease (9) in 4</a:t>
            </a:r>
            <a:r>
              <a:rPr lang="en-US" sz="2400" b="0" baseline="30000" dirty="0">
                <a:solidFill>
                  <a:schemeClr val="tx2"/>
                </a:solidFill>
              </a:rPr>
              <a:t>th</a:t>
            </a:r>
            <a:r>
              <a:rPr lang="en-US" sz="2400" b="0" dirty="0">
                <a:solidFill>
                  <a:schemeClr val="tx2"/>
                </a:solidFill>
              </a:rPr>
              <a:t> quarter 2022.  Currently a re-messaging campaign in process for 2023.</a:t>
            </a:r>
          </a:p>
          <a:p>
            <a:pPr marL="342900" indent="-342900">
              <a:spcAft>
                <a:spcPts val="600"/>
              </a:spcAft>
              <a:buFont typeface="Arial" panose="020B0604020202020204" pitchFamily="34" charset="0"/>
              <a:buChar char="•"/>
            </a:pPr>
            <a:r>
              <a:rPr lang="en-US" sz="2400" b="0" dirty="0">
                <a:solidFill>
                  <a:schemeClr val="tx2"/>
                </a:solidFill>
              </a:rPr>
              <a:t>We have printed Respectful Care Practice wall clings to be dispersed throughout the OB areas.</a:t>
            </a:r>
          </a:p>
          <a:p>
            <a:pPr marL="796925" indent="-342900">
              <a:spcAft>
                <a:spcPts val="600"/>
              </a:spcAft>
              <a:buFont typeface="Arial" panose="020B0604020202020204" pitchFamily="34" charset="0"/>
              <a:buChar char="•"/>
            </a:pPr>
            <a:r>
              <a:rPr lang="en-US" sz="2400" b="0" dirty="0">
                <a:solidFill>
                  <a:schemeClr val="tx2"/>
                </a:solidFill>
              </a:rPr>
              <a:t>Initial introduction provided to staff.</a:t>
            </a:r>
          </a:p>
          <a:p>
            <a:pPr marL="796925" indent="-342900">
              <a:spcAft>
                <a:spcPts val="600"/>
              </a:spcAft>
              <a:buFont typeface="Arial" panose="020B0604020202020204" pitchFamily="34" charset="0"/>
              <a:buChar char="•"/>
            </a:pPr>
            <a:r>
              <a:rPr lang="en-US" sz="2400" b="0" dirty="0">
                <a:solidFill>
                  <a:schemeClr val="tx2"/>
                </a:solidFill>
              </a:rPr>
              <a:t>Intend to print life size posters, encourage staff to sign their commitment to these practices and place on entrance to the unit.</a:t>
            </a:r>
          </a:p>
          <a:p>
            <a:pPr marL="796925" indent="-342900">
              <a:spcAft>
                <a:spcPts val="600"/>
              </a:spcAft>
              <a:buFont typeface="Arial" panose="020B0604020202020204" pitchFamily="34" charset="0"/>
              <a:buChar char="•"/>
            </a:pPr>
            <a:r>
              <a:rPr lang="en-US" sz="2400" b="0" dirty="0">
                <a:solidFill>
                  <a:schemeClr val="tx2"/>
                </a:solidFill>
              </a:rPr>
              <a:t>Intend to explore concept of signed document by RN, Provider, and patient to be placed in the chart pending discussion with our leadership team, risk, and legal.   </a:t>
            </a:r>
            <a:endParaRPr lang="en-US" sz="2000" b="0" dirty="0">
              <a:solidFill>
                <a:schemeClr val="tx2"/>
              </a:solidFill>
            </a:endParaRPr>
          </a:p>
          <a:p>
            <a:pPr marL="171450" lvl="1" indent="-171450">
              <a:buFont typeface="Courier New" panose="02070309020205020404" pitchFamily="49" charset="0"/>
              <a:buChar char="o"/>
            </a:pPr>
            <a:endParaRPr lang="en-US" sz="100" dirty="0">
              <a:solidFill>
                <a:schemeClr val="tx2"/>
              </a:solidFill>
            </a:endParaRPr>
          </a:p>
          <a:p>
            <a:pPr marL="342900" lvl="1" indent="-342900">
              <a:buFont typeface="Arial" panose="020B0604020202020204" pitchFamily="34" charset="0"/>
              <a:buChar char="•"/>
            </a:pPr>
            <a:r>
              <a:rPr lang="en-US" sz="100" dirty="0" err="1">
                <a:solidFill>
                  <a:schemeClr val="tx2"/>
                </a:solidFill>
              </a:rPr>
              <a:t>te</a:t>
            </a:r>
            <a:endParaRPr lang="en-US" sz="100" dirty="0">
              <a:solidFill>
                <a:schemeClr val="tx2"/>
              </a:solidFill>
            </a:endParaRPr>
          </a:p>
        </p:txBody>
      </p:sp>
    </p:spTree>
    <p:extLst>
      <p:ext uri="{BB962C8B-B14F-4D97-AF65-F5344CB8AC3E}">
        <p14:creationId xmlns:p14="http://schemas.microsoft.com/office/powerpoint/2010/main" val="1797053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904B9193-A051-7C6B-63D5-54814FDFDECF}"/>
              </a:ext>
            </a:extLst>
          </p:cNvPr>
          <p:cNvSpPr>
            <a:spLocks noGrp="1"/>
          </p:cNvSpPr>
          <p:nvPr>
            <p:ph type="body" sz="quarter" idx="10"/>
          </p:nvPr>
        </p:nvSpPr>
        <p:spPr>
          <a:xfrm>
            <a:off x="884904" y="484832"/>
            <a:ext cx="10422193" cy="5496232"/>
          </a:xfrm>
        </p:spPr>
        <p:txBody>
          <a:bodyPr/>
          <a:lstStyle/>
          <a:p>
            <a:r>
              <a:rPr lang="en-US" sz="2400" u="sng" dirty="0">
                <a:solidFill>
                  <a:schemeClr val="tx2"/>
                </a:solidFill>
              </a:rPr>
              <a:t>Address </a:t>
            </a:r>
            <a:r>
              <a:rPr lang="en-US" sz="2400" u="sng" dirty="0" err="1">
                <a:solidFill>
                  <a:schemeClr val="tx2"/>
                </a:solidFill>
              </a:rPr>
              <a:t>SDoH</a:t>
            </a:r>
            <a:r>
              <a:rPr lang="en-US" sz="2400" u="sng" dirty="0">
                <a:solidFill>
                  <a:schemeClr val="tx2"/>
                </a:solidFill>
              </a:rPr>
              <a:t>:</a:t>
            </a:r>
          </a:p>
          <a:p>
            <a:pPr marL="342900" indent="-342900">
              <a:buFont typeface="Arial" panose="020B0604020202020204" pitchFamily="34" charset="0"/>
              <a:buChar char="•"/>
            </a:pPr>
            <a:r>
              <a:rPr lang="en-US" sz="2400" b="0" dirty="0">
                <a:solidFill>
                  <a:schemeClr val="tx2"/>
                </a:solidFill>
              </a:rPr>
              <a:t>Currently process implemented in the out-patient setting.</a:t>
            </a:r>
          </a:p>
          <a:p>
            <a:pPr marL="342900" indent="-342900">
              <a:buFont typeface="Arial" panose="020B0604020202020204" pitchFamily="34" charset="0"/>
              <a:buChar char="•"/>
            </a:pPr>
            <a:r>
              <a:rPr lang="en-US" sz="2400" b="0" dirty="0">
                <a:solidFill>
                  <a:schemeClr val="tx2"/>
                </a:solidFill>
              </a:rPr>
              <a:t>OB triage team in process of addressing inpatient screening and process for connection to resources for positive screens.</a:t>
            </a:r>
          </a:p>
          <a:p>
            <a:endParaRPr lang="en-US" sz="2400" b="0" dirty="0">
              <a:solidFill>
                <a:schemeClr val="tx2"/>
              </a:solidFill>
            </a:endParaRPr>
          </a:p>
          <a:p>
            <a:endParaRPr lang="en-US" sz="2400" b="0" dirty="0">
              <a:solidFill>
                <a:schemeClr val="tx2"/>
              </a:solidFill>
            </a:endParaRPr>
          </a:p>
          <a:p>
            <a:pPr lvl="1" indent="0">
              <a:buNone/>
            </a:pPr>
            <a:endParaRPr lang="en-US" sz="100" dirty="0">
              <a:solidFill>
                <a:schemeClr val="tx2"/>
              </a:solidFill>
            </a:endParaRPr>
          </a:p>
          <a:p>
            <a:pPr marL="342900" lvl="1" indent="-342900">
              <a:buFont typeface="Arial" panose="020B0604020202020204" pitchFamily="34" charset="0"/>
              <a:buChar char="•"/>
            </a:pPr>
            <a:r>
              <a:rPr lang="en-US" sz="100" dirty="0" err="1">
                <a:solidFill>
                  <a:schemeClr val="tx2"/>
                </a:solidFill>
              </a:rPr>
              <a:t>te</a:t>
            </a:r>
            <a:endParaRPr lang="en-US" sz="100" dirty="0">
              <a:solidFill>
                <a:schemeClr val="tx2"/>
              </a:solidFill>
            </a:endParaRPr>
          </a:p>
        </p:txBody>
      </p:sp>
      <p:sp>
        <p:nvSpPr>
          <p:cNvPr id="3" name="Text Placeholder 1">
            <a:extLst>
              <a:ext uri="{FF2B5EF4-FFF2-40B4-BE49-F238E27FC236}">
                <a16:creationId xmlns:a16="http://schemas.microsoft.com/office/drawing/2014/main" id="{FAA8BFAA-DC3A-44E6-87E0-BAA44E44C3A3}"/>
              </a:ext>
            </a:extLst>
          </p:cNvPr>
          <p:cNvSpPr txBox="1">
            <a:spLocks/>
          </p:cNvSpPr>
          <p:nvPr/>
        </p:nvSpPr>
        <p:spPr>
          <a:xfrm>
            <a:off x="884903" y="2764900"/>
            <a:ext cx="10422193" cy="3008671"/>
          </a:xfrm>
          <a:prstGeom prst="rect">
            <a:avLst/>
          </a:prstGeom>
        </p:spPr>
        <p:txBody>
          <a:bodyPr vert="horz"/>
          <a:lstStyle>
            <a:lvl1pPr marL="0" indent="0" algn="l" defTabSz="455981" rtl="0" eaLnBrk="1" latinLnBrk="0" hangingPunct="1">
              <a:spcBef>
                <a:spcPct val="20000"/>
              </a:spcBef>
              <a:buFont typeface="Arial"/>
              <a:buNone/>
              <a:defRPr sz="5400" b="1" kern="1200">
                <a:solidFill>
                  <a:schemeClr val="bg1"/>
                </a:solidFill>
                <a:latin typeface="+mn-lt"/>
                <a:ea typeface="+mn-ea"/>
                <a:cs typeface="+mn-cs"/>
              </a:defRPr>
            </a:lvl1pPr>
            <a:lvl2pPr marL="0" indent="-284991" algn="l" defTabSz="455981" rtl="0" eaLnBrk="1" latinLnBrk="0" hangingPunct="1">
              <a:spcBef>
                <a:spcPct val="20000"/>
              </a:spcBef>
              <a:buFont typeface="Arial"/>
              <a:buChar char="–"/>
              <a:defRPr sz="2800" kern="1200">
                <a:solidFill>
                  <a:schemeClr val="bg1"/>
                </a:solidFill>
                <a:latin typeface="+mn-lt"/>
                <a:ea typeface="+mn-ea"/>
                <a:cs typeface="+mn-cs"/>
              </a:defRPr>
            </a:lvl2pPr>
            <a:lvl3pPr marL="0" indent="-227993" algn="l" defTabSz="455981" rtl="0" eaLnBrk="1" latinLnBrk="0" hangingPunct="1">
              <a:spcBef>
                <a:spcPct val="20000"/>
              </a:spcBef>
              <a:buFont typeface="Arial"/>
              <a:buChar char="•"/>
              <a:defRPr sz="2400" kern="1200">
                <a:solidFill>
                  <a:schemeClr val="bg1"/>
                </a:solidFill>
                <a:latin typeface="+mn-lt"/>
                <a:ea typeface="+mn-ea"/>
                <a:cs typeface="+mn-cs"/>
              </a:defRPr>
            </a:lvl3pPr>
            <a:lvl4pPr marL="0" indent="-227993" algn="l" defTabSz="455981" rtl="0" eaLnBrk="1" latinLnBrk="0" hangingPunct="1">
              <a:spcBef>
                <a:spcPct val="20000"/>
              </a:spcBef>
              <a:buFont typeface="Arial"/>
              <a:buChar char="–"/>
              <a:defRPr sz="2000" kern="1200">
                <a:solidFill>
                  <a:schemeClr val="bg1"/>
                </a:solidFill>
                <a:latin typeface="+mn-lt"/>
                <a:ea typeface="+mn-ea"/>
                <a:cs typeface="+mn-cs"/>
              </a:defRPr>
            </a:lvl4pPr>
            <a:lvl5pPr marL="0" indent="-227993" algn="l" defTabSz="455981" rtl="0" eaLnBrk="1" latinLnBrk="0" hangingPunct="1">
              <a:spcBef>
                <a:spcPct val="20000"/>
              </a:spcBef>
              <a:buFont typeface="Arial"/>
              <a:buChar char="»"/>
              <a:defRPr sz="2000" kern="1200">
                <a:solidFill>
                  <a:schemeClr val="bg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sz="2400" u="sng">
                <a:solidFill>
                  <a:schemeClr val="tx2"/>
                </a:solidFill>
              </a:rPr>
              <a:t>Take steps to engage patients and/or community members to provide input in QI efforts:</a:t>
            </a:r>
          </a:p>
          <a:p>
            <a:pPr marL="342900" indent="-342900">
              <a:spcAft>
                <a:spcPts val="600"/>
              </a:spcAft>
              <a:buFont typeface="Arial" panose="020B0604020202020204" pitchFamily="34" charset="0"/>
              <a:buChar char="•"/>
            </a:pPr>
            <a:r>
              <a:rPr lang="en-US" sz="2400" b="0">
                <a:solidFill>
                  <a:schemeClr val="tx2"/>
                </a:solidFill>
              </a:rPr>
              <a:t>Community partners include Family connects.  Rush is part of the initial pilot.</a:t>
            </a:r>
          </a:p>
          <a:p>
            <a:pPr marL="342900" indent="-342900">
              <a:spcAft>
                <a:spcPts val="600"/>
              </a:spcAft>
              <a:buFont typeface="Arial" panose="020B0604020202020204" pitchFamily="34" charset="0"/>
              <a:buChar char="•"/>
            </a:pPr>
            <a:r>
              <a:rPr lang="en-US" sz="2400" b="0">
                <a:solidFill>
                  <a:schemeClr val="tx2"/>
                </a:solidFill>
              </a:rPr>
              <a:t>More opportunities TBD</a:t>
            </a:r>
          </a:p>
          <a:p>
            <a:pPr marL="342900" indent="-342900">
              <a:buFont typeface="Arial" panose="020B0604020202020204" pitchFamily="34" charset="0"/>
              <a:buChar char="•"/>
            </a:pPr>
            <a:endParaRPr lang="en-US" sz="2400">
              <a:solidFill>
                <a:schemeClr val="tx2"/>
              </a:solidFill>
            </a:endParaRPr>
          </a:p>
          <a:p>
            <a:pPr marL="342900" indent="-342900">
              <a:buFont typeface="Arial" panose="020B0604020202020204" pitchFamily="34" charset="0"/>
              <a:buChar char="•"/>
            </a:pPr>
            <a:endParaRPr lang="en-US" sz="2400">
              <a:solidFill>
                <a:schemeClr val="tx2"/>
              </a:solidFill>
            </a:endParaRPr>
          </a:p>
          <a:p>
            <a:pPr marL="342900" indent="-342900">
              <a:buFont typeface="Arial" panose="020B0604020202020204" pitchFamily="34" charset="0"/>
              <a:buChar char="•"/>
            </a:pPr>
            <a:endParaRPr lang="en-US" sz="2400">
              <a:solidFill>
                <a:schemeClr val="tx2"/>
              </a:solidFill>
            </a:endParaRPr>
          </a:p>
          <a:p>
            <a:pPr marL="171450" lvl="1" indent="-171450">
              <a:buFont typeface="Courier New" panose="02070309020205020404" pitchFamily="49" charset="0"/>
              <a:buChar char="o"/>
            </a:pPr>
            <a:endParaRPr lang="en-US" sz="100">
              <a:solidFill>
                <a:schemeClr val="tx2"/>
              </a:solidFill>
            </a:endParaRPr>
          </a:p>
          <a:p>
            <a:pPr marL="342900" lvl="1" indent="-342900">
              <a:buFont typeface="Arial" panose="020B0604020202020204" pitchFamily="34" charset="0"/>
              <a:buChar char="•"/>
            </a:pPr>
            <a:r>
              <a:rPr lang="en-US" sz="100">
                <a:solidFill>
                  <a:schemeClr val="tx2"/>
                </a:solidFill>
              </a:rPr>
              <a:t>te</a:t>
            </a:r>
            <a:endParaRPr lang="en-US" sz="100" dirty="0">
              <a:solidFill>
                <a:schemeClr val="tx2"/>
              </a:solidFill>
            </a:endParaRPr>
          </a:p>
        </p:txBody>
      </p:sp>
    </p:spTree>
    <p:extLst>
      <p:ext uri="{BB962C8B-B14F-4D97-AF65-F5344CB8AC3E}">
        <p14:creationId xmlns:p14="http://schemas.microsoft.com/office/powerpoint/2010/main" val="3501307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application&#10;&#10;Description automatically generated">
            <a:extLst>
              <a:ext uri="{FF2B5EF4-FFF2-40B4-BE49-F238E27FC236}">
                <a16:creationId xmlns:a16="http://schemas.microsoft.com/office/drawing/2014/main" id="{7E768ADB-AB92-2852-B891-F4458D02411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60540" y="643467"/>
            <a:ext cx="8670919" cy="5571066"/>
          </a:xfrm>
          <a:prstGeom prst="rect">
            <a:avLst/>
          </a:prstGeom>
        </p:spPr>
      </p:pic>
      <p:sp>
        <p:nvSpPr>
          <p:cNvPr id="5" name="Footer Placeholder 4">
            <a:extLst>
              <a:ext uri="{FF2B5EF4-FFF2-40B4-BE49-F238E27FC236}">
                <a16:creationId xmlns:a16="http://schemas.microsoft.com/office/drawing/2014/main" id="{2F89BFF7-FA31-52DD-3594-7B4E69DBF98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Illinois Perinatal Quality Collaborative</a:t>
            </a:r>
          </a:p>
        </p:txBody>
      </p:sp>
      <p:sp>
        <p:nvSpPr>
          <p:cNvPr id="4" name="Slide Number Placeholder 3">
            <a:extLst>
              <a:ext uri="{FF2B5EF4-FFF2-40B4-BE49-F238E27FC236}">
                <a16:creationId xmlns:a16="http://schemas.microsoft.com/office/drawing/2014/main" id="{985EB7EB-7C37-6AFB-3B6D-4089672F0B2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pPr>
            <a:fld id="{97033E4B-E3EB-3D46-B2D8-3159663620FA}" type="slidenum">
              <a:rPr lang="en-US">
                <a:solidFill>
                  <a:srgbClr val="FFFFFF"/>
                </a:solidFill>
              </a:rPr>
              <a:pPr>
                <a:spcAft>
                  <a:spcPts val="600"/>
                </a:spcAft>
              </a:pPr>
              <a:t>6</a:t>
            </a:fld>
            <a:endParaRPr lang="en-US">
              <a:solidFill>
                <a:srgbClr val="FFFFFF"/>
              </a:solidFill>
            </a:endParaRPr>
          </a:p>
        </p:txBody>
      </p:sp>
    </p:spTree>
    <p:extLst>
      <p:ext uri="{BB962C8B-B14F-4D97-AF65-F5344CB8AC3E}">
        <p14:creationId xmlns:p14="http://schemas.microsoft.com/office/powerpoint/2010/main" val="3582117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904B9193-A051-7C6B-63D5-54814FDFDECF}"/>
              </a:ext>
            </a:extLst>
          </p:cNvPr>
          <p:cNvSpPr>
            <a:spLocks noGrp="1"/>
          </p:cNvSpPr>
          <p:nvPr>
            <p:ph type="body" sz="quarter" idx="10"/>
          </p:nvPr>
        </p:nvSpPr>
        <p:spPr>
          <a:xfrm>
            <a:off x="884904" y="327177"/>
            <a:ext cx="10422193" cy="5496232"/>
          </a:xfrm>
        </p:spPr>
        <p:txBody>
          <a:bodyPr/>
          <a:lstStyle/>
          <a:p>
            <a:pPr>
              <a:spcAft>
                <a:spcPts val="1200"/>
              </a:spcAft>
            </a:pPr>
            <a:endParaRPr lang="en-US" sz="2400" b="0" dirty="0">
              <a:solidFill>
                <a:schemeClr val="tx2"/>
              </a:solidFill>
            </a:endParaRPr>
          </a:p>
          <a:p>
            <a:pPr>
              <a:spcAft>
                <a:spcPts val="1200"/>
              </a:spcAft>
            </a:pPr>
            <a:r>
              <a:rPr lang="en-US" sz="2400" u="sng" dirty="0">
                <a:solidFill>
                  <a:schemeClr val="tx2"/>
                </a:solidFill>
              </a:rPr>
              <a:t>Standardized system for provide education prior to discharge: </a:t>
            </a:r>
          </a:p>
          <a:p>
            <a:pPr marL="342900" indent="-342900">
              <a:spcAft>
                <a:spcPts val="600"/>
              </a:spcAft>
              <a:buFont typeface="Arial" panose="020B0604020202020204" pitchFamily="34" charset="0"/>
              <a:buChar char="•"/>
            </a:pPr>
            <a:r>
              <a:rPr lang="en-US" sz="2400" b="0" dirty="0">
                <a:solidFill>
                  <a:schemeClr val="tx2"/>
                </a:solidFill>
              </a:rPr>
              <a:t>EPDS screening offered to all patients prior to discharge.</a:t>
            </a:r>
          </a:p>
          <a:p>
            <a:pPr marL="342900" indent="-342900">
              <a:spcAft>
                <a:spcPts val="600"/>
              </a:spcAft>
              <a:buFont typeface="Arial" panose="020B0604020202020204" pitchFamily="34" charset="0"/>
              <a:buChar char="•"/>
            </a:pPr>
            <a:r>
              <a:rPr lang="en-US" sz="2400" b="0" dirty="0">
                <a:solidFill>
                  <a:schemeClr val="tx2"/>
                </a:solidFill>
              </a:rPr>
              <a:t>Patients provided the AWHONN post partum booklet.  </a:t>
            </a:r>
          </a:p>
          <a:p>
            <a:pPr marL="796925" indent="-342900">
              <a:spcAft>
                <a:spcPts val="600"/>
              </a:spcAft>
              <a:buFont typeface="Arial" panose="020B0604020202020204" pitchFamily="34" charset="0"/>
              <a:buChar char="•"/>
            </a:pPr>
            <a:r>
              <a:rPr lang="en-US" sz="2400" b="0" dirty="0">
                <a:solidFill>
                  <a:schemeClr val="tx2"/>
                </a:solidFill>
              </a:rPr>
              <a:t>Prior to discharge, the last 2 pages are reviewed with the patient.  This includes when to call a Pediatric provider for the baby and POST BIRTH concerns to notify a provider.  </a:t>
            </a:r>
          </a:p>
          <a:p>
            <a:pPr marL="796925" indent="-342900">
              <a:spcAft>
                <a:spcPts val="600"/>
              </a:spcAft>
              <a:buFont typeface="Arial" panose="020B0604020202020204" pitchFamily="34" charset="0"/>
              <a:buChar char="•"/>
            </a:pPr>
            <a:r>
              <a:rPr lang="en-US" sz="2400" b="0" dirty="0">
                <a:solidFill>
                  <a:schemeClr val="tx2"/>
                </a:solidFill>
              </a:rPr>
              <a:t>Patients partner encouraged to play an active role in removing this sheet and placing on the fridge of their home. </a:t>
            </a:r>
          </a:p>
        </p:txBody>
      </p:sp>
    </p:spTree>
    <p:extLst>
      <p:ext uri="{BB962C8B-B14F-4D97-AF65-F5344CB8AC3E}">
        <p14:creationId xmlns:p14="http://schemas.microsoft.com/office/powerpoint/2010/main" val="3680207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chemeClr val="tx2"/>
                </a:solidFill>
              </a:rPr>
              <a:t>Thank you.</a:t>
            </a:r>
          </a:p>
          <a:p>
            <a:endParaRPr lang="en-US" dirty="0">
              <a:solidFill>
                <a:schemeClr val="tx2"/>
              </a:solidFill>
            </a:endParaRPr>
          </a:p>
        </p:txBody>
      </p:sp>
    </p:spTree>
    <p:extLst>
      <p:ext uri="{BB962C8B-B14F-4D97-AF65-F5344CB8AC3E}">
        <p14:creationId xmlns:p14="http://schemas.microsoft.com/office/powerpoint/2010/main" val="160753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Educational Opportunities and Resources</a:t>
            </a:r>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968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23BE-B46A-FFD3-E0CF-AD81542F620E}"/>
              </a:ext>
            </a:extLst>
          </p:cNvPr>
          <p:cNvSpPr>
            <a:spLocks noGrp="1"/>
          </p:cNvSpPr>
          <p:nvPr>
            <p:ph type="title"/>
          </p:nvPr>
        </p:nvSpPr>
        <p:spPr>
          <a:xfrm>
            <a:off x="609600" y="365125"/>
            <a:ext cx="10972800" cy="1975137"/>
          </a:xfrm>
        </p:spPr>
        <p:txBody>
          <a:bodyPr/>
          <a:lstStyle/>
          <a:p>
            <a:r>
              <a:rPr lang="en-US">
                <a:ea typeface="+mj-lt"/>
                <a:cs typeface="+mj-lt"/>
              </a:rPr>
              <a:t>*FREE* ACOG Respectful Care </a:t>
            </a:r>
            <a:r>
              <a:rPr lang="en-US" err="1">
                <a:ea typeface="+mj-lt"/>
                <a:cs typeface="+mj-lt"/>
              </a:rPr>
              <a:t>eModules</a:t>
            </a:r>
            <a:r>
              <a:rPr lang="en-US" b="0">
                <a:ea typeface="+mj-lt"/>
                <a:cs typeface="+mj-lt"/>
              </a:rPr>
              <a:t>:</a:t>
            </a:r>
            <a:br>
              <a:rPr lang="en-US" b="0">
                <a:ea typeface="+mj-lt"/>
                <a:cs typeface="+mj-lt"/>
              </a:rPr>
            </a:br>
            <a:endParaRPr lang="en-US" b="0">
              <a:cs typeface="Calibri"/>
            </a:endParaRPr>
          </a:p>
        </p:txBody>
      </p:sp>
      <p:sp>
        <p:nvSpPr>
          <p:cNvPr id="3" name="Subtitle 2">
            <a:extLst>
              <a:ext uri="{FF2B5EF4-FFF2-40B4-BE49-F238E27FC236}">
                <a16:creationId xmlns:a16="http://schemas.microsoft.com/office/drawing/2014/main" id="{F750CE6B-25F7-A052-FE7A-FEC54EF4AEAC}"/>
              </a:ext>
            </a:extLst>
          </p:cNvPr>
          <p:cNvSpPr>
            <a:spLocks noGrp="1"/>
          </p:cNvSpPr>
          <p:nvPr>
            <p:ph idx="1"/>
          </p:nvPr>
        </p:nvSpPr>
        <p:spPr>
          <a:xfrm>
            <a:off x="609600" y="1700707"/>
            <a:ext cx="10972800" cy="4501240"/>
          </a:xfrm>
        </p:spPr>
        <p:txBody>
          <a:bodyPr vert="horz" lIns="91440" tIns="45720" rIns="91440" bIns="45720" rtlCol="0" anchor="t">
            <a:noAutofit/>
          </a:bodyPr>
          <a:lstStyle/>
          <a:p>
            <a:r>
              <a:rPr lang="en-US">
                <a:ea typeface="+mn-lt"/>
                <a:cs typeface="+mn-lt"/>
              </a:rPr>
              <a:t>The learning objectives of this course series are to:</a:t>
            </a:r>
            <a:endParaRPr lang="en-US"/>
          </a:p>
          <a:p>
            <a:pPr lvl="1"/>
            <a:r>
              <a:rPr lang="en-US">
                <a:ea typeface="+mn-lt"/>
                <a:cs typeface="+mn-lt"/>
              </a:rPr>
              <a:t>Describe the concepts of race and birth equity</a:t>
            </a:r>
            <a:endParaRPr lang="en-US"/>
          </a:p>
          <a:p>
            <a:pPr lvl="1"/>
            <a:r>
              <a:rPr lang="en-US">
                <a:ea typeface="+mn-lt"/>
                <a:cs typeface="+mn-lt"/>
              </a:rPr>
              <a:t>Describe the history concepts of medicalization of obstetrics, and unethical experimentation on marginalized populations</a:t>
            </a:r>
            <a:endParaRPr lang="en-US"/>
          </a:p>
          <a:p>
            <a:pPr lvl="1"/>
            <a:r>
              <a:rPr lang="en-US">
                <a:ea typeface="+mn-lt"/>
                <a:cs typeface="+mn-lt"/>
              </a:rPr>
              <a:t>Discuss how the history of the field affects obstetric and gynecologic care today</a:t>
            </a:r>
            <a:endParaRPr lang="en-US"/>
          </a:p>
          <a:p>
            <a:pPr lvl="1"/>
            <a:r>
              <a:rPr lang="en-US">
                <a:ea typeface="+mn-lt"/>
                <a:cs typeface="+mn-lt"/>
              </a:rPr>
              <a:t>Describe the goals of respectful maternity care and identify steps to put it into practice</a:t>
            </a:r>
          </a:p>
          <a:p>
            <a:pPr marL="0" algn="ctr">
              <a:buNone/>
            </a:pPr>
            <a:r>
              <a:rPr lang="en-US" b="1">
                <a:solidFill>
                  <a:schemeClr val="accent1"/>
                </a:solidFill>
                <a:ea typeface="Lato"/>
                <a:cs typeface="Calibri"/>
              </a:rPr>
              <a:t>Race and Equity // Historical Foundations // Respectful Care</a:t>
            </a:r>
            <a:endParaRPr lang="en-US" b="1">
              <a:solidFill>
                <a:schemeClr val="accent1"/>
              </a:solidFill>
              <a:cs typeface="Calibri"/>
            </a:endParaRPr>
          </a:p>
        </p:txBody>
      </p:sp>
      <p:sp>
        <p:nvSpPr>
          <p:cNvPr id="4" name="Rectangle: Rounded Corners 3">
            <a:extLst>
              <a:ext uri="{FF2B5EF4-FFF2-40B4-BE49-F238E27FC236}">
                <a16:creationId xmlns:a16="http://schemas.microsoft.com/office/drawing/2014/main" id="{F18F7C66-6D61-219E-CD82-74B5E38C53CD}"/>
              </a:ext>
            </a:extLst>
          </p:cNvPr>
          <p:cNvSpPr/>
          <p:nvPr/>
        </p:nvSpPr>
        <p:spPr>
          <a:xfrm>
            <a:off x="399737" y="5234064"/>
            <a:ext cx="11717311" cy="7744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ea typeface="+mn-lt"/>
                <a:cs typeface="+mn-lt"/>
              </a:rPr>
              <a:t>https://www.acog.org/education-and-events/emodules/respectful-care</a:t>
            </a:r>
            <a:endParaRPr lang="en-US" sz="2200" b="1"/>
          </a:p>
        </p:txBody>
      </p:sp>
    </p:spTree>
    <p:extLst>
      <p:ext uri="{BB962C8B-B14F-4D97-AF65-F5344CB8AC3E}">
        <p14:creationId xmlns:p14="http://schemas.microsoft.com/office/powerpoint/2010/main" val="1216602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C4726-2E0A-4285-3D6F-71D391EA25E3}"/>
              </a:ext>
            </a:extLst>
          </p:cNvPr>
          <p:cNvSpPr>
            <a:spLocks noGrp="1"/>
          </p:cNvSpPr>
          <p:nvPr>
            <p:ph type="title"/>
          </p:nvPr>
        </p:nvSpPr>
        <p:spPr>
          <a:xfrm>
            <a:off x="5021821" y="3812954"/>
            <a:ext cx="6887850" cy="1516014"/>
          </a:xfrm>
        </p:spPr>
        <p:txBody>
          <a:bodyPr vert="horz" lIns="91440" tIns="45720" rIns="91440" bIns="45720" rtlCol="0" anchor="b">
            <a:noAutofit/>
          </a:bodyPr>
          <a:lstStyle/>
          <a:p>
            <a:r>
              <a:rPr lang="en-US" sz="2400" b="0">
                <a:solidFill>
                  <a:schemeClr val="bg1"/>
                </a:solidFill>
                <a:ea typeface="+mj-lt"/>
                <a:cs typeface="+mj-lt"/>
              </a:rPr>
              <a:t>All those who completed the ILPQC hosted Speak Up</a:t>
            </a:r>
            <a:r>
              <a:rPr lang="en-US" sz="2400">
                <a:solidFill>
                  <a:schemeClr val="bg1"/>
                </a:solidFill>
                <a:ea typeface="+mj-lt"/>
                <a:cs typeface="+mj-lt"/>
              </a:rPr>
              <a:t> </a:t>
            </a:r>
            <a:r>
              <a:rPr lang="en-US" sz="2400" b="0">
                <a:solidFill>
                  <a:schemeClr val="bg1"/>
                </a:solidFill>
                <a:ea typeface="+mj-lt"/>
                <a:cs typeface="+mj-lt"/>
              </a:rPr>
              <a:t>Trainings in November 2021, January or June 2022 </a:t>
            </a:r>
            <a:br>
              <a:rPr lang="en-US" sz="2400" b="0">
                <a:solidFill>
                  <a:schemeClr val="bg1"/>
                </a:solidFill>
                <a:ea typeface="+mj-lt"/>
                <a:cs typeface="+mj-lt"/>
              </a:rPr>
            </a:br>
            <a:r>
              <a:rPr lang="en-US" sz="2400" b="0">
                <a:solidFill>
                  <a:schemeClr val="bg1"/>
                </a:solidFill>
                <a:ea typeface="+mj-lt"/>
                <a:cs typeface="+mj-lt"/>
              </a:rPr>
              <a:t>are eligible for the Ambassador Course</a:t>
            </a:r>
            <a:r>
              <a:rPr lang="en-US" sz="4000" b="0">
                <a:solidFill>
                  <a:schemeClr val="bg1"/>
                </a:solidFill>
                <a:ea typeface="+mj-lt"/>
                <a:cs typeface="+mj-lt"/>
              </a:rPr>
              <a:t> </a:t>
            </a:r>
            <a:endParaRPr lang="en-US" sz="4000" b="0">
              <a:solidFill>
                <a:schemeClr val="bg1"/>
              </a:solidFill>
              <a:ea typeface="Calibri"/>
              <a:cs typeface="Calibri"/>
            </a:endParaRPr>
          </a:p>
        </p:txBody>
      </p:sp>
      <p:cxnSp>
        <p:nvCxnSpPr>
          <p:cNvPr id="15" name="Straight Connector 1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E259C36C-9CFB-36CB-DDC5-209A7C8F604A}"/>
              </a:ext>
            </a:extLst>
          </p:cNvPr>
          <p:cNvSpPr>
            <a:spLocks noGrp="1"/>
          </p:cNvSpPr>
          <p:nvPr>
            <p:ph type="ftr" sz="quarter" idx="11"/>
          </p:nvPr>
        </p:nvSpPr>
        <p:spPr>
          <a:xfrm>
            <a:off x="3649579" y="6536267"/>
            <a:ext cx="4892842" cy="306928"/>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Illinois Perinatal Quality Collaborative</a:t>
            </a:r>
          </a:p>
        </p:txBody>
      </p:sp>
      <p:pic>
        <p:nvPicPr>
          <p:cNvPr id="6" name="Picture 6" descr="A picture containing text, book&#10;&#10;Description automatically generated">
            <a:extLst>
              <a:ext uri="{FF2B5EF4-FFF2-40B4-BE49-F238E27FC236}">
                <a16:creationId xmlns:a16="http://schemas.microsoft.com/office/drawing/2014/main" id="{CB87362C-383B-7B28-1691-062305145A37}"/>
              </a:ext>
            </a:extLst>
          </p:cNvPr>
          <p:cNvPicPr>
            <a:picLocks noGrp="1" noChangeAspect="1"/>
          </p:cNvPicPr>
          <p:nvPr>
            <p:ph idx="1"/>
          </p:nvPr>
        </p:nvPicPr>
        <p:blipFill rotWithShape="1">
          <a:blip r:embed="rId2"/>
          <a:srcRect l="2424" t="-209" r="606" b="-243"/>
          <a:stretch/>
        </p:blipFill>
        <p:spPr>
          <a:xfrm>
            <a:off x="54228" y="299363"/>
            <a:ext cx="4519556" cy="6242455"/>
          </a:xfrm>
          <a:prstGeom prst="rect">
            <a:avLst/>
          </a:prstGeom>
        </p:spPr>
      </p:pic>
      <p:pic>
        <p:nvPicPr>
          <p:cNvPr id="8" name="Picture 7" descr="Text&#10;&#10;Description automatically generated">
            <a:extLst>
              <a:ext uri="{FF2B5EF4-FFF2-40B4-BE49-F238E27FC236}">
                <a16:creationId xmlns:a16="http://schemas.microsoft.com/office/drawing/2014/main" id="{E94B1024-CF73-2644-6D90-2106CABDE5BF}"/>
              </a:ext>
            </a:extLst>
          </p:cNvPr>
          <p:cNvPicPr>
            <a:picLocks noChangeAspect="1"/>
          </p:cNvPicPr>
          <p:nvPr/>
        </p:nvPicPr>
        <p:blipFill rotWithShape="1">
          <a:blip r:embed="rId3"/>
          <a:srcRect l="2328" r="1048"/>
          <a:stretch/>
        </p:blipFill>
        <p:spPr>
          <a:xfrm>
            <a:off x="4710741" y="-1675"/>
            <a:ext cx="7480712" cy="2885863"/>
          </a:xfrm>
          <a:prstGeom prst="rect">
            <a:avLst/>
          </a:prstGeom>
        </p:spPr>
      </p:pic>
      <p:sp>
        <p:nvSpPr>
          <p:cNvPr id="4" name="Slide Number Placeholder 3">
            <a:extLst>
              <a:ext uri="{FF2B5EF4-FFF2-40B4-BE49-F238E27FC236}">
                <a16:creationId xmlns:a16="http://schemas.microsoft.com/office/drawing/2014/main" id="{A6F19F4E-24E8-F79A-8EB6-B14DD6D5659E}"/>
              </a:ext>
            </a:extLst>
          </p:cNvPr>
          <p:cNvSpPr>
            <a:spLocks noGrp="1"/>
          </p:cNvSpPr>
          <p:nvPr>
            <p:ph type="sldNum" sz="quarter" idx="10"/>
          </p:nvPr>
        </p:nvSpPr>
        <p:spPr>
          <a:xfrm>
            <a:off x="9057372" y="6536267"/>
            <a:ext cx="2743200" cy="306928"/>
          </a:xfrm>
        </p:spPr>
        <p:txBody>
          <a:bodyPr vert="horz" lIns="91440" tIns="45720" rIns="91440" bIns="45720" rtlCol="0" anchor="ctr">
            <a:normAutofit/>
          </a:bodyPr>
          <a:lstStyle/>
          <a:p>
            <a:pPr>
              <a:spcAft>
                <a:spcPts val="600"/>
              </a:spcAft>
            </a:pPr>
            <a:fld id="{97033E4B-E3EB-3D46-B2D8-3159663620FA}" type="slidenum">
              <a:rPr lang="en-US" smtClean="0">
                <a:solidFill>
                  <a:schemeClr val="tx1">
                    <a:tint val="75000"/>
                  </a:schemeClr>
                </a:solidFill>
              </a:rPr>
              <a:pPr>
                <a:spcAft>
                  <a:spcPts val="600"/>
                </a:spcAft>
              </a:pPr>
              <a:t>64</a:t>
            </a:fld>
            <a:endParaRPr lang="en-US">
              <a:solidFill>
                <a:schemeClr val="tx1">
                  <a:tint val="75000"/>
                </a:schemeClr>
              </a:solidFill>
            </a:endParaRPr>
          </a:p>
        </p:txBody>
      </p:sp>
    </p:spTree>
    <p:extLst>
      <p:ext uri="{BB962C8B-B14F-4D97-AF65-F5344CB8AC3E}">
        <p14:creationId xmlns:p14="http://schemas.microsoft.com/office/powerpoint/2010/main" val="3234206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B59FE7-927F-A61A-7DBE-9697FD663F7A}"/>
              </a:ext>
            </a:extLst>
          </p:cNvPr>
          <p:cNvSpPr>
            <a:spLocks noGrp="1"/>
          </p:cNvSpPr>
          <p:nvPr>
            <p:ph type="title"/>
          </p:nvPr>
        </p:nvSpPr>
        <p:spPr>
          <a:xfrm>
            <a:off x="733427" y="609599"/>
            <a:ext cx="3686174" cy="1322888"/>
          </a:xfrm>
        </p:spPr>
        <p:txBody>
          <a:bodyPr>
            <a:normAutofit fontScale="90000"/>
          </a:bodyPr>
          <a:lstStyle/>
          <a:p>
            <a:r>
              <a:rPr lang="en-US" dirty="0">
                <a:ea typeface="Lato Medium"/>
                <a:cs typeface="Lato Medium"/>
              </a:rPr>
              <a:t>AWHONN SBAR for Equitable Patient Care Resource</a:t>
            </a:r>
          </a:p>
        </p:txBody>
      </p:sp>
      <p:sp>
        <p:nvSpPr>
          <p:cNvPr id="3" name="Content Placeholder 2">
            <a:extLst>
              <a:ext uri="{FF2B5EF4-FFF2-40B4-BE49-F238E27FC236}">
                <a16:creationId xmlns:a16="http://schemas.microsoft.com/office/drawing/2014/main" id="{F87F7229-1133-17DC-168D-91AF96A222BE}"/>
              </a:ext>
            </a:extLst>
          </p:cNvPr>
          <p:cNvSpPr>
            <a:spLocks noGrp="1"/>
          </p:cNvSpPr>
          <p:nvPr>
            <p:ph idx="1"/>
          </p:nvPr>
        </p:nvSpPr>
        <p:spPr>
          <a:xfrm>
            <a:off x="733427" y="2194101"/>
            <a:ext cx="3543298" cy="3973337"/>
          </a:xfrm>
        </p:spPr>
        <p:txBody>
          <a:bodyPr vert="horz" lIns="91440" tIns="45720" rIns="91440" bIns="45720" rtlCol="0">
            <a:normAutofit/>
          </a:bodyPr>
          <a:lstStyle/>
          <a:p>
            <a:pPr marL="0" indent="0">
              <a:buNone/>
            </a:pPr>
            <a:r>
              <a:rPr lang="en-US" sz="2000" dirty="0">
                <a:ea typeface="+mn-lt"/>
                <a:cs typeface="+mn-lt"/>
              </a:rPr>
              <a:t>SBAR is a technique that is typically used to frame conversations between health care providers regarding a patient’s condition and clinical status. </a:t>
            </a:r>
            <a:r>
              <a:rPr lang="en-US" sz="2000" b="1" dirty="0">
                <a:ea typeface="+mn-lt"/>
                <a:cs typeface="+mn-lt"/>
              </a:rPr>
              <a:t>This</a:t>
            </a:r>
            <a:r>
              <a:rPr lang="en-US" sz="2000" dirty="0">
                <a:ea typeface="+mn-lt"/>
                <a:cs typeface="+mn-lt"/>
              </a:rPr>
              <a:t> </a:t>
            </a:r>
            <a:r>
              <a:rPr lang="en-US" sz="2000" b="1" dirty="0">
                <a:ea typeface="+mn-lt"/>
                <a:cs typeface="+mn-lt"/>
              </a:rPr>
              <a:t>SBAR  is adapted to promote respectful and inclusive patient communication and care.</a:t>
            </a:r>
            <a:endParaRPr lang="en-US" sz="2000" b="1" dirty="0"/>
          </a:p>
        </p:txBody>
      </p:sp>
      <p:pic>
        <p:nvPicPr>
          <p:cNvPr id="7" name="Picture 7" descr="A picture containing text&#10;&#10;Description automatically generated">
            <a:extLst>
              <a:ext uri="{FF2B5EF4-FFF2-40B4-BE49-F238E27FC236}">
                <a16:creationId xmlns:a16="http://schemas.microsoft.com/office/drawing/2014/main" id="{DCB56657-C4A3-679D-223D-EC19499C30F6}"/>
              </a:ext>
            </a:extLst>
          </p:cNvPr>
          <p:cNvPicPr>
            <a:picLocks noChangeAspect="1"/>
          </p:cNvPicPr>
          <p:nvPr/>
        </p:nvPicPr>
        <p:blipFill>
          <a:blip r:embed="rId2"/>
          <a:stretch>
            <a:fillRect/>
          </a:stretch>
        </p:blipFill>
        <p:spPr>
          <a:xfrm>
            <a:off x="4880620" y="1227590"/>
            <a:ext cx="3496850" cy="4506300"/>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99C7A786-64C8-055B-08C9-9AAFE04E988D}"/>
              </a:ext>
            </a:extLst>
          </p:cNvPr>
          <p:cNvPicPr>
            <a:picLocks noChangeAspect="1"/>
          </p:cNvPicPr>
          <p:nvPr/>
        </p:nvPicPr>
        <p:blipFill>
          <a:blip r:embed="rId3"/>
          <a:stretch>
            <a:fillRect/>
          </a:stretch>
        </p:blipFill>
        <p:spPr>
          <a:xfrm>
            <a:off x="8607360" y="1224052"/>
            <a:ext cx="3421591" cy="4391080"/>
          </a:xfrm>
          <a:prstGeom prst="rect">
            <a:avLst/>
          </a:prstGeom>
        </p:spPr>
      </p:pic>
      <p:sp>
        <p:nvSpPr>
          <p:cNvPr id="5" name="Footer Placeholder 4">
            <a:extLst>
              <a:ext uri="{FF2B5EF4-FFF2-40B4-BE49-F238E27FC236}">
                <a16:creationId xmlns:a16="http://schemas.microsoft.com/office/drawing/2014/main" id="{6EFE608E-84D7-FCBB-FAE6-28ECB76E79B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sz="1000"/>
              <a:t>Illinois Perinatal Quality Collaborative</a:t>
            </a:r>
          </a:p>
        </p:txBody>
      </p:sp>
      <p:sp>
        <p:nvSpPr>
          <p:cNvPr id="4" name="Slide Number Placeholder 3">
            <a:extLst>
              <a:ext uri="{FF2B5EF4-FFF2-40B4-BE49-F238E27FC236}">
                <a16:creationId xmlns:a16="http://schemas.microsoft.com/office/drawing/2014/main" id="{74D5928B-6259-B6ED-5F46-8A412A04C3F3}"/>
              </a:ext>
            </a:extLst>
          </p:cNvPr>
          <p:cNvSpPr>
            <a:spLocks noGrp="1"/>
          </p:cNvSpPr>
          <p:nvPr>
            <p:ph type="sldNum" sz="quarter" idx="10"/>
          </p:nvPr>
        </p:nvSpPr>
        <p:spPr>
          <a:xfrm>
            <a:off x="8610600" y="6356350"/>
            <a:ext cx="2743200" cy="365125"/>
          </a:xfrm>
        </p:spPr>
        <p:txBody>
          <a:bodyPr>
            <a:normAutofit/>
          </a:bodyPr>
          <a:lstStyle/>
          <a:p>
            <a:pPr>
              <a:spcAft>
                <a:spcPts val="600"/>
              </a:spcAft>
            </a:pPr>
            <a:fld id="{97033E4B-E3EB-3D46-B2D8-3159663620FA}" type="slidenum">
              <a:rPr lang="en-US" sz="1000"/>
              <a:pPr>
                <a:spcAft>
                  <a:spcPts val="600"/>
                </a:spcAft>
              </a:pPr>
              <a:t>65</a:t>
            </a:fld>
            <a:endParaRPr lang="en-US" sz="1000"/>
          </a:p>
        </p:txBody>
      </p:sp>
      <p:sp>
        <p:nvSpPr>
          <p:cNvPr id="8" name="TextBox 7">
            <a:extLst>
              <a:ext uri="{FF2B5EF4-FFF2-40B4-BE49-F238E27FC236}">
                <a16:creationId xmlns:a16="http://schemas.microsoft.com/office/drawing/2014/main" id="{98CEEAED-C319-5F18-E0C0-955703AD043E}"/>
              </a:ext>
            </a:extLst>
          </p:cNvPr>
          <p:cNvSpPr txBox="1"/>
          <p:nvPr/>
        </p:nvSpPr>
        <p:spPr>
          <a:xfrm>
            <a:off x="423333" y="5559777"/>
            <a:ext cx="45437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4"/>
              </a:rPr>
              <a:t>https://www.awhonn.org/awhonn-sbars/</a:t>
            </a:r>
            <a:endParaRPr lang="en-US">
              <a:ea typeface="+mn-lt"/>
              <a:cs typeface="+mn-lt"/>
            </a:endParaRPr>
          </a:p>
          <a:p>
            <a:endParaRPr lang="en-US">
              <a:ea typeface="Calibri"/>
              <a:cs typeface="Calibri"/>
            </a:endParaRPr>
          </a:p>
        </p:txBody>
      </p:sp>
      <p:sp>
        <p:nvSpPr>
          <p:cNvPr id="9" name="TextBox 8">
            <a:extLst>
              <a:ext uri="{FF2B5EF4-FFF2-40B4-BE49-F238E27FC236}">
                <a16:creationId xmlns:a16="http://schemas.microsoft.com/office/drawing/2014/main" id="{354111F0-38C7-4D82-8988-283D56C76BC7}"/>
              </a:ext>
            </a:extLst>
          </p:cNvPr>
          <p:cNvSpPr txBox="1"/>
          <p:nvPr/>
        </p:nvSpPr>
        <p:spPr>
          <a:xfrm>
            <a:off x="5503480" y="453333"/>
            <a:ext cx="6207760" cy="400110"/>
          </a:xfrm>
          <a:prstGeom prst="rect">
            <a:avLst/>
          </a:prstGeom>
          <a:noFill/>
        </p:spPr>
        <p:txBody>
          <a:bodyPr wrap="square" rtlCol="0">
            <a:spAutoFit/>
          </a:bodyPr>
          <a:lstStyle/>
          <a:p>
            <a:r>
              <a:rPr lang="en-US" sz="2000" b="1" dirty="0"/>
              <a:t>SBAR to improve equitable communication with patients</a:t>
            </a:r>
          </a:p>
        </p:txBody>
      </p:sp>
    </p:spTree>
    <p:extLst>
      <p:ext uri="{BB962C8B-B14F-4D97-AF65-F5344CB8AC3E}">
        <p14:creationId xmlns:p14="http://schemas.microsoft.com/office/powerpoint/2010/main" val="430901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C39CF9-7916-856E-A5C3-67501D73D499}"/>
              </a:ext>
            </a:extLst>
          </p:cNvPr>
          <p:cNvSpPr>
            <a:spLocks noGrp="1"/>
          </p:cNvSpPr>
          <p:nvPr>
            <p:ph type="sldNum" sz="quarter" idx="10"/>
          </p:nvPr>
        </p:nvSpPr>
        <p:spPr/>
        <p:txBody>
          <a:bodyPr/>
          <a:lstStyle/>
          <a:p>
            <a:fld id="{97033E4B-E3EB-3D46-B2D8-3159663620FA}" type="slidenum">
              <a:rPr lang="en-US" smtClean="0"/>
              <a:pPr/>
              <a:t>66</a:t>
            </a:fld>
            <a:endParaRPr lang="en-US"/>
          </a:p>
        </p:txBody>
      </p:sp>
      <p:sp>
        <p:nvSpPr>
          <p:cNvPr id="5" name="Footer Placeholder 4">
            <a:extLst>
              <a:ext uri="{FF2B5EF4-FFF2-40B4-BE49-F238E27FC236}">
                <a16:creationId xmlns:a16="http://schemas.microsoft.com/office/drawing/2014/main" id="{449A4C89-98AF-1705-CBD3-D22975CE32A8}"/>
              </a:ext>
            </a:extLst>
          </p:cNvPr>
          <p:cNvSpPr>
            <a:spLocks noGrp="1"/>
          </p:cNvSpPr>
          <p:nvPr>
            <p:ph type="ftr" sz="quarter" idx="11"/>
          </p:nvPr>
        </p:nvSpPr>
        <p:spPr/>
        <p:txBody>
          <a:bodyPr/>
          <a:lstStyle/>
          <a:p>
            <a:pPr algn="l"/>
            <a:r>
              <a:rPr lang="en-US"/>
              <a:t>Illinois Perinatal Quality Collaborative</a:t>
            </a:r>
          </a:p>
        </p:txBody>
      </p:sp>
      <p:pic>
        <p:nvPicPr>
          <p:cNvPr id="8" name="Picture 8" descr="Chart, line chart&#10;&#10;Description automatically generated">
            <a:extLst>
              <a:ext uri="{FF2B5EF4-FFF2-40B4-BE49-F238E27FC236}">
                <a16:creationId xmlns:a16="http://schemas.microsoft.com/office/drawing/2014/main" id="{04EC0054-B294-3F5C-2143-9A5D2285C69C}"/>
              </a:ext>
            </a:extLst>
          </p:cNvPr>
          <p:cNvPicPr>
            <a:picLocks noChangeAspect="1"/>
          </p:cNvPicPr>
          <p:nvPr/>
        </p:nvPicPr>
        <p:blipFill>
          <a:blip r:embed="rId2"/>
          <a:stretch>
            <a:fillRect/>
          </a:stretch>
        </p:blipFill>
        <p:spPr>
          <a:xfrm>
            <a:off x="6444836" y="108267"/>
            <a:ext cx="5035106" cy="6432827"/>
          </a:xfrm>
          <a:prstGeom prst="rect">
            <a:avLst/>
          </a:prstGeom>
        </p:spPr>
      </p:pic>
      <p:pic>
        <p:nvPicPr>
          <p:cNvPr id="9" name="Picture 9" descr="Text&#10;&#10;Description automatically generated">
            <a:extLst>
              <a:ext uri="{FF2B5EF4-FFF2-40B4-BE49-F238E27FC236}">
                <a16:creationId xmlns:a16="http://schemas.microsoft.com/office/drawing/2014/main" id="{FB84ED02-C1BB-6791-6FD6-07E62940A2A8}"/>
              </a:ext>
            </a:extLst>
          </p:cNvPr>
          <p:cNvPicPr>
            <a:picLocks noChangeAspect="1"/>
          </p:cNvPicPr>
          <p:nvPr/>
        </p:nvPicPr>
        <p:blipFill>
          <a:blip r:embed="rId3"/>
          <a:stretch>
            <a:fillRect/>
          </a:stretch>
        </p:blipFill>
        <p:spPr>
          <a:xfrm>
            <a:off x="400493" y="1712035"/>
            <a:ext cx="5684875" cy="2146209"/>
          </a:xfrm>
          <a:prstGeom prst="rect">
            <a:avLst/>
          </a:prstGeom>
        </p:spPr>
      </p:pic>
      <p:sp>
        <p:nvSpPr>
          <p:cNvPr id="10" name="TextBox 9">
            <a:extLst>
              <a:ext uri="{FF2B5EF4-FFF2-40B4-BE49-F238E27FC236}">
                <a16:creationId xmlns:a16="http://schemas.microsoft.com/office/drawing/2014/main" id="{43CC0714-A500-B697-ADA8-CB8D27F80FEA}"/>
              </a:ext>
            </a:extLst>
          </p:cNvPr>
          <p:cNvSpPr txBox="1"/>
          <p:nvPr/>
        </p:nvSpPr>
        <p:spPr>
          <a:xfrm>
            <a:off x="330790" y="5777022"/>
            <a:ext cx="58242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Read the article </a:t>
            </a:r>
            <a:r>
              <a:rPr lang="en-US" dirty="0">
                <a:cs typeface="Calibri"/>
                <a:hlinkClick r:id="rId4"/>
              </a:rPr>
              <a:t>here</a:t>
            </a:r>
            <a:endParaRPr lang="en-US"/>
          </a:p>
        </p:txBody>
      </p:sp>
    </p:spTree>
    <p:extLst>
      <p:ext uri="{BB962C8B-B14F-4D97-AF65-F5344CB8AC3E}">
        <p14:creationId xmlns:p14="http://schemas.microsoft.com/office/powerpoint/2010/main" val="2002661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Lato Medium"/>
                <a:cs typeface="Lato Medium"/>
              </a:rPr>
              <a:t>Upcoming ILPQC BE calls</a:t>
            </a:r>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45496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77" y="277734"/>
            <a:ext cx="10972800" cy="1325563"/>
          </a:xfrm>
          <a:noFill/>
        </p:spPr>
        <p:txBody>
          <a:bodyPr/>
          <a:lstStyle/>
          <a:p>
            <a:r>
              <a:rPr lang="en-US">
                <a:ea typeface="Lato Medium"/>
                <a:cs typeface="Lato Medium"/>
              </a:rPr>
              <a:t>Upcoming BE Calls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458" name="Table 458">
            <a:extLst>
              <a:ext uri="{FF2B5EF4-FFF2-40B4-BE49-F238E27FC236}">
                <a16:creationId xmlns:a16="http://schemas.microsoft.com/office/drawing/2014/main" id="{6B8DD92D-FC61-B8CD-3116-E6D4BC770D0C}"/>
              </a:ext>
            </a:extLst>
          </p:cNvPr>
          <p:cNvGraphicFramePr>
            <a:graphicFrameLocks noGrp="1"/>
          </p:cNvGraphicFramePr>
          <p:nvPr>
            <p:extLst>
              <p:ext uri="{D42A27DB-BD31-4B8C-83A1-F6EECF244321}">
                <p14:modId xmlns:p14="http://schemas.microsoft.com/office/powerpoint/2010/main" val="735718364"/>
              </p:ext>
            </p:extLst>
          </p:nvPr>
        </p:nvGraphicFramePr>
        <p:xfrm>
          <a:off x="372034" y="1223525"/>
          <a:ext cx="8720225" cy="5105278"/>
        </p:xfrm>
        <a:graphic>
          <a:graphicData uri="http://schemas.openxmlformats.org/drawingml/2006/table">
            <a:tbl>
              <a:tblPr firstRow="1" bandRow="1">
                <a:tableStyleId>{F5AB1C69-6EDB-4FF4-983F-18BD219EF322}</a:tableStyleId>
              </a:tblPr>
              <a:tblGrid>
                <a:gridCol w="2623704">
                  <a:extLst>
                    <a:ext uri="{9D8B030D-6E8A-4147-A177-3AD203B41FA5}">
                      <a16:colId xmlns:a16="http://schemas.microsoft.com/office/drawing/2014/main" val="2337264793"/>
                    </a:ext>
                  </a:extLst>
                </a:gridCol>
                <a:gridCol w="6096521">
                  <a:extLst>
                    <a:ext uri="{9D8B030D-6E8A-4147-A177-3AD203B41FA5}">
                      <a16:colId xmlns:a16="http://schemas.microsoft.com/office/drawing/2014/main" val="1898119252"/>
                    </a:ext>
                  </a:extLst>
                </a:gridCol>
              </a:tblGrid>
              <a:tr h="792358">
                <a:tc>
                  <a:txBody>
                    <a:bodyPr/>
                    <a:lstStyle/>
                    <a:p>
                      <a:r>
                        <a:rPr lang="en-US" sz="2400" u="sng">
                          <a:solidFill>
                            <a:srgbClr val="000000"/>
                          </a:solidFill>
                        </a:rPr>
                        <a:t>Event </a:t>
                      </a:r>
                    </a:p>
                  </a:txBody>
                  <a:tcPr/>
                </a:tc>
                <a:tc>
                  <a:txBody>
                    <a:bodyPr/>
                    <a:lstStyle/>
                    <a:p>
                      <a:r>
                        <a:rPr lang="en-US" sz="2400" u="sng" dirty="0">
                          <a:solidFill>
                            <a:srgbClr val="000000"/>
                          </a:solidFill>
                        </a:rPr>
                        <a:t>Day/Time </a:t>
                      </a:r>
                    </a:p>
                  </a:txBody>
                  <a:tcPr/>
                </a:tc>
                <a:extLst>
                  <a:ext uri="{0D108BD9-81ED-4DB2-BD59-A6C34878D82A}">
                    <a16:rowId xmlns:a16="http://schemas.microsoft.com/office/drawing/2014/main" val="3322244632"/>
                  </a:ext>
                </a:extLst>
              </a:tr>
              <a:tr h="4255865">
                <a:tc>
                  <a:txBody>
                    <a:bodyPr/>
                    <a:lstStyle/>
                    <a:p>
                      <a:pPr marL="0" marR="0" lvl="0" indent="0" algn="l">
                        <a:lnSpc>
                          <a:spcPct val="100000"/>
                        </a:lnSpc>
                        <a:spcBef>
                          <a:spcPts val="0"/>
                        </a:spcBef>
                        <a:spcAft>
                          <a:spcPts val="0"/>
                        </a:spcAft>
                        <a:buClr>
                          <a:srgbClr val="444C55"/>
                        </a:buClr>
                        <a:buNone/>
                      </a:pPr>
                      <a:r>
                        <a:rPr lang="en-US" sz="2400" b="1" i="0" u="none" strike="noStrike" noProof="0">
                          <a:solidFill>
                            <a:schemeClr val="tx1">
                              <a:lumMod val="50000"/>
                            </a:schemeClr>
                          </a:solidFill>
                          <a:latin typeface="Calibri"/>
                        </a:rPr>
                        <a:t>BE Teams Call </a:t>
                      </a:r>
                      <a:endParaRPr lang="en-US" b="1"/>
                    </a:p>
                    <a:p>
                      <a:pPr marL="0" marR="0" lvl="0" indent="0" algn="l">
                        <a:lnSpc>
                          <a:spcPct val="100000"/>
                        </a:lnSpc>
                        <a:spcBef>
                          <a:spcPts val="0"/>
                        </a:spcBef>
                        <a:spcAft>
                          <a:spcPts val="0"/>
                        </a:spcAft>
                        <a:buNone/>
                      </a:pPr>
                      <a:r>
                        <a:rPr lang="en-US" sz="2400" b="0" i="0" u="none" strike="noStrike" noProof="0">
                          <a:solidFill>
                            <a:schemeClr val="tx1">
                              <a:lumMod val="50000"/>
                            </a:schemeClr>
                          </a:solidFill>
                          <a:latin typeface="Calibri"/>
                        </a:rPr>
                        <a:t>(3rd Monday of the Month)</a:t>
                      </a:r>
                      <a:endParaRPr lang="en-US"/>
                    </a:p>
                  </a:txBody>
                  <a:tcPr/>
                </a:tc>
                <a:tc>
                  <a:txBody>
                    <a:bodyPr/>
                    <a:lstStyle/>
                    <a:p>
                      <a:pPr lvl="0" algn="l">
                        <a:buNone/>
                      </a:pPr>
                      <a:r>
                        <a:rPr lang="en-US" sz="2200" b="1" i="0" u="none" strike="noStrike" noProof="0" dirty="0">
                          <a:latin typeface="Calibri"/>
                        </a:rPr>
                        <a:t>March 15</a:t>
                      </a:r>
                      <a:r>
                        <a:rPr lang="en-US" sz="2200" b="1" i="0" u="none" strike="noStrike" baseline="30000" noProof="0" dirty="0">
                          <a:latin typeface="Calibri"/>
                        </a:rPr>
                        <a:t>th</a:t>
                      </a:r>
                      <a:r>
                        <a:rPr lang="en-US" sz="2200" b="1" i="0" u="none" strike="noStrike" noProof="0" dirty="0">
                          <a:latin typeface="Calibri"/>
                        </a:rPr>
                        <a:t>, Your photos promoting Respectful Care/PREM with your OB clinical team members due for chance to win QI Coffee and Doughnuts gift card raffle. </a:t>
                      </a:r>
                    </a:p>
                    <a:p>
                      <a:pPr lvl="0" algn="l">
                        <a:buNone/>
                      </a:pPr>
                      <a:endParaRPr lang="en-US" sz="1200" b="1" i="0" u="none" strike="noStrike" noProof="0" dirty="0">
                        <a:latin typeface="Calibri"/>
                      </a:endParaRPr>
                    </a:p>
                    <a:p>
                      <a:pPr lvl="0" algn="l">
                        <a:buNone/>
                      </a:pPr>
                      <a:r>
                        <a:rPr lang="en-US" sz="2200" b="1" i="0" u="none" strike="noStrike" noProof="0" dirty="0">
                          <a:latin typeface="Calibri"/>
                        </a:rPr>
                        <a:t>March 20th, at 12:00pm  </a:t>
                      </a:r>
                      <a:endParaRPr lang="en-US" sz="2200" dirty="0"/>
                    </a:p>
                    <a:p>
                      <a:pPr lvl="0" algn="l">
                        <a:buNone/>
                      </a:pPr>
                      <a:r>
                        <a:rPr lang="en-US" sz="2200" b="1" i="0" u="none" strike="noStrike" noProof="0" dirty="0">
                          <a:latin typeface="Calibri"/>
                        </a:rPr>
                        <a:t>BE Webinar TOPIC: Strategies for increasing PREM survey completion </a:t>
                      </a:r>
                    </a:p>
                    <a:p>
                      <a:pPr lvl="0" algn="l">
                        <a:buNone/>
                      </a:pPr>
                      <a:endParaRPr lang="en-US" sz="1100" b="1" i="0" u="none" strike="noStrike" noProof="0" dirty="0">
                        <a:latin typeface="Calibri"/>
                      </a:endParaRPr>
                    </a:p>
                    <a:p>
                      <a:pPr lvl="0" algn="l">
                        <a:buNone/>
                      </a:pPr>
                      <a:r>
                        <a:rPr lang="en-US" sz="2200" b="1" i="0" u="none" strike="noStrike" noProof="0" dirty="0">
                          <a:latin typeface="Calibri"/>
                        </a:rPr>
                        <a:t>April 17th,  at 12:00pm</a:t>
                      </a:r>
                    </a:p>
                    <a:p>
                      <a:pPr lvl="0" algn="l">
                        <a:buNone/>
                      </a:pPr>
                      <a:r>
                        <a:rPr lang="en-US" sz="2200" b="1" i="0" u="none" strike="noStrike" noProof="0" dirty="0">
                          <a:latin typeface="Calibri"/>
                        </a:rPr>
                        <a:t>BE Webinar TOPIC:  Using PREM survey data feedback to improve Respectful Care</a:t>
                      </a:r>
                    </a:p>
                    <a:p>
                      <a:pPr lvl="0" algn="l">
                        <a:buNone/>
                      </a:pPr>
                      <a:endParaRPr lang="en-US" sz="1200" b="1" i="0" u="none" strike="noStrike" noProof="0" dirty="0">
                        <a:latin typeface="Calibri"/>
                      </a:endParaRPr>
                    </a:p>
                    <a:p>
                      <a:pPr lvl="0" algn="l">
                        <a:buNone/>
                      </a:pPr>
                      <a:r>
                        <a:rPr lang="en-US" sz="2200" b="1" i="0" u="none" strike="noStrike" noProof="0" dirty="0">
                          <a:latin typeface="Calibri"/>
                        </a:rPr>
                        <a:t>May 24-25, See you at Face-to-Face in Springfield</a:t>
                      </a:r>
                    </a:p>
                  </a:txBody>
                  <a:tcPr/>
                </a:tc>
                <a:extLst>
                  <a:ext uri="{0D108BD9-81ED-4DB2-BD59-A6C34878D82A}">
                    <a16:rowId xmlns:a16="http://schemas.microsoft.com/office/drawing/2014/main" val="1122933543"/>
                  </a:ext>
                </a:extLst>
              </a:tr>
            </a:tbl>
          </a:graphicData>
        </a:graphic>
      </p:graphicFrame>
      <p:pic>
        <p:nvPicPr>
          <p:cNvPr id="479" name="Graphic 479" descr="Daily calendar with solid fill">
            <a:extLst>
              <a:ext uri="{FF2B5EF4-FFF2-40B4-BE49-F238E27FC236}">
                <a16:creationId xmlns:a16="http://schemas.microsoft.com/office/drawing/2014/main" id="{843CD5E3-5569-66AE-9C08-081E41E8E29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57036" y="2684206"/>
            <a:ext cx="2624701" cy="2599103"/>
          </a:xfrm>
          <a:prstGeom prst="rect">
            <a:avLst/>
          </a:prstGeom>
        </p:spPr>
      </p:pic>
    </p:spTree>
    <p:extLst>
      <p:ext uri="{BB962C8B-B14F-4D97-AF65-F5344CB8AC3E}">
        <p14:creationId xmlns:p14="http://schemas.microsoft.com/office/powerpoint/2010/main" val="132047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application&#10;&#10;Description automatically generated">
            <a:extLst>
              <a:ext uri="{FF2B5EF4-FFF2-40B4-BE49-F238E27FC236}">
                <a16:creationId xmlns:a16="http://schemas.microsoft.com/office/drawing/2014/main" id="{7E768ADB-AB92-2852-B891-F4458D02411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60540" y="643467"/>
            <a:ext cx="8670919" cy="5571066"/>
          </a:xfrm>
          <a:prstGeom prst="rect">
            <a:avLst/>
          </a:prstGeom>
        </p:spPr>
      </p:pic>
      <p:sp>
        <p:nvSpPr>
          <p:cNvPr id="5" name="Footer Placeholder 4">
            <a:extLst>
              <a:ext uri="{FF2B5EF4-FFF2-40B4-BE49-F238E27FC236}">
                <a16:creationId xmlns:a16="http://schemas.microsoft.com/office/drawing/2014/main" id="{2F89BFF7-FA31-52DD-3594-7B4E69DBF98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Illinois Perinatal Quality Collaborative</a:t>
            </a:r>
          </a:p>
        </p:txBody>
      </p:sp>
      <p:sp>
        <p:nvSpPr>
          <p:cNvPr id="4" name="Slide Number Placeholder 3">
            <a:extLst>
              <a:ext uri="{FF2B5EF4-FFF2-40B4-BE49-F238E27FC236}">
                <a16:creationId xmlns:a16="http://schemas.microsoft.com/office/drawing/2014/main" id="{985EB7EB-7C37-6AFB-3B6D-4089672F0B2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pPr>
            <a:fld id="{97033E4B-E3EB-3D46-B2D8-3159663620FA}" type="slidenum">
              <a:rPr lang="en-US">
                <a:solidFill>
                  <a:srgbClr val="FFFFFF"/>
                </a:solidFill>
              </a:rPr>
              <a:pPr>
                <a:spcAft>
                  <a:spcPts val="600"/>
                </a:spcAft>
              </a:pPr>
              <a:t>69</a:t>
            </a:fld>
            <a:endParaRPr lang="en-US">
              <a:solidFill>
                <a:srgbClr val="FFFFFF"/>
              </a:solidFill>
            </a:endParaRPr>
          </a:p>
        </p:txBody>
      </p:sp>
    </p:spTree>
    <p:extLst>
      <p:ext uri="{BB962C8B-B14F-4D97-AF65-F5344CB8AC3E}">
        <p14:creationId xmlns:p14="http://schemas.microsoft.com/office/powerpoint/2010/main" val="1074810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B577-66E7-53DA-42B8-D4CB2BB762A5}"/>
              </a:ext>
            </a:extLst>
          </p:cNvPr>
          <p:cNvSpPr>
            <a:spLocks noGrp="1"/>
          </p:cNvSpPr>
          <p:nvPr>
            <p:ph type="title"/>
          </p:nvPr>
        </p:nvSpPr>
        <p:spPr/>
        <p:txBody>
          <a:bodyPr/>
          <a:lstStyle/>
          <a:p>
            <a:r>
              <a:rPr lang="en-US">
                <a:ea typeface="Lato Medium"/>
                <a:cs typeface="Lato Medium"/>
              </a:rPr>
              <a:t>2023 F2F Volunteers Needed...</a:t>
            </a:r>
            <a:endParaRPr lang="en-US"/>
          </a:p>
        </p:txBody>
      </p:sp>
      <p:sp>
        <p:nvSpPr>
          <p:cNvPr id="4" name="Slide Number Placeholder 3">
            <a:extLst>
              <a:ext uri="{FF2B5EF4-FFF2-40B4-BE49-F238E27FC236}">
                <a16:creationId xmlns:a16="http://schemas.microsoft.com/office/drawing/2014/main" id="{977431D4-663C-17B6-65BD-69A75EF8F35F}"/>
              </a:ext>
            </a:extLst>
          </p:cNvPr>
          <p:cNvSpPr>
            <a:spLocks noGrp="1"/>
          </p:cNvSpPr>
          <p:nvPr>
            <p:ph type="sldNum" sz="quarter" idx="10"/>
          </p:nvPr>
        </p:nvSpPr>
        <p:spPr/>
        <p:txBody>
          <a:bodyPr/>
          <a:lstStyle/>
          <a:p>
            <a:fld id="{97033E4B-E3EB-3D46-B2D8-3159663620FA}" type="slidenum">
              <a:rPr lang="en-US" smtClean="0"/>
              <a:pPr/>
              <a:t>7</a:t>
            </a:fld>
            <a:endParaRPr lang="en-US"/>
          </a:p>
        </p:txBody>
      </p:sp>
      <p:sp>
        <p:nvSpPr>
          <p:cNvPr id="5" name="Footer Placeholder 4">
            <a:extLst>
              <a:ext uri="{FF2B5EF4-FFF2-40B4-BE49-F238E27FC236}">
                <a16:creationId xmlns:a16="http://schemas.microsoft.com/office/drawing/2014/main" id="{C6A50273-CC26-C2A8-5DD3-B09174A67E0F}"/>
              </a:ext>
            </a:extLst>
          </p:cNvPr>
          <p:cNvSpPr>
            <a:spLocks noGrp="1"/>
          </p:cNvSpPr>
          <p:nvPr>
            <p:ph type="ftr" sz="quarter" idx="11"/>
          </p:nvPr>
        </p:nvSpPr>
        <p:spPr/>
        <p:txBody>
          <a:bodyPr/>
          <a:lstStyle/>
          <a:p>
            <a:pPr algn="l"/>
            <a:r>
              <a:rPr lang="en-US"/>
              <a:t>Illinois Perinatal Quality Collaborative</a:t>
            </a:r>
          </a:p>
        </p:txBody>
      </p:sp>
      <p:sp>
        <p:nvSpPr>
          <p:cNvPr id="6" name="Rectangle: Top Corners Rounded 5">
            <a:extLst>
              <a:ext uri="{FF2B5EF4-FFF2-40B4-BE49-F238E27FC236}">
                <a16:creationId xmlns:a16="http://schemas.microsoft.com/office/drawing/2014/main" id="{AC6D559F-AA04-F033-CDCC-B8D9F30D7510}"/>
              </a:ext>
            </a:extLst>
          </p:cNvPr>
          <p:cNvSpPr/>
          <p:nvPr/>
        </p:nvSpPr>
        <p:spPr>
          <a:xfrm>
            <a:off x="887014" y="1577578"/>
            <a:ext cx="10251282" cy="4905373"/>
          </a:xfrm>
          <a:prstGeom prst="round2Same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F54812-49D4-4C27-23F9-2494BFDC3B08}"/>
              </a:ext>
            </a:extLst>
          </p:cNvPr>
          <p:cNvSpPr txBox="1"/>
          <p:nvPr/>
        </p:nvSpPr>
        <p:spPr>
          <a:xfrm>
            <a:off x="1791890" y="1583531"/>
            <a:ext cx="8804671"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accent1"/>
                </a:solidFill>
                <a:cs typeface="Calibri"/>
              </a:rPr>
              <a:t>Come one! Come ALL!</a:t>
            </a:r>
            <a:endParaRPr lang="en-US">
              <a:solidFill>
                <a:schemeClr val="accent1"/>
              </a:solidFill>
              <a:cs typeface="Calibri"/>
            </a:endParaRPr>
          </a:p>
          <a:p>
            <a:pPr algn="ctr"/>
            <a:endParaRPr lang="en-US"/>
          </a:p>
          <a:p>
            <a:pPr algn="ctr"/>
            <a:r>
              <a:rPr lang="en-US" sz="2800" b="1">
                <a:solidFill>
                  <a:schemeClr val="accent3"/>
                </a:solidFill>
                <a:cs typeface="Calibri"/>
              </a:rPr>
              <a:t>Join us as we collaborate </a:t>
            </a:r>
            <a:r>
              <a:rPr lang="en-US" sz="2800" b="1" u="sng">
                <a:solidFill>
                  <a:schemeClr val="accent3"/>
                </a:solidFill>
                <a:cs typeface="Calibri"/>
              </a:rPr>
              <a:t>in-person</a:t>
            </a:r>
          </a:p>
          <a:p>
            <a:pPr algn="ctr"/>
            <a:r>
              <a:rPr lang="en-US" sz="2800" b="1">
                <a:solidFill>
                  <a:schemeClr val="accent3"/>
                </a:solidFill>
                <a:cs typeface="Calibri"/>
              </a:rPr>
              <a:t>at the ILPQC Face-to-Face event in Springfield, IL.</a:t>
            </a:r>
            <a:endParaRPr lang="en-US">
              <a:solidFill>
                <a:schemeClr val="accent3"/>
              </a:solidFill>
              <a:cs typeface="Calibri"/>
            </a:endParaRPr>
          </a:p>
          <a:p>
            <a:pPr algn="ctr"/>
            <a:r>
              <a:rPr lang="en-US" sz="2800" b="1">
                <a:solidFill>
                  <a:schemeClr val="accent3"/>
                </a:solidFill>
                <a:cs typeface="Calibri"/>
              </a:rPr>
              <a:t>The first ILPQC Face-to-Face event since 2019! </a:t>
            </a:r>
            <a:endParaRPr lang="en-US">
              <a:solidFill>
                <a:schemeClr val="accent3"/>
              </a:solidFill>
              <a:cs typeface="Calibri"/>
            </a:endParaRPr>
          </a:p>
          <a:p>
            <a:pPr algn="ctr"/>
            <a:endParaRPr lang="en-US" sz="2800" b="1">
              <a:solidFill>
                <a:schemeClr val="accent3"/>
              </a:solidFill>
              <a:cs typeface="Calibri"/>
            </a:endParaRPr>
          </a:p>
          <a:p>
            <a:pPr algn="ctr"/>
            <a:r>
              <a:rPr lang="en-US" sz="2800" b="1">
                <a:solidFill>
                  <a:schemeClr val="accent1"/>
                </a:solidFill>
                <a:cs typeface="Calibri"/>
              </a:rPr>
              <a:t>We are looking for volunteers to be a part of the:</a:t>
            </a:r>
          </a:p>
          <a:p>
            <a:pPr algn="ctr"/>
            <a:endParaRPr lang="en-US" sz="2800" b="1">
              <a:solidFill>
                <a:schemeClr val="accent1"/>
              </a:solidFill>
              <a:cs typeface="Calibri"/>
            </a:endParaRPr>
          </a:p>
          <a:p>
            <a:pPr marL="342900" indent="-342900" algn="ctr">
              <a:buFont typeface="Arial"/>
              <a:buChar char="•"/>
            </a:pPr>
            <a:r>
              <a:rPr lang="en-US" sz="2800" b="1">
                <a:solidFill>
                  <a:schemeClr val="accent1"/>
                </a:solidFill>
                <a:cs typeface="Calibri"/>
              </a:rPr>
              <a:t>2023 F2F PLANNING COMMITTEE</a:t>
            </a:r>
          </a:p>
          <a:p>
            <a:pPr marL="342900" indent="-342900" algn="ctr">
              <a:lnSpc>
                <a:spcPct val="150000"/>
              </a:lnSpc>
              <a:buFont typeface="Arial"/>
              <a:buChar char="•"/>
            </a:pPr>
            <a:r>
              <a:rPr lang="en-US" sz="2800" b="1">
                <a:solidFill>
                  <a:schemeClr val="accent1"/>
                </a:solidFill>
                <a:cs typeface="Calibri"/>
              </a:rPr>
              <a:t>2023 F2F BREAKOUT FACILIATORS</a:t>
            </a:r>
          </a:p>
          <a:p>
            <a:pPr algn="ctr">
              <a:lnSpc>
                <a:spcPct val="150000"/>
              </a:lnSpc>
            </a:pPr>
            <a:r>
              <a:rPr lang="en-US" sz="2000" b="1">
                <a:solidFill>
                  <a:schemeClr val="accent3"/>
                </a:solidFill>
                <a:cs typeface="Calibri"/>
              </a:rPr>
              <a:t>Interested? Drop your name in the chat or email</a:t>
            </a:r>
            <a:r>
              <a:rPr lang="en-US" sz="2000" b="1">
                <a:solidFill>
                  <a:schemeClr val="accent1"/>
                </a:solidFill>
                <a:cs typeface="Calibri"/>
              </a:rPr>
              <a:t> </a:t>
            </a:r>
            <a:r>
              <a:rPr lang="en-US" sz="2000" b="1">
                <a:solidFill>
                  <a:schemeClr val="accent1"/>
                </a:solidFill>
                <a:cs typeface="Calibri"/>
                <a:hlinkClick r:id="rId2">
                  <a:extLst>
                    <a:ext uri="{A12FA001-AC4F-418D-AE19-62706E023703}">
                      <ahyp:hlinkClr xmlns:ahyp="http://schemas.microsoft.com/office/drawing/2018/hyperlinkcolor" val="tx"/>
                    </a:ext>
                  </a:extLst>
                </a:hlinkClick>
              </a:rPr>
              <a:t>info@ilpqc.org</a:t>
            </a:r>
            <a:endParaRPr lang="en-US" sz="2000" b="1">
              <a:solidFill>
                <a:schemeClr val="accent1"/>
              </a:solidFill>
              <a:cs typeface="Calibri"/>
            </a:endParaRPr>
          </a:p>
          <a:p>
            <a:pPr algn="ctr"/>
            <a:endParaRPr lang="en-US" sz="2800" b="1">
              <a:solidFill>
                <a:schemeClr val="accent1"/>
              </a:solidFill>
              <a:cs typeface="Calibri"/>
            </a:endParaRPr>
          </a:p>
        </p:txBody>
      </p:sp>
      <p:pic>
        <p:nvPicPr>
          <p:cNvPr id="8" name="Graphic 8" descr="Megaphone1 outline">
            <a:extLst>
              <a:ext uri="{FF2B5EF4-FFF2-40B4-BE49-F238E27FC236}">
                <a16:creationId xmlns:a16="http://schemas.microsoft.com/office/drawing/2014/main" id="{21A0C426-93A7-940E-ADA4-37CEB46C3D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363" y="4293395"/>
            <a:ext cx="1914524" cy="1914524"/>
          </a:xfrm>
          <a:prstGeom prst="rect">
            <a:avLst/>
          </a:prstGeom>
        </p:spPr>
      </p:pic>
    </p:spTree>
    <p:extLst>
      <p:ext uri="{BB962C8B-B14F-4D97-AF65-F5344CB8AC3E}">
        <p14:creationId xmlns:p14="http://schemas.microsoft.com/office/powerpoint/2010/main" val="141157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86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Text&#10;&#10;Description automatically generated">
            <a:extLst>
              <a:ext uri="{FF2B5EF4-FFF2-40B4-BE49-F238E27FC236}">
                <a16:creationId xmlns:a16="http://schemas.microsoft.com/office/drawing/2014/main" id="{7E768ADB-AB92-2852-B891-F4458D02411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10467" y="643467"/>
            <a:ext cx="5571066" cy="5571066"/>
          </a:xfrm>
          <a:prstGeom prst="rect">
            <a:avLst/>
          </a:prstGeom>
        </p:spPr>
      </p:pic>
      <p:sp>
        <p:nvSpPr>
          <p:cNvPr id="5" name="Footer Placeholder 4">
            <a:extLst>
              <a:ext uri="{FF2B5EF4-FFF2-40B4-BE49-F238E27FC236}">
                <a16:creationId xmlns:a16="http://schemas.microsoft.com/office/drawing/2014/main" id="{2F89BFF7-FA31-52DD-3594-7B4E69DBF98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Illinois Perinatal Quality Collaborative</a:t>
            </a:r>
          </a:p>
        </p:txBody>
      </p:sp>
      <p:sp>
        <p:nvSpPr>
          <p:cNvPr id="4" name="Slide Number Placeholder 3">
            <a:extLst>
              <a:ext uri="{FF2B5EF4-FFF2-40B4-BE49-F238E27FC236}">
                <a16:creationId xmlns:a16="http://schemas.microsoft.com/office/drawing/2014/main" id="{985EB7EB-7C37-6AFB-3B6D-4089672F0B2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pPr>
            <a:fld id="{97033E4B-E3EB-3D46-B2D8-3159663620FA}" type="slidenum">
              <a:rPr lang="en-US">
                <a:solidFill>
                  <a:srgbClr val="FFFFFF"/>
                </a:solidFill>
              </a:rPr>
              <a:pPr>
                <a:spcAft>
                  <a:spcPts val="600"/>
                </a:spcAft>
              </a:pPr>
              <a:t>70</a:t>
            </a:fld>
            <a:endParaRPr lang="en-US">
              <a:solidFill>
                <a:srgbClr val="FFFFFF"/>
              </a:solidFill>
            </a:endParaRPr>
          </a:p>
        </p:txBody>
      </p:sp>
      <p:pic>
        <p:nvPicPr>
          <p:cNvPr id="2" name="Picture 2">
            <a:extLst>
              <a:ext uri="{FF2B5EF4-FFF2-40B4-BE49-F238E27FC236}">
                <a16:creationId xmlns:a16="http://schemas.microsoft.com/office/drawing/2014/main" id="{DC8C5309-F206-DC54-4080-F19AEF8416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44445" y="5530245"/>
            <a:ext cx="1871131" cy="847357"/>
          </a:xfrm>
          <a:prstGeom prst="rect">
            <a:avLst/>
          </a:prstGeom>
        </p:spPr>
      </p:pic>
    </p:spTree>
    <p:extLst>
      <p:ext uri="{BB962C8B-B14F-4D97-AF65-F5344CB8AC3E}">
        <p14:creationId xmlns:p14="http://schemas.microsoft.com/office/powerpoint/2010/main" val="527649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6A67-4D5B-7E61-4D6D-61AAF5EB5882}"/>
              </a:ext>
            </a:extLst>
          </p:cNvPr>
          <p:cNvSpPr>
            <a:spLocks noGrp="1"/>
          </p:cNvSpPr>
          <p:nvPr>
            <p:ph type="title"/>
          </p:nvPr>
        </p:nvSpPr>
        <p:spPr>
          <a:xfrm>
            <a:off x="347272" y="177748"/>
            <a:ext cx="10972800" cy="1325563"/>
          </a:xfrm>
        </p:spPr>
        <p:txBody>
          <a:bodyPr/>
          <a:lstStyle/>
          <a:p>
            <a:r>
              <a:rPr lang="en-US">
                <a:ea typeface="Lato Medium"/>
                <a:cs typeface="Lato Medium"/>
              </a:rPr>
              <a:t>2023 Face to Face: Let's Get Ready! </a:t>
            </a:r>
            <a:endParaRPr lang="en-US"/>
          </a:p>
        </p:txBody>
      </p:sp>
      <p:sp>
        <p:nvSpPr>
          <p:cNvPr id="4" name="Slide Number Placeholder 3">
            <a:extLst>
              <a:ext uri="{FF2B5EF4-FFF2-40B4-BE49-F238E27FC236}">
                <a16:creationId xmlns:a16="http://schemas.microsoft.com/office/drawing/2014/main" id="{91D1630E-9E80-0990-5B14-135FAC430B9B}"/>
              </a:ext>
            </a:extLst>
          </p:cNvPr>
          <p:cNvSpPr>
            <a:spLocks noGrp="1"/>
          </p:cNvSpPr>
          <p:nvPr>
            <p:ph type="sldNum" sz="quarter" idx="10"/>
          </p:nvPr>
        </p:nvSpPr>
        <p:spPr/>
        <p:txBody>
          <a:bodyPr/>
          <a:lstStyle/>
          <a:p>
            <a:fld id="{97033E4B-E3EB-3D46-B2D8-3159663620FA}" type="slidenum">
              <a:rPr lang="en-US" smtClean="0"/>
              <a:pPr/>
              <a:t>8</a:t>
            </a:fld>
            <a:endParaRPr lang="en-US"/>
          </a:p>
        </p:txBody>
      </p:sp>
      <p:graphicFrame>
        <p:nvGraphicFramePr>
          <p:cNvPr id="3" name="Diagram 4">
            <a:extLst>
              <a:ext uri="{FF2B5EF4-FFF2-40B4-BE49-F238E27FC236}">
                <a16:creationId xmlns:a16="http://schemas.microsoft.com/office/drawing/2014/main" id="{CE3144B1-63D5-3A35-936E-61EA985FC06C}"/>
              </a:ext>
            </a:extLst>
          </p:cNvPr>
          <p:cNvGraphicFramePr>
            <a:graphicFrameLocks noGrp="1"/>
          </p:cNvGraphicFramePr>
          <p:nvPr>
            <p:ph idx="1"/>
            <p:extLst>
              <p:ext uri="{D42A27DB-BD31-4B8C-83A1-F6EECF244321}">
                <p14:modId xmlns:p14="http://schemas.microsoft.com/office/powerpoint/2010/main" val="3344182569"/>
              </p:ext>
            </p:extLst>
          </p:nvPr>
        </p:nvGraphicFramePr>
        <p:xfrm>
          <a:off x="49770" y="958490"/>
          <a:ext cx="12368548" cy="5405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01" name="Explosion: 8 Points 2100">
            <a:extLst>
              <a:ext uri="{FF2B5EF4-FFF2-40B4-BE49-F238E27FC236}">
                <a16:creationId xmlns:a16="http://schemas.microsoft.com/office/drawing/2014/main" id="{E1873166-440C-0FD6-168C-D98166865361}"/>
              </a:ext>
            </a:extLst>
          </p:cNvPr>
          <p:cNvSpPr/>
          <p:nvPr/>
        </p:nvSpPr>
        <p:spPr>
          <a:xfrm>
            <a:off x="253485" y="5330761"/>
            <a:ext cx="2887131" cy="1889906"/>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Registration opens soon! </a:t>
            </a:r>
            <a:endParaRPr lang="en-US"/>
          </a:p>
        </p:txBody>
      </p:sp>
      <p:sp>
        <p:nvSpPr>
          <p:cNvPr id="2102" name="Explosion: 8 Points 2101">
            <a:extLst>
              <a:ext uri="{FF2B5EF4-FFF2-40B4-BE49-F238E27FC236}">
                <a16:creationId xmlns:a16="http://schemas.microsoft.com/office/drawing/2014/main" id="{FEFF9F02-D0C1-A91A-2FE3-BA6D12A814C2}"/>
              </a:ext>
            </a:extLst>
          </p:cNvPr>
          <p:cNvSpPr/>
          <p:nvPr/>
        </p:nvSpPr>
        <p:spPr>
          <a:xfrm>
            <a:off x="9057199" y="5328112"/>
            <a:ext cx="2734732" cy="174413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Templates coming soon! </a:t>
            </a:r>
            <a:endParaRPr lang="en-US"/>
          </a:p>
        </p:txBody>
      </p:sp>
      <p:sp>
        <p:nvSpPr>
          <p:cNvPr id="13" name="Explosion: 8 Points 12">
            <a:extLst>
              <a:ext uri="{FF2B5EF4-FFF2-40B4-BE49-F238E27FC236}">
                <a16:creationId xmlns:a16="http://schemas.microsoft.com/office/drawing/2014/main" id="{4E5C9945-CED1-DE11-01CE-2B8D475ED1DB}"/>
              </a:ext>
            </a:extLst>
          </p:cNvPr>
          <p:cNvSpPr/>
          <p:nvPr/>
        </p:nvSpPr>
        <p:spPr>
          <a:xfrm>
            <a:off x="5472929" y="4484758"/>
            <a:ext cx="2769260" cy="1967947"/>
          </a:xfrm>
          <a:prstGeom prst="irregularSeal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All Data due </a:t>
            </a:r>
          </a:p>
          <a:p>
            <a:pPr algn="ctr"/>
            <a:r>
              <a:rPr lang="en-US" b="1">
                <a:ea typeface="Calibri"/>
                <a:cs typeface="Calibri"/>
              </a:rPr>
              <a:t>April 21st!</a:t>
            </a:r>
          </a:p>
        </p:txBody>
      </p:sp>
    </p:spTree>
    <p:extLst>
      <p:ext uri="{BB962C8B-B14F-4D97-AF65-F5344CB8AC3E}">
        <p14:creationId xmlns:p14="http://schemas.microsoft.com/office/powerpoint/2010/main" val="2783625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AC281-CA87-853D-4FC8-5639B2C1335A}"/>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ea typeface="Lato Medium"/>
                <a:cs typeface="Lato Medium"/>
              </a:rPr>
              <a:t>BE Award Criteria for F2F</a:t>
            </a:r>
            <a:endParaRPr lang="en-US" sz="4000" dirty="0">
              <a:solidFill>
                <a:srgbClr val="FFFFFF"/>
              </a:solidFill>
            </a:endParaRPr>
          </a:p>
        </p:txBody>
      </p:sp>
      <p:sp>
        <p:nvSpPr>
          <p:cNvPr id="5" name="Footer Placeholder 4">
            <a:extLst>
              <a:ext uri="{FF2B5EF4-FFF2-40B4-BE49-F238E27FC236}">
                <a16:creationId xmlns:a16="http://schemas.microsoft.com/office/drawing/2014/main" id="{3D27CF0A-3349-0945-96FF-6CFA37136277}"/>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Illinois Perinatal Quality Collaborative</a:t>
            </a:r>
          </a:p>
        </p:txBody>
      </p:sp>
      <p:sp>
        <p:nvSpPr>
          <p:cNvPr id="3" name="Content Placeholder 2">
            <a:extLst>
              <a:ext uri="{FF2B5EF4-FFF2-40B4-BE49-F238E27FC236}">
                <a16:creationId xmlns:a16="http://schemas.microsoft.com/office/drawing/2014/main" id="{9D02D0C9-6DB5-B221-5C2E-436297035EBE}"/>
              </a:ext>
            </a:extLst>
          </p:cNvPr>
          <p:cNvSpPr>
            <a:spLocks noGrp="1"/>
          </p:cNvSpPr>
          <p:nvPr>
            <p:ph idx="1"/>
          </p:nvPr>
        </p:nvSpPr>
        <p:spPr>
          <a:xfrm>
            <a:off x="4810259" y="649480"/>
            <a:ext cx="6555347" cy="5546047"/>
          </a:xfrm>
        </p:spPr>
        <p:txBody>
          <a:bodyPr vert="horz" lIns="91440" tIns="45720" rIns="91440" bIns="45720" rtlCol="0" anchor="ctr">
            <a:normAutofit/>
          </a:bodyPr>
          <a:lstStyle/>
          <a:p>
            <a:pPr>
              <a:lnSpc>
                <a:spcPct val="90000"/>
              </a:lnSpc>
            </a:pPr>
            <a:r>
              <a:rPr lang="en-US" sz="2000" b="1" dirty="0">
                <a:latin typeface="Calibri"/>
                <a:ea typeface="Lato"/>
                <a:cs typeface="Lato"/>
              </a:rPr>
              <a:t>QI Leader Award</a:t>
            </a:r>
          </a:p>
          <a:p>
            <a:pPr lvl="1">
              <a:lnSpc>
                <a:spcPct val="90000"/>
              </a:lnSpc>
            </a:pPr>
            <a:r>
              <a:rPr lang="en-US" dirty="0">
                <a:ea typeface="Lato"/>
                <a:cs typeface="Calibri"/>
              </a:rPr>
              <a:t>All data submitted </a:t>
            </a:r>
            <a:r>
              <a:rPr lang="en-US" b="1" dirty="0">
                <a:ea typeface="Lato"/>
                <a:cs typeface="Calibri"/>
              </a:rPr>
              <a:t>through March</a:t>
            </a:r>
            <a:r>
              <a:rPr lang="en-US" dirty="0">
                <a:ea typeface="Lato"/>
                <a:cs typeface="Calibri"/>
              </a:rPr>
              <a:t> </a:t>
            </a:r>
            <a:r>
              <a:rPr lang="en-US" b="1" dirty="0">
                <a:ea typeface="Lato"/>
                <a:cs typeface="Calibri"/>
              </a:rPr>
              <a:t>by April 21, 2023</a:t>
            </a:r>
            <a:endParaRPr lang="en-US" dirty="0">
              <a:ea typeface="Lato"/>
              <a:cs typeface="+mn-lt"/>
            </a:endParaRPr>
          </a:p>
          <a:p>
            <a:pPr lvl="1">
              <a:lnSpc>
                <a:spcPct val="90000"/>
              </a:lnSpc>
            </a:pPr>
            <a:r>
              <a:rPr lang="en-US" b="1" dirty="0">
                <a:ea typeface="Lato"/>
                <a:cs typeface="Calibri"/>
              </a:rPr>
              <a:t>5 of 7</a:t>
            </a:r>
            <a:r>
              <a:rPr lang="en-US" dirty="0">
                <a:ea typeface="Lato"/>
                <a:cs typeface="Calibri"/>
              </a:rPr>
              <a:t> structure measures </a:t>
            </a:r>
            <a:r>
              <a:rPr lang="en-US" b="1" dirty="0">
                <a:ea typeface="Lato"/>
                <a:cs typeface="Calibri"/>
              </a:rPr>
              <a:t>In Place / Green</a:t>
            </a:r>
            <a:endParaRPr lang="en-US" dirty="0">
              <a:ea typeface="Lato"/>
              <a:cs typeface="+mn-lt"/>
            </a:endParaRPr>
          </a:p>
          <a:p>
            <a:pPr lvl="1">
              <a:lnSpc>
                <a:spcPct val="90000"/>
              </a:lnSpc>
            </a:pPr>
            <a:r>
              <a:rPr lang="en-US" dirty="0">
                <a:ea typeface="Lato"/>
                <a:cs typeface="Calibri"/>
              </a:rPr>
              <a:t>Achieving goal for</a:t>
            </a:r>
            <a:r>
              <a:rPr lang="en-US" b="1" dirty="0">
                <a:ea typeface="Lato"/>
                <a:cs typeface="Calibri"/>
              </a:rPr>
              <a:t> 3 of 6 </a:t>
            </a:r>
            <a:r>
              <a:rPr lang="en-US" dirty="0">
                <a:ea typeface="Lato"/>
                <a:cs typeface="Calibri"/>
              </a:rPr>
              <a:t>of the following outcome &amp; process measures:</a:t>
            </a:r>
            <a:endParaRPr lang="en-US" dirty="0">
              <a:ea typeface="Lato"/>
              <a:cs typeface="+mn-lt"/>
            </a:endParaRPr>
          </a:p>
          <a:p>
            <a:pPr lvl="2">
              <a:spcAft>
                <a:spcPts val="0"/>
              </a:spcAft>
              <a:buClr>
                <a:srgbClr val="F5668F"/>
              </a:buClr>
            </a:pPr>
            <a:r>
              <a:rPr lang="en-US" dirty="0">
                <a:ea typeface="Lato"/>
                <a:cs typeface="Calibri"/>
              </a:rPr>
              <a:t>Provider, Nurse, &amp; Other Staff Bias education – 75%</a:t>
            </a:r>
            <a:endParaRPr lang="en-US" dirty="0">
              <a:ea typeface="+mn-lt"/>
              <a:cs typeface="+mn-lt"/>
            </a:endParaRPr>
          </a:p>
          <a:p>
            <a:pPr lvl="2">
              <a:lnSpc>
                <a:spcPct val="90000"/>
              </a:lnSpc>
              <a:spcAft>
                <a:spcPts val="0"/>
              </a:spcAft>
              <a:buClr>
                <a:srgbClr val="F5668F"/>
              </a:buClr>
            </a:pPr>
            <a:r>
              <a:rPr lang="en-US" dirty="0">
                <a:ea typeface="Lato"/>
                <a:cs typeface="Calibri"/>
              </a:rPr>
              <a:t>Scheduled early postpartum follow up – 75%</a:t>
            </a:r>
            <a:endParaRPr lang="en-US" dirty="0">
              <a:ea typeface="+mn-lt"/>
              <a:cs typeface="+mn-lt"/>
            </a:endParaRPr>
          </a:p>
          <a:p>
            <a:pPr lvl="2">
              <a:spcAft>
                <a:spcPts val="0"/>
              </a:spcAft>
              <a:buClr>
                <a:srgbClr val="F5668F"/>
              </a:buClr>
            </a:pPr>
            <a:r>
              <a:rPr lang="en-US" dirty="0">
                <a:ea typeface="Lato"/>
                <a:cs typeface="Calibri"/>
              </a:rPr>
              <a:t>Postpartum Safety Patient education  - 75% </a:t>
            </a:r>
            <a:endParaRPr lang="en-US" dirty="0">
              <a:ea typeface="+mn-lt"/>
              <a:cs typeface="+mn-lt"/>
            </a:endParaRPr>
          </a:p>
          <a:p>
            <a:pPr lvl="2">
              <a:spcAft>
                <a:spcPts val="0"/>
              </a:spcAft>
              <a:buClr>
                <a:srgbClr val="F5668F"/>
              </a:buClr>
            </a:pPr>
            <a:r>
              <a:rPr lang="en-US" dirty="0" err="1">
                <a:ea typeface="Lato"/>
                <a:cs typeface="Calibri"/>
              </a:rPr>
              <a:t>SDoH</a:t>
            </a:r>
            <a:r>
              <a:rPr lang="en-US" dirty="0">
                <a:ea typeface="Lato"/>
                <a:cs typeface="Calibri"/>
              </a:rPr>
              <a:t> delivery admission screening – 75%</a:t>
            </a:r>
            <a:endParaRPr lang="en-US" dirty="0">
              <a:ea typeface="+mn-lt"/>
              <a:cs typeface="+mn-lt"/>
            </a:endParaRPr>
          </a:p>
          <a:p>
            <a:pPr lvl="2">
              <a:spcAft>
                <a:spcPts val="0"/>
              </a:spcAft>
              <a:buClr>
                <a:srgbClr val="F5668F"/>
              </a:buClr>
            </a:pPr>
            <a:r>
              <a:rPr lang="en-US" dirty="0" err="1">
                <a:ea typeface="Lato"/>
                <a:cs typeface="Calibri"/>
              </a:rPr>
              <a:t>SDoH</a:t>
            </a:r>
            <a:r>
              <a:rPr lang="en-US" dirty="0">
                <a:ea typeface="Lato"/>
                <a:cs typeface="Calibri"/>
              </a:rPr>
              <a:t> screen positive linked to resources – 75% </a:t>
            </a:r>
          </a:p>
          <a:p>
            <a:pPr lvl="2">
              <a:spcAft>
                <a:spcPts val="0"/>
              </a:spcAft>
              <a:buClr>
                <a:srgbClr val="F5668F"/>
              </a:buClr>
            </a:pPr>
            <a:r>
              <a:rPr lang="en-US" dirty="0">
                <a:ea typeface="Lato"/>
                <a:cs typeface="Calibri"/>
              </a:rPr>
              <a:t>PREM completion rate – 40% </a:t>
            </a:r>
            <a:endParaRPr lang="en-US" dirty="0">
              <a:ea typeface="+mn-lt"/>
              <a:cs typeface="+mn-lt"/>
            </a:endParaRPr>
          </a:p>
          <a:p>
            <a:pPr lvl="2">
              <a:spcAft>
                <a:spcPts val="0"/>
              </a:spcAft>
              <a:buClr>
                <a:srgbClr val="F5668F"/>
              </a:buClr>
            </a:pPr>
            <a:endParaRPr lang="en-US" dirty="0">
              <a:ea typeface="+mn-lt"/>
              <a:cs typeface="+mn-lt"/>
            </a:endParaRPr>
          </a:p>
          <a:p>
            <a:pPr lvl="1">
              <a:lnSpc>
                <a:spcPct val="90000"/>
              </a:lnSpc>
              <a:buClr>
                <a:srgbClr val="1C498B"/>
              </a:buClr>
            </a:pPr>
            <a:endParaRPr lang="en-US" sz="2000" dirty="0"/>
          </a:p>
        </p:txBody>
      </p:sp>
      <p:sp>
        <p:nvSpPr>
          <p:cNvPr id="4" name="Slide Number Placeholder 3">
            <a:extLst>
              <a:ext uri="{FF2B5EF4-FFF2-40B4-BE49-F238E27FC236}">
                <a16:creationId xmlns:a16="http://schemas.microsoft.com/office/drawing/2014/main" id="{6D1166E2-67F5-DC59-F4A2-6BDD748915F4}"/>
              </a:ext>
            </a:extLst>
          </p:cNvPr>
          <p:cNvSpPr>
            <a:spLocks noGrp="1"/>
          </p:cNvSpPr>
          <p:nvPr>
            <p:ph type="sldNum" sz="quarter" idx="10"/>
          </p:nvPr>
        </p:nvSpPr>
        <p:spPr>
          <a:xfrm>
            <a:off x="11704320" y="6455664"/>
            <a:ext cx="448056" cy="365125"/>
          </a:xfrm>
        </p:spPr>
        <p:txBody>
          <a:bodyPr>
            <a:normAutofit/>
          </a:bodyPr>
          <a:lstStyle/>
          <a:p>
            <a:pPr>
              <a:spcAft>
                <a:spcPts val="600"/>
              </a:spcAft>
            </a:pPr>
            <a:fld id="{97033E4B-E3EB-3D46-B2D8-3159663620FA}" type="slidenum">
              <a:rPr lang="en-US" sz="1100">
                <a:solidFill>
                  <a:schemeClr val="tx1">
                    <a:lumMod val="50000"/>
                    <a:lumOff val="50000"/>
                  </a:schemeClr>
                </a:solidFill>
              </a:rPr>
              <a:pPr>
                <a:spcAft>
                  <a:spcPts val="600"/>
                </a:spcAft>
              </a:pPr>
              <a:t>9</a:t>
            </a:fld>
            <a:endParaRPr lang="en-US" sz="1100">
              <a:solidFill>
                <a:schemeClr val="tx1">
                  <a:lumMod val="50000"/>
                  <a:lumOff val="50000"/>
                </a:schemeClr>
              </a:solidFill>
            </a:endParaRPr>
          </a:p>
        </p:txBody>
      </p:sp>
    </p:spTree>
    <p:extLst>
      <p:ext uri="{BB962C8B-B14F-4D97-AF65-F5344CB8AC3E}">
        <p14:creationId xmlns:p14="http://schemas.microsoft.com/office/powerpoint/2010/main" val="1005633690"/>
      </p:ext>
    </p:extLst>
  </p:cSld>
  <p:clrMapOvr>
    <a:masterClrMapping/>
  </p:clrMapOvr>
  <p:extLst>
    <p:ext uri="{6950BFC3-D8DA-4A85-94F7-54DA5524770B}">
      <p188:commentRel xmlns:p188="http://schemas.microsoft.com/office/powerpoint/2018/8/main" r:id="rId2"/>
    </p:ext>
  </p:extLs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id="{35224A54-0256-BC4D-BA49-E4C8CBDEF290}" vid="{6F8BB9A5-9E34-5741-BA29-5AC8BAD13B37}"/>
    </a:ext>
  </a:extLst>
</a:theme>
</file>

<file path=ppt/theme/theme2.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UW Health Theme">
  <a:themeElements>
    <a:clrScheme name="UW Health 1">
      <a:dk1>
        <a:srgbClr val="191919"/>
      </a:dk1>
      <a:lt1>
        <a:srgbClr val="FFFFFF"/>
      </a:lt1>
      <a:dk2>
        <a:srgbClr val="495965"/>
      </a:dk2>
      <a:lt2>
        <a:srgbClr val="EDF5F7"/>
      </a:lt2>
      <a:accent1>
        <a:srgbClr val="055EBA"/>
      </a:accent1>
      <a:accent2>
        <a:srgbClr val="31C4F0"/>
      </a:accent2>
      <a:accent3>
        <a:srgbClr val="22C4BF"/>
      </a:accent3>
      <a:accent4>
        <a:srgbClr val="EF2842"/>
      </a:accent4>
      <a:accent5>
        <a:srgbClr val="C5050C"/>
      </a:accent5>
      <a:accent6>
        <a:srgbClr val="A6AFB2"/>
      </a:accent6>
      <a:hlink>
        <a:srgbClr val="001964"/>
      </a:hlink>
      <a:folHlink>
        <a:srgbClr val="001964"/>
      </a:folHlink>
    </a:clrScheme>
    <a:fontScheme name="UW Health">
      <a:majorFont>
        <a:latin typeface="Spectral ExtraBold"/>
        <a:ea typeface=""/>
        <a:cs typeface=""/>
      </a:majorFont>
      <a:minorFont>
        <a:latin typeface="Metropoli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rmAutofit/>
      </a:bodyPr>
      <a:lstStyle>
        <a:defPPr marL="571500" marR="0" indent="-571500" algn="l" defTabSz="914400" rtl="0" eaLnBrk="1" fontAlgn="ctr" latinLnBrk="0" hangingPunct="1">
          <a:lnSpc>
            <a:spcPct val="112000"/>
          </a:lnSpc>
          <a:spcBef>
            <a:spcPts val="0"/>
          </a:spcBef>
          <a:spcAft>
            <a:spcPts val="600"/>
          </a:spcAft>
          <a:buClr>
            <a:srgbClr val="055EBA"/>
          </a:buClr>
          <a:buSzPct val="120000"/>
          <a:buFont typeface="System Font Regular"/>
          <a:buChar char="○"/>
          <a:tabLst/>
          <a:defRPr kumimoji="0" sz="3600" b="1" i="0" u="none" strike="noStrike" kern="1200" cap="none" spc="0" normalizeH="0" baseline="0" noProof="0" dirty="0" smtClean="0">
            <a:ln>
              <a:noFill/>
            </a:ln>
            <a:solidFill>
              <a:srgbClr val="191919">
                <a:lumMod val="90000"/>
                <a:lumOff val="10000"/>
              </a:srgbClr>
            </a:solidFill>
            <a:effectLst/>
            <a:uLnTx/>
            <a:uFillTx/>
            <a:latin typeface="Metropolis Light" pitchFamily="2" charset="77"/>
            <a:ea typeface="+mn-ea"/>
            <a:cs typeface="+mn-cs"/>
          </a:defRPr>
        </a:defPPr>
      </a:lstStyle>
    </a:txDef>
  </a:objectDefaults>
  <a:extraClrSchemeLst/>
  <a:extLst>
    <a:ext uri="{05A4C25C-085E-4340-85A3-A5531E510DB2}">
      <thm15:themeFamily xmlns:thm15="http://schemas.microsoft.com/office/thememl/2012/main" name="PA-458768-20 uwhealth.potx" id="{85534CA5-12C9-40B3-B488-B70B3BC8B9BB}" vid="{FDA7F7C9-121D-430D-A8BE-AF49E8ABE5C8}"/>
    </a:ext>
  </a:extLst>
</a:theme>
</file>

<file path=ppt/theme/theme5.xml><?xml version="1.0" encoding="utf-8"?>
<a:theme xmlns:a="http://schemas.openxmlformats.org/drawingml/2006/main" name="Rush_PowerPoint_Template">
  <a:themeElements>
    <a:clrScheme name="Rush">
      <a:dk1>
        <a:srgbClr val="00B076"/>
      </a:dk1>
      <a:lt1>
        <a:sysClr val="window" lastClr="FFFFFF"/>
      </a:lt1>
      <a:dk2>
        <a:srgbClr val="00B076"/>
      </a:dk2>
      <a:lt2>
        <a:srgbClr val="F9FCFF"/>
      </a:lt2>
      <a:accent1>
        <a:srgbClr val="005A32"/>
      </a:accent1>
      <a:accent2>
        <a:srgbClr val="00B076"/>
      </a:accent2>
      <a:accent3>
        <a:srgbClr val="4EC4D7"/>
      </a:accent3>
      <a:accent4>
        <a:srgbClr val="006E96"/>
      </a:accent4>
      <a:accent5>
        <a:srgbClr val="F26C52"/>
      </a:accent5>
      <a:accent6>
        <a:srgbClr val="B12028"/>
      </a:accent6>
      <a:hlink>
        <a:srgbClr val="4EC4D7"/>
      </a:hlink>
      <a:folHlink>
        <a:srgbClr val="006E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4874</Words>
  <Application>Microsoft Office PowerPoint</Application>
  <PresentationFormat>Widescreen</PresentationFormat>
  <Paragraphs>643</Paragraphs>
  <Slides>70</Slides>
  <Notes>27</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70</vt:i4>
      </vt:variant>
    </vt:vector>
  </HeadingPairs>
  <TitlesOfParts>
    <vt:vector size="89" baseType="lpstr">
      <vt:lpstr>Arial</vt:lpstr>
      <vt:lpstr>Calibri</vt:lpstr>
      <vt:lpstr>Courier New</vt:lpstr>
      <vt:lpstr>Georgia</vt:lpstr>
      <vt:lpstr>Metropolis</vt:lpstr>
      <vt:lpstr>Metropolis Extra Light</vt:lpstr>
      <vt:lpstr>Metropolis Light</vt:lpstr>
      <vt:lpstr>Spectral ExtraBold</vt:lpstr>
      <vt:lpstr>System Font Regular</vt:lpstr>
      <vt:lpstr>Verdana</vt:lpstr>
      <vt:lpstr>Verdana Pro</vt:lpstr>
      <vt:lpstr>Wingdings</vt:lpstr>
      <vt:lpstr>2_Office Theme</vt:lpstr>
      <vt:lpstr>3_Office Theme</vt:lpstr>
      <vt:lpstr>7_Office Theme</vt:lpstr>
      <vt:lpstr>UW Health Theme</vt:lpstr>
      <vt:lpstr>Rush_PowerPoint_Template</vt:lpstr>
      <vt:lpstr>4_Office Theme</vt:lpstr>
      <vt:lpstr>think-cell Slide</vt:lpstr>
      <vt:lpstr>BE Teams Call: Achievable Patient / Community Engagement Strategies</vt:lpstr>
      <vt:lpstr>Call Overview</vt:lpstr>
      <vt:lpstr>Welcome Aleena! </vt:lpstr>
      <vt:lpstr>PowerPoint Presentation</vt:lpstr>
      <vt:lpstr>ILPQC-Sponsored – FREE AWHONN Resource for your Respectful Care work:  Respectful Maternity Care Guideline  (RMC-EBG) &amp;  Implementation Toolkit (RMC-IT)</vt:lpstr>
      <vt:lpstr>PowerPoint Presentation</vt:lpstr>
      <vt:lpstr>2023 F2F Volunteers Needed...</vt:lpstr>
      <vt:lpstr>2023 Face to Face: Let's Get Ready! </vt:lpstr>
      <vt:lpstr>BE Award Criteria for F2F</vt:lpstr>
      <vt:lpstr>Goal for every team to achieve BE QI Excellence by end of 2023</vt:lpstr>
      <vt:lpstr>Birth Equity Data Review</vt:lpstr>
      <vt:lpstr>PowerPoint Presentation</vt:lpstr>
      <vt:lpstr>Structure Measures: Implementing Systems Changes</vt:lpstr>
      <vt:lpstr>Structure Measures: Implementing Systems Changes</vt:lpstr>
      <vt:lpstr>Structure Measures: Implementing Systems Changes</vt:lpstr>
      <vt:lpstr>Structure Measures: Implementing Systems Changes</vt:lpstr>
      <vt:lpstr>ILPQC Hospital Team Data Submission  (86 Teams Total)</vt:lpstr>
      <vt:lpstr>Process Measures</vt:lpstr>
      <vt:lpstr>Outcome Measures</vt:lpstr>
      <vt:lpstr>Birth Equity 2023 Focus:  Bring BE to the bedside</vt:lpstr>
      <vt:lpstr>2023 BE Focus: bring BE to the bedside  </vt:lpstr>
      <vt:lpstr>Why Respectful Care Practices and  Patient Reported Experience matters?</vt:lpstr>
      <vt:lpstr>PowerPoint Presentation</vt:lpstr>
      <vt:lpstr>How to actively implement Respectful Care and PREM with your clinical teams....</vt:lpstr>
      <vt:lpstr>Reminder: Share pic of your Respectful Care/PREM Survey Promotion  </vt:lpstr>
      <vt:lpstr>PowerPoint Presentation</vt:lpstr>
      <vt:lpstr>Addressing Respectful Care</vt:lpstr>
      <vt:lpstr>Summary of PREM Survey Completion: Demographic Breakdown</vt:lpstr>
      <vt:lpstr>PREM Data Breakdown</vt:lpstr>
      <vt:lpstr>PREM Measures by Race/Ethnicity, pt. 1</vt:lpstr>
      <vt:lpstr>PREM Measures by Race/Ethnicity, pt. 2 </vt:lpstr>
      <vt:lpstr>PowerPoint Presentation</vt:lpstr>
      <vt:lpstr>PowerPoint Presentation</vt:lpstr>
      <vt:lpstr>PREM Measures by Insurance Type, pt. 1</vt:lpstr>
      <vt:lpstr>PREM Measures by Insurance Type, pt. 2</vt:lpstr>
      <vt:lpstr>PowerPoint Presentation</vt:lpstr>
      <vt:lpstr>Summary of PREM data: by Race/Ethnicity</vt:lpstr>
      <vt:lpstr>Summary of PREM data: insurance status</vt:lpstr>
      <vt:lpstr>Birth Equity 2023 Focus: Bringing BE to the bedside</vt:lpstr>
      <vt:lpstr>Patients and community engagement helps us do better</vt:lpstr>
      <vt:lpstr>Regional Community Engagement  Meetings across Illinois</vt:lpstr>
      <vt:lpstr>What was learned across 10 meetings:  5 Key Discussion Themes</vt:lpstr>
      <vt:lpstr>What was learned across 10 meetings:  5 Key Discussion Themes</vt:lpstr>
      <vt:lpstr>Strategies to continue engaging​ patient advisors and community members for input in QI work​</vt:lpstr>
      <vt:lpstr>Working through an Achievable Patient/Community Engagement strategy </vt:lpstr>
      <vt:lpstr>Creating patient/community engagement opportunities at your hospital</vt:lpstr>
      <vt:lpstr>Respectful Care Breakfast Workgroup </vt:lpstr>
      <vt:lpstr>2023 Respectful Care Breakfast:  Celebration of Respectful Care -Sample Agenda</vt:lpstr>
      <vt:lpstr>Next Steps for Planning your Respectful Care Breakfast  </vt:lpstr>
      <vt:lpstr>PowerPoint Presentation</vt:lpstr>
      <vt:lpstr> Reminder:  ILPQC Patient &amp; Family Engagement Toolkit </vt:lpstr>
      <vt:lpstr>Team Talk:  Rush University Medical Center, Chicago IL  </vt:lpstr>
      <vt:lpstr>ILPQC Birth Equity Progress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Opportunities and Resources</vt:lpstr>
      <vt:lpstr>*FREE* ACOG Respectful Care eModules: </vt:lpstr>
      <vt:lpstr>All those who completed the ILPQC hosted Speak Up Trainings in November 2021, January or June 2022  are eligible for the Ambassador Course </vt:lpstr>
      <vt:lpstr>AWHONN SBAR for Equitable Patient Care Resource</vt:lpstr>
      <vt:lpstr>PowerPoint Presentation</vt:lpstr>
      <vt:lpstr>Upcoming ILPQC BE calls</vt:lpstr>
      <vt:lpstr>Upcoming BE Calls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Advisory Workgroup</dc:title>
  <dc:creator>Eileen Fleming Suse</dc:creator>
  <cp:lastModifiedBy>Aleena Lida Surenian</cp:lastModifiedBy>
  <cp:revision>388</cp:revision>
  <dcterms:created xsi:type="dcterms:W3CDTF">2021-06-03T19:59:20Z</dcterms:created>
  <dcterms:modified xsi:type="dcterms:W3CDTF">2023-02-22T21:00:15Z</dcterms:modified>
</cp:coreProperties>
</file>