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Lst>
  <p:notesMasterIdLst>
    <p:notesMasterId r:id="rId41"/>
  </p:notesMasterIdLst>
  <p:sldIdLst>
    <p:sldId id="265" r:id="rId4"/>
    <p:sldId id="263" r:id="rId5"/>
    <p:sldId id="266" r:id="rId6"/>
    <p:sldId id="261" r:id="rId7"/>
    <p:sldId id="259" r:id="rId8"/>
    <p:sldId id="264" r:id="rId9"/>
    <p:sldId id="257" r:id="rId10"/>
    <p:sldId id="268" r:id="rId11"/>
    <p:sldId id="269" r:id="rId12"/>
    <p:sldId id="270" r:id="rId13"/>
    <p:sldId id="271" r:id="rId14"/>
    <p:sldId id="272" r:id="rId15"/>
    <p:sldId id="267" r:id="rId16"/>
    <p:sldId id="274" r:id="rId17"/>
    <p:sldId id="275" r:id="rId18"/>
    <p:sldId id="276" r:id="rId19"/>
    <p:sldId id="284" r:id="rId20"/>
    <p:sldId id="285" r:id="rId21"/>
    <p:sldId id="286" r:id="rId22"/>
    <p:sldId id="287" r:id="rId23"/>
    <p:sldId id="288" r:id="rId24"/>
    <p:sldId id="282" r:id="rId25"/>
    <p:sldId id="283" r:id="rId26"/>
    <p:sldId id="289" r:id="rId27"/>
    <p:sldId id="291" r:id="rId28"/>
    <p:sldId id="294" r:id="rId29"/>
    <p:sldId id="295" r:id="rId30"/>
    <p:sldId id="293" r:id="rId31"/>
    <p:sldId id="296" r:id="rId32"/>
    <p:sldId id="302" r:id="rId33"/>
    <p:sldId id="297" r:id="rId34"/>
    <p:sldId id="301" r:id="rId35"/>
    <p:sldId id="298" r:id="rId36"/>
    <p:sldId id="299" r:id="rId37"/>
    <p:sldId id="300" r:id="rId38"/>
    <p:sldId id="305" r:id="rId39"/>
    <p:sldId id="30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sorterViewPr>
    <p:cViewPr>
      <p:scale>
        <a:sx n="100" d="100"/>
        <a:sy n="100" d="100"/>
      </p:scale>
      <p:origin x="0" y="-73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DCD2C-41B0-4829-95D9-3546976769A3}" type="datetimeFigureOut">
              <a:rPr lang="en-US" smtClean="0"/>
              <a:t>7/30/2021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21AFC-CF94-4FBD-8807-E7C17F961889}" type="slidenum">
              <a:rPr lang="en-US" smtClean="0"/>
              <a:t>‹#›</a:t>
            </a:fld>
            <a:endParaRPr lang="en-US"/>
          </a:p>
        </p:txBody>
      </p:sp>
    </p:spTree>
    <p:extLst>
      <p:ext uri="{BB962C8B-B14F-4D97-AF65-F5344CB8AC3E}">
        <p14:creationId xmlns:p14="http://schemas.microsoft.com/office/powerpoint/2010/main" val="4098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7739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87735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46366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77148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02141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611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10000"/>
          </a:bodyPr>
          <a:lstStyle/>
          <a:p>
            <a:r>
              <a:t>Presenter</a:t>
            </a:r>
          </a:p>
          <a:p>
            <a:r>
              <a:t>2021-06-16 00:38:06</a:t>
            </a:r>
          </a:p>
          <a:p>
            <a:r>
              <a:t>--------------------------------------------</a:t>
            </a:r>
          </a:p>
          <a:p>
            <a:r>
              <a:t>Implement standardized social  determinants of health screening tool for  screening all pregnant women  during delivery admission and  linking to needed resources  services</a:t>
            </a:r>
          </a:p>
          <a:p>
            <a:r>
              <a:t>Provide affiliated prenatal care sites  options for standardized social  determinants of health screening  in order to screen pregnant  patients and link to needed  resources and services</a:t>
            </a:r>
          </a:p>
          <a:p>
            <a:r>
              <a:t>Complete ILPQC social determinants  of health community resources  mapping tool to assist linking  patients to resources and  services and shared tool with  affiliated outpatient prenatal care  sites and hospital OB units  Strategy for incorporating  discussion of social determinants  of health and discrimination as  potential factors in hospital  maternal morbidity reviews </a:t>
            </a:r>
          </a:p>
          <a:p>
            <a:r>
              <a:t>Implemented a protocol for improving  the collection and accuracy of  patient-reported race/ethnicity  data Developed a process to  review maternal health quality  data stratified by race/ethnicity  and Medicaid status Engaged  patients and/or community  members to provide input on  quality improvement efforts </a:t>
            </a:r>
          </a:p>
          <a:p>
            <a:r>
              <a:t>Strategy for sharing expected  respectful care practices with delivery  staff and patients (i.e. posting in  L&amp;D) including appropriately  engaging support partners and/or  doulas Hospital has implemented  a Patient Reported Experience  Measure (PREM) patient survey  to obtain feedback from  postpartum patients and a  process to review and share  results </a:t>
            </a:r>
          </a:p>
          <a:p>
            <a:r>
              <a:t>Hospital has standardized system  to provide all patients the  recommended postpartum  patient education materials prior  to hospital discharge including  education on urgent maternal  warning signs, postpartum safety  and tools to improve  communication between patients  and their healthcare providers </a:t>
            </a:r>
          </a:p>
        </p:txBody>
      </p:sp>
    </p:spTree>
    <p:extLst>
      <p:ext uri="{BB962C8B-B14F-4D97-AF65-F5344CB8AC3E}">
        <p14:creationId xmlns:p14="http://schemas.microsoft.com/office/powerpoint/2010/main" val="3068629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53530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84410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2021-06-14 14:36:51</a:t>
            </a:r>
          </a:p>
          <a:p>
            <a:r>
              <a:t>--------------------------------------------</a:t>
            </a:r>
          </a:p>
          <a:p>
            <a:r>
              <a:t>Ieshia can we take item off of slide  29 and add item 8 into this  structure measure slide.</a:t>
            </a:r>
          </a:p>
        </p:txBody>
      </p:sp>
    </p:spTree>
    <p:extLst>
      <p:ext uri="{BB962C8B-B14F-4D97-AF65-F5344CB8AC3E}">
        <p14:creationId xmlns:p14="http://schemas.microsoft.com/office/powerpoint/2010/main" val="1394964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50820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22518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94966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84881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84441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80507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5036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96055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98867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88680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27397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6064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97376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783599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17795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87723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2021-06-16 00:38:10</a:t>
            </a:r>
          </a:p>
          <a:p>
            <a:r>
              <a:t>--------------------------------------------</a:t>
            </a:r>
          </a:p>
          <a:p>
            <a:r>
              <a:t>Ieshia, here we want to go through  the 10 steps so would not  present as a screenshot but  bring text into numbered bullets  with no more than 4-5 per slide.</a:t>
            </a:r>
          </a:p>
        </p:txBody>
      </p:sp>
    </p:spTree>
    <p:extLst>
      <p:ext uri="{BB962C8B-B14F-4D97-AF65-F5344CB8AC3E}">
        <p14:creationId xmlns:p14="http://schemas.microsoft.com/office/powerpoint/2010/main" val="1567256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13301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t>Presenter</a:t>
            </a:r>
          </a:p>
          <a:p>
            <a:r>
              <a:t>2021-06-16 00:38:11</a:t>
            </a:r>
          </a:p>
          <a:p>
            <a:r>
              <a:t>--------------------------------------------</a:t>
            </a:r>
          </a:p>
          <a:p>
            <a:r>
              <a:t>I think we can keep this header red  to discuss dates with Ann for  data collection. </a:t>
            </a:r>
          </a:p>
        </p:txBody>
      </p:sp>
    </p:spTree>
    <p:extLst>
      <p:ext uri="{BB962C8B-B14F-4D97-AF65-F5344CB8AC3E}">
        <p14:creationId xmlns:p14="http://schemas.microsoft.com/office/powerpoint/2010/main" val="3647733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86802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116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3682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68724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829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47769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6503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8038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8BCFB-F63E-4927-A5D7-64161AC82F4D}"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27946-A10C-4B1D-8381-EC79B4CA6C6A}" type="slidenum">
              <a:rPr lang="en-US" smtClean="0"/>
              <a:t>‹#›</a:t>
            </a:fld>
            <a:endParaRPr lang="en-US"/>
          </a:p>
        </p:txBody>
      </p:sp>
    </p:spTree>
    <p:extLst>
      <p:ext uri="{BB962C8B-B14F-4D97-AF65-F5344CB8AC3E}">
        <p14:creationId xmlns:p14="http://schemas.microsoft.com/office/powerpoint/2010/main" val="1163253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8BCFB-F63E-4927-A5D7-64161AC82F4D}"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27946-A10C-4B1D-8381-EC79B4CA6C6A}" type="slidenum">
              <a:rPr lang="en-US" smtClean="0"/>
              <a:t>‹#›</a:t>
            </a:fld>
            <a:endParaRPr lang="en-US"/>
          </a:p>
        </p:txBody>
      </p:sp>
    </p:spTree>
    <p:extLst>
      <p:ext uri="{BB962C8B-B14F-4D97-AF65-F5344CB8AC3E}">
        <p14:creationId xmlns:p14="http://schemas.microsoft.com/office/powerpoint/2010/main" val="15481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8BCFB-F63E-4927-A5D7-64161AC82F4D}"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27946-A10C-4B1D-8381-EC79B4CA6C6A}" type="slidenum">
              <a:rPr lang="en-US" smtClean="0"/>
              <a:t>‹#›</a:t>
            </a:fld>
            <a:endParaRPr lang="en-US"/>
          </a:p>
        </p:txBody>
      </p:sp>
    </p:spTree>
    <p:extLst>
      <p:ext uri="{BB962C8B-B14F-4D97-AF65-F5344CB8AC3E}">
        <p14:creationId xmlns:p14="http://schemas.microsoft.com/office/powerpoint/2010/main" val="2135198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3781638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223586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264396" y="228600"/>
            <a:ext cx="2025383" cy="911351"/>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19" name="bg object 19"/>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20" name="bg object 20"/>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7" name="Holder 7"/>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355759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264395" y="228599"/>
            <a:ext cx="2025395" cy="911351"/>
          </a:xfrm>
          <a:prstGeom prst="rect">
            <a:avLst/>
          </a:prstGeom>
        </p:spPr>
      </p:pic>
      <p:pic>
        <p:nvPicPr>
          <p:cNvPr id="18" name="bg object 18"/>
          <p:cNvPicPr/>
          <p:nvPr/>
        </p:nvPicPr>
        <p:blipFill>
          <a:blip r:embed="rId3" cstate="email">
            <a:extLst>
              <a:ext uri="{28A0092B-C50C-407E-A947-70E740481C1C}">
                <a14:useLocalDpi xmlns:a14="http://schemas.microsoft.com/office/drawing/2010/main"/>
              </a:ext>
            </a:extLst>
          </a:blip>
          <a:stretch>
            <a:fillRect/>
          </a:stretch>
        </p:blipFill>
        <p:spPr>
          <a:xfrm>
            <a:off x="7191755" y="0"/>
            <a:ext cx="5000243" cy="1426459"/>
          </a:xfrm>
          <a:prstGeom prst="rect">
            <a:avLst/>
          </a:prstGeom>
        </p:spPr>
      </p:pic>
      <p:sp>
        <p:nvSpPr>
          <p:cNvPr id="19" name="bg object 19"/>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5" name="Holder 5"/>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2159542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264396" y="228600"/>
            <a:ext cx="2025383" cy="911351"/>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19" name="bg object 19"/>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20" name="bg object 20"/>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4" name="Holder 4"/>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388450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43" y="5564123"/>
            <a:ext cx="2025395"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916938" y="1977179"/>
            <a:ext cx="10358122" cy="1995170"/>
          </a:xfrm>
          <a:prstGeom prst="rect">
            <a:avLst/>
          </a:prstGeom>
        </p:spPr>
        <p:txBody>
          <a:bodyPr wrap="square" lIns="0" tIns="0" rIns="0" bIns="0">
            <a:spAutoFit/>
          </a:bodyPr>
          <a:lstStyle>
            <a:lvl1pPr>
              <a:defRPr sz="6800" b="0" i="0">
                <a:solidFill>
                  <a:schemeClr val="tx1"/>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1064935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5846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1903842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58466"/>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486536" y="1651198"/>
            <a:ext cx="4343400" cy="4017645"/>
          </a:xfrm>
          <a:prstGeom prst="rect">
            <a:avLst/>
          </a:prstGeom>
        </p:spPr>
        <p:txBody>
          <a:bodyPr wrap="square" lIns="0" tIns="0" rIns="0" bIns="0">
            <a:spAutoFit/>
          </a:bodyPr>
          <a:lstStyle>
            <a:lvl1pPr>
              <a:defRPr sz="2400" b="1" i="0">
                <a:solidFill>
                  <a:srgbClr val="21252A"/>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7" name="Holder 7"/>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79201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8BCFB-F63E-4927-A5D7-64161AC82F4D}"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27946-A10C-4B1D-8381-EC79B4CA6C6A}" type="slidenum">
              <a:rPr lang="en-US" smtClean="0"/>
              <a:t>‹#›</a:t>
            </a:fld>
            <a:endParaRPr lang="en-US"/>
          </a:p>
        </p:txBody>
      </p:sp>
    </p:spTree>
    <p:extLst>
      <p:ext uri="{BB962C8B-B14F-4D97-AF65-F5344CB8AC3E}">
        <p14:creationId xmlns:p14="http://schemas.microsoft.com/office/powerpoint/2010/main" val="39397998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F5846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5" name="Holder 5"/>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1565044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4" name="Holder 4"/>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259010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68BCFB-F63E-4927-A5D7-64161AC82F4D}"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27946-A10C-4B1D-8381-EC79B4CA6C6A}" type="slidenum">
              <a:rPr lang="en-US" smtClean="0"/>
              <a:t>‹#›</a:t>
            </a:fld>
            <a:endParaRPr lang="en-US"/>
          </a:p>
        </p:txBody>
      </p:sp>
    </p:spTree>
    <p:extLst>
      <p:ext uri="{BB962C8B-B14F-4D97-AF65-F5344CB8AC3E}">
        <p14:creationId xmlns:p14="http://schemas.microsoft.com/office/powerpoint/2010/main" val="3132532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8BCFB-F63E-4927-A5D7-64161AC82F4D}"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27946-A10C-4B1D-8381-EC79B4CA6C6A}" type="slidenum">
              <a:rPr lang="en-US" smtClean="0"/>
              <a:t>‹#›</a:t>
            </a:fld>
            <a:endParaRPr lang="en-US"/>
          </a:p>
        </p:txBody>
      </p:sp>
    </p:spTree>
    <p:extLst>
      <p:ext uri="{BB962C8B-B14F-4D97-AF65-F5344CB8AC3E}">
        <p14:creationId xmlns:p14="http://schemas.microsoft.com/office/powerpoint/2010/main" val="3233850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8BCFB-F63E-4927-A5D7-64161AC82F4D}"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27946-A10C-4B1D-8381-EC79B4CA6C6A}" type="slidenum">
              <a:rPr lang="en-US" smtClean="0"/>
              <a:t>‹#›</a:t>
            </a:fld>
            <a:endParaRPr lang="en-US"/>
          </a:p>
        </p:txBody>
      </p:sp>
    </p:spTree>
    <p:extLst>
      <p:ext uri="{BB962C8B-B14F-4D97-AF65-F5344CB8AC3E}">
        <p14:creationId xmlns:p14="http://schemas.microsoft.com/office/powerpoint/2010/main" val="196793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8BCFB-F63E-4927-A5D7-64161AC82F4D}"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27946-A10C-4B1D-8381-EC79B4CA6C6A}" type="slidenum">
              <a:rPr lang="en-US" smtClean="0"/>
              <a:t>‹#›</a:t>
            </a:fld>
            <a:endParaRPr lang="en-US"/>
          </a:p>
        </p:txBody>
      </p:sp>
    </p:spTree>
    <p:extLst>
      <p:ext uri="{BB962C8B-B14F-4D97-AF65-F5344CB8AC3E}">
        <p14:creationId xmlns:p14="http://schemas.microsoft.com/office/powerpoint/2010/main" val="204415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8BCFB-F63E-4927-A5D7-64161AC82F4D}"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27946-A10C-4B1D-8381-EC79B4CA6C6A}" type="slidenum">
              <a:rPr lang="en-US" smtClean="0"/>
              <a:t>‹#›</a:t>
            </a:fld>
            <a:endParaRPr lang="en-US"/>
          </a:p>
        </p:txBody>
      </p:sp>
    </p:spTree>
    <p:extLst>
      <p:ext uri="{BB962C8B-B14F-4D97-AF65-F5344CB8AC3E}">
        <p14:creationId xmlns:p14="http://schemas.microsoft.com/office/powerpoint/2010/main" val="362973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68BCFB-F63E-4927-A5D7-64161AC82F4D}"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27946-A10C-4B1D-8381-EC79B4CA6C6A}" type="slidenum">
              <a:rPr lang="en-US" smtClean="0"/>
              <a:t>‹#›</a:t>
            </a:fld>
            <a:endParaRPr lang="en-US"/>
          </a:p>
        </p:txBody>
      </p:sp>
    </p:spTree>
    <p:extLst>
      <p:ext uri="{BB962C8B-B14F-4D97-AF65-F5344CB8AC3E}">
        <p14:creationId xmlns:p14="http://schemas.microsoft.com/office/powerpoint/2010/main" val="43717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68BCFB-F63E-4927-A5D7-64161AC82F4D}"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27946-A10C-4B1D-8381-EC79B4CA6C6A}" type="slidenum">
              <a:rPr lang="en-US" smtClean="0"/>
              <a:t>‹#›</a:t>
            </a:fld>
            <a:endParaRPr lang="en-US"/>
          </a:p>
        </p:txBody>
      </p:sp>
    </p:spTree>
    <p:extLst>
      <p:ext uri="{BB962C8B-B14F-4D97-AF65-F5344CB8AC3E}">
        <p14:creationId xmlns:p14="http://schemas.microsoft.com/office/powerpoint/2010/main" val="296192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8BCFB-F63E-4927-A5D7-64161AC82F4D}" type="datetimeFigureOut">
              <a:rPr lang="en-US" smtClean="0"/>
              <a:t>7/30/2021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27946-A10C-4B1D-8381-EC79B4CA6C6A}" type="slidenum">
              <a:rPr lang="en-US" smtClean="0"/>
              <a:t>‹#›</a:t>
            </a:fld>
            <a:endParaRPr lang="en-US"/>
          </a:p>
        </p:txBody>
      </p:sp>
    </p:spTree>
    <p:extLst>
      <p:ext uri="{BB962C8B-B14F-4D97-AF65-F5344CB8AC3E}">
        <p14:creationId xmlns:p14="http://schemas.microsoft.com/office/powerpoint/2010/main" val="3563378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264396" y="228600"/>
            <a:ext cx="2025383" cy="911351"/>
          </a:xfrm>
          <a:prstGeom prst="rect">
            <a:avLst/>
          </a:prstGeom>
        </p:spPr>
      </p:pic>
      <p:pic>
        <p:nvPicPr>
          <p:cNvPr id="17" name="bg object 17"/>
          <p:cNvPicPr/>
          <p:nvPr/>
        </p:nvPicPr>
        <p:blipFill>
          <a:blip r:embed="rId8"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2" name="Holder 2"/>
          <p:cNvSpPr>
            <a:spLocks noGrp="1"/>
          </p:cNvSpPr>
          <p:nvPr>
            <p:ph type="title"/>
          </p:nvPr>
        </p:nvSpPr>
        <p:spPr>
          <a:xfrm>
            <a:off x="529116" y="180190"/>
            <a:ext cx="6682740" cy="574040"/>
          </a:xfrm>
          <a:prstGeom prst="rect">
            <a:avLst/>
          </a:prstGeom>
        </p:spPr>
        <p:txBody>
          <a:bodyPr wrap="square" lIns="0" tIns="0" rIns="0" bIns="0">
            <a:spAutoFit/>
          </a:bodyPr>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a:xfrm>
            <a:off x="603250" y="1993900"/>
            <a:ext cx="10731500" cy="29432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6" name="Holder 6"/>
          <p:cNvSpPr>
            <a:spLocks noGrp="1"/>
          </p:cNvSpPr>
          <p:nvPr>
            <p:ph type="sldNum" sz="quarter" idx="7"/>
          </p:nvPr>
        </p:nvSpPr>
        <p:spPr>
          <a:xfrm>
            <a:off x="11280647" y="6444636"/>
            <a:ext cx="247015" cy="196215"/>
          </a:xfrm>
          <a:prstGeom prst="rect">
            <a:avLst/>
          </a:prstGeom>
        </p:spPr>
        <p:txBody>
          <a:bodyPr wrap="square" lIns="0" tIns="0" rIns="0" bIns="0">
            <a:spAutoFit/>
          </a:bodyPr>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3616341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7682" y="53528"/>
            <a:ext cx="6934834" cy="1731645"/>
          </a:xfrm>
          <a:prstGeom prst="rect">
            <a:avLst/>
          </a:prstGeom>
        </p:spPr>
        <p:txBody>
          <a:bodyPr wrap="square" lIns="0" tIns="0" rIns="0" bIns="0">
            <a:spAutoFit/>
          </a:bodyPr>
          <a:lstStyle>
            <a:lvl1pPr>
              <a:defRPr sz="4000" b="1" i="0">
                <a:solidFill>
                  <a:srgbClr val="F58466"/>
                </a:solidFill>
                <a:latin typeface="Arial"/>
                <a:cs typeface="Arial"/>
              </a:defRPr>
            </a:lvl1pPr>
          </a:lstStyle>
          <a:p>
            <a:endParaRPr/>
          </a:p>
        </p:txBody>
      </p:sp>
      <p:sp>
        <p:nvSpPr>
          <p:cNvPr id="3" name="Holder 3"/>
          <p:cNvSpPr>
            <a:spLocks noGrp="1"/>
          </p:cNvSpPr>
          <p:nvPr>
            <p:ph type="body" idx="1"/>
          </p:nvPr>
        </p:nvSpPr>
        <p:spPr>
          <a:xfrm>
            <a:off x="780606" y="1784106"/>
            <a:ext cx="10471150" cy="41059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7/30/2021</a:t>
            </a:fld>
            <a:endParaRPr lang="en-US"/>
          </a:p>
        </p:txBody>
      </p:sp>
      <p:sp>
        <p:nvSpPr>
          <p:cNvPr id="6" name="Holder 6"/>
          <p:cNvSpPr>
            <a:spLocks noGrp="1"/>
          </p:cNvSpPr>
          <p:nvPr>
            <p:ph type="sldNum" sz="quarter" idx="7"/>
          </p:nvPr>
        </p:nvSpPr>
        <p:spPr>
          <a:xfrm>
            <a:off x="11280647" y="6444639"/>
            <a:ext cx="247015" cy="196215"/>
          </a:xfrm>
          <a:prstGeom prst="rect">
            <a:avLst/>
          </a:prstGeom>
        </p:spPr>
        <p:txBody>
          <a:bodyPr wrap="square" lIns="0" tIns="0" rIns="0" bIns="0">
            <a:spAutoFit/>
          </a:bodyPr>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41405087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redcap.healthlnk.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hyperlink" Target="mailto:Ieshia.Johnson@northwestern.edu"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hyperlink" Target="https://ilpqc.org/ILPQC%202020+/Birth%20Equity/BE%20Key%20Drivers%20Diagram.pptx" TargetMode="External"/><Relationship Id="rId3" Type="http://schemas.openxmlformats.org/officeDocument/2006/relationships/image" Target="../media/image6.png"/><Relationship Id="rId7" Type="http://schemas.openxmlformats.org/officeDocument/2006/relationships/hyperlink" Target="https://ilpqc.org/ILPQC%202020+/Birth%20Equity/ILPQC%20BE%20Monthly%20Data%20Collection%20Form_FINAL_5.17.docx" TargetMode="External"/><Relationship Id="rId12"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hyperlink" Target="https://redcap.healthlnk.org/surveys/?s=LFF9LL84AK" TargetMode="External"/><Relationship Id="rId11" Type="http://schemas.openxmlformats.org/officeDocument/2006/relationships/image" Target="../media/image39.jpeg"/><Relationship Id="rId5" Type="http://schemas.openxmlformats.org/officeDocument/2006/relationships/hyperlink" Target="https://redcap.healthlnk.org/surveys/?s=4WMF8XFH9W" TargetMode="External"/><Relationship Id="rId10" Type="http://schemas.openxmlformats.org/officeDocument/2006/relationships/hyperlink" Target="https://ilpqc.org/birthequity/" TargetMode="External"/><Relationship Id="rId4" Type="http://schemas.openxmlformats.org/officeDocument/2006/relationships/image" Target="../media/image18.png"/><Relationship Id="rId9" Type="http://schemas.openxmlformats.org/officeDocument/2006/relationships/hyperlink" Target="https://ilpqc.org/ILPQC%202020+/Birth%20Equity/BE%20Key%20Opportunities%20for%20Improvement.pptx"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6.png"/><Relationship Id="rId7"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hyperlink" Target="https://ilpqc.org/ILPQC%202020+/PVB/Toolkit/IR/30-60-90%20Day%20Plan%20Template.pdf" TargetMode="External"/><Relationship Id="rId5" Type="http://schemas.openxmlformats.org/officeDocument/2006/relationships/hyperlink" Target="https://ilpqc.org/ILPQC%202020+/PVB/Toolkit/IR/PDSA%20Worksheet.pdf" TargetMode="Externa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43.jpg"/><Relationship Id="rId5" Type="http://schemas.openxmlformats.org/officeDocument/2006/relationships/hyperlink" Target="https://northwestern.zoom.us/webinar/register/WN_cfzr5ikdQNSkk_TopnWD7g" TargetMode="Externa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redcap.healthlnk.or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hyperlink" Target="mailto:info@ilpqc.or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93875"/>
            <a:ext cx="12192000" cy="5564505"/>
            <a:chOff x="0" y="1293875"/>
            <a:chExt cx="12192000" cy="5564505"/>
          </a:xfrm>
        </p:grpSpPr>
        <p:sp>
          <p:nvSpPr>
            <p:cNvPr id="3" name="object 3"/>
            <p:cNvSpPr/>
            <p:nvPr/>
          </p:nvSpPr>
          <p:spPr>
            <a:xfrm>
              <a:off x="902208" y="1293875"/>
              <a:ext cx="11290300" cy="3823970"/>
            </a:xfrm>
            <a:custGeom>
              <a:avLst/>
              <a:gdLst/>
              <a:ahLst/>
              <a:cxnLst/>
              <a:rect l="l" t="t" r="r" b="b"/>
              <a:pathLst>
                <a:path w="11290300" h="3823970">
                  <a:moveTo>
                    <a:pt x="11289792" y="0"/>
                  </a:moveTo>
                  <a:lnTo>
                    <a:pt x="0" y="0"/>
                  </a:lnTo>
                  <a:lnTo>
                    <a:pt x="0" y="3823716"/>
                  </a:lnTo>
                  <a:lnTo>
                    <a:pt x="11289792" y="3823716"/>
                  </a:lnTo>
                  <a:lnTo>
                    <a:pt x="11289792" y="0"/>
                  </a:lnTo>
                  <a:close/>
                </a:path>
              </a:pathLst>
            </a:custGeom>
            <a:solidFill>
              <a:srgbClr val="F3F6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520189" y="3509009"/>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6" name="object 6"/>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object 7"/>
            <p:cNvPicPr/>
            <p:nvPr/>
          </p:nvPicPr>
          <p:blipFill>
            <a:blip r:embed="rId4" cstate="print"/>
            <a:stretch>
              <a:fillRect/>
            </a:stretch>
          </p:blipFill>
          <p:spPr>
            <a:xfrm>
              <a:off x="313956" y="5564123"/>
              <a:ext cx="2025383" cy="911351"/>
            </a:xfrm>
            <a:prstGeom prst="rect">
              <a:avLst/>
            </a:prstGeom>
          </p:spPr>
        </p:pic>
      </p:grpSp>
      <p:sp>
        <p:nvSpPr>
          <p:cNvPr id="8" name="object 8"/>
          <p:cNvSpPr txBox="1"/>
          <p:nvPr/>
        </p:nvSpPr>
        <p:spPr>
          <a:xfrm>
            <a:off x="1230793" y="2161368"/>
            <a:ext cx="6319539" cy="1243289"/>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4000" b="0" i="0" u="none" strike="noStrike" kern="1200" cap="none" spc="-5" normalizeH="0" baseline="0" noProof="0" dirty="0" smtClean="0">
                <a:ln>
                  <a:noFill/>
                </a:ln>
                <a:solidFill>
                  <a:srgbClr val="444B54"/>
                </a:solidFill>
                <a:effectLst/>
                <a:uLnTx/>
                <a:uFillTx/>
                <a:latin typeface="Arial"/>
                <a:ea typeface="+mn-ea"/>
                <a:cs typeface="Arial"/>
              </a:rPr>
              <a:t>Birth Equity Data Discussion</a:t>
            </a:r>
            <a:r>
              <a:rPr kumimoji="0" lang="en-US" sz="4000" b="0" i="0" u="none" strike="noStrike" kern="1200" cap="none" spc="-5" normalizeH="0" noProof="0" dirty="0" smtClean="0">
                <a:ln>
                  <a:noFill/>
                </a:ln>
                <a:solidFill>
                  <a:srgbClr val="444B54"/>
                </a:solidFill>
                <a:effectLst/>
                <a:uLnTx/>
                <a:uFillTx/>
                <a:latin typeface="Arial"/>
                <a:ea typeface="+mn-ea"/>
                <a:cs typeface="Arial"/>
              </a:rPr>
              <a:t> Webinar </a:t>
            </a:r>
            <a:endParaRPr kumimoji="0" sz="4000" b="0" i="0" u="none" strike="noStrike" kern="1200" cap="none" spc="0" normalizeH="0" baseline="0" noProof="0" dirty="0">
              <a:ln>
                <a:noFill/>
              </a:ln>
              <a:solidFill>
                <a:prstClr val="black"/>
              </a:solidFill>
              <a:effectLst/>
              <a:uLnTx/>
              <a:uFillTx/>
              <a:latin typeface="Arial"/>
              <a:ea typeface="+mn-ea"/>
              <a:cs typeface="Arial"/>
            </a:endParaRPr>
          </a:p>
        </p:txBody>
      </p:sp>
      <p:sp>
        <p:nvSpPr>
          <p:cNvPr id="9" name="object 9"/>
          <p:cNvSpPr txBox="1"/>
          <p:nvPr/>
        </p:nvSpPr>
        <p:spPr>
          <a:xfrm>
            <a:off x="1492050" y="3665769"/>
            <a:ext cx="2713355" cy="93726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24600"/>
              </a:lnSpc>
              <a:spcBef>
                <a:spcPts val="100"/>
              </a:spcBef>
              <a:spcAft>
                <a:spcPts val="0"/>
              </a:spcAft>
              <a:buClrTx/>
              <a:buSzTx/>
              <a:buFontTx/>
              <a:buNone/>
              <a:tabLst/>
              <a:defRPr/>
            </a:pPr>
            <a:r>
              <a:rPr kumimoji="0" sz="2400" b="0" i="0" u="none" strike="noStrike" kern="1200" cap="none" spc="-5" normalizeH="0" baseline="0" noProof="0" dirty="0" smtClean="0">
                <a:ln>
                  <a:noFill/>
                </a:ln>
                <a:solidFill>
                  <a:srgbClr val="444B54"/>
                </a:solidFill>
                <a:effectLst/>
                <a:uLnTx/>
                <a:uFillTx/>
                <a:latin typeface="Arial"/>
                <a:ea typeface="+mn-ea"/>
                <a:cs typeface="Arial"/>
              </a:rPr>
              <a:t>Ju</a:t>
            </a:r>
            <a:r>
              <a:rPr kumimoji="0" lang="en-US" sz="2400" b="0" i="0" u="none" strike="noStrike" kern="1200" cap="none" spc="-5" normalizeH="0" baseline="0" noProof="0" dirty="0" smtClean="0">
                <a:ln>
                  <a:noFill/>
                </a:ln>
                <a:solidFill>
                  <a:srgbClr val="444B54"/>
                </a:solidFill>
                <a:effectLst/>
                <a:uLnTx/>
                <a:uFillTx/>
                <a:latin typeface="Arial"/>
                <a:ea typeface="+mn-ea"/>
                <a:cs typeface="Arial"/>
              </a:rPr>
              <a:t>ly</a:t>
            </a:r>
            <a:r>
              <a:rPr kumimoji="0" sz="2400" b="0" i="0" u="none" strike="noStrike" kern="1200" cap="none" spc="0" normalizeH="0" baseline="0" noProof="0" dirty="0" smtClean="0">
                <a:ln>
                  <a:noFill/>
                </a:ln>
                <a:solidFill>
                  <a:srgbClr val="444B54"/>
                </a:solidFill>
                <a:effectLst/>
                <a:uLnTx/>
                <a:uFillTx/>
                <a:latin typeface="Arial"/>
                <a:ea typeface="+mn-ea"/>
                <a:cs typeface="Arial"/>
              </a:rPr>
              <a:t> </a:t>
            </a:r>
            <a:r>
              <a:rPr kumimoji="0" lang="en-US" sz="2400" b="0" i="0" u="none" strike="noStrike" kern="1200" cap="none" spc="-5" normalizeH="0" baseline="0" noProof="0" dirty="0" smtClean="0">
                <a:ln>
                  <a:noFill/>
                </a:ln>
                <a:solidFill>
                  <a:srgbClr val="444B54"/>
                </a:solidFill>
                <a:effectLst/>
                <a:uLnTx/>
                <a:uFillTx/>
                <a:latin typeface="Arial"/>
                <a:ea typeface="+mn-ea"/>
                <a:cs typeface="Arial"/>
              </a:rPr>
              <a:t>30</a:t>
            </a:r>
            <a:r>
              <a:rPr kumimoji="0" sz="2400" b="0" i="0" u="none" strike="noStrike" kern="1200" cap="none" spc="-5" normalizeH="0" baseline="0" noProof="0" dirty="0" smtClean="0">
                <a:ln>
                  <a:noFill/>
                </a:ln>
                <a:solidFill>
                  <a:srgbClr val="444B54"/>
                </a:solidFill>
                <a:effectLst/>
                <a:uLnTx/>
                <a:uFillTx/>
                <a:latin typeface="Arial"/>
                <a:ea typeface="+mn-ea"/>
                <a:cs typeface="Arial"/>
              </a:rPr>
              <a:t>,</a:t>
            </a:r>
            <a:r>
              <a:rPr kumimoji="0" sz="2400" b="0" i="0" u="none" strike="noStrike" kern="1200" cap="none" spc="-10" normalizeH="0" baseline="0" noProof="0" dirty="0" smtClean="0">
                <a:ln>
                  <a:noFill/>
                </a:ln>
                <a:solidFill>
                  <a:srgbClr val="444B54"/>
                </a:solidFill>
                <a:effectLst/>
                <a:uLnTx/>
                <a:uFillTx/>
                <a:latin typeface="Arial"/>
                <a:ea typeface="+mn-ea"/>
                <a:cs typeface="Arial"/>
              </a:rPr>
              <a:t> </a:t>
            </a:r>
            <a:r>
              <a:rPr kumimoji="0" sz="2400" b="0" i="0" u="none" strike="noStrike" kern="1200" cap="none" spc="-10" normalizeH="0" baseline="0" noProof="0" dirty="0">
                <a:ln>
                  <a:noFill/>
                </a:ln>
                <a:solidFill>
                  <a:srgbClr val="444B54"/>
                </a:solidFill>
                <a:effectLst/>
                <a:uLnTx/>
                <a:uFillTx/>
                <a:latin typeface="Arial"/>
                <a:ea typeface="+mn-ea"/>
                <a:cs typeface="Arial"/>
              </a:rPr>
              <a:t>2021 </a:t>
            </a:r>
            <a:r>
              <a:rPr kumimoji="0" sz="2400" b="0" i="0" u="none" strike="noStrike" kern="1200" cap="none" spc="-5" normalizeH="0" baseline="0" noProof="0" dirty="0">
                <a:ln>
                  <a:noFill/>
                </a:ln>
                <a:solidFill>
                  <a:srgbClr val="444B54"/>
                </a:solidFill>
                <a:effectLst/>
                <a:uLnTx/>
                <a:uFillTx/>
                <a:latin typeface="Arial"/>
                <a:ea typeface="+mn-ea"/>
                <a:cs typeface="Arial"/>
              </a:rPr>
              <a:t> </a:t>
            </a:r>
            <a:r>
              <a:rPr kumimoji="0" sz="2400" b="0" i="0" u="none" strike="noStrike" kern="1200" cap="none" spc="-30" normalizeH="0" baseline="0" noProof="0" dirty="0" smtClean="0">
                <a:ln>
                  <a:noFill/>
                </a:ln>
                <a:solidFill>
                  <a:srgbClr val="444B54"/>
                </a:solidFill>
                <a:effectLst/>
                <a:uLnTx/>
                <a:uFillTx/>
                <a:latin typeface="Arial"/>
                <a:ea typeface="+mn-ea"/>
                <a:cs typeface="Arial"/>
              </a:rPr>
              <a:t>1</a:t>
            </a:r>
            <a:r>
              <a:rPr kumimoji="0" lang="en-US" sz="2400" b="0" i="0" u="none" strike="noStrike" kern="1200" cap="none" spc="-30" normalizeH="0" baseline="0" noProof="0" dirty="0" smtClean="0">
                <a:ln>
                  <a:noFill/>
                </a:ln>
                <a:solidFill>
                  <a:srgbClr val="444B54"/>
                </a:solidFill>
                <a:effectLst/>
                <a:uLnTx/>
                <a:uFillTx/>
                <a:latin typeface="Arial"/>
                <a:ea typeface="+mn-ea"/>
                <a:cs typeface="Arial"/>
              </a:rPr>
              <a:t>2</a:t>
            </a:r>
            <a:r>
              <a:rPr kumimoji="0" sz="2400" b="0" i="0" u="none" strike="noStrike" kern="1200" cap="none" spc="-30" normalizeH="0" baseline="0" noProof="0" dirty="0" smtClean="0">
                <a:ln>
                  <a:noFill/>
                </a:ln>
                <a:solidFill>
                  <a:srgbClr val="444B54"/>
                </a:solidFill>
                <a:effectLst/>
                <a:uLnTx/>
                <a:uFillTx/>
                <a:latin typeface="Arial"/>
                <a:ea typeface="+mn-ea"/>
                <a:cs typeface="Arial"/>
              </a:rPr>
              <a:t>:00</a:t>
            </a:r>
            <a:r>
              <a:rPr kumimoji="0" lang="en-US" sz="2400" b="0" i="0" u="none" strike="noStrike" kern="1200" cap="none" spc="-30" normalizeH="0" baseline="0" noProof="0" dirty="0" smtClean="0">
                <a:ln>
                  <a:noFill/>
                </a:ln>
                <a:solidFill>
                  <a:srgbClr val="444B54"/>
                </a:solidFill>
                <a:effectLst/>
                <a:uLnTx/>
                <a:uFillTx/>
                <a:latin typeface="Arial"/>
                <a:ea typeface="+mn-ea"/>
                <a:cs typeface="Arial"/>
              </a:rPr>
              <a:t>p</a:t>
            </a:r>
            <a:r>
              <a:rPr kumimoji="0" sz="2400" b="0" i="0" u="none" strike="noStrike" kern="1200" cap="none" spc="-30" normalizeH="0" baseline="0" noProof="0" dirty="0" smtClean="0">
                <a:ln>
                  <a:noFill/>
                </a:ln>
                <a:solidFill>
                  <a:srgbClr val="444B54"/>
                </a:solidFill>
                <a:effectLst/>
                <a:uLnTx/>
                <a:uFillTx/>
                <a:latin typeface="Arial"/>
                <a:ea typeface="+mn-ea"/>
                <a:cs typeface="Arial"/>
              </a:rPr>
              <a:t>m</a:t>
            </a:r>
            <a:r>
              <a:rPr kumimoji="0" sz="2400" b="0" i="0" u="none" strike="noStrike" kern="1200" cap="none" spc="-25" normalizeH="0" baseline="0" noProof="0" dirty="0" smtClean="0">
                <a:ln>
                  <a:noFill/>
                </a:ln>
                <a:solidFill>
                  <a:srgbClr val="444B54"/>
                </a:solidFill>
                <a:effectLst/>
                <a:uLnTx/>
                <a:uFillTx/>
                <a:latin typeface="Arial"/>
                <a:ea typeface="+mn-ea"/>
                <a:cs typeface="Arial"/>
              </a:rPr>
              <a:t> </a:t>
            </a:r>
            <a:r>
              <a:rPr kumimoji="0" sz="2400" b="0" i="0" u="none" strike="noStrike" kern="1200" cap="none" spc="-5" normalizeH="0" baseline="0" noProof="0" dirty="0">
                <a:ln>
                  <a:noFill/>
                </a:ln>
                <a:solidFill>
                  <a:srgbClr val="444B54"/>
                </a:solidFill>
                <a:effectLst/>
                <a:uLnTx/>
                <a:uFillTx/>
                <a:latin typeface="Arial"/>
                <a:ea typeface="+mn-ea"/>
                <a:cs typeface="Arial"/>
              </a:rPr>
              <a:t>–</a:t>
            </a:r>
            <a:r>
              <a:rPr kumimoji="0" sz="2400" b="0" i="0" u="none" strike="noStrike" kern="1200" cap="none" spc="-50" normalizeH="0" baseline="0" noProof="0" dirty="0">
                <a:ln>
                  <a:noFill/>
                </a:ln>
                <a:solidFill>
                  <a:srgbClr val="444B54"/>
                </a:solidFill>
                <a:effectLst/>
                <a:uLnTx/>
                <a:uFillTx/>
                <a:latin typeface="Arial"/>
                <a:ea typeface="+mn-ea"/>
                <a:cs typeface="Arial"/>
              </a:rPr>
              <a:t> </a:t>
            </a:r>
            <a:r>
              <a:rPr kumimoji="0" sz="2400" b="0" i="0" u="none" strike="noStrike" kern="1200" cap="none" spc="-5" normalizeH="0" baseline="0" noProof="0" dirty="0" smtClean="0">
                <a:ln>
                  <a:noFill/>
                </a:ln>
                <a:solidFill>
                  <a:srgbClr val="444B54"/>
                </a:solidFill>
                <a:effectLst/>
                <a:uLnTx/>
                <a:uFillTx/>
                <a:latin typeface="Arial"/>
                <a:ea typeface="+mn-ea"/>
                <a:cs typeface="Arial"/>
              </a:rPr>
              <a:t>1:</a:t>
            </a:r>
            <a:r>
              <a:rPr lang="en-US" sz="2400" spc="-5" dirty="0" smtClean="0">
                <a:solidFill>
                  <a:srgbClr val="444B54"/>
                </a:solidFill>
                <a:latin typeface="Arial"/>
                <a:cs typeface="Arial"/>
              </a:rPr>
              <a:t>00</a:t>
            </a:r>
            <a:r>
              <a:rPr kumimoji="0" sz="2400" b="0" i="0" u="none" strike="noStrike" kern="1200" cap="none" spc="-5" normalizeH="0" baseline="0" noProof="0" dirty="0" smtClean="0">
                <a:ln>
                  <a:noFill/>
                </a:ln>
                <a:solidFill>
                  <a:srgbClr val="444B54"/>
                </a:solidFill>
                <a:effectLst/>
                <a:uLnTx/>
                <a:uFillTx/>
                <a:latin typeface="Arial"/>
                <a:ea typeface="+mn-ea"/>
                <a:cs typeface="Arial"/>
              </a:rPr>
              <a:t>pm</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7210043" y="1560575"/>
            <a:ext cx="4981829" cy="3322319"/>
          </a:xfrm>
          <a:prstGeom prst="rect">
            <a:avLst/>
          </a:prstGeom>
        </p:spPr>
      </p:pic>
    </p:spTree>
    <p:extLst>
      <p:ext uri="{BB962C8B-B14F-4D97-AF65-F5344CB8AC3E}">
        <p14:creationId xmlns:p14="http://schemas.microsoft.com/office/powerpoint/2010/main" val="1114789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88340" y="666210"/>
            <a:ext cx="6644277" cy="566181"/>
          </a:xfrm>
          <a:prstGeom prst="rect">
            <a:avLst/>
          </a:prstGeom>
        </p:spPr>
        <p:txBody>
          <a:bodyPr vert="horz" wrap="square" lIns="0" tIns="12065" rIns="0" bIns="0" rtlCol="0">
            <a:spAutoFit/>
          </a:bodyPr>
          <a:lstStyle/>
          <a:p>
            <a:pPr marL="12700">
              <a:lnSpc>
                <a:spcPct val="100000"/>
              </a:lnSpc>
              <a:spcBef>
                <a:spcPts val="95"/>
              </a:spcBef>
            </a:pPr>
            <a:r>
              <a:rPr lang="en-US" b="1" spc="-5" dirty="0">
                <a:solidFill>
                  <a:srgbClr val="F58466"/>
                </a:solidFill>
                <a:latin typeface="Goudy Old Style"/>
                <a:cs typeface="Goudy Old Style"/>
              </a:rPr>
              <a:t>REDCap </a:t>
            </a:r>
            <a:r>
              <a:rPr lang="en-US" b="1" dirty="0">
                <a:solidFill>
                  <a:srgbClr val="F58466"/>
                </a:solidFill>
                <a:latin typeface="Goudy Old Style"/>
                <a:cs typeface="Goudy Old Style"/>
              </a:rPr>
              <a:t>Interface</a:t>
            </a:r>
            <a:r>
              <a:rPr lang="en-US" b="1" spc="-30" dirty="0">
                <a:solidFill>
                  <a:srgbClr val="F58466"/>
                </a:solidFill>
                <a:latin typeface="Goudy Old Style"/>
                <a:cs typeface="Goudy Old Style"/>
              </a:rPr>
              <a:t> </a:t>
            </a:r>
            <a:r>
              <a:rPr lang="en-US" b="1" spc="-10" dirty="0">
                <a:solidFill>
                  <a:srgbClr val="F58466"/>
                </a:solidFill>
                <a:latin typeface="Goudy Old Style"/>
                <a:cs typeface="Goudy Old Style"/>
              </a:rPr>
              <a:t>Overview</a:t>
            </a:r>
            <a:endParaRPr lang="en-US" dirty="0">
              <a:latin typeface="Goudy Old Style"/>
              <a:cs typeface="Goudy Old Style"/>
            </a:endParaRPr>
          </a:p>
        </p:txBody>
      </p:sp>
      <p:pic>
        <p:nvPicPr>
          <p:cNvPr id="7" name="Picture 6"/>
          <p:cNvPicPr>
            <a:picLocks noChangeAspect="1"/>
          </p:cNvPicPr>
          <p:nvPr/>
        </p:nvPicPr>
        <p:blipFill>
          <a:blip r:embed="rId3"/>
          <a:stretch>
            <a:fillRect/>
          </a:stretch>
        </p:blipFill>
        <p:spPr>
          <a:xfrm>
            <a:off x="1805178" y="2599223"/>
            <a:ext cx="8976033" cy="3541209"/>
          </a:xfrm>
          <a:prstGeom prst="rect">
            <a:avLst/>
          </a:prstGeom>
        </p:spPr>
      </p:pic>
      <p:sp>
        <p:nvSpPr>
          <p:cNvPr id="8" name="Rectangle 7"/>
          <p:cNvSpPr/>
          <p:nvPr/>
        </p:nvSpPr>
        <p:spPr>
          <a:xfrm>
            <a:off x="2136271" y="1982367"/>
            <a:ext cx="8057334" cy="523220"/>
          </a:xfrm>
          <a:prstGeom prst="rect">
            <a:avLst/>
          </a:prstGeom>
        </p:spPr>
        <p:txBody>
          <a:bodyPr wrap="none">
            <a:spAutoFit/>
          </a:bodyPr>
          <a:lstStyle/>
          <a:p>
            <a:pPr marL="12700" lvl="0">
              <a:spcBef>
                <a:spcPts val="100"/>
              </a:spcBef>
            </a:pPr>
            <a:r>
              <a:rPr lang="en-US" sz="2800" spc="-5" dirty="0">
                <a:solidFill>
                  <a:prstClr val="black"/>
                </a:solidFill>
                <a:latin typeface="Arial"/>
                <a:cs typeface="Arial"/>
              </a:rPr>
              <a:t>REDCap </a:t>
            </a:r>
            <a:r>
              <a:rPr lang="en-US" sz="2800" spc="-10" dirty="0">
                <a:solidFill>
                  <a:prstClr val="black"/>
                </a:solidFill>
                <a:latin typeface="Arial"/>
                <a:cs typeface="Arial"/>
              </a:rPr>
              <a:t>Log </a:t>
            </a:r>
            <a:r>
              <a:rPr lang="en-US" sz="2800" dirty="0">
                <a:solidFill>
                  <a:prstClr val="black"/>
                </a:solidFill>
                <a:latin typeface="Arial"/>
                <a:cs typeface="Arial"/>
              </a:rPr>
              <a:t>In </a:t>
            </a:r>
            <a:r>
              <a:rPr lang="en-US" sz="2800" spc="-10" dirty="0">
                <a:solidFill>
                  <a:prstClr val="black"/>
                </a:solidFill>
                <a:latin typeface="Arial"/>
                <a:cs typeface="Arial"/>
              </a:rPr>
              <a:t>Page</a:t>
            </a:r>
            <a:r>
              <a:rPr lang="en-US" sz="2800" spc="-30" dirty="0">
                <a:solidFill>
                  <a:prstClr val="black"/>
                </a:solidFill>
                <a:latin typeface="Arial"/>
                <a:cs typeface="Arial"/>
              </a:rPr>
              <a:t> </a:t>
            </a:r>
            <a:r>
              <a:rPr lang="en-US" sz="2800" u="sng" spc="-5" dirty="0">
                <a:solidFill>
                  <a:srgbClr val="0000FF"/>
                </a:solidFill>
                <a:uFill>
                  <a:solidFill>
                    <a:srgbClr val="0000FF"/>
                  </a:solidFill>
                </a:uFill>
                <a:latin typeface="Arial"/>
                <a:cs typeface="Arial"/>
                <a:hlinkClick r:id="rId4"/>
              </a:rPr>
              <a:t>https://redcap.healthlnk.org</a:t>
            </a:r>
            <a:endParaRPr lang="en-US" sz="2800" dirty="0">
              <a:solidFill>
                <a:prstClr val="black"/>
              </a:solidFill>
              <a:latin typeface="Arial"/>
              <a:cs typeface="Arial"/>
            </a:endParaRPr>
          </a:p>
        </p:txBody>
      </p:sp>
    </p:spTree>
    <p:extLst>
      <p:ext uri="{BB962C8B-B14F-4D97-AF65-F5344CB8AC3E}">
        <p14:creationId xmlns:p14="http://schemas.microsoft.com/office/powerpoint/2010/main" val="4102698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88340" y="666210"/>
            <a:ext cx="6644277" cy="566181"/>
          </a:xfrm>
          <a:prstGeom prst="rect">
            <a:avLst/>
          </a:prstGeom>
        </p:spPr>
        <p:txBody>
          <a:bodyPr vert="horz" wrap="square" lIns="0" tIns="12065" rIns="0" bIns="0" rtlCol="0">
            <a:spAutoFit/>
          </a:bodyPr>
          <a:lstStyle/>
          <a:p>
            <a:pPr marL="12700">
              <a:lnSpc>
                <a:spcPct val="100000"/>
              </a:lnSpc>
              <a:spcBef>
                <a:spcPts val="95"/>
              </a:spcBef>
            </a:pPr>
            <a:r>
              <a:rPr lang="en-US" b="1" spc="-5" dirty="0">
                <a:solidFill>
                  <a:srgbClr val="F58466"/>
                </a:solidFill>
                <a:latin typeface="Goudy Old Style"/>
                <a:cs typeface="Goudy Old Style"/>
              </a:rPr>
              <a:t>REDCap </a:t>
            </a:r>
            <a:r>
              <a:rPr lang="en-US" b="1" dirty="0">
                <a:solidFill>
                  <a:srgbClr val="F58466"/>
                </a:solidFill>
                <a:latin typeface="Goudy Old Style"/>
                <a:cs typeface="Goudy Old Style"/>
              </a:rPr>
              <a:t>Interface</a:t>
            </a:r>
            <a:r>
              <a:rPr lang="en-US" b="1" spc="-30" dirty="0">
                <a:solidFill>
                  <a:srgbClr val="F58466"/>
                </a:solidFill>
                <a:latin typeface="Goudy Old Style"/>
                <a:cs typeface="Goudy Old Style"/>
              </a:rPr>
              <a:t> </a:t>
            </a:r>
            <a:r>
              <a:rPr lang="en-US" b="1" spc="-10" dirty="0">
                <a:solidFill>
                  <a:srgbClr val="F58466"/>
                </a:solidFill>
                <a:latin typeface="Goudy Old Style"/>
                <a:cs typeface="Goudy Old Style"/>
              </a:rPr>
              <a:t>Overview</a:t>
            </a:r>
            <a:endParaRPr lang="en-US" dirty="0">
              <a:latin typeface="Goudy Old Style"/>
              <a:cs typeface="Goudy Old Style"/>
            </a:endParaRPr>
          </a:p>
        </p:txBody>
      </p:sp>
      <p:pic>
        <p:nvPicPr>
          <p:cNvPr id="5" name="Picture 4"/>
          <p:cNvPicPr>
            <a:picLocks noChangeAspect="1"/>
          </p:cNvPicPr>
          <p:nvPr/>
        </p:nvPicPr>
        <p:blipFill>
          <a:blip r:embed="rId3"/>
          <a:stretch>
            <a:fillRect/>
          </a:stretch>
        </p:blipFill>
        <p:spPr>
          <a:xfrm>
            <a:off x="245079" y="1869296"/>
            <a:ext cx="5389367" cy="5023539"/>
          </a:xfrm>
          <a:prstGeom prst="rect">
            <a:avLst/>
          </a:prstGeom>
        </p:spPr>
      </p:pic>
      <p:sp>
        <p:nvSpPr>
          <p:cNvPr id="6" name="Rectangle 5"/>
          <p:cNvSpPr/>
          <p:nvPr/>
        </p:nvSpPr>
        <p:spPr>
          <a:xfrm>
            <a:off x="368456" y="1505325"/>
            <a:ext cx="4123245" cy="400110"/>
          </a:xfrm>
          <a:prstGeom prst="rect">
            <a:avLst/>
          </a:prstGeom>
        </p:spPr>
        <p:txBody>
          <a:bodyPr wrap="none">
            <a:spAutoFit/>
          </a:bodyPr>
          <a:lstStyle/>
          <a:p>
            <a:r>
              <a:rPr lang="en-US" sz="2000" dirty="0" smtClean="0"/>
              <a:t>REDCap Landing Page After Logging in</a:t>
            </a:r>
            <a:endParaRPr lang="en-US" sz="2000" dirty="0"/>
          </a:p>
        </p:txBody>
      </p:sp>
      <p:pic>
        <p:nvPicPr>
          <p:cNvPr id="9" name="Picture 8"/>
          <p:cNvPicPr>
            <a:picLocks noChangeAspect="1"/>
          </p:cNvPicPr>
          <p:nvPr/>
        </p:nvPicPr>
        <p:blipFill>
          <a:blip r:embed="rId4"/>
          <a:stretch>
            <a:fillRect/>
          </a:stretch>
        </p:blipFill>
        <p:spPr>
          <a:xfrm>
            <a:off x="4010479" y="3428401"/>
            <a:ext cx="8181522" cy="962025"/>
          </a:xfrm>
          <a:prstGeom prst="rect">
            <a:avLst/>
          </a:prstGeom>
        </p:spPr>
      </p:pic>
      <p:sp>
        <p:nvSpPr>
          <p:cNvPr id="10" name="Rectangle 9"/>
          <p:cNvSpPr/>
          <p:nvPr/>
        </p:nvSpPr>
        <p:spPr>
          <a:xfrm>
            <a:off x="6162242" y="3007955"/>
            <a:ext cx="3986348" cy="369332"/>
          </a:xfrm>
          <a:prstGeom prst="rect">
            <a:avLst/>
          </a:prstGeom>
        </p:spPr>
        <p:txBody>
          <a:bodyPr wrap="none">
            <a:spAutoFit/>
          </a:bodyPr>
          <a:lstStyle/>
          <a:p>
            <a:r>
              <a:rPr lang="en-US" spc="-5" dirty="0">
                <a:solidFill>
                  <a:prstClr val="black"/>
                </a:solidFill>
                <a:latin typeface="Arial"/>
                <a:cs typeface="Arial"/>
              </a:rPr>
              <a:t>REDCap “My Projects” Landing</a:t>
            </a:r>
            <a:r>
              <a:rPr lang="en-US" spc="5" dirty="0">
                <a:solidFill>
                  <a:prstClr val="black"/>
                </a:solidFill>
                <a:latin typeface="Arial"/>
                <a:cs typeface="Arial"/>
              </a:rPr>
              <a:t> </a:t>
            </a:r>
            <a:r>
              <a:rPr lang="en-US" spc="-5" dirty="0">
                <a:solidFill>
                  <a:prstClr val="black"/>
                </a:solidFill>
                <a:latin typeface="Arial"/>
                <a:cs typeface="Arial"/>
              </a:rPr>
              <a:t>Page</a:t>
            </a:r>
            <a:endParaRPr lang="en-US" sz="2000" dirty="0"/>
          </a:p>
        </p:txBody>
      </p:sp>
      <p:sp>
        <p:nvSpPr>
          <p:cNvPr id="11" name="Oval 10"/>
          <p:cNvSpPr/>
          <p:nvPr/>
        </p:nvSpPr>
        <p:spPr>
          <a:xfrm>
            <a:off x="3875315" y="3700407"/>
            <a:ext cx="2420982" cy="418011"/>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73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287746" y="332958"/>
            <a:ext cx="8769169" cy="1120178"/>
          </a:xfrm>
          <a:prstGeom prst="rect">
            <a:avLst/>
          </a:prstGeom>
        </p:spPr>
        <p:txBody>
          <a:bodyPr vert="horz" wrap="square" lIns="0" tIns="12065" rIns="0" bIns="0" rtlCol="0">
            <a:spAutoFit/>
          </a:bodyPr>
          <a:lstStyle/>
          <a:p>
            <a:pPr marL="12700">
              <a:lnSpc>
                <a:spcPct val="100000"/>
              </a:lnSpc>
              <a:spcBef>
                <a:spcPts val="95"/>
              </a:spcBef>
            </a:pPr>
            <a:r>
              <a:rPr lang="en-US" b="1" spc="-5" dirty="0">
                <a:solidFill>
                  <a:srgbClr val="F58466"/>
                </a:solidFill>
                <a:latin typeface="Goudy Old Style"/>
                <a:cs typeface="Goudy Old Style"/>
              </a:rPr>
              <a:t>Participating in multiple ILPQC Initiatives?</a:t>
            </a:r>
          </a:p>
        </p:txBody>
      </p:sp>
      <p:pic>
        <p:nvPicPr>
          <p:cNvPr id="5" name="Picture 4"/>
          <p:cNvPicPr>
            <a:picLocks noChangeAspect="1"/>
          </p:cNvPicPr>
          <p:nvPr/>
        </p:nvPicPr>
        <p:blipFill>
          <a:blip r:embed="rId3"/>
          <a:stretch>
            <a:fillRect/>
          </a:stretch>
        </p:blipFill>
        <p:spPr>
          <a:xfrm>
            <a:off x="394389" y="1569064"/>
            <a:ext cx="5236918" cy="5078408"/>
          </a:xfrm>
          <a:prstGeom prst="rect">
            <a:avLst/>
          </a:prstGeom>
        </p:spPr>
      </p:pic>
      <p:pic>
        <p:nvPicPr>
          <p:cNvPr id="6" name="Picture 5"/>
          <p:cNvPicPr>
            <a:picLocks noChangeAspect="1"/>
          </p:cNvPicPr>
          <p:nvPr/>
        </p:nvPicPr>
        <p:blipFill>
          <a:blip r:embed="rId4"/>
          <a:stretch>
            <a:fillRect/>
          </a:stretch>
        </p:blipFill>
        <p:spPr>
          <a:xfrm>
            <a:off x="5763504" y="1737537"/>
            <a:ext cx="5547360" cy="4481802"/>
          </a:xfrm>
          <a:prstGeom prst="rect">
            <a:avLst/>
          </a:prstGeom>
        </p:spPr>
      </p:pic>
      <p:sp>
        <p:nvSpPr>
          <p:cNvPr id="9" name="Oval 8"/>
          <p:cNvSpPr/>
          <p:nvPr/>
        </p:nvSpPr>
        <p:spPr>
          <a:xfrm>
            <a:off x="1140823" y="3272897"/>
            <a:ext cx="1045028" cy="45284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p:cNvSpPr/>
          <p:nvPr/>
        </p:nvSpPr>
        <p:spPr>
          <a:xfrm>
            <a:off x="5763504" y="3362978"/>
            <a:ext cx="1045028" cy="57329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8210895" y="3362978"/>
            <a:ext cx="1568829" cy="573296"/>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object 5"/>
          <p:cNvSpPr/>
          <p:nvPr/>
        </p:nvSpPr>
        <p:spPr>
          <a:xfrm>
            <a:off x="1740625" y="3499320"/>
            <a:ext cx="1368551" cy="1368551"/>
          </a:xfrm>
          <a:prstGeom prst="rect">
            <a:avLst/>
          </a:prstGeom>
          <a:blipFill>
            <a:blip r:embed="rId5"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13" name="Picture 12"/>
          <p:cNvPicPr>
            <a:picLocks noChangeAspect="1"/>
          </p:cNvPicPr>
          <p:nvPr/>
        </p:nvPicPr>
        <p:blipFill>
          <a:blip r:embed="rId6"/>
          <a:stretch>
            <a:fillRect/>
          </a:stretch>
        </p:blipFill>
        <p:spPr>
          <a:xfrm>
            <a:off x="6122672" y="3770149"/>
            <a:ext cx="1371719" cy="1365622"/>
          </a:xfrm>
          <a:prstGeom prst="rect">
            <a:avLst/>
          </a:prstGeom>
        </p:spPr>
      </p:pic>
      <p:pic>
        <p:nvPicPr>
          <p:cNvPr id="14" name="Picture 13"/>
          <p:cNvPicPr>
            <a:picLocks noChangeAspect="1"/>
          </p:cNvPicPr>
          <p:nvPr/>
        </p:nvPicPr>
        <p:blipFill>
          <a:blip r:embed="rId6"/>
          <a:stretch>
            <a:fillRect/>
          </a:stretch>
        </p:blipFill>
        <p:spPr>
          <a:xfrm>
            <a:off x="8751602" y="3770149"/>
            <a:ext cx="1371719" cy="1365622"/>
          </a:xfrm>
          <a:prstGeom prst="rect">
            <a:avLst/>
          </a:prstGeom>
        </p:spPr>
      </p:pic>
    </p:spTree>
    <p:extLst>
      <p:ext uri="{BB962C8B-B14F-4D97-AF65-F5344CB8AC3E}">
        <p14:creationId xmlns:p14="http://schemas.microsoft.com/office/powerpoint/2010/main" val="968824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grpSp>
        <p:nvGrpSpPr>
          <p:cNvPr id="3" name="object 3"/>
          <p:cNvGrpSpPr/>
          <p:nvPr/>
        </p:nvGrpSpPr>
        <p:grpSpPr>
          <a:xfrm>
            <a:off x="0" y="5020055"/>
            <a:ext cx="12192000" cy="1838325"/>
            <a:chOff x="0" y="5020055"/>
            <a:chExt cx="12192000" cy="1838325"/>
          </a:xfrm>
        </p:grpSpPr>
        <p:sp>
          <p:nvSpPr>
            <p:cNvPr id="4" name="object 4"/>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5041899"/>
              <a:ext cx="12192000" cy="1816100"/>
            </a:xfrm>
            <a:prstGeom prst="rect">
              <a:avLst/>
            </a:prstGeom>
          </p:spPr>
        </p:pic>
        <p:sp>
          <p:nvSpPr>
            <p:cNvPr id="6" name="object 6"/>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7" name="object 7"/>
            <p:cNvPicPr/>
            <p:nvPr/>
          </p:nvPicPr>
          <p:blipFill>
            <a:blip r:embed="rId4" cstate="print"/>
            <a:stretch>
              <a:fillRect/>
            </a:stretch>
          </p:blipFill>
          <p:spPr>
            <a:xfrm>
              <a:off x="313943" y="5564123"/>
              <a:ext cx="2025395" cy="911351"/>
            </a:xfrm>
            <a:prstGeom prst="rect">
              <a:avLst/>
            </a:prstGeom>
          </p:spPr>
        </p:pic>
      </p:grpSp>
      <p:sp>
        <p:nvSpPr>
          <p:cNvPr id="8" name="object 8"/>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9" name="object 9"/>
          <p:cNvSpPr txBox="1">
            <a:spLocks noGrp="1"/>
          </p:cNvSpPr>
          <p:nvPr>
            <p:ph type="title"/>
          </p:nvPr>
        </p:nvSpPr>
        <p:spPr>
          <a:xfrm>
            <a:off x="1492050" y="1251356"/>
            <a:ext cx="8844280" cy="1415415"/>
          </a:xfrm>
          <a:prstGeom prst="rect">
            <a:avLst/>
          </a:prstGeom>
        </p:spPr>
        <p:txBody>
          <a:bodyPr vert="horz" wrap="square" lIns="0" tIns="95885" rIns="0" bIns="0" rtlCol="0">
            <a:spAutoFit/>
          </a:bodyPr>
          <a:lstStyle/>
          <a:p>
            <a:pPr marL="12700" marR="38100">
              <a:lnSpc>
                <a:spcPts val="5180"/>
              </a:lnSpc>
              <a:spcBef>
                <a:spcPts val="755"/>
              </a:spcBef>
            </a:pPr>
            <a:r>
              <a:rPr sz="4800" b="0" dirty="0">
                <a:latin typeface="Arial"/>
                <a:cs typeface="Arial"/>
              </a:rPr>
              <a:t>BE</a:t>
            </a:r>
            <a:r>
              <a:rPr sz="4800" b="0" spc="-5" dirty="0">
                <a:latin typeface="Arial"/>
                <a:cs typeface="Arial"/>
              </a:rPr>
              <a:t> D</a:t>
            </a:r>
            <a:r>
              <a:rPr sz="4800" b="0" spc="-360" dirty="0">
                <a:latin typeface="Arial"/>
                <a:cs typeface="Arial"/>
              </a:rPr>
              <a:t>A</a:t>
            </a:r>
            <a:r>
              <a:rPr sz="4800" b="0" spc="-365" dirty="0">
                <a:latin typeface="Arial"/>
                <a:cs typeface="Arial"/>
              </a:rPr>
              <a:t>T</a:t>
            </a:r>
            <a:r>
              <a:rPr sz="4800" b="0" dirty="0">
                <a:latin typeface="Arial"/>
                <a:cs typeface="Arial"/>
              </a:rPr>
              <a:t>A</a:t>
            </a:r>
            <a:r>
              <a:rPr sz="4800" b="0" spc="-265" dirty="0">
                <a:latin typeface="Arial"/>
                <a:cs typeface="Arial"/>
              </a:rPr>
              <a:t> </a:t>
            </a:r>
            <a:r>
              <a:rPr sz="4800" b="0" dirty="0">
                <a:latin typeface="Arial"/>
                <a:cs typeface="Arial"/>
              </a:rPr>
              <a:t>C</a:t>
            </a:r>
            <a:r>
              <a:rPr sz="4800" b="0" spc="-5" dirty="0">
                <a:latin typeface="Arial"/>
                <a:cs typeface="Arial"/>
              </a:rPr>
              <a:t>O</a:t>
            </a:r>
            <a:r>
              <a:rPr sz="4800" b="0" spc="-10" dirty="0">
                <a:latin typeface="Arial"/>
                <a:cs typeface="Arial"/>
              </a:rPr>
              <a:t>LL</a:t>
            </a:r>
            <a:r>
              <a:rPr sz="4800" b="0" dirty="0">
                <a:latin typeface="Arial"/>
                <a:cs typeface="Arial"/>
              </a:rPr>
              <a:t>EC</a:t>
            </a:r>
            <a:r>
              <a:rPr sz="4800" b="0" spc="-5" dirty="0">
                <a:latin typeface="Arial"/>
                <a:cs typeface="Arial"/>
              </a:rPr>
              <a:t>TION</a:t>
            </a:r>
            <a:r>
              <a:rPr sz="4800" b="0" spc="45" dirty="0">
                <a:latin typeface="Arial"/>
                <a:cs typeface="Arial"/>
              </a:rPr>
              <a:t> </a:t>
            </a:r>
            <a:r>
              <a:rPr sz="4800" b="0" dirty="0">
                <a:latin typeface="Arial"/>
                <a:cs typeface="Arial"/>
              </a:rPr>
              <a:t>&amp; </a:t>
            </a:r>
            <a:r>
              <a:rPr sz="4800" b="0" spc="-5" dirty="0">
                <a:latin typeface="Arial"/>
                <a:cs typeface="Arial"/>
              </a:rPr>
              <a:t>D</a:t>
            </a:r>
            <a:r>
              <a:rPr sz="4800" b="0" spc="-360" dirty="0">
                <a:latin typeface="Arial"/>
                <a:cs typeface="Arial"/>
              </a:rPr>
              <a:t>A</a:t>
            </a:r>
            <a:r>
              <a:rPr sz="4800" b="0" spc="-365" dirty="0">
                <a:latin typeface="Arial"/>
                <a:cs typeface="Arial"/>
              </a:rPr>
              <a:t>TA  </a:t>
            </a:r>
            <a:r>
              <a:rPr sz="4800" b="0" spc="-5" dirty="0">
                <a:latin typeface="Arial"/>
                <a:cs typeface="Arial"/>
              </a:rPr>
              <a:t>FORM</a:t>
            </a:r>
            <a:endParaRPr sz="4800">
              <a:latin typeface="Arial"/>
              <a:cs typeface="Arial"/>
            </a:endParaRPr>
          </a:p>
        </p:txBody>
      </p:sp>
      <p:sp>
        <p:nvSpPr>
          <p:cNvPr id="10" name="object 10"/>
          <p:cNvSpPr txBox="1"/>
          <p:nvPr/>
        </p:nvSpPr>
        <p:spPr>
          <a:xfrm>
            <a:off x="11915647" y="6430200"/>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599"/>
                </a:solidFill>
                <a:latin typeface="Arial"/>
                <a:cs typeface="Arial"/>
              </a:rPr>
              <a:t>23</a:t>
            </a:r>
            <a:endParaRPr sz="1200">
              <a:latin typeface="Arial"/>
              <a:cs typeface="Arial"/>
            </a:endParaRPr>
          </a:p>
        </p:txBody>
      </p:sp>
    </p:spTree>
    <p:extLst>
      <p:ext uri="{BB962C8B-B14F-4D97-AF65-F5344CB8AC3E}">
        <p14:creationId xmlns:p14="http://schemas.microsoft.com/office/powerpoint/2010/main" val="677634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3" name="object 3"/>
          <p:cNvGrpSpPr/>
          <p:nvPr/>
        </p:nvGrpSpPr>
        <p:grpSpPr>
          <a:xfrm>
            <a:off x="7191756" y="0"/>
            <a:ext cx="5000625" cy="1426845"/>
            <a:chOff x="7191756" y="0"/>
            <a:chExt cx="5000625" cy="1426845"/>
          </a:xfrm>
        </p:grpSpPr>
        <p:pic>
          <p:nvPicPr>
            <p:cNvPr id="4" name="object 4"/>
            <p:cNvPicPr/>
            <p:nvPr/>
          </p:nvPicPr>
          <p:blipFill>
            <a:blip r:embed="rId3" cstate="print"/>
            <a:stretch>
              <a:fillRect/>
            </a:stretch>
          </p:blipFill>
          <p:spPr>
            <a:xfrm>
              <a:off x="9264396" y="228600"/>
              <a:ext cx="2025395" cy="911351"/>
            </a:xfrm>
            <a:prstGeom prst="rect">
              <a:avLst/>
            </a:prstGeom>
          </p:spPr>
        </p:pic>
        <p:pic>
          <p:nvPicPr>
            <p:cNvPr id="5" name="object 5"/>
            <p:cNvPicPr/>
            <p:nvPr/>
          </p:nvPicPr>
          <p:blipFill>
            <a:blip r:embed="rId4" cstate="print"/>
            <a:stretch>
              <a:fillRect/>
            </a:stretch>
          </p:blipFill>
          <p:spPr>
            <a:xfrm>
              <a:off x="7191756"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sp>
        <p:nvSpPr>
          <p:cNvPr id="7" name="object 7"/>
          <p:cNvSpPr txBox="1"/>
          <p:nvPr/>
        </p:nvSpPr>
        <p:spPr>
          <a:xfrm>
            <a:off x="11306047" y="6430202"/>
            <a:ext cx="1962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24</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txBox="1"/>
          <p:nvPr/>
        </p:nvSpPr>
        <p:spPr>
          <a:xfrm>
            <a:off x="688340" y="6430202"/>
            <a:ext cx="253492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Illinois</a:t>
            </a:r>
            <a:r>
              <a:rPr kumimoji="0" sz="1200" b="0" i="0" u="none" strike="noStrike" kern="1200" cap="none" spc="-3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Perinatal</a:t>
            </a:r>
            <a:r>
              <a:rPr kumimoji="0" sz="1200" b="0" i="0" u="none" strike="noStrike" kern="1200" cap="none" spc="-4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Quality</a:t>
            </a:r>
            <a:r>
              <a:rPr kumimoji="0" sz="1200" b="0" i="0" u="none" strike="noStrike" kern="1200" cap="none" spc="-15"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Collaborative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txBox="1">
            <a:spLocks noGrp="1"/>
          </p:cNvSpPr>
          <p:nvPr>
            <p:ph type="title"/>
          </p:nvPr>
        </p:nvSpPr>
        <p:spPr>
          <a:xfrm>
            <a:off x="78739" y="553497"/>
            <a:ext cx="7952105" cy="635000"/>
          </a:xfrm>
          <a:prstGeom prst="rect">
            <a:avLst/>
          </a:prstGeom>
        </p:spPr>
        <p:txBody>
          <a:bodyPr vert="horz" wrap="square" lIns="0" tIns="12065" rIns="0" bIns="0" rtlCol="0">
            <a:spAutoFit/>
          </a:bodyPr>
          <a:lstStyle/>
          <a:p>
            <a:pPr marL="12700">
              <a:lnSpc>
                <a:spcPct val="100000"/>
              </a:lnSpc>
              <a:spcBef>
                <a:spcPts val="95"/>
              </a:spcBef>
            </a:pPr>
            <a:r>
              <a:rPr spc="-10" dirty="0"/>
              <a:t>How</a:t>
            </a:r>
            <a:r>
              <a:rPr spc="-5" dirty="0"/>
              <a:t> </a:t>
            </a:r>
            <a:r>
              <a:rPr dirty="0"/>
              <a:t>will</a:t>
            </a:r>
            <a:r>
              <a:rPr spc="-20" dirty="0"/>
              <a:t> </a:t>
            </a:r>
            <a:r>
              <a:rPr spc="-10" dirty="0"/>
              <a:t>we</a:t>
            </a:r>
            <a:r>
              <a:rPr spc="-5" dirty="0"/>
              <a:t> </a:t>
            </a:r>
            <a:r>
              <a:rPr spc="-10" dirty="0"/>
              <a:t>show</a:t>
            </a:r>
            <a:r>
              <a:rPr spc="-15" dirty="0"/>
              <a:t> </a:t>
            </a:r>
            <a:r>
              <a:rPr spc="-5" dirty="0"/>
              <a:t>improvement?</a:t>
            </a:r>
          </a:p>
        </p:txBody>
      </p:sp>
      <p:sp>
        <p:nvSpPr>
          <p:cNvPr id="10" name="object 10"/>
          <p:cNvSpPr txBox="1"/>
          <p:nvPr/>
        </p:nvSpPr>
        <p:spPr>
          <a:xfrm>
            <a:off x="305568" y="1151405"/>
            <a:ext cx="8029575" cy="3786293"/>
          </a:xfrm>
          <a:prstGeom prst="rect">
            <a:avLst/>
          </a:prstGeom>
        </p:spPr>
        <p:txBody>
          <a:bodyPr vert="horz" wrap="square" lIns="0" tIns="175895" rIns="0" bIns="0" rtlCol="0">
            <a:spAutoFit/>
          </a:bodyPr>
          <a:lstStyle/>
          <a:p>
            <a:pPr marL="241300" marR="0" lvl="0" indent="-229235" algn="l" defTabSz="914400" rtl="0" eaLnBrk="1" fontAlgn="auto" latinLnBrk="0" hangingPunct="1">
              <a:lnSpc>
                <a:spcPct val="100000"/>
              </a:lnSpc>
              <a:spcBef>
                <a:spcPts val="1385"/>
              </a:spcBef>
              <a:spcAft>
                <a:spcPts val="0"/>
              </a:spcAft>
              <a:buClr>
                <a:srgbClr val="F5668F"/>
              </a:buClr>
              <a:buSzTx/>
              <a:buFontTx/>
              <a:buChar char="•"/>
              <a:tabLst>
                <a:tab pos="241935" algn="l"/>
                <a:tab pos="4464050" algn="l"/>
              </a:tabLst>
              <a:defRPr/>
            </a:pPr>
            <a:r>
              <a:rPr kumimoji="0" sz="2800" b="0" i="0" u="none" strike="noStrike" kern="1200" cap="none" spc="-15" normalizeH="0" baseline="0" noProof="0" dirty="0">
                <a:ln>
                  <a:noFill/>
                </a:ln>
                <a:solidFill>
                  <a:prstClr val="black"/>
                </a:solidFill>
                <a:effectLst/>
                <a:uLnTx/>
                <a:uFillTx/>
                <a:latin typeface="Arial"/>
                <a:ea typeface="+mn-ea"/>
                <a:cs typeface="Arial"/>
              </a:rPr>
              <a:t>Tracking</a:t>
            </a:r>
            <a:r>
              <a:rPr kumimoji="0" sz="2800" b="0" i="0" u="none" strike="noStrike" kern="1200" cap="none" spc="20" normalizeH="0" baseline="0" noProof="0" dirty="0">
                <a:ln>
                  <a:noFill/>
                </a:ln>
                <a:solidFill>
                  <a:prstClr val="black"/>
                </a:solidFill>
                <a:effectLst/>
                <a:uLnTx/>
                <a:uFillTx/>
                <a:latin typeface="Arial"/>
                <a:ea typeface="+mn-ea"/>
                <a:cs typeface="Arial"/>
              </a:rPr>
              <a:t> </a:t>
            </a:r>
            <a:r>
              <a:rPr kumimoji="0" sz="2800" b="0" i="0" u="none" strike="noStrike" kern="1200" cap="none" spc="0" normalizeH="0" baseline="0" noProof="0" dirty="0">
                <a:ln>
                  <a:noFill/>
                </a:ln>
                <a:solidFill>
                  <a:prstClr val="black"/>
                </a:solidFill>
                <a:effectLst/>
                <a:uLnTx/>
                <a:uFillTx/>
                <a:latin typeface="Arial"/>
                <a:ea typeface="+mn-ea"/>
                <a:cs typeface="Arial"/>
              </a:rPr>
              <a:t>system</a:t>
            </a:r>
            <a:r>
              <a:rPr kumimoji="0" sz="2800" b="0" i="0" u="none" strike="noStrike" kern="1200" cap="none" spc="-5" normalizeH="0" baseline="0" noProof="0" dirty="0">
                <a:ln>
                  <a:noFill/>
                </a:ln>
                <a:solidFill>
                  <a:prstClr val="black"/>
                </a:solidFill>
                <a:effectLst/>
                <a:uLnTx/>
                <a:uFillTx/>
                <a:latin typeface="Arial"/>
                <a:ea typeface="+mn-ea"/>
                <a:cs typeface="Arial"/>
              </a:rPr>
              <a:t> </a:t>
            </a:r>
            <a:r>
              <a:rPr kumimoji="0" sz="2800" b="0" i="0" u="none" strike="noStrike" kern="1200" cap="none" spc="0" normalizeH="0" baseline="0" noProof="0" dirty="0">
                <a:ln>
                  <a:noFill/>
                </a:ln>
                <a:solidFill>
                  <a:prstClr val="black"/>
                </a:solidFill>
                <a:effectLst/>
                <a:uLnTx/>
                <a:uFillTx/>
                <a:latin typeface="Arial"/>
                <a:ea typeface="+mn-ea"/>
                <a:cs typeface="Arial"/>
              </a:rPr>
              <a:t>changes	</a:t>
            </a:r>
            <a:r>
              <a:rPr kumimoji="0" sz="2800" b="0" i="0" u="none" strike="noStrike" kern="1200" cap="none" spc="-5" normalizeH="0" baseline="0" noProof="0" dirty="0">
                <a:ln>
                  <a:noFill/>
                </a:ln>
                <a:solidFill>
                  <a:prstClr val="black"/>
                </a:solidFill>
                <a:effectLst/>
                <a:uLnTx/>
                <a:uFillTx/>
                <a:latin typeface="Wingdings"/>
                <a:ea typeface="+mn-ea"/>
                <a:cs typeface="Wingdings"/>
              </a:rPr>
              <a:t></a:t>
            </a:r>
            <a:r>
              <a:rPr kumimoji="0" sz="2800" b="0" i="0" u="none" strike="noStrike" kern="1200" cap="none" spc="4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Arial"/>
                <a:ea typeface="+mn-ea"/>
                <a:cs typeface="Arial"/>
              </a:rPr>
              <a:t>Structure</a:t>
            </a:r>
            <a:r>
              <a:rPr kumimoji="0" sz="2800" b="0" i="0" u="none" strike="noStrike" kern="1200" cap="none" spc="-15" normalizeH="0" baseline="0" noProof="0" dirty="0">
                <a:ln>
                  <a:noFill/>
                </a:ln>
                <a:solidFill>
                  <a:prstClr val="black"/>
                </a:solidFill>
                <a:effectLst/>
                <a:uLnTx/>
                <a:uFillTx/>
                <a:latin typeface="Arial"/>
                <a:ea typeface="+mn-ea"/>
                <a:cs typeface="Arial"/>
              </a:rPr>
              <a:t> </a:t>
            </a:r>
            <a:r>
              <a:rPr kumimoji="0" sz="2800" b="0" i="0" u="none" strike="noStrike" kern="1200" cap="none" spc="0" normalizeH="0" baseline="0" noProof="0" dirty="0">
                <a:ln>
                  <a:noFill/>
                </a:ln>
                <a:solidFill>
                  <a:prstClr val="black"/>
                </a:solidFill>
                <a:effectLst/>
                <a:uLnTx/>
                <a:uFillTx/>
                <a:latin typeface="Arial"/>
                <a:ea typeface="+mn-ea"/>
                <a:cs typeface="Arial"/>
              </a:rPr>
              <a:t>Measures</a:t>
            </a:r>
          </a:p>
          <a:p>
            <a:pPr marL="698500" marR="0" lvl="1" indent="-228600" algn="l" defTabSz="914400" rtl="0" eaLnBrk="1" fontAlgn="auto" latinLnBrk="0" hangingPunct="1">
              <a:lnSpc>
                <a:spcPct val="100000"/>
              </a:lnSpc>
              <a:spcBef>
                <a:spcPts val="1110"/>
              </a:spcBef>
              <a:spcAft>
                <a:spcPts val="0"/>
              </a:spcAft>
              <a:buClr>
                <a:srgbClr val="F5668F"/>
              </a:buClr>
              <a:buSzTx/>
              <a:buFontTx/>
              <a:buChar char="•"/>
              <a:tabLst>
                <a:tab pos="698500" algn="l"/>
              </a:tabLst>
              <a:defRPr/>
            </a:pPr>
            <a:r>
              <a:rPr kumimoji="0" sz="2400" b="0" i="0" u="none" strike="noStrike" kern="1200" cap="none" spc="-5" normalizeH="0" baseline="0" noProof="0" dirty="0">
                <a:ln>
                  <a:noFill/>
                </a:ln>
                <a:solidFill>
                  <a:srgbClr val="FF0000"/>
                </a:solidFill>
                <a:effectLst/>
                <a:uLnTx/>
                <a:uFillTx/>
                <a:latin typeface="Arial"/>
                <a:ea typeface="+mn-ea"/>
                <a:cs typeface="Arial"/>
              </a:rPr>
              <a:t>Not</a:t>
            </a:r>
            <a:r>
              <a:rPr kumimoji="0" sz="2400" b="0" i="0" u="none" strike="noStrike" kern="1200" cap="none" spc="5" normalizeH="0" baseline="0" noProof="0" dirty="0">
                <a:ln>
                  <a:noFill/>
                </a:ln>
                <a:solidFill>
                  <a:srgbClr val="FF0000"/>
                </a:solidFill>
                <a:effectLst/>
                <a:uLnTx/>
                <a:uFillTx/>
                <a:latin typeface="Arial"/>
                <a:ea typeface="+mn-ea"/>
                <a:cs typeface="Arial"/>
              </a:rPr>
              <a:t> </a:t>
            </a:r>
            <a:r>
              <a:rPr kumimoji="0" sz="2400" b="0" i="0" u="none" strike="noStrike" kern="1200" cap="none" spc="-5" normalizeH="0" baseline="0" noProof="0" dirty="0">
                <a:ln>
                  <a:noFill/>
                </a:ln>
                <a:solidFill>
                  <a:srgbClr val="FF0000"/>
                </a:solidFill>
                <a:effectLst/>
                <a:uLnTx/>
                <a:uFillTx/>
                <a:latin typeface="Arial"/>
                <a:ea typeface="+mn-ea"/>
                <a:cs typeface="Arial"/>
              </a:rPr>
              <a:t>started</a:t>
            </a:r>
            <a:r>
              <a:rPr kumimoji="0" sz="2400" b="0" i="0" u="none" strike="noStrike" kern="1200" cap="none" spc="-30" normalizeH="0" baseline="0" noProof="0" dirty="0">
                <a:ln>
                  <a:noFill/>
                </a:ln>
                <a:solidFill>
                  <a:srgbClr val="FF0000"/>
                </a:solidFill>
                <a:effectLst/>
                <a:uLnTx/>
                <a:uFillTx/>
                <a:latin typeface="Arial"/>
                <a:ea typeface="+mn-ea"/>
                <a:cs typeface="Arial"/>
              </a:rPr>
              <a:t> </a:t>
            </a:r>
            <a:r>
              <a:rPr kumimoji="0" sz="2400" b="0" i="0" u="none" strike="noStrike" kern="1200" cap="none" spc="0" normalizeH="0" baseline="0" noProof="0" dirty="0">
                <a:ln>
                  <a:noFill/>
                </a:ln>
                <a:solidFill>
                  <a:srgbClr val="444B54"/>
                </a:solidFill>
                <a:effectLst/>
                <a:uLnTx/>
                <a:uFillTx/>
                <a:latin typeface="Arial"/>
                <a:ea typeface="+mn-ea"/>
                <a:cs typeface="Arial"/>
              </a:rPr>
              <a:t>-</a:t>
            </a:r>
            <a:r>
              <a:rPr kumimoji="0" sz="2400" b="0" i="0" u="none" strike="noStrike" kern="1200" cap="none" spc="-5" normalizeH="0" baseline="0" noProof="0" dirty="0">
                <a:ln>
                  <a:noFill/>
                </a:ln>
                <a:solidFill>
                  <a:srgbClr val="444B54"/>
                </a:solidFill>
                <a:effectLst/>
                <a:uLnTx/>
                <a:uFillTx/>
                <a:latin typeface="Arial"/>
                <a:ea typeface="+mn-ea"/>
                <a:cs typeface="Arial"/>
              </a:rPr>
              <a:t> </a:t>
            </a:r>
            <a:r>
              <a:rPr kumimoji="0" sz="2400" b="0" i="0" u="none" strike="noStrike" kern="1200" cap="none" spc="-5" normalizeH="0" baseline="0" noProof="0" dirty="0">
                <a:ln>
                  <a:noFill/>
                </a:ln>
                <a:solidFill>
                  <a:srgbClr val="FFC000"/>
                </a:solidFill>
                <a:effectLst/>
                <a:uLnTx/>
                <a:uFillTx/>
                <a:latin typeface="Arial"/>
                <a:ea typeface="+mn-ea"/>
                <a:cs typeface="Arial"/>
              </a:rPr>
              <a:t>working</a:t>
            </a:r>
            <a:r>
              <a:rPr kumimoji="0" sz="2400" b="0" i="0" u="none" strike="noStrike" kern="1200" cap="none" spc="20" normalizeH="0" baseline="0" noProof="0" dirty="0">
                <a:ln>
                  <a:noFill/>
                </a:ln>
                <a:solidFill>
                  <a:srgbClr val="FFC000"/>
                </a:solidFill>
                <a:effectLst/>
                <a:uLnTx/>
                <a:uFillTx/>
                <a:latin typeface="Arial"/>
                <a:ea typeface="+mn-ea"/>
                <a:cs typeface="Arial"/>
              </a:rPr>
              <a:t> </a:t>
            </a:r>
            <a:r>
              <a:rPr kumimoji="0" sz="2400" b="0" i="0" u="none" strike="noStrike" kern="1200" cap="none" spc="-5" normalizeH="0" baseline="0" noProof="0" dirty="0">
                <a:ln>
                  <a:noFill/>
                </a:ln>
                <a:solidFill>
                  <a:srgbClr val="FFC000"/>
                </a:solidFill>
                <a:effectLst/>
                <a:uLnTx/>
                <a:uFillTx/>
                <a:latin typeface="Arial"/>
                <a:ea typeface="+mn-ea"/>
                <a:cs typeface="Arial"/>
              </a:rPr>
              <a:t>on it </a:t>
            </a:r>
            <a:r>
              <a:rPr kumimoji="0" sz="2400" b="0" i="0" u="none" strike="noStrike" kern="1200" cap="none" spc="0" normalizeH="0" baseline="0" noProof="0" dirty="0">
                <a:ln>
                  <a:noFill/>
                </a:ln>
                <a:solidFill>
                  <a:srgbClr val="444B54"/>
                </a:solidFill>
                <a:effectLst/>
                <a:uLnTx/>
                <a:uFillTx/>
                <a:latin typeface="Arial"/>
                <a:ea typeface="+mn-ea"/>
                <a:cs typeface="Arial"/>
              </a:rPr>
              <a:t>-</a:t>
            </a:r>
            <a:r>
              <a:rPr kumimoji="0" sz="2400" b="0" i="0" u="none" strike="noStrike" kern="1200" cap="none" spc="-10" normalizeH="0" baseline="0" noProof="0" dirty="0">
                <a:ln>
                  <a:noFill/>
                </a:ln>
                <a:solidFill>
                  <a:srgbClr val="444B54"/>
                </a:solidFill>
                <a:effectLst/>
                <a:uLnTx/>
                <a:uFillTx/>
                <a:latin typeface="Arial"/>
                <a:ea typeface="+mn-ea"/>
                <a:cs typeface="Arial"/>
              </a:rPr>
              <a:t> </a:t>
            </a:r>
            <a:r>
              <a:rPr kumimoji="0" sz="2400" b="0" i="0" u="none" strike="noStrike" kern="1200" cap="none" spc="-5" normalizeH="0" baseline="0" noProof="0" dirty="0">
                <a:ln>
                  <a:noFill/>
                </a:ln>
                <a:solidFill>
                  <a:srgbClr val="00AF50"/>
                </a:solidFill>
                <a:effectLst/>
                <a:uLnTx/>
                <a:uFillTx/>
                <a:latin typeface="Arial"/>
                <a:ea typeface="+mn-ea"/>
                <a:cs typeface="Arial"/>
              </a:rPr>
              <a:t>in</a:t>
            </a:r>
            <a:r>
              <a:rPr kumimoji="0" sz="2400" b="0" i="0" u="none" strike="noStrike" kern="1200" cap="none" spc="10" normalizeH="0" baseline="0" noProof="0" dirty="0">
                <a:ln>
                  <a:noFill/>
                </a:ln>
                <a:solidFill>
                  <a:srgbClr val="00AF50"/>
                </a:solidFill>
                <a:effectLst/>
                <a:uLnTx/>
                <a:uFillTx/>
                <a:latin typeface="Arial"/>
                <a:ea typeface="+mn-ea"/>
                <a:cs typeface="Arial"/>
              </a:rPr>
              <a:t> </a:t>
            </a:r>
            <a:r>
              <a:rPr kumimoji="0" sz="2400" b="0" i="0" u="none" strike="noStrike" kern="1200" cap="none" spc="-5" normalizeH="0" baseline="0" noProof="0" dirty="0" smtClean="0">
                <a:ln>
                  <a:noFill/>
                </a:ln>
                <a:solidFill>
                  <a:srgbClr val="00AF50"/>
                </a:solidFill>
                <a:effectLst/>
                <a:uLnTx/>
                <a:uFillTx/>
                <a:latin typeface="Arial"/>
                <a:ea typeface="+mn-ea"/>
                <a:cs typeface="Arial"/>
              </a:rPr>
              <a:t>place</a:t>
            </a:r>
            <a:endParaRPr kumimoji="0" sz="2700" b="0" i="0" u="none" strike="noStrike" kern="1200" cap="none" spc="0" normalizeH="0" baseline="0" noProof="0" dirty="0">
              <a:ln>
                <a:noFill/>
              </a:ln>
              <a:solidFill>
                <a:prstClr val="black"/>
              </a:solidFill>
              <a:effectLst/>
              <a:uLnTx/>
              <a:uFillTx/>
              <a:latin typeface="Arial"/>
              <a:ea typeface="+mn-ea"/>
              <a:cs typeface="Arial"/>
            </a:endParaRPr>
          </a:p>
          <a:p>
            <a:pPr marL="241300" marR="299085" lvl="0" indent="-229235" algn="l" defTabSz="914400" rtl="0" eaLnBrk="1" fontAlgn="auto" latinLnBrk="0" hangingPunct="1">
              <a:lnSpc>
                <a:spcPts val="2700"/>
              </a:lnSpc>
              <a:spcBef>
                <a:spcPts val="1645"/>
              </a:spcBef>
              <a:spcAft>
                <a:spcPts val="0"/>
              </a:spcAft>
              <a:buClr>
                <a:srgbClr val="F5668F"/>
              </a:buClr>
              <a:buSzTx/>
              <a:buFontTx/>
              <a:buChar char="•"/>
              <a:tabLst>
                <a:tab pos="241935" algn="l"/>
              </a:tabLst>
              <a:defRPr/>
            </a:pPr>
            <a:r>
              <a:rPr kumimoji="0" sz="2800" b="0" i="0" u="none" strike="noStrike" kern="1200" cap="none" spc="-15" normalizeH="0" baseline="0" noProof="0" dirty="0">
                <a:ln>
                  <a:noFill/>
                </a:ln>
                <a:solidFill>
                  <a:prstClr val="black"/>
                </a:solidFill>
                <a:effectLst/>
                <a:uLnTx/>
                <a:uFillTx/>
                <a:latin typeface="Arial"/>
                <a:ea typeface="+mn-ea"/>
                <a:cs typeface="Arial"/>
              </a:rPr>
              <a:t>Tracking</a:t>
            </a:r>
            <a:r>
              <a:rPr kumimoji="0" sz="2800" b="0" i="0" u="none" strike="noStrike" kern="1200" cap="none" spc="5" normalizeH="0" baseline="0" noProof="0" dirty="0">
                <a:ln>
                  <a:noFill/>
                </a:ln>
                <a:solidFill>
                  <a:prstClr val="black"/>
                </a:solidFill>
                <a:effectLst/>
                <a:uLnTx/>
                <a:uFillTx/>
                <a:latin typeface="Arial"/>
                <a:ea typeface="+mn-ea"/>
                <a:cs typeface="Arial"/>
              </a:rPr>
              <a:t> </a:t>
            </a:r>
            <a:r>
              <a:rPr kumimoji="0" sz="2800" b="0" i="0" u="none" strike="noStrike" kern="1200" cap="none" spc="0" normalizeH="0" baseline="0" noProof="0" dirty="0">
                <a:ln>
                  <a:noFill/>
                </a:ln>
                <a:solidFill>
                  <a:prstClr val="black"/>
                </a:solidFill>
                <a:effectLst/>
                <a:uLnTx/>
                <a:uFillTx/>
                <a:latin typeface="Arial"/>
                <a:ea typeface="+mn-ea"/>
                <a:cs typeface="Arial"/>
              </a:rPr>
              <a:t>clinical</a:t>
            </a:r>
            <a:r>
              <a:rPr kumimoji="0" sz="2800" b="0" i="0" u="none" strike="noStrike" kern="1200" cap="none" spc="-20" normalizeH="0" baseline="0" noProof="0" dirty="0">
                <a:ln>
                  <a:noFill/>
                </a:ln>
                <a:solidFill>
                  <a:prstClr val="black"/>
                </a:solidFill>
                <a:effectLst/>
                <a:uLnTx/>
                <a:uFillTx/>
                <a:latin typeface="Arial"/>
                <a:ea typeface="+mn-ea"/>
                <a:cs typeface="Arial"/>
              </a:rPr>
              <a:t> </a:t>
            </a:r>
            <a:r>
              <a:rPr kumimoji="0" sz="2800" b="0" i="0" u="none" strike="noStrike" kern="1200" cap="none" spc="0" normalizeH="0" baseline="0" noProof="0" dirty="0">
                <a:ln>
                  <a:noFill/>
                </a:ln>
                <a:solidFill>
                  <a:prstClr val="black"/>
                </a:solidFill>
                <a:effectLst/>
                <a:uLnTx/>
                <a:uFillTx/>
                <a:latin typeface="Arial"/>
                <a:ea typeface="+mn-ea"/>
                <a:cs typeface="Arial"/>
              </a:rPr>
              <a:t>culture</a:t>
            </a:r>
            <a:r>
              <a:rPr kumimoji="0" sz="2800" b="0" i="0" u="none" strike="noStrike" kern="1200" cap="none" spc="-5" normalizeH="0" baseline="0" noProof="0" dirty="0">
                <a:ln>
                  <a:noFill/>
                </a:ln>
                <a:solidFill>
                  <a:prstClr val="black"/>
                </a:solidFill>
                <a:effectLst/>
                <a:uLnTx/>
                <a:uFillTx/>
                <a:latin typeface="Arial"/>
                <a:ea typeface="+mn-ea"/>
                <a:cs typeface="Arial"/>
              </a:rPr>
              <a:t> </a:t>
            </a:r>
            <a:r>
              <a:rPr kumimoji="0" sz="2800" b="0" i="0" u="none" strike="noStrike" kern="1200" cap="none" spc="0" normalizeH="0" baseline="0" noProof="0" dirty="0">
                <a:ln>
                  <a:noFill/>
                </a:ln>
                <a:solidFill>
                  <a:prstClr val="black"/>
                </a:solidFill>
                <a:effectLst/>
                <a:uLnTx/>
                <a:uFillTx/>
                <a:latin typeface="Arial"/>
                <a:ea typeface="+mn-ea"/>
                <a:cs typeface="Arial"/>
              </a:rPr>
              <a:t>change</a:t>
            </a:r>
            <a:r>
              <a:rPr kumimoji="0" sz="2800" b="0" i="0" u="none" strike="noStrike" kern="1200" cap="none" spc="-5"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Wingdings"/>
                <a:ea typeface="+mn-ea"/>
                <a:cs typeface="Wingdings"/>
              </a:rPr>
              <a:t></a:t>
            </a:r>
            <a:r>
              <a:rPr kumimoji="0" sz="2800" b="0" i="0" u="none" strike="noStrike" kern="1200" cap="none" spc="6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0" normalizeH="0" baseline="0" noProof="0" dirty="0">
                <a:ln>
                  <a:noFill/>
                </a:ln>
                <a:solidFill>
                  <a:prstClr val="black"/>
                </a:solidFill>
                <a:effectLst/>
                <a:uLnTx/>
                <a:uFillTx/>
                <a:latin typeface="Arial"/>
                <a:ea typeface="+mn-ea"/>
                <a:cs typeface="Arial"/>
              </a:rPr>
              <a:t>Process</a:t>
            </a:r>
            <a:r>
              <a:rPr kumimoji="0" sz="2800" b="0" i="0" u="none" strike="noStrike" kern="1200" cap="none" spc="-15" normalizeH="0" baseline="0" noProof="0" dirty="0">
                <a:ln>
                  <a:noFill/>
                </a:ln>
                <a:solidFill>
                  <a:prstClr val="black"/>
                </a:solidFill>
                <a:effectLst/>
                <a:uLnTx/>
                <a:uFillTx/>
                <a:latin typeface="Arial"/>
                <a:ea typeface="+mn-ea"/>
                <a:cs typeface="Arial"/>
              </a:rPr>
              <a:t> </a:t>
            </a:r>
            <a:r>
              <a:rPr kumimoji="0" sz="2800" b="0" i="0" u="none" strike="noStrike" kern="1200" cap="none" spc="0" normalizeH="0" baseline="0" noProof="0" dirty="0">
                <a:ln>
                  <a:noFill/>
                </a:ln>
                <a:solidFill>
                  <a:prstClr val="black"/>
                </a:solidFill>
                <a:effectLst/>
                <a:uLnTx/>
                <a:uFillTx/>
                <a:latin typeface="Arial"/>
                <a:ea typeface="+mn-ea"/>
                <a:cs typeface="Arial"/>
              </a:rPr>
              <a:t>and </a:t>
            </a:r>
            <a:r>
              <a:rPr kumimoji="0" sz="2800" b="0" i="0" u="none" strike="noStrike" kern="1200" cap="none" spc="-760"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Arial"/>
                <a:ea typeface="+mn-ea"/>
                <a:cs typeface="Arial"/>
              </a:rPr>
              <a:t>Outcome</a:t>
            </a:r>
            <a:r>
              <a:rPr kumimoji="0" sz="2800" b="0" i="0" u="none" strike="noStrike" kern="1200" cap="none" spc="0" normalizeH="0" baseline="0" noProof="0" dirty="0">
                <a:ln>
                  <a:noFill/>
                </a:ln>
                <a:solidFill>
                  <a:prstClr val="black"/>
                </a:solidFill>
                <a:effectLst/>
                <a:uLnTx/>
                <a:uFillTx/>
                <a:latin typeface="Arial"/>
                <a:ea typeface="+mn-ea"/>
                <a:cs typeface="Arial"/>
              </a:rPr>
              <a:t> Measures</a:t>
            </a:r>
          </a:p>
          <a:p>
            <a:pPr marL="697865" marR="275590" lvl="1" indent="-228600" algn="l" defTabSz="914400" rtl="0" eaLnBrk="1" fontAlgn="auto" latinLnBrk="0" hangingPunct="1">
              <a:lnSpc>
                <a:spcPts val="2300"/>
              </a:lnSpc>
              <a:spcBef>
                <a:spcPts val="515"/>
              </a:spcBef>
              <a:spcAft>
                <a:spcPts val="0"/>
              </a:spcAft>
              <a:buClr>
                <a:srgbClr val="F5668F"/>
              </a:buClr>
              <a:buSzTx/>
              <a:buFontTx/>
              <a:buChar char="•"/>
              <a:tabLst>
                <a:tab pos="698500" algn="l"/>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Random</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sample</a:t>
            </a:r>
            <a:r>
              <a:rPr kumimoji="0" sz="2400" b="0" i="0" u="none" strike="noStrike" kern="1200" cap="none" spc="2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of</a:t>
            </a:r>
            <a:r>
              <a:rPr kumimoji="0" sz="2400" b="0" i="0" u="none" strike="noStrike" kern="1200" cap="none" spc="-2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10</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delivery</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records</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per</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month </a:t>
            </a:r>
            <a:r>
              <a:rPr kumimoji="0" sz="2400" b="0" i="0" u="none" strike="noStrike" kern="1200" cap="none" spc="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from</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Black</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patients</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/patients</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of color</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or</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patients</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with </a:t>
            </a:r>
            <a:r>
              <a:rPr kumimoji="0" sz="2400" b="0" i="0" u="none" strike="noStrike" kern="1200" cap="none" spc="-65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public</a:t>
            </a:r>
            <a:r>
              <a:rPr kumimoji="0" sz="2400" b="0" i="0" u="none" strike="noStrike" kern="1200" cap="none" spc="2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insurance</a:t>
            </a:r>
            <a:r>
              <a:rPr kumimoji="0" sz="2400" b="0" i="0" u="none" strike="noStrike" kern="1200" cap="none" spc="25" normalizeH="0" baseline="0" noProof="0" dirty="0">
                <a:ln>
                  <a:noFill/>
                </a:ln>
                <a:solidFill>
                  <a:prstClr val="black"/>
                </a:solidFill>
                <a:effectLst/>
                <a:uLnTx/>
                <a:uFillTx/>
                <a:latin typeface="Arial"/>
                <a:ea typeface="+mn-ea"/>
                <a:cs typeface="Arial"/>
              </a:rPr>
              <a:t> </a:t>
            </a:r>
            <a:r>
              <a:rPr kumimoji="0" sz="2400" b="0" i="0" u="none" strike="noStrike" kern="1200" cap="none" spc="0" normalizeH="0" baseline="0" noProof="0" dirty="0">
                <a:ln>
                  <a:noFill/>
                </a:ln>
                <a:solidFill>
                  <a:prstClr val="black"/>
                </a:solidFill>
                <a:effectLst/>
                <a:uLnTx/>
                <a:uFillTx/>
                <a:latin typeface="Arial"/>
                <a:ea typeface="+mn-ea"/>
                <a:cs typeface="Arial"/>
              </a:rPr>
              <a:t>to</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track</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progress</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on key</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strategies</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697865" marR="203200" lvl="1" indent="-228600" algn="l" defTabSz="914400" rtl="0" eaLnBrk="1" fontAlgn="auto" latinLnBrk="0" hangingPunct="1">
              <a:lnSpc>
                <a:spcPts val="2300"/>
              </a:lnSpc>
              <a:spcBef>
                <a:spcPts val="1775"/>
              </a:spcBef>
              <a:spcAft>
                <a:spcPts val="0"/>
              </a:spcAft>
              <a:buClr>
                <a:srgbClr val="F5668F"/>
              </a:buClr>
              <a:buSzTx/>
              <a:buFontTx/>
              <a:buChar char="•"/>
              <a:tabLst>
                <a:tab pos="698500" algn="l"/>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Report</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progress</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on</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educating</a:t>
            </a:r>
            <a:r>
              <a:rPr kumimoji="0" sz="2400" b="0" i="0" u="none" strike="noStrike" kern="1200" cap="none" spc="2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providers,</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nurses,</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10" normalizeH="0" baseline="0" noProof="0" dirty="0">
                <a:ln>
                  <a:noFill/>
                </a:ln>
                <a:solidFill>
                  <a:prstClr val="black"/>
                </a:solidFill>
                <a:effectLst/>
                <a:uLnTx/>
                <a:uFillTx/>
                <a:latin typeface="Arial"/>
                <a:ea typeface="+mn-ea"/>
                <a:cs typeface="Arial"/>
              </a:rPr>
              <a:t>and </a:t>
            </a:r>
            <a:r>
              <a:rPr kumimoji="0" sz="2400" b="0" i="0" u="none" strike="noStrike" kern="1200" cap="none" spc="-655" normalizeH="0" baseline="0" noProof="0" dirty="0">
                <a:ln>
                  <a:noFill/>
                </a:ln>
                <a:solidFill>
                  <a:prstClr val="black"/>
                </a:solidFill>
                <a:effectLst/>
                <a:uLnTx/>
                <a:uFillTx/>
                <a:latin typeface="Arial"/>
                <a:ea typeface="+mn-ea"/>
                <a:cs typeface="Arial"/>
              </a:rPr>
              <a:t> </a:t>
            </a:r>
            <a:r>
              <a:rPr kumimoji="0" sz="2400" b="0" i="0" u="none" strike="noStrike" kern="1200" cap="none" spc="-20" normalizeH="0" baseline="0" noProof="0" dirty="0">
                <a:ln>
                  <a:noFill/>
                </a:ln>
                <a:solidFill>
                  <a:prstClr val="black"/>
                </a:solidFill>
                <a:effectLst/>
                <a:uLnTx/>
                <a:uFillTx/>
                <a:latin typeface="Arial"/>
                <a:ea typeface="+mn-ea"/>
                <a:cs typeface="Arial"/>
              </a:rPr>
              <a:t>staff</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11" name="object 11"/>
          <p:cNvGrpSpPr/>
          <p:nvPr/>
        </p:nvGrpSpPr>
        <p:grpSpPr>
          <a:xfrm>
            <a:off x="8450581" y="1514855"/>
            <a:ext cx="3482340" cy="4826635"/>
            <a:chOff x="8450581" y="1514855"/>
            <a:chExt cx="3482340" cy="4826635"/>
          </a:xfrm>
        </p:grpSpPr>
        <p:pic>
          <p:nvPicPr>
            <p:cNvPr id="12" name="object 12"/>
            <p:cNvPicPr/>
            <p:nvPr/>
          </p:nvPicPr>
          <p:blipFill>
            <a:blip r:embed="rId5" cstate="print"/>
            <a:stretch>
              <a:fillRect/>
            </a:stretch>
          </p:blipFill>
          <p:spPr>
            <a:xfrm>
              <a:off x="8450581" y="4072127"/>
              <a:ext cx="3268978" cy="2269235"/>
            </a:xfrm>
            <a:prstGeom prst="rect">
              <a:avLst/>
            </a:prstGeom>
          </p:spPr>
        </p:pic>
        <p:pic>
          <p:nvPicPr>
            <p:cNvPr id="13" name="object 13"/>
            <p:cNvPicPr/>
            <p:nvPr/>
          </p:nvPicPr>
          <p:blipFill>
            <a:blip r:embed="rId6" cstate="print"/>
            <a:stretch>
              <a:fillRect/>
            </a:stretch>
          </p:blipFill>
          <p:spPr>
            <a:xfrm>
              <a:off x="9166859" y="4277867"/>
              <a:ext cx="2766059" cy="1857755"/>
            </a:xfrm>
            <a:prstGeom prst="rect">
              <a:avLst/>
            </a:prstGeom>
          </p:spPr>
        </p:pic>
        <p:pic>
          <p:nvPicPr>
            <p:cNvPr id="14" name="object 14"/>
            <p:cNvPicPr/>
            <p:nvPr/>
          </p:nvPicPr>
          <p:blipFill>
            <a:blip r:embed="rId7" cstate="print"/>
            <a:stretch>
              <a:fillRect/>
            </a:stretch>
          </p:blipFill>
          <p:spPr>
            <a:xfrm>
              <a:off x="8663940" y="4008120"/>
              <a:ext cx="2589263" cy="1720595"/>
            </a:xfrm>
            <a:prstGeom prst="rect">
              <a:avLst/>
            </a:prstGeom>
          </p:spPr>
        </p:pic>
        <p:pic>
          <p:nvPicPr>
            <p:cNvPr id="15" name="object 15"/>
            <p:cNvPicPr/>
            <p:nvPr/>
          </p:nvPicPr>
          <p:blipFill>
            <a:blip r:embed="rId8" cstate="print"/>
            <a:stretch>
              <a:fillRect/>
            </a:stretch>
          </p:blipFill>
          <p:spPr>
            <a:xfrm>
              <a:off x="8474964" y="1514855"/>
              <a:ext cx="3244595" cy="2493263"/>
            </a:xfrm>
            <a:prstGeom prst="rect">
              <a:avLst/>
            </a:prstGeom>
          </p:spPr>
        </p:pic>
      </p:grpSp>
    </p:spTree>
    <p:extLst>
      <p:ext uri="{BB962C8B-B14F-4D97-AF65-F5344CB8AC3E}">
        <p14:creationId xmlns:p14="http://schemas.microsoft.com/office/powerpoint/2010/main" val="2247190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3" name="object 3"/>
          <p:cNvGrpSpPr/>
          <p:nvPr/>
        </p:nvGrpSpPr>
        <p:grpSpPr>
          <a:xfrm>
            <a:off x="7191756" y="0"/>
            <a:ext cx="5000625" cy="1426845"/>
            <a:chOff x="7191756" y="0"/>
            <a:chExt cx="5000625" cy="1426845"/>
          </a:xfrm>
        </p:grpSpPr>
        <p:pic>
          <p:nvPicPr>
            <p:cNvPr id="4" name="object 4"/>
            <p:cNvPicPr/>
            <p:nvPr/>
          </p:nvPicPr>
          <p:blipFill>
            <a:blip r:embed="rId3" cstate="print"/>
            <a:stretch>
              <a:fillRect/>
            </a:stretch>
          </p:blipFill>
          <p:spPr>
            <a:xfrm>
              <a:off x="9264396" y="228600"/>
              <a:ext cx="2025395" cy="911351"/>
            </a:xfrm>
            <a:prstGeom prst="rect">
              <a:avLst/>
            </a:prstGeom>
          </p:spPr>
        </p:pic>
        <p:pic>
          <p:nvPicPr>
            <p:cNvPr id="5" name="object 5"/>
            <p:cNvPicPr/>
            <p:nvPr/>
          </p:nvPicPr>
          <p:blipFill>
            <a:blip r:embed="rId4" cstate="print"/>
            <a:stretch>
              <a:fillRect/>
            </a:stretch>
          </p:blipFill>
          <p:spPr>
            <a:xfrm>
              <a:off x="7191756"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sp>
        <p:nvSpPr>
          <p:cNvPr id="7" name="object 7"/>
          <p:cNvSpPr txBox="1"/>
          <p:nvPr/>
        </p:nvSpPr>
        <p:spPr>
          <a:xfrm>
            <a:off x="11306047" y="6430202"/>
            <a:ext cx="1962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25</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txBox="1">
            <a:spLocks noGrp="1"/>
          </p:cNvSpPr>
          <p:nvPr>
            <p:ph type="title"/>
          </p:nvPr>
        </p:nvSpPr>
        <p:spPr>
          <a:xfrm>
            <a:off x="250190" y="121036"/>
            <a:ext cx="7367270" cy="1562100"/>
          </a:xfrm>
          <a:prstGeom prst="rect">
            <a:avLst/>
          </a:prstGeom>
        </p:spPr>
        <p:txBody>
          <a:bodyPr vert="horz" wrap="square" lIns="0" tIns="74295" rIns="0" bIns="0" rtlCol="0">
            <a:spAutoFit/>
          </a:bodyPr>
          <a:lstStyle/>
          <a:p>
            <a:pPr marL="12700" marR="5080">
              <a:lnSpc>
                <a:spcPts val="3890"/>
              </a:lnSpc>
              <a:spcBef>
                <a:spcPts val="585"/>
              </a:spcBef>
              <a:tabLst>
                <a:tab pos="3796665" algn="l"/>
              </a:tabLst>
            </a:pPr>
            <a:r>
              <a:rPr sz="3600" spc="-5" dirty="0"/>
              <a:t>Structure Measures </a:t>
            </a:r>
            <a:r>
              <a:rPr sz="3600" dirty="0"/>
              <a:t>to </a:t>
            </a:r>
            <a:r>
              <a:rPr sz="3600" spc="-5" dirty="0"/>
              <a:t>track </a:t>
            </a:r>
            <a:r>
              <a:rPr sz="3600" dirty="0"/>
              <a:t> </a:t>
            </a:r>
            <a:r>
              <a:rPr sz="3600" spc="-5" dirty="0"/>
              <a:t>progress</a:t>
            </a:r>
            <a:r>
              <a:rPr sz="3600" spc="5" dirty="0"/>
              <a:t> </a:t>
            </a:r>
            <a:r>
              <a:rPr sz="3600" spc="-5" dirty="0"/>
              <a:t>on</a:t>
            </a:r>
            <a:r>
              <a:rPr sz="3600" spc="10" dirty="0"/>
              <a:t> </a:t>
            </a:r>
            <a:r>
              <a:rPr sz="3600" spc="-5" dirty="0"/>
              <a:t>key	system</a:t>
            </a:r>
            <a:r>
              <a:rPr sz="3600" spc="-70" dirty="0"/>
              <a:t> </a:t>
            </a:r>
            <a:r>
              <a:rPr sz="3600" spc="-5" dirty="0"/>
              <a:t>changes </a:t>
            </a:r>
            <a:r>
              <a:rPr sz="3600" spc="-985" dirty="0"/>
              <a:t> </a:t>
            </a:r>
            <a:r>
              <a:rPr sz="3600" spc="-5" dirty="0"/>
              <a:t>at</a:t>
            </a:r>
            <a:r>
              <a:rPr sz="3600" spc="-10" dirty="0"/>
              <a:t> </a:t>
            </a:r>
            <a:r>
              <a:rPr sz="3600" spc="-5" dirty="0"/>
              <a:t>your</a:t>
            </a:r>
            <a:r>
              <a:rPr sz="3600" dirty="0"/>
              <a:t> </a:t>
            </a:r>
            <a:r>
              <a:rPr sz="3600" spc="-5" dirty="0"/>
              <a:t>hospital:</a:t>
            </a:r>
            <a:endParaRPr sz="3600" dirty="0"/>
          </a:p>
        </p:txBody>
      </p:sp>
      <p:sp>
        <p:nvSpPr>
          <p:cNvPr id="9" name="object 9"/>
          <p:cNvSpPr txBox="1"/>
          <p:nvPr/>
        </p:nvSpPr>
        <p:spPr>
          <a:xfrm>
            <a:off x="525661" y="1764173"/>
            <a:ext cx="11197590" cy="4197350"/>
          </a:xfrm>
          <a:prstGeom prst="rect">
            <a:avLst/>
          </a:prstGeom>
        </p:spPr>
        <p:txBody>
          <a:bodyPr vert="horz" wrap="square" lIns="0" tIns="12065" rIns="0" bIns="0" rtlCol="0">
            <a:spAutoFit/>
          </a:bodyPr>
          <a:lstStyle/>
          <a:p>
            <a:pPr marL="241300" marR="0" lvl="0" indent="-229235" algn="l" defTabSz="914400" rtl="0" eaLnBrk="1" fontAlgn="auto" latinLnBrk="0" hangingPunct="1">
              <a:lnSpc>
                <a:spcPct val="100000"/>
              </a:lnSpc>
              <a:spcBef>
                <a:spcPts val="95"/>
              </a:spcBef>
              <a:spcAft>
                <a:spcPts val="0"/>
              </a:spcAft>
              <a:buClr>
                <a:srgbClr val="F5668F"/>
              </a:buClr>
              <a:buSzTx/>
              <a:buFontTx/>
              <a:buChar char="•"/>
              <a:tabLst>
                <a:tab pos="241300" algn="l"/>
                <a:tab pos="241935" algn="l"/>
              </a:tabLst>
              <a:defRPr/>
            </a:pPr>
            <a:r>
              <a:rPr kumimoji="0" sz="2200" b="0" i="0" u="none" strike="noStrike" kern="1200" cap="none" spc="-5" normalizeH="0" baseline="0" noProof="0" dirty="0">
                <a:ln>
                  <a:noFill/>
                </a:ln>
                <a:solidFill>
                  <a:prstClr val="black"/>
                </a:solidFill>
                <a:effectLst/>
                <a:uLnTx/>
                <a:uFillTx/>
                <a:latin typeface="Arial"/>
                <a:ea typeface="+mn-ea"/>
                <a:cs typeface="Arial"/>
              </a:rPr>
              <a:t>Implement</a:t>
            </a:r>
            <a:r>
              <a:rPr kumimoji="0" sz="2200" b="0" i="0" u="none" strike="noStrike" kern="1200" cap="none" spc="2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universal</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social</a:t>
            </a:r>
            <a:r>
              <a:rPr kumimoji="0" sz="2200" b="0" i="0" u="none" strike="noStrike" kern="1200" cap="none" spc="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determinants</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of</a:t>
            </a:r>
            <a:r>
              <a:rPr kumimoji="0" sz="2200" b="0" i="0" u="none" strike="noStrike" kern="1200" cap="none" spc="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health</a:t>
            </a:r>
            <a:r>
              <a:rPr kumimoji="0" sz="2200" b="0" i="0" u="none" strike="noStrike" kern="1200" cap="none" spc="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screening</a:t>
            </a:r>
            <a:endParaRPr kumimoji="0" sz="2200" b="0" i="0" u="none" strike="noStrike" kern="1200" cap="none" spc="0" normalizeH="0" baseline="0" noProof="0">
              <a:ln>
                <a:noFill/>
              </a:ln>
              <a:solidFill>
                <a:prstClr val="black"/>
              </a:solidFill>
              <a:effectLst/>
              <a:uLnTx/>
              <a:uFillTx/>
              <a:latin typeface="Arial"/>
              <a:ea typeface="+mn-ea"/>
              <a:cs typeface="Arial"/>
            </a:endParaRPr>
          </a:p>
          <a:p>
            <a:pPr marL="241300" marR="0" lvl="0" indent="-229235" algn="l" defTabSz="914400" rtl="0" eaLnBrk="1" fontAlgn="auto" latinLnBrk="0" hangingPunct="1">
              <a:lnSpc>
                <a:spcPct val="100000"/>
              </a:lnSpc>
              <a:spcBef>
                <a:spcPts val="1750"/>
              </a:spcBef>
              <a:spcAft>
                <a:spcPts val="0"/>
              </a:spcAft>
              <a:buClr>
                <a:srgbClr val="F5668F"/>
              </a:buClr>
              <a:buSzTx/>
              <a:buFontTx/>
              <a:buChar char="•"/>
              <a:tabLst>
                <a:tab pos="241300" algn="l"/>
                <a:tab pos="241935" algn="l"/>
              </a:tabLst>
              <a:defRPr/>
            </a:pPr>
            <a:r>
              <a:rPr kumimoji="0" sz="2200" b="0" i="0" u="none" strike="noStrike" kern="1200" cap="none" spc="-10" normalizeH="0" baseline="0" noProof="0" dirty="0">
                <a:ln>
                  <a:noFill/>
                </a:ln>
                <a:solidFill>
                  <a:prstClr val="black"/>
                </a:solidFill>
                <a:effectLst/>
                <a:uLnTx/>
                <a:uFillTx/>
                <a:latin typeface="Arial"/>
                <a:ea typeface="+mn-ea"/>
                <a:cs typeface="Arial"/>
              </a:rPr>
              <a:t>Map</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community</a:t>
            </a:r>
            <a:r>
              <a:rPr kumimoji="0" sz="2200" b="0" i="0" u="none" strike="noStrike" kern="1200" cap="none" spc="4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resources</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to</a:t>
            </a:r>
            <a:r>
              <a:rPr kumimoji="0" sz="2200" b="0" i="0" u="none" strike="noStrike" kern="1200" cap="none" spc="5" normalizeH="0" baseline="0" noProof="0" dirty="0">
                <a:ln>
                  <a:noFill/>
                </a:ln>
                <a:solidFill>
                  <a:prstClr val="black"/>
                </a:solidFill>
                <a:effectLst/>
                <a:uLnTx/>
                <a:uFillTx/>
                <a:latin typeface="Arial"/>
                <a:ea typeface="+mn-ea"/>
                <a:cs typeface="Arial"/>
              </a:rPr>
              <a:t> </a:t>
            </a:r>
            <a:r>
              <a:rPr kumimoji="0" sz="2200" b="0" i="0" u="none" strike="noStrike" kern="1200" cap="none" spc="0" normalizeH="0" baseline="0" noProof="0" dirty="0">
                <a:ln>
                  <a:noFill/>
                </a:ln>
                <a:solidFill>
                  <a:prstClr val="black"/>
                </a:solidFill>
                <a:effectLst/>
                <a:uLnTx/>
                <a:uFillTx/>
                <a:latin typeface="Arial"/>
                <a:ea typeface="+mn-ea"/>
                <a:cs typeface="Arial"/>
              </a:rPr>
              <a:t>assist </a:t>
            </a:r>
            <a:r>
              <a:rPr kumimoji="0" sz="2200" b="0" i="0" u="none" strike="noStrike" kern="1200" cap="none" spc="-5" normalizeH="0" baseline="0" noProof="0" dirty="0">
                <a:ln>
                  <a:noFill/>
                </a:ln>
                <a:solidFill>
                  <a:prstClr val="black"/>
                </a:solidFill>
                <a:effectLst/>
                <a:uLnTx/>
                <a:uFillTx/>
                <a:latin typeface="Arial"/>
                <a:ea typeface="+mn-ea"/>
                <a:cs typeface="Arial"/>
              </a:rPr>
              <a:t>linking</a:t>
            </a:r>
            <a:r>
              <a:rPr kumimoji="0" sz="2200" b="0" i="0" u="none" strike="noStrike" kern="1200" cap="none" spc="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patients</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to</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resources/services</a:t>
            </a:r>
            <a:endParaRPr kumimoji="0" sz="2200" b="0" i="0" u="none" strike="noStrike" kern="1200" cap="none" spc="0" normalizeH="0" baseline="0" noProof="0">
              <a:ln>
                <a:noFill/>
              </a:ln>
              <a:solidFill>
                <a:prstClr val="black"/>
              </a:solidFill>
              <a:effectLst/>
              <a:uLnTx/>
              <a:uFillTx/>
              <a:latin typeface="Arial"/>
              <a:ea typeface="+mn-ea"/>
              <a:cs typeface="Arial"/>
            </a:endParaRPr>
          </a:p>
          <a:p>
            <a:pPr marL="241300" marR="0" lvl="0" indent="-229235" algn="l" defTabSz="914400" rtl="0" eaLnBrk="1" fontAlgn="auto" latinLnBrk="0" hangingPunct="1">
              <a:lnSpc>
                <a:spcPct val="100000"/>
              </a:lnSpc>
              <a:spcBef>
                <a:spcPts val="1764"/>
              </a:spcBef>
              <a:spcAft>
                <a:spcPts val="0"/>
              </a:spcAft>
              <a:buClr>
                <a:srgbClr val="F5668F"/>
              </a:buClr>
              <a:buSzTx/>
              <a:buFontTx/>
              <a:buChar char="•"/>
              <a:tabLst>
                <a:tab pos="241300" algn="l"/>
                <a:tab pos="241935" algn="l"/>
              </a:tabLst>
              <a:defRPr/>
            </a:pPr>
            <a:r>
              <a:rPr kumimoji="0" sz="2200" b="0" i="0" u="none" strike="noStrike" kern="1200" cap="none" spc="-5" normalizeH="0" baseline="0" noProof="0" dirty="0">
                <a:ln>
                  <a:noFill/>
                </a:ln>
                <a:solidFill>
                  <a:prstClr val="black"/>
                </a:solidFill>
                <a:effectLst/>
                <a:uLnTx/>
                <a:uFillTx/>
                <a:latin typeface="Arial"/>
                <a:ea typeface="+mn-ea"/>
                <a:cs typeface="Arial"/>
              </a:rPr>
              <a:t>Protocol</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to</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optimize</a:t>
            </a:r>
            <a:r>
              <a:rPr kumimoji="0" sz="2200" b="0" i="0" u="none" strike="noStrike" kern="1200" cap="none" spc="2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patient-reported</a:t>
            </a:r>
            <a:r>
              <a:rPr kumimoji="0" sz="2200" b="0" i="0" u="none" strike="noStrike" kern="1200" cap="none" spc="3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race/ethnicity</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data</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collection</a:t>
            </a:r>
            <a:endParaRPr kumimoji="0" sz="2200" b="0" i="0" u="none" strike="noStrike" kern="1200" cap="none" spc="0" normalizeH="0" baseline="0" noProof="0">
              <a:ln>
                <a:noFill/>
              </a:ln>
              <a:solidFill>
                <a:prstClr val="black"/>
              </a:solidFill>
              <a:effectLst/>
              <a:uLnTx/>
              <a:uFillTx/>
              <a:latin typeface="Arial"/>
              <a:ea typeface="+mn-ea"/>
              <a:cs typeface="Arial"/>
            </a:endParaRPr>
          </a:p>
          <a:p>
            <a:pPr marL="241300" marR="0" lvl="0" indent="-229235" algn="l" defTabSz="914400" rtl="0" eaLnBrk="1" fontAlgn="auto" latinLnBrk="0" hangingPunct="1">
              <a:lnSpc>
                <a:spcPct val="100000"/>
              </a:lnSpc>
              <a:spcBef>
                <a:spcPts val="1760"/>
              </a:spcBef>
              <a:spcAft>
                <a:spcPts val="0"/>
              </a:spcAft>
              <a:buClr>
                <a:srgbClr val="F5668F"/>
              </a:buClr>
              <a:buSzTx/>
              <a:buFontTx/>
              <a:buChar char="•"/>
              <a:tabLst>
                <a:tab pos="241300" algn="l"/>
                <a:tab pos="241935" algn="l"/>
                <a:tab pos="8216265" algn="l"/>
              </a:tabLst>
              <a:defRPr/>
            </a:pPr>
            <a:r>
              <a:rPr kumimoji="0" sz="2200" b="0" i="0" u="none" strike="noStrike" kern="1200" cap="none" spc="-5" normalizeH="0" baseline="0" noProof="0" dirty="0">
                <a:ln>
                  <a:noFill/>
                </a:ln>
                <a:solidFill>
                  <a:prstClr val="black"/>
                </a:solidFill>
                <a:effectLst/>
                <a:uLnTx/>
                <a:uFillTx/>
                <a:latin typeface="Arial"/>
                <a:ea typeface="+mn-ea"/>
                <a:cs typeface="Arial"/>
              </a:rPr>
              <a:t>Process</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to</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review</a:t>
            </a:r>
            <a:r>
              <a:rPr kumimoji="0" sz="2200" b="0" i="0" u="none" strike="noStrike" kern="1200" cap="none" spc="3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maternal</a:t>
            </a:r>
            <a:r>
              <a:rPr kumimoji="0" sz="2200" b="0" i="0" u="none" strike="noStrike" kern="1200" cap="none" spc="4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health</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quality</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data</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by</a:t>
            </a:r>
            <a:r>
              <a:rPr kumimoji="0" sz="2200" b="0" i="0" u="none" strike="noStrike" kern="1200" cap="none" spc="3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race/ethnicity	and</a:t>
            </a:r>
            <a:r>
              <a:rPr kumimoji="0" sz="2200" b="0" i="0" u="none" strike="noStrike" kern="1200" cap="none" spc="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Medicaid</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status</a:t>
            </a:r>
            <a:endParaRPr kumimoji="0" sz="2200" b="0" i="0" u="none" strike="noStrike" kern="1200" cap="none" spc="0" normalizeH="0" baseline="0" noProof="0">
              <a:ln>
                <a:noFill/>
              </a:ln>
              <a:solidFill>
                <a:prstClr val="black"/>
              </a:solidFill>
              <a:effectLst/>
              <a:uLnTx/>
              <a:uFillTx/>
              <a:latin typeface="Arial"/>
              <a:ea typeface="+mn-ea"/>
              <a:cs typeface="Arial"/>
            </a:endParaRPr>
          </a:p>
          <a:p>
            <a:pPr marL="241300" marR="0" lvl="0" indent="-229235" algn="l" defTabSz="914400" rtl="0" eaLnBrk="1" fontAlgn="auto" latinLnBrk="0" hangingPunct="1">
              <a:lnSpc>
                <a:spcPct val="100000"/>
              </a:lnSpc>
              <a:spcBef>
                <a:spcPts val="1755"/>
              </a:spcBef>
              <a:spcAft>
                <a:spcPts val="0"/>
              </a:spcAft>
              <a:buClr>
                <a:srgbClr val="F5668F"/>
              </a:buClr>
              <a:buSzTx/>
              <a:buFontTx/>
              <a:buChar char="•"/>
              <a:tabLst>
                <a:tab pos="241300" algn="l"/>
                <a:tab pos="241935" algn="l"/>
              </a:tabLst>
              <a:defRPr/>
            </a:pPr>
            <a:r>
              <a:rPr kumimoji="0" sz="2200" b="0" i="0" u="none" strike="noStrike" kern="1200" cap="none" spc="-65" normalizeH="0" baseline="0" noProof="0" dirty="0">
                <a:ln>
                  <a:noFill/>
                </a:ln>
                <a:solidFill>
                  <a:prstClr val="black"/>
                </a:solidFill>
                <a:effectLst/>
                <a:uLnTx/>
                <a:uFillTx/>
                <a:latin typeface="Arial"/>
                <a:ea typeface="+mn-ea"/>
                <a:cs typeface="Arial"/>
              </a:rPr>
              <a:t>Take</a:t>
            </a:r>
            <a:r>
              <a:rPr kumimoji="0" sz="2200" b="0" i="0" u="none" strike="noStrike" kern="1200" cap="none" spc="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steps</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to</a:t>
            </a:r>
            <a:r>
              <a:rPr kumimoji="0" sz="2200" b="0" i="0" u="none" strike="noStrike" kern="1200" cap="none" spc="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engage</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patient</a:t>
            </a:r>
            <a:r>
              <a:rPr kumimoji="0" sz="2200" b="0" i="0" u="none" strike="noStrike" kern="1200" cap="none" spc="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and/or</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community</a:t>
            </a:r>
            <a:r>
              <a:rPr kumimoji="0" sz="2200" b="0" i="0" u="none" strike="noStrike" kern="1200" cap="none" spc="45" normalizeH="0" baseline="0" noProof="0" dirty="0">
                <a:ln>
                  <a:noFill/>
                </a:ln>
                <a:solidFill>
                  <a:prstClr val="black"/>
                </a:solidFill>
                <a:effectLst/>
                <a:uLnTx/>
                <a:uFillTx/>
                <a:latin typeface="Arial"/>
                <a:ea typeface="+mn-ea"/>
                <a:cs typeface="Arial"/>
              </a:rPr>
              <a:t> </a:t>
            </a:r>
            <a:r>
              <a:rPr kumimoji="0" sz="2200" b="0" i="0" u="none" strike="noStrike" kern="1200" cap="none" spc="-10" normalizeH="0" baseline="0" noProof="0" dirty="0">
                <a:ln>
                  <a:noFill/>
                </a:ln>
                <a:solidFill>
                  <a:prstClr val="black"/>
                </a:solidFill>
                <a:effectLst/>
                <a:uLnTx/>
                <a:uFillTx/>
                <a:latin typeface="Arial"/>
                <a:ea typeface="+mn-ea"/>
                <a:cs typeface="Arial"/>
              </a:rPr>
              <a:t>members</a:t>
            </a:r>
            <a:r>
              <a:rPr kumimoji="0" sz="2200" b="0" i="0" u="none" strike="noStrike" kern="1200" cap="none" spc="5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on</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quality</a:t>
            </a:r>
            <a:r>
              <a:rPr kumimoji="0" sz="2200" b="0" i="0" u="none" strike="noStrike" kern="1200" cap="none" spc="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improvement</a:t>
            </a:r>
            <a:r>
              <a:rPr kumimoji="0" sz="2200" b="0" i="0" u="none" strike="noStrike" kern="1200" cap="none" spc="45" normalizeH="0" baseline="0" noProof="0" dirty="0">
                <a:ln>
                  <a:noFill/>
                </a:ln>
                <a:solidFill>
                  <a:prstClr val="black"/>
                </a:solidFill>
                <a:effectLst/>
                <a:uLnTx/>
                <a:uFillTx/>
                <a:latin typeface="Arial"/>
                <a:ea typeface="+mn-ea"/>
                <a:cs typeface="Arial"/>
              </a:rPr>
              <a:t> </a:t>
            </a:r>
            <a:r>
              <a:rPr kumimoji="0" sz="2200" b="0" i="0" u="none" strike="noStrike" kern="1200" cap="none" spc="-10" normalizeH="0" baseline="0" noProof="0" dirty="0">
                <a:ln>
                  <a:noFill/>
                </a:ln>
                <a:solidFill>
                  <a:prstClr val="black"/>
                </a:solidFill>
                <a:effectLst/>
                <a:uLnTx/>
                <a:uFillTx/>
                <a:latin typeface="Arial"/>
                <a:ea typeface="+mn-ea"/>
                <a:cs typeface="Arial"/>
              </a:rPr>
              <a:t>efforts</a:t>
            </a:r>
            <a:endParaRPr kumimoji="0" sz="2200" b="0" i="0" u="none" strike="noStrike" kern="1200" cap="none" spc="0" normalizeH="0" baseline="0" noProof="0">
              <a:ln>
                <a:noFill/>
              </a:ln>
              <a:solidFill>
                <a:prstClr val="black"/>
              </a:solidFill>
              <a:effectLst/>
              <a:uLnTx/>
              <a:uFillTx/>
              <a:latin typeface="Arial"/>
              <a:ea typeface="+mn-ea"/>
              <a:cs typeface="Arial"/>
            </a:endParaRPr>
          </a:p>
          <a:p>
            <a:pPr marL="241935" marR="0" lvl="0" indent="-229870" algn="l" defTabSz="914400" rtl="0" eaLnBrk="1" fontAlgn="auto" latinLnBrk="0" hangingPunct="1">
              <a:lnSpc>
                <a:spcPct val="100000"/>
              </a:lnSpc>
              <a:spcBef>
                <a:spcPts val="1570"/>
              </a:spcBef>
              <a:spcAft>
                <a:spcPts val="0"/>
              </a:spcAft>
              <a:buClr>
                <a:srgbClr val="F5668F"/>
              </a:buClr>
              <a:buSzTx/>
              <a:buFontTx/>
              <a:buChar char="•"/>
              <a:tabLst>
                <a:tab pos="241300" algn="l"/>
                <a:tab pos="242570" algn="l"/>
              </a:tabLst>
              <a:defRPr/>
            </a:pPr>
            <a:r>
              <a:rPr kumimoji="0" sz="2200" b="0" i="0" u="none" strike="noStrike" kern="1200" cap="none" spc="-5" normalizeH="0" baseline="0" noProof="0" dirty="0">
                <a:ln>
                  <a:noFill/>
                </a:ln>
                <a:solidFill>
                  <a:prstClr val="black"/>
                </a:solidFill>
                <a:effectLst/>
                <a:uLnTx/>
                <a:uFillTx/>
                <a:latin typeface="Arial"/>
                <a:ea typeface="+mn-ea"/>
                <a:cs typeface="Arial"/>
              </a:rPr>
              <a:t>Strategy</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for</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sharing</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expected</a:t>
            </a:r>
            <a:r>
              <a:rPr kumimoji="0" sz="2200" b="0" i="0" u="none" strike="noStrike" kern="1200" cap="none" spc="2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respectful</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care</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practices</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with</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delivery</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10" normalizeH="0" baseline="0" noProof="0" dirty="0">
                <a:ln>
                  <a:noFill/>
                </a:ln>
                <a:solidFill>
                  <a:prstClr val="black"/>
                </a:solidFill>
                <a:effectLst/>
                <a:uLnTx/>
                <a:uFillTx/>
                <a:latin typeface="Arial"/>
                <a:ea typeface="+mn-ea"/>
                <a:cs typeface="Arial"/>
              </a:rPr>
              <a:t>staff</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and</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patients</a:t>
            </a:r>
            <a:endParaRPr kumimoji="0" sz="2200" b="0" i="0" u="none" strike="noStrike" kern="1200" cap="none" spc="0" normalizeH="0" baseline="0" noProof="0">
              <a:ln>
                <a:noFill/>
              </a:ln>
              <a:solidFill>
                <a:prstClr val="black"/>
              </a:solidFill>
              <a:effectLst/>
              <a:uLnTx/>
              <a:uFillTx/>
              <a:latin typeface="Arial"/>
              <a:ea typeface="+mn-ea"/>
              <a:cs typeface="Arial"/>
            </a:endParaRPr>
          </a:p>
          <a:p>
            <a:pPr marL="241935" marR="0" lvl="0" indent="-229870" algn="l" defTabSz="914400" rtl="0" eaLnBrk="1" fontAlgn="auto" latinLnBrk="0" hangingPunct="1">
              <a:lnSpc>
                <a:spcPct val="100000"/>
              </a:lnSpc>
              <a:spcBef>
                <a:spcPts val="1575"/>
              </a:spcBef>
              <a:spcAft>
                <a:spcPts val="0"/>
              </a:spcAft>
              <a:buClr>
                <a:srgbClr val="F5668F"/>
              </a:buClr>
              <a:buSzTx/>
              <a:buFontTx/>
              <a:buChar char="•"/>
              <a:tabLst>
                <a:tab pos="241300" algn="l"/>
                <a:tab pos="242570" algn="l"/>
              </a:tabLst>
              <a:defRPr/>
            </a:pPr>
            <a:r>
              <a:rPr kumimoji="0" sz="2200" b="0" i="0" u="none" strike="noStrike" kern="1200" cap="none" spc="-5" normalizeH="0" baseline="0" noProof="0" dirty="0">
                <a:ln>
                  <a:noFill/>
                </a:ln>
                <a:solidFill>
                  <a:prstClr val="black"/>
                </a:solidFill>
                <a:effectLst/>
                <a:uLnTx/>
                <a:uFillTx/>
                <a:latin typeface="Arial"/>
                <a:ea typeface="+mn-ea"/>
                <a:cs typeface="Arial"/>
              </a:rPr>
              <a:t>Patient</a:t>
            </a:r>
            <a:r>
              <a:rPr kumimoji="0" sz="2200" b="0" i="0" u="none" strike="noStrike" kern="1200" cap="none" spc="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Reported</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Experience</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Measure</a:t>
            </a:r>
            <a:r>
              <a:rPr kumimoji="0" sz="2200" b="0" i="0" u="none" strike="noStrike" kern="1200" cap="none" spc="3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(PREM)</a:t>
            </a:r>
            <a:r>
              <a:rPr kumimoji="0" sz="2200" b="0" i="0" u="none" strike="noStrike" kern="1200" cap="none" spc="3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survey</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to</a:t>
            </a:r>
            <a:r>
              <a:rPr kumimoji="0" sz="2200" b="0" i="0" u="none" strike="noStrike" kern="1200" cap="none" spc="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obtain</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feedback</a:t>
            </a:r>
            <a:r>
              <a:rPr kumimoji="0" sz="2200" b="0" i="0" u="none" strike="noStrike" kern="1200" cap="none" spc="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from</a:t>
            </a:r>
            <a:r>
              <a:rPr kumimoji="0" sz="2200" b="0" i="0" u="none" strike="noStrike" kern="1200" cap="none" spc="2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patients</a:t>
            </a:r>
            <a:endParaRPr kumimoji="0" sz="2200" b="0" i="0" u="none" strike="noStrike" kern="1200" cap="none" spc="0" normalizeH="0" baseline="0" noProof="0">
              <a:ln>
                <a:noFill/>
              </a:ln>
              <a:solidFill>
                <a:prstClr val="black"/>
              </a:solidFill>
              <a:effectLst/>
              <a:uLnTx/>
              <a:uFillTx/>
              <a:latin typeface="Arial"/>
              <a:ea typeface="+mn-ea"/>
              <a:cs typeface="Arial"/>
            </a:endParaRPr>
          </a:p>
          <a:p>
            <a:pPr marL="241935" marR="0" lvl="0" indent="-229235" algn="l" defTabSz="914400" rtl="0" eaLnBrk="1" fontAlgn="auto" latinLnBrk="0" hangingPunct="1">
              <a:lnSpc>
                <a:spcPct val="100000"/>
              </a:lnSpc>
              <a:spcBef>
                <a:spcPts val="1560"/>
              </a:spcBef>
              <a:spcAft>
                <a:spcPts val="0"/>
              </a:spcAft>
              <a:buClr>
                <a:srgbClr val="F5668F"/>
              </a:buClr>
              <a:buSzTx/>
              <a:buFontTx/>
              <a:buChar char="•"/>
              <a:tabLst>
                <a:tab pos="241935" algn="l"/>
                <a:tab pos="242570" algn="l"/>
              </a:tabLst>
              <a:defRPr/>
            </a:pPr>
            <a:r>
              <a:rPr kumimoji="0" sz="2200" b="0" i="0" u="none" strike="noStrike" kern="1200" cap="none" spc="-5" normalizeH="0" baseline="0" noProof="0" dirty="0">
                <a:ln>
                  <a:noFill/>
                </a:ln>
                <a:solidFill>
                  <a:prstClr val="black"/>
                </a:solidFill>
                <a:effectLst/>
                <a:uLnTx/>
                <a:uFillTx/>
                <a:latin typeface="Arial"/>
                <a:ea typeface="+mn-ea"/>
                <a:cs typeface="Arial"/>
              </a:rPr>
              <a:t>System</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to</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provide</a:t>
            </a:r>
            <a:r>
              <a:rPr kumimoji="0" sz="2200" b="0" i="0" u="none" strike="noStrike" kern="1200" cap="none" spc="2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patients</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postpartum</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safety</a:t>
            </a:r>
            <a:r>
              <a:rPr kumimoji="0" sz="2200" b="0" i="0" u="none" strike="noStrike" kern="1200" cap="none" spc="1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education</a:t>
            </a:r>
            <a:r>
              <a:rPr kumimoji="0" sz="2200" b="0" i="0" u="none" strike="noStrike" kern="1200" cap="none" spc="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prior</a:t>
            </a:r>
            <a:r>
              <a:rPr kumimoji="0" sz="2200" b="0" i="0" u="none" strike="noStrike" kern="1200" cap="none" spc="3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to</a:t>
            </a:r>
            <a:r>
              <a:rPr kumimoji="0" sz="2200" b="0" i="0" u="none" strike="noStrike" kern="1200" cap="none" spc="10"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hospital</a:t>
            </a:r>
            <a:r>
              <a:rPr kumimoji="0" sz="2200" b="0" i="0" u="none" strike="noStrike" kern="1200" cap="none" spc="5" normalizeH="0" baseline="0" noProof="0" dirty="0">
                <a:ln>
                  <a:noFill/>
                </a:ln>
                <a:solidFill>
                  <a:prstClr val="black"/>
                </a:solidFill>
                <a:effectLst/>
                <a:uLnTx/>
                <a:uFillTx/>
                <a:latin typeface="Arial"/>
                <a:ea typeface="+mn-ea"/>
                <a:cs typeface="Arial"/>
              </a:rPr>
              <a:t> </a:t>
            </a:r>
            <a:r>
              <a:rPr kumimoji="0" sz="2200" b="0" i="0" u="none" strike="noStrike" kern="1200" cap="none" spc="-5" normalizeH="0" baseline="0" noProof="0" dirty="0">
                <a:ln>
                  <a:noFill/>
                </a:ln>
                <a:solidFill>
                  <a:prstClr val="black"/>
                </a:solidFill>
                <a:effectLst/>
                <a:uLnTx/>
                <a:uFillTx/>
                <a:latin typeface="Arial"/>
                <a:ea typeface="+mn-ea"/>
                <a:cs typeface="Arial"/>
              </a:rPr>
              <a:t>discharge</a:t>
            </a:r>
            <a:endParaRPr kumimoji="0" sz="2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1048782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3" name="object 3"/>
          <p:cNvGrpSpPr/>
          <p:nvPr/>
        </p:nvGrpSpPr>
        <p:grpSpPr>
          <a:xfrm>
            <a:off x="7191756" y="0"/>
            <a:ext cx="5000625" cy="1426845"/>
            <a:chOff x="7191756" y="0"/>
            <a:chExt cx="5000625" cy="1426845"/>
          </a:xfrm>
        </p:grpSpPr>
        <p:pic>
          <p:nvPicPr>
            <p:cNvPr id="4" name="object 4"/>
            <p:cNvPicPr/>
            <p:nvPr/>
          </p:nvPicPr>
          <p:blipFill>
            <a:blip r:embed="rId3" cstate="print"/>
            <a:stretch>
              <a:fillRect/>
            </a:stretch>
          </p:blipFill>
          <p:spPr>
            <a:xfrm>
              <a:off x="9264396" y="228600"/>
              <a:ext cx="2025395" cy="911351"/>
            </a:xfrm>
            <a:prstGeom prst="rect">
              <a:avLst/>
            </a:prstGeom>
          </p:spPr>
        </p:pic>
        <p:pic>
          <p:nvPicPr>
            <p:cNvPr id="5" name="object 5"/>
            <p:cNvPicPr/>
            <p:nvPr/>
          </p:nvPicPr>
          <p:blipFill>
            <a:blip r:embed="rId4" cstate="print"/>
            <a:stretch>
              <a:fillRect/>
            </a:stretch>
          </p:blipFill>
          <p:spPr>
            <a:xfrm>
              <a:off x="7191756"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sp>
        <p:nvSpPr>
          <p:cNvPr id="7" name="object 7"/>
          <p:cNvSpPr txBox="1"/>
          <p:nvPr/>
        </p:nvSpPr>
        <p:spPr>
          <a:xfrm>
            <a:off x="482776" y="1743763"/>
            <a:ext cx="11123295" cy="4264025"/>
          </a:xfrm>
          <a:prstGeom prst="rect">
            <a:avLst/>
          </a:prstGeom>
        </p:spPr>
        <p:txBody>
          <a:bodyPr vert="horz" wrap="square" lIns="0" tIns="104140" rIns="0" bIns="0" rtlCol="0">
            <a:spAutoFit/>
          </a:bodyPr>
          <a:lstStyle/>
          <a:p>
            <a:pPr marL="241300" marR="70485" lvl="0" indent="-228600" algn="l" defTabSz="914400" rtl="0" eaLnBrk="1" fontAlgn="auto" latinLnBrk="0" hangingPunct="1">
              <a:lnSpc>
                <a:spcPct val="80000"/>
              </a:lnSpc>
              <a:spcBef>
                <a:spcPts val="820"/>
              </a:spcBef>
              <a:spcAft>
                <a:spcPts val="0"/>
              </a:spcAft>
              <a:buClr>
                <a:srgbClr val="F5668F"/>
              </a:buClr>
              <a:buSzTx/>
              <a:buFont typeface="Arial"/>
              <a:buChar char="•"/>
              <a:tabLst>
                <a:tab pos="241300" algn="l"/>
              </a:tabLst>
              <a:defRPr/>
            </a:pPr>
            <a:r>
              <a:rPr kumimoji="0" sz="3000" b="0" i="0" u="none" strike="noStrike" kern="1200" cap="none" spc="-5" normalizeH="0" baseline="0" noProof="0" dirty="0">
                <a:ln>
                  <a:noFill/>
                </a:ln>
                <a:solidFill>
                  <a:prstClr val="black"/>
                </a:solidFill>
                <a:effectLst/>
                <a:uLnTx/>
                <a:uFillTx/>
                <a:latin typeface="Arial"/>
                <a:ea typeface="+mn-ea"/>
                <a:cs typeface="Arial"/>
              </a:rPr>
              <a:t>%</a:t>
            </a:r>
            <a:r>
              <a:rPr kumimoji="0" sz="3000" b="0" i="0" u="none" strike="noStrike" kern="1200" cap="none" spc="1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providers,</a:t>
            </a:r>
            <a:r>
              <a:rPr kumimoji="0" sz="3000" b="0" i="0" u="none" strike="noStrike" kern="1200" cap="none" spc="-15"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nurses</a:t>
            </a:r>
            <a:r>
              <a:rPr kumimoji="0" sz="3000" b="0" i="0" u="none" strike="noStrike" kern="1200" cap="none" spc="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and</a:t>
            </a:r>
            <a:r>
              <a:rPr kumimoji="0" sz="3000" b="0" i="0" u="none" strike="noStrike" kern="1200" cap="none" spc="-10" normalizeH="0" baseline="0" noProof="0" dirty="0">
                <a:ln>
                  <a:noFill/>
                </a:ln>
                <a:solidFill>
                  <a:prstClr val="black"/>
                </a:solidFill>
                <a:effectLst/>
                <a:uLnTx/>
                <a:uFillTx/>
                <a:latin typeface="Arial"/>
                <a:ea typeface="+mn-ea"/>
                <a:cs typeface="Arial"/>
              </a:rPr>
              <a:t> </a:t>
            </a:r>
            <a:r>
              <a:rPr kumimoji="0" sz="3000" b="0" i="0" u="none" strike="noStrike" kern="1200" cap="none" spc="-15" normalizeH="0" baseline="0" noProof="0" dirty="0">
                <a:ln>
                  <a:noFill/>
                </a:ln>
                <a:solidFill>
                  <a:prstClr val="black"/>
                </a:solidFill>
                <a:effectLst/>
                <a:uLnTx/>
                <a:uFillTx/>
                <a:latin typeface="Arial"/>
                <a:ea typeface="+mn-ea"/>
                <a:cs typeface="Arial"/>
              </a:rPr>
              <a:t>staff</a:t>
            </a:r>
            <a:r>
              <a:rPr kumimoji="0" sz="3000" b="0" i="0" u="none" strike="noStrike" kern="1200" cap="none" spc="3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completing</a:t>
            </a:r>
            <a:r>
              <a:rPr kumimoji="0" sz="3000" b="0" i="0" u="none" strike="noStrike" kern="1200" cap="none" spc="-15"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education</a:t>
            </a:r>
            <a:r>
              <a:rPr kumimoji="0" sz="3000" b="0" i="0" u="none" strike="noStrike" kern="1200" cap="none" spc="-2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on</a:t>
            </a:r>
            <a:r>
              <a:rPr kumimoji="0" sz="3000" b="0" i="0" u="none" strike="noStrike" kern="1200" cap="none" spc="0" normalizeH="0" baseline="0" noProof="0" dirty="0">
                <a:ln>
                  <a:noFill/>
                </a:ln>
                <a:solidFill>
                  <a:prstClr val="black"/>
                </a:solidFill>
                <a:effectLst/>
                <a:uLnTx/>
                <a:uFillTx/>
                <a:latin typeface="Arial"/>
                <a:ea typeface="+mn-ea"/>
                <a:cs typeface="Arial"/>
              </a:rPr>
              <a:t> providing </a:t>
            </a:r>
            <a:r>
              <a:rPr kumimoji="0" sz="3000" b="0" i="0" u="none" strike="noStrike" kern="1200" cap="none" spc="-819"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respectful</a:t>
            </a:r>
            <a:r>
              <a:rPr kumimoji="0" sz="3000" b="0" i="0" u="none" strike="noStrike" kern="1200" cap="none" spc="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care</a:t>
            </a:r>
            <a:r>
              <a:rPr kumimoji="0" sz="3000" b="0" i="0" u="none" strike="noStrike" kern="1200" cap="none" spc="-1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and</a:t>
            </a:r>
            <a:r>
              <a:rPr kumimoji="0" sz="3000" b="0" i="0" u="none" strike="noStrike" kern="1200" cap="none" spc="-1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addressing</a:t>
            </a:r>
            <a:r>
              <a:rPr kumimoji="0" sz="3000" b="0" i="0" u="none" strike="noStrike" kern="1200" cap="none" spc="-45" normalizeH="0" baseline="0" noProof="0" dirty="0">
                <a:ln>
                  <a:noFill/>
                </a:ln>
                <a:solidFill>
                  <a:prstClr val="black"/>
                </a:solidFill>
                <a:effectLst/>
                <a:uLnTx/>
                <a:uFillTx/>
                <a:latin typeface="Arial"/>
                <a:ea typeface="+mn-ea"/>
                <a:cs typeface="Arial"/>
              </a:rPr>
              <a:t> </a:t>
            </a:r>
            <a:r>
              <a:rPr kumimoji="0" sz="3000" b="0" i="0" u="none" strike="noStrike" kern="1200" cap="none" spc="0" normalizeH="0" baseline="0" noProof="0" dirty="0">
                <a:ln>
                  <a:noFill/>
                </a:ln>
                <a:solidFill>
                  <a:prstClr val="black"/>
                </a:solidFill>
                <a:effectLst/>
                <a:uLnTx/>
                <a:uFillTx/>
                <a:latin typeface="Arial"/>
                <a:ea typeface="+mn-ea"/>
                <a:cs typeface="Arial"/>
              </a:rPr>
              <a:t>implicit</a:t>
            </a:r>
            <a:r>
              <a:rPr kumimoji="0" sz="3000" b="0" i="0" u="none" strike="noStrike" kern="1200" cap="none" spc="-25" normalizeH="0" baseline="0" noProof="0" dirty="0">
                <a:ln>
                  <a:noFill/>
                </a:ln>
                <a:solidFill>
                  <a:prstClr val="black"/>
                </a:solidFill>
                <a:effectLst/>
                <a:uLnTx/>
                <a:uFillTx/>
                <a:latin typeface="Arial"/>
                <a:ea typeface="+mn-ea"/>
                <a:cs typeface="Arial"/>
              </a:rPr>
              <a:t> </a:t>
            </a:r>
            <a:r>
              <a:rPr kumimoji="0" sz="3000" b="0" i="0" u="none" strike="noStrike" kern="1200" cap="none" spc="0" normalizeH="0" baseline="0" noProof="0" dirty="0">
                <a:ln>
                  <a:noFill/>
                </a:ln>
                <a:solidFill>
                  <a:prstClr val="black"/>
                </a:solidFill>
                <a:effectLst/>
                <a:uLnTx/>
                <a:uFillTx/>
                <a:latin typeface="Arial"/>
                <a:ea typeface="+mn-ea"/>
                <a:cs typeface="Arial"/>
              </a:rPr>
              <a:t>bias</a:t>
            </a:r>
            <a:endParaRPr kumimoji="0" sz="3000" b="0" i="0" u="none" strike="noStrike" kern="1200" cap="none" spc="0" normalizeH="0" baseline="0" noProof="0">
              <a:ln>
                <a:noFill/>
              </a:ln>
              <a:solidFill>
                <a:prstClr val="black"/>
              </a:solidFill>
              <a:effectLst/>
              <a:uLnTx/>
              <a:uFillTx/>
              <a:latin typeface="Arial"/>
              <a:ea typeface="+mn-ea"/>
              <a:cs typeface="Arial"/>
            </a:endParaRPr>
          </a:p>
          <a:p>
            <a:pPr marL="241300" marR="0" lvl="0" indent="-228600" algn="l" defTabSz="914400" rtl="0" eaLnBrk="1" fontAlgn="auto" latinLnBrk="0" hangingPunct="1">
              <a:lnSpc>
                <a:spcPts val="3570"/>
              </a:lnSpc>
              <a:spcBef>
                <a:spcPts val="2145"/>
              </a:spcBef>
              <a:spcAft>
                <a:spcPts val="0"/>
              </a:spcAft>
              <a:buClr>
                <a:srgbClr val="F5668F"/>
              </a:buClr>
              <a:buSzTx/>
              <a:buFontTx/>
              <a:buChar char="•"/>
              <a:tabLst>
                <a:tab pos="241300" algn="l"/>
              </a:tabLst>
              <a:defRPr/>
            </a:pPr>
            <a:r>
              <a:rPr kumimoji="0" sz="3000" b="0" i="0" u="none" strike="noStrike" kern="1200" cap="none" spc="-5" normalizeH="0" baseline="0" noProof="0" dirty="0">
                <a:ln>
                  <a:noFill/>
                </a:ln>
                <a:solidFill>
                  <a:prstClr val="black"/>
                </a:solidFill>
                <a:effectLst/>
                <a:uLnTx/>
                <a:uFillTx/>
                <a:latin typeface="Arial"/>
                <a:ea typeface="+mn-ea"/>
                <a:cs typeface="Arial"/>
              </a:rPr>
              <a:t>%</a:t>
            </a:r>
            <a:r>
              <a:rPr kumimoji="0" sz="3000" b="0" i="0" u="none" strike="noStrike" kern="1200" cap="none" spc="5"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patients</a:t>
            </a:r>
            <a:r>
              <a:rPr kumimoji="0" sz="3000" b="0" i="0" u="none" strike="noStrike" kern="1200" cap="none" spc="-15" normalizeH="0" baseline="0" noProof="0" dirty="0">
                <a:ln>
                  <a:noFill/>
                </a:ln>
                <a:solidFill>
                  <a:prstClr val="black"/>
                </a:solidFill>
                <a:effectLst/>
                <a:uLnTx/>
                <a:uFillTx/>
                <a:latin typeface="Arial"/>
                <a:ea typeface="+mn-ea"/>
                <a:cs typeface="Arial"/>
              </a:rPr>
              <a:t> </a:t>
            </a:r>
            <a:r>
              <a:rPr kumimoji="0" sz="3000" b="0" i="0" u="none" strike="noStrike" kern="1200" cap="none" spc="0" normalizeH="0" baseline="0" noProof="0" dirty="0">
                <a:ln>
                  <a:noFill/>
                </a:ln>
                <a:solidFill>
                  <a:prstClr val="black"/>
                </a:solidFill>
                <a:effectLst/>
                <a:uLnTx/>
                <a:uFillTx/>
                <a:latin typeface="Arial"/>
                <a:ea typeface="+mn-ea"/>
                <a:cs typeface="Arial"/>
              </a:rPr>
              <a:t>in </a:t>
            </a:r>
            <a:r>
              <a:rPr kumimoji="0" sz="3000" b="0" i="0" u="none" strike="noStrike" kern="1200" cap="none" spc="-5" normalizeH="0" baseline="0" noProof="0" dirty="0">
                <a:ln>
                  <a:noFill/>
                </a:ln>
                <a:solidFill>
                  <a:prstClr val="black"/>
                </a:solidFill>
                <a:effectLst/>
                <a:uLnTx/>
                <a:uFillTx/>
                <a:latin typeface="Arial"/>
                <a:ea typeface="+mn-ea"/>
                <a:cs typeface="Arial"/>
              </a:rPr>
              <a:t>10 chart</a:t>
            </a:r>
            <a:r>
              <a:rPr kumimoji="0" sz="3000" b="0" i="0" u="none" strike="noStrike" kern="1200" cap="none" spc="5"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sample</a:t>
            </a:r>
            <a:r>
              <a:rPr kumimoji="0" sz="3000" b="0" i="0" u="none" strike="noStrike" kern="1200" cap="none" spc="-1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per month</a:t>
            </a:r>
            <a:r>
              <a:rPr kumimoji="0" sz="3000" b="0" i="0" u="none" strike="noStrike" kern="1200" cap="none" spc="15"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with</a:t>
            </a:r>
            <a:r>
              <a:rPr kumimoji="0" sz="3000" b="0" i="0" u="none" strike="noStrike" kern="1200" cap="none" spc="-15"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documentation</a:t>
            </a:r>
            <a:r>
              <a:rPr kumimoji="0" sz="3000" b="0" i="0" u="none" strike="noStrike" kern="1200" cap="none" spc="-25"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of:</a:t>
            </a:r>
            <a:endParaRPr kumimoji="0" sz="3000" b="0" i="0" u="none" strike="noStrike" kern="1200" cap="none" spc="0" normalizeH="0" baseline="0" noProof="0">
              <a:ln>
                <a:noFill/>
              </a:ln>
              <a:solidFill>
                <a:prstClr val="black"/>
              </a:solidFill>
              <a:effectLst/>
              <a:uLnTx/>
              <a:uFillTx/>
              <a:latin typeface="Arial"/>
              <a:ea typeface="+mn-ea"/>
              <a:cs typeface="Arial"/>
            </a:endParaRPr>
          </a:p>
          <a:p>
            <a:pPr marL="698500" marR="0" lvl="1" indent="-228600" algn="l" defTabSz="914400" rtl="0" eaLnBrk="1" fontAlgn="auto" latinLnBrk="0" hangingPunct="1">
              <a:lnSpc>
                <a:spcPts val="2815"/>
              </a:lnSpc>
              <a:spcBef>
                <a:spcPts val="0"/>
              </a:spcBef>
              <a:spcAft>
                <a:spcPts val="0"/>
              </a:spcAft>
              <a:buClr>
                <a:srgbClr val="F5668F"/>
              </a:buClr>
              <a:buSzTx/>
              <a:buFontTx/>
              <a:buChar char="•"/>
              <a:tabLst>
                <a:tab pos="698500" algn="l"/>
              </a:tabLst>
              <a:defRPr/>
            </a:pPr>
            <a:r>
              <a:rPr kumimoji="0" sz="2400" b="0" i="0" u="none" strike="noStrike" kern="1200" cap="none" spc="-5" normalizeH="0" baseline="0" noProof="0" dirty="0">
                <a:ln>
                  <a:noFill/>
                </a:ln>
                <a:solidFill>
                  <a:srgbClr val="21252A"/>
                </a:solidFill>
                <a:effectLst/>
                <a:uLnTx/>
                <a:uFillTx/>
                <a:latin typeface="Arial"/>
                <a:ea typeface="+mn-ea"/>
                <a:cs typeface="Arial"/>
              </a:rPr>
              <a:t>patient</a:t>
            </a:r>
            <a:r>
              <a:rPr kumimoji="0" sz="2400" b="0" i="0" u="none" strike="noStrike" kern="1200" cap="none" spc="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education</a:t>
            </a:r>
            <a:r>
              <a:rPr kumimoji="0" sz="2400" b="0" i="0" u="none" strike="noStrike" kern="1200" cap="none" spc="2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on postpartum</a:t>
            </a:r>
            <a:r>
              <a:rPr kumimoji="0" sz="2400" b="0" i="0" u="none" strike="noStrike" kern="1200" cap="none" spc="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safety</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698500" marR="1109345" lvl="1" indent="-228600" algn="l" defTabSz="914400" rtl="0" eaLnBrk="1" fontAlgn="auto" latinLnBrk="0" hangingPunct="1">
              <a:lnSpc>
                <a:spcPct val="80000"/>
              </a:lnSpc>
              <a:spcBef>
                <a:spcPts val="540"/>
              </a:spcBef>
              <a:spcAft>
                <a:spcPts val="0"/>
              </a:spcAft>
              <a:buClr>
                <a:srgbClr val="F5668F"/>
              </a:buClr>
              <a:buSzTx/>
              <a:buFontTx/>
              <a:buChar char="•"/>
              <a:tabLst>
                <a:tab pos="698500" algn="l"/>
              </a:tabLst>
              <a:defRPr/>
            </a:pPr>
            <a:r>
              <a:rPr kumimoji="0" sz="2400" b="0" i="0" u="none" strike="noStrike" kern="1200" cap="none" spc="-5" normalizeH="0" baseline="0" noProof="0" dirty="0">
                <a:ln>
                  <a:noFill/>
                </a:ln>
                <a:solidFill>
                  <a:srgbClr val="21252A"/>
                </a:solidFill>
                <a:effectLst/>
                <a:uLnTx/>
                <a:uFillTx/>
                <a:latin typeface="Arial"/>
                <a:ea typeface="+mn-ea"/>
                <a:cs typeface="Arial"/>
              </a:rPr>
              <a:t>social</a:t>
            </a:r>
            <a:r>
              <a:rPr kumimoji="0" sz="2400" b="0" i="0" u="none" strike="noStrike" kern="1200" cap="none" spc="2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determinants</a:t>
            </a:r>
            <a:r>
              <a:rPr kumimoji="0" sz="2400" b="0" i="0" u="none" strike="noStrike" kern="1200" cap="none" spc="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of health</a:t>
            </a:r>
            <a:r>
              <a:rPr kumimoji="0" sz="2400" b="0" i="0" u="none" strike="noStrike" kern="1200" cap="none" spc="1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(SDoH)</a:t>
            </a:r>
            <a:r>
              <a:rPr kumimoji="0" sz="2400" b="0" i="0" u="none" strike="noStrike" kern="1200" cap="none" spc="2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screening</a:t>
            </a:r>
            <a:r>
              <a:rPr kumimoji="0" sz="2400" b="0" i="0" u="none" strike="noStrike" kern="1200" cap="none" spc="3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prenatal</a:t>
            </a:r>
            <a:r>
              <a:rPr kumimoji="0" sz="2400" b="0" i="0" u="none" strike="noStrike" kern="1200" cap="none" spc="1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and</a:t>
            </a:r>
            <a:r>
              <a:rPr kumimoji="0" sz="2400" b="0" i="0" u="none" strike="noStrike" kern="1200" cap="none" spc="1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delivery </a:t>
            </a:r>
            <a:r>
              <a:rPr kumimoji="0" sz="2400" b="0" i="0" u="none" strike="noStrike" kern="1200" cap="none" spc="-65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admission</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697865" marR="9525" lvl="1" indent="-228600" algn="l" defTabSz="914400" rtl="0" eaLnBrk="1" fontAlgn="auto" latinLnBrk="0" hangingPunct="1">
              <a:lnSpc>
                <a:spcPct val="80000"/>
              </a:lnSpc>
              <a:spcBef>
                <a:spcPts val="495"/>
              </a:spcBef>
              <a:spcAft>
                <a:spcPts val="0"/>
              </a:spcAft>
              <a:buClr>
                <a:srgbClr val="F5668F"/>
              </a:buClr>
              <a:buSzTx/>
              <a:buFontTx/>
              <a:buChar char="•"/>
              <a:tabLst>
                <a:tab pos="698500" algn="l"/>
              </a:tabLst>
              <a:defRPr/>
            </a:pPr>
            <a:r>
              <a:rPr kumimoji="0" sz="2400" b="0" i="0" u="none" strike="noStrike" kern="1200" cap="none" spc="-5" normalizeH="0" baseline="0" noProof="0" dirty="0">
                <a:ln>
                  <a:noFill/>
                </a:ln>
                <a:solidFill>
                  <a:srgbClr val="21252A"/>
                </a:solidFill>
                <a:effectLst/>
                <a:uLnTx/>
                <a:uFillTx/>
                <a:latin typeface="Arial"/>
                <a:ea typeface="+mn-ea"/>
                <a:cs typeface="Arial"/>
              </a:rPr>
              <a:t>% patients</a:t>
            </a:r>
            <a:r>
              <a:rPr kumimoji="0" sz="2400" b="0" i="0" u="none" strike="noStrike" kern="1200" cap="none" spc="2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who</a:t>
            </a:r>
            <a:r>
              <a:rPr kumimoji="0" sz="2400" b="0" i="0" u="none" strike="noStrike" kern="1200" cap="none" spc="1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screen</a:t>
            </a:r>
            <a:r>
              <a:rPr kumimoji="0" sz="2400" b="0" i="0" u="none" strike="noStrike" kern="1200" cap="none" spc="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positive</a:t>
            </a:r>
            <a:r>
              <a:rPr kumimoji="0" sz="2400" b="0" i="0" u="none" strike="noStrike" kern="1200" cap="none" spc="1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for SDoH</a:t>
            </a:r>
            <a:r>
              <a:rPr kumimoji="0" sz="2400" b="0" i="0" u="none" strike="noStrike" kern="1200" cap="none" spc="1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with</a:t>
            </a:r>
            <a:r>
              <a:rPr kumimoji="0" sz="2400" b="0" i="0" u="none" strike="noStrike" kern="1200" cap="none" spc="1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documented</a:t>
            </a:r>
            <a:r>
              <a:rPr kumimoji="0" sz="2400" b="0" i="0" u="none" strike="noStrike" kern="1200" cap="none" spc="1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linkage</a:t>
            </a:r>
            <a:r>
              <a:rPr kumimoji="0" sz="2400" b="0" i="0" u="none" strike="noStrike" kern="1200" cap="none" spc="40" normalizeH="0" baseline="0" noProof="0" dirty="0">
                <a:ln>
                  <a:noFill/>
                </a:ln>
                <a:solidFill>
                  <a:srgbClr val="21252A"/>
                </a:solidFill>
                <a:effectLst/>
                <a:uLnTx/>
                <a:uFillTx/>
                <a:latin typeface="Arial"/>
                <a:ea typeface="+mn-ea"/>
                <a:cs typeface="Arial"/>
              </a:rPr>
              <a:t> </a:t>
            </a:r>
            <a:r>
              <a:rPr kumimoji="0" sz="2400" b="0" i="0" u="none" strike="noStrike" kern="1200" cap="none" spc="0" normalizeH="0" baseline="0" noProof="0" dirty="0">
                <a:ln>
                  <a:noFill/>
                </a:ln>
                <a:solidFill>
                  <a:srgbClr val="21252A"/>
                </a:solidFill>
                <a:effectLst/>
                <a:uLnTx/>
                <a:uFillTx/>
                <a:latin typeface="Arial"/>
                <a:ea typeface="+mn-ea"/>
                <a:cs typeface="Arial"/>
              </a:rPr>
              <a:t>to</a:t>
            </a:r>
            <a:r>
              <a:rPr kumimoji="0" sz="2400" b="0" i="0" u="none" strike="noStrike" kern="1200" cap="none" spc="-5" normalizeH="0" baseline="0" noProof="0" dirty="0">
                <a:ln>
                  <a:noFill/>
                </a:ln>
                <a:solidFill>
                  <a:srgbClr val="21252A"/>
                </a:solidFill>
                <a:effectLst/>
                <a:uLnTx/>
                <a:uFillTx/>
                <a:latin typeface="Arial"/>
                <a:ea typeface="+mn-ea"/>
                <a:cs typeface="Arial"/>
              </a:rPr>
              <a:t> </a:t>
            </a:r>
            <a:r>
              <a:rPr kumimoji="0" sz="2400" b="0" i="0" u="none" strike="noStrike" kern="1200" cap="none" spc="-10" normalizeH="0" baseline="0" noProof="0" dirty="0">
                <a:ln>
                  <a:noFill/>
                </a:ln>
                <a:solidFill>
                  <a:srgbClr val="21252A"/>
                </a:solidFill>
                <a:effectLst/>
                <a:uLnTx/>
                <a:uFillTx/>
                <a:latin typeface="Arial"/>
                <a:ea typeface="+mn-ea"/>
                <a:cs typeface="Arial"/>
              </a:rPr>
              <a:t>needed </a:t>
            </a:r>
            <a:r>
              <a:rPr kumimoji="0" sz="2400" b="0" i="0" u="none" strike="noStrike" kern="1200" cap="none" spc="-65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services/resources</a:t>
            </a:r>
            <a:endParaRPr kumimoji="0" sz="2400" b="0" i="0" u="none" strike="noStrike" kern="1200" cap="none" spc="0" normalizeH="0" baseline="0" noProof="0">
              <a:ln>
                <a:noFill/>
              </a:ln>
              <a:solidFill>
                <a:prstClr val="black"/>
              </a:solidFill>
              <a:effectLst/>
              <a:uLnTx/>
              <a:uFillTx/>
              <a:latin typeface="Arial"/>
              <a:ea typeface="+mn-ea"/>
              <a:cs typeface="Arial"/>
            </a:endParaRPr>
          </a:p>
          <a:p>
            <a:pPr marL="240665" marR="5080" lvl="0" indent="-228600" algn="l" defTabSz="914400" rtl="0" eaLnBrk="1" fontAlgn="auto" latinLnBrk="0" hangingPunct="1">
              <a:lnSpc>
                <a:spcPts val="2880"/>
              </a:lnSpc>
              <a:spcBef>
                <a:spcPts val="2325"/>
              </a:spcBef>
              <a:spcAft>
                <a:spcPts val="0"/>
              </a:spcAft>
              <a:buClr>
                <a:srgbClr val="F5668F"/>
              </a:buClr>
              <a:buSzTx/>
              <a:buFontTx/>
              <a:buChar char="•"/>
              <a:tabLst>
                <a:tab pos="241300" algn="l"/>
              </a:tabLst>
              <a:defRPr/>
            </a:pPr>
            <a:r>
              <a:rPr kumimoji="0" sz="3000" b="0" i="0" u="none" strike="noStrike" kern="1200" cap="none" spc="-5" normalizeH="0" baseline="0" noProof="0" dirty="0">
                <a:ln>
                  <a:noFill/>
                </a:ln>
                <a:solidFill>
                  <a:prstClr val="black"/>
                </a:solidFill>
                <a:effectLst/>
                <a:uLnTx/>
                <a:uFillTx/>
                <a:latin typeface="Arial"/>
                <a:ea typeface="+mn-ea"/>
                <a:cs typeface="Arial"/>
              </a:rPr>
              <a:t>% patients completing patient-reported experience measure </a:t>
            </a:r>
            <a:r>
              <a:rPr kumimoji="0" sz="3000" b="0" i="0" u="none" strike="noStrike" kern="1200" cap="none" spc="0" normalizeH="0" baseline="0" noProof="0" dirty="0">
                <a:ln>
                  <a:noFill/>
                </a:ln>
                <a:solidFill>
                  <a:prstClr val="black"/>
                </a:solidFill>
                <a:effectLst/>
                <a:uLnTx/>
                <a:uFillTx/>
                <a:latin typeface="Arial"/>
                <a:ea typeface="+mn-ea"/>
                <a:cs typeface="Arial"/>
              </a:rPr>
              <a:t>who </a:t>
            </a:r>
            <a:r>
              <a:rPr kumimoji="0" sz="3000" b="0" i="0" u="none" strike="noStrike" kern="1200" cap="none" spc="-819"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reported</a:t>
            </a:r>
            <a:r>
              <a:rPr kumimoji="0" sz="3000" b="0" i="0" u="none" strike="noStrike" kern="1200" cap="none" spc="-10" normalizeH="0" baseline="0" noProof="0" dirty="0">
                <a:ln>
                  <a:noFill/>
                </a:ln>
                <a:solidFill>
                  <a:prstClr val="black"/>
                </a:solidFill>
                <a:effectLst/>
                <a:uLnTx/>
                <a:uFillTx/>
                <a:latin typeface="Arial"/>
                <a:ea typeface="+mn-ea"/>
                <a:cs typeface="Arial"/>
              </a:rPr>
              <a:t> </a:t>
            </a:r>
            <a:r>
              <a:rPr kumimoji="0" sz="3000" b="0" i="0" u="none" strike="noStrike" kern="1200" cap="none" spc="0" normalizeH="0" baseline="0" noProof="0" dirty="0">
                <a:ln>
                  <a:noFill/>
                </a:ln>
                <a:solidFill>
                  <a:prstClr val="black"/>
                </a:solidFill>
                <a:effectLst/>
                <a:uLnTx/>
                <a:uFillTx/>
                <a:latin typeface="Arial"/>
                <a:ea typeface="+mn-ea"/>
                <a:cs typeface="Arial"/>
              </a:rPr>
              <a:t>always</a:t>
            </a:r>
            <a:r>
              <a:rPr kumimoji="0" sz="3000" b="0" i="0" u="none" strike="noStrike" kern="1200" cap="none" spc="-3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or</a:t>
            </a:r>
            <a:r>
              <a:rPr kumimoji="0" sz="3000" b="0" i="0" u="none" strike="noStrike" kern="1200" cap="none" spc="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often</a:t>
            </a:r>
            <a:r>
              <a:rPr kumimoji="0" sz="3000" b="0" i="0" u="none" strike="noStrike" kern="1200" cap="none" spc="5"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feeling</a:t>
            </a:r>
            <a:r>
              <a:rPr kumimoji="0" sz="3000" b="0" i="0" u="none" strike="noStrike" kern="1200" cap="none" spc="-3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heard</a:t>
            </a:r>
            <a:r>
              <a:rPr kumimoji="0" sz="3000" b="0" i="0" u="none" strike="noStrike" kern="1200" cap="none" spc="-20" normalizeH="0" baseline="0" noProof="0" dirty="0">
                <a:ln>
                  <a:noFill/>
                </a:ln>
                <a:solidFill>
                  <a:prstClr val="black"/>
                </a:solidFill>
                <a:effectLst/>
                <a:uLnTx/>
                <a:uFillTx/>
                <a:latin typeface="Arial"/>
                <a:ea typeface="+mn-ea"/>
                <a:cs typeface="Arial"/>
              </a:rPr>
              <a:t> </a:t>
            </a:r>
            <a:r>
              <a:rPr kumimoji="0" sz="3000" b="0" i="0" u="none" strike="noStrike" kern="1200" cap="none" spc="-5" normalizeH="0" baseline="0" noProof="0" dirty="0">
                <a:ln>
                  <a:noFill/>
                </a:ln>
                <a:solidFill>
                  <a:prstClr val="black"/>
                </a:solidFill>
                <a:effectLst/>
                <a:uLnTx/>
                <a:uFillTx/>
                <a:latin typeface="Arial"/>
                <a:ea typeface="+mn-ea"/>
                <a:cs typeface="Arial"/>
              </a:rPr>
              <a:t>on</a:t>
            </a:r>
            <a:r>
              <a:rPr kumimoji="0" sz="3000" b="0" i="0" u="none" strike="noStrike" kern="1200" cap="none" spc="-10" normalizeH="0" baseline="0" noProof="0" dirty="0">
                <a:ln>
                  <a:noFill/>
                </a:ln>
                <a:solidFill>
                  <a:prstClr val="black"/>
                </a:solidFill>
                <a:effectLst/>
                <a:uLnTx/>
                <a:uFillTx/>
                <a:latin typeface="Arial"/>
                <a:ea typeface="+mn-ea"/>
                <a:cs typeface="Arial"/>
              </a:rPr>
              <a:t> </a:t>
            </a:r>
            <a:r>
              <a:rPr kumimoji="0" sz="3000" b="0" i="0" u="none" strike="noStrike" kern="1200" cap="none" spc="0" normalizeH="0" baseline="0" noProof="0" dirty="0">
                <a:ln>
                  <a:noFill/>
                </a:ln>
                <a:solidFill>
                  <a:prstClr val="black"/>
                </a:solidFill>
                <a:effectLst/>
                <a:uLnTx/>
                <a:uFillTx/>
                <a:latin typeface="Arial"/>
                <a:ea typeface="+mn-ea"/>
                <a:cs typeface="Arial"/>
              </a:rPr>
              <a:t>PREM</a:t>
            </a:r>
            <a:endParaRPr kumimoji="0" sz="30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txBox="1">
            <a:spLocks noGrp="1"/>
          </p:cNvSpPr>
          <p:nvPr>
            <p:ph type="title"/>
          </p:nvPr>
        </p:nvSpPr>
        <p:spPr>
          <a:xfrm>
            <a:off x="195394" y="261040"/>
            <a:ext cx="7813040" cy="1183005"/>
          </a:xfrm>
          <a:prstGeom prst="rect">
            <a:avLst/>
          </a:prstGeom>
        </p:spPr>
        <p:txBody>
          <a:bodyPr vert="horz" wrap="square" lIns="0" tIns="81280" rIns="0" bIns="0" rtlCol="0">
            <a:spAutoFit/>
          </a:bodyPr>
          <a:lstStyle/>
          <a:p>
            <a:pPr marL="12700" marR="5080">
              <a:lnSpc>
                <a:spcPts val="4320"/>
              </a:lnSpc>
              <a:spcBef>
                <a:spcPts val="640"/>
              </a:spcBef>
            </a:pPr>
            <a:r>
              <a:rPr spc="-10" dirty="0"/>
              <a:t>Process</a:t>
            </a:r>
            <a:r>
              <a:rPr spc="20" dirty="0"/>
              <a:t> </a:t>
            </a:r>
            <a:r>
              <a:rPr spc="-10" dirty="0"/>
              <a:t>and</a:t>
            </a:r>
            <a:r>
              <a:rPr dirty="0"/>
              <a:t> </a:t>
            </a:r>
            <a:r>
              <a:rPr spc="-10" dirty="0"/>
              <a:t>outcome</a:t>
            </a:r>
            <a:r>
              <a:rPr spc="30" dirty="0"/>
              <a:t> </a:t>
            </a:r>
            <a:r>
              <a:rPr spc="-10" dirty="0"/>
              <a:t>measures </a:t>
            </a:r>
            <a:r>
              <a:rPr spc="-1095" dirty="0"/>
              <a:t> </a:t>
            </a:r>
            <a:r>
              <a:rPr spc="-5" dirty="0"/>
              <a:t>to track</a:t>
            </a:r>
            <a:r>
              <a:rPr spc="20" dirty="0"/>
              <a:t> </a:t>
            </a:r>
            <a:r>
              <a:rPr spc="-5" dirty="0"/>
              <a:t>clinical</a:t>
            </a:r>
            <a:r>
              <a:rPr dirty="0"/>
              <a:t> </a:t>
            </a:r>
            <a:r>
              <a:rPr spc="-5" dirty="0"/>
              <a:t>culture</a:t>
            </a:r>
            <a:r>
              <a:rPr spc="10" dirty="0"/>
              <a:t> </a:t>
            </a:r>
            <a:r>
              <a:rPr spc="-10" dirty="0"/>
              <a:t>change:</a:t>
            </a:r>
          </a:p>
        </p:txBody>
      </p:sp>
    </p:spTree>
    <p:extLst>
      <p:ext uri="{BB962C8B-B14F-4D97-AF65-F5344CB8AC3E}">
        <p14:creationId xmlns:p14="http://schemas.microsoft.com/office/powerpoint/2010/main" val="1830310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a:spLocks noGrp="1"/>
          </p:cNvSpPr>
          <p:nvPr>
            <p:ph type="title"/>
          </p:nvPr>
        </p:nvSpPr>
        <p:spPr>
          <a:xfrm>
            <a:off x="8824912" y="1820651"/>
            <a:ext cx="2301240" cy="1039494"/>
          </a:xfrm>
          <a:prstGeom prst="rect">
            <a:avLst/>
          </a:prstGeom>
        </p:spPr>
        <p:txBody>
          <a:bodyPr vert="horz" wrap="square" lIns="0" tIns="73660" rIns="0" bIns="0" rtlCol="0">
            <a:spAutoFit/>
          </a:bodyPr>
          <a:lstStyle/>
          <a:p>
            <a:pPr marL="12700" marR="5080">
              <a:lnSpc>
                <a:spcPts val="3779"/>
              </a:lnSpc>
              <a:spcBef>
                <a:spcPts val="580"/>
              </a:spcBef>
            </a:pPr>
            <a:r>
              <a:rPr sz="3500" b="1" spc="-95" dirty="0">
                <a:solidFill>
                  <a:srgbClr val="F58466"/>
                </a:solidFill>
                <a:latin typeface="Arial"/>
                <a:cs typeface="Arial"/>
              </a:rPr>
              <a:t>BE</a:t>
            </a:r>
            <a:r>
              <a:rPr sz="3500" b="1" spc="-90" dirty="0">
                <a:solidFill>
                  <a:srgbClr val="F58466"/>
                </a:solidFill>
                <a:latin typeface="Arial"/>
                <a:cs typeface="Arial"/>
              </a:rPr>
              <a:t> </a:t>
            </a:r>
            <a:r>
              <a:rPr sz="3500" b="1" spc="-165" dirty="0">
                <a:solidFill>
                  <a:srgbClr val="F58466"/>
                </a:solidFill>
                <a:latin typeface="Arial"/>
                <a:cs typeface="Arial"/>
              </a:rPr>
              <a:t>Monthly </a:t>
            </a:r>
            <a:r>
              <a:rPr sz="3500" b="1" spc="-965" dirty="0">
                <a:solidFill>
                  <a:srgbClr val="F58466"/>
                </a:solidFill>
                <a:latin typeface="Arial"/>
                <a:cs typeface="Arial"/>
              </a:rPr>
              <a:t> </a:t>
            </a:r>
            <a:r>
              <a:rPr sz="3500" b="1" spc="-50" dirty="0">
                <a:solidFill>
                  <a:srgbClr val="F58466"/>
                </a:solidFill>
                <a:latin typeface="Arial"/>
                <a:cs typeface="Arial"/>
              </a:rPr>
              <a:t>Data</a:t>
            </a:r>
            <a:r>
              <a:rPr sz="3500" b="1" spc="-35" dirty="0">
                <a:solidFill>
                  <a:srgbClr val="F58466"/>
                </a:solidFill>
                <a:latin typeface="Arial"/>
                <a:cs typeface="Arial"/>
              </a:rPr>
              <a:t> </a:t>
            </a:r>
            <a:r>
              <a:rPr sz="3500" b="1" spc="-145" dirty="0">
                <a:solidFill>
                  <a:srgbClr val="F58466"/>
                </a:solidFill>
                <a:latin typeface="Arial"/>
                <a:cs typeface="Arial"/>
              </a:rPr>
              <a:t>Form</a:t>
            </a:r>
            <a:endParaRPr sz="3500" dirty="0">
              <a:latin typeface="Arial"/>
              <a:cs typeface="Arial"/>
            </a:endParaRPr>
          </a:p>
        </p:txBody>
      </p:sp>
      <p:sp>
        <p:nvSpPr>
          <p:cNvPr id="10" name="object 10"/>
          <p:cNvSpPr txBox="1"/>
          <p:nvPr/>
        </p:nvSpPr>
        <p:spPr>
          <a:xfrm>
            <a:off x="7423433" y="2860145"/>
            <a:ext cx="4572635" cy="1461297"/>
          </a:xfrm>
          <a:prstGeom prst="rect">
            <a:avLst/>
          </a:prstGeom>
        </p:spPr>
        <p:txBody>
          <a:bodyPr vert="horz" wrap="square" lIns="0" tIns="52705" rIns="0" bIns="0" rtlCol="0">
            <a:spAutoFit/>
          </a:bodyPr>
          <a:lstStyle/>
          <a:p>
            <a:pPr marL="1597025" marR="0" lvl="0" indent="-229235" algn="l" defTabSz="914400" rtl="0" eaLnBrk="1" fontAlgn="auto" latinLnBrk="0" hangingPunct="1">
              <a:lnSpc>
                <a:spcPct val="100000"/>
              </a:lnSpc>
              <a:spcBef>
                <a:spcPts val="415"/>
              </a:spcBef>
              <a:spcAft>
                <a:spcPts val="0"/>
              </a:spcAft>
              <a:buClr>
                <a:srgbClr val="F58466"/>
              </a:buClr>
              <a:buSzTx/>
              <a:buFontTx/>
              <a:buChar char="•"/>
              <a:tabLst>
                <a:tab pos="1597660" algn="l"/>
              </a:tabLst>
              <a:defRPr/>
            </a:pPr>
            <a:r>
              <a:rPr kumimoji="0" sz="2400" b="0" i="0" u="none" strike="noStrike" kern="1200" cap="none" spc="-5" normalizeH="0" baseline="0" noProof="0" dirty="0">
                <a:ln>
                  <a:noFill/>
                </a:ln>
                <a:solidFill>
                  <a:prstClr val="black"/>
                </a:solidFill>
                <a:effectLst/>
                <a:uLnTx/>
                <a:uFillTx/>
                <a:latin typeface="Arial"/>
                <a:ea typeface="+mn-ea"/>
                <a:cs typeface="Arial"/>
              </a:rPr>
              <a:t>One</a:t>
            </a:r>
            <a:r>
              <a:rPr kumimoji="0" sz="2400" b="0" i="0" u="none" strike="noStrike" kern="1200" cap="none" spc="-2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form</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for:</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2340610" marR="0" lvl="1" indent="-515620" algn="l" defTabSz="914400" rtl="0" eaLnBrk="1" fontAlgn="auto" latinLnBrk="0" hangingPunct="1">
              <a:lnSpc>
                <a:spcPct val="100000"/>
              </a:lnSpc>
              <a:spcBef>
                <a:spcPts val="270"/>
              </a:spcBef>
              <a:spcAft>
                <a:spcPts val="0"/>
              </a:spcAft>
              <a:buClr>
                <a:srgbClr val="F58466"/>
              </a:buClr>
              <a:buSzTx/>
              <a:buFontTx/>
              <a:buAutoNum type="arabicPeriod"/>
              <a:tabLst>
                <a:tab pos="2340610" algn="l"/>
                <a:tab pos="2341245" algn="l"/>
              </a:tabLst>
              <a:defRPr/>
            </a:pPr>
            <a:r>
              <a:rPr kumimoji="0" sz="2000" b="0" i="0" u="none" strike="noStrike" kern="1200" cap="none" spc="-5" normalizeH="0" baseline="0" noProof="0" dirty="0">
                <a:ln>
                  <a:noFill/>
                </a:ln>
                <a:solidFill>
                  <a:prstClr val="black"/>
                </a:solidFill>
                <a:effectLst/>
                <a:uLnTx/>
                <a:uFillTx/>
                <a:latin typeface="Arial"/>
                <a:ea typeface="+mn-ea"/>
                <a:cs typeface="Arial"/>
              </a:rPr>
              <a:t>Structure</a:t>
            </a:r>
            <a:r>
              <a:rPr kumimoji="0" sz="2000" b="0" i="0" u="none" strike="noStrike" kern="1200" cap="none" spc="-7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Measures</a:t>
            </a:r>
          </a:p>
          <a:p>
            <a:pPr marL="2340610" marR="0" lvl="1" indent="-515620" algn="l" defTabSz="914400" rtl="0" eaLnBrk="1" fontAlgn="auto" latinLnBrk="0" hangingPunct="1">
              <a:lnSpc>
                <a:spcPct val="100000"/>
              </a:lnSpc>
              <a:spcBef>
                <a:spcPts val="250"/>
              </a:spcBef>
              <a:spcAft>
                <a:spcPts val="0"/>
              </a:spcAft>
              <a:buClr>
                <a:srgbClr val="F58466"/>
              </a:buClr>
              <a:buSzTx/>
              <a:buFontTx/>
              <a:buAutoNum type="arabicPeriod"/>
              <a:tabLst>
                <a:tab pos="2340610" algn="l"/>
                <a:tab pos="2341245" algn="l"/>
              </a:tabLst>
              <a:defRPr/>
            </a:pPr>
            <a:r>
              <a:rPr kumimoji="0" sz="2000" b="0" i="0" u="none" strike="noStrike" kern="1200" cap="none" spc="0" normalizeH="0" baseline="0" noProof="0" dirty="0">
                <a:ln>
                  <a:noFill/>
                </a:ln>
                <a:solidFill>
                  <a:prstClr val="black"/>
                </a:solidFill>
                <a:effectLst/>
                <a:uLnTx/>
                <a:uFillTx/>
                <a:latin typeface="Arial"/>
                <a:ea typeface="+mn-ea"/>
                <a:cs typeface="Arial"/>
              </a:rPr>
              <a:t>Process</a:t>
            </a:r>
            <a:r>
              <a:rPr kumimoji="0" sz="2000" b="0" i="0" u="none" strike="noStrike" kern="1200" cap="none" spc="-10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Measures</a:t>
            </a:r>
          </a:p>
          <a:p>
            <a:pPr marL="2340610" marR="0" lvl="1" indent="-515620" algn="l" defTabSz="914400" rtl="0" eaLnBrk="1" fontAlgn="auto" latinLnBrk="0" hangingPunct="1">
              <a:lnSpc>
                <a:spcPct val="100000"/>
              </a:lnSpc>
              <a:spcBef>
                <a:spcPts val="260"/>
              </a:spcBef>
              <a:spcAft>
                <a:spcPts val="0"/>
              </a:spcAft>
              <a:buClr>
                <a:srgbClr val="F58466"/>
              </a:buClr>
              <a:buSzTx/>
              <a:buFontTx/>
              <a:buAutoNum type="arabicPeriod"/>
              <a:tabLst>
                <a:tab pos="2340610" algn="l"/>
                <a:tab pos="2341245" algn="l"/>
              </a:tabLst>
              <a:defRPr/>
            </a:pPr>
            <a:r>
              <a:rPr kumimoji="0" sz="2000" b="0" i="0" u="none" strike="noStrike" kern="1200" cap="none" spc="0" normalizeH="0" baseline="0" noProof="0" dirty="0">
                <a:ln>
                  <a:noFill/>
                </a:ln>
                <a:solidFill>
                  <a:prstClr val="black"/>
                </a:solidFill>
                <a:effectLst/>
                <a:uLnTx/>
                <a:uFillTx/>
                <a:latin typeface="Arial"/>
                <a:ea typeface="+mn-ea"/>
                <a:cs typeface="Arial"/>
              </a:rPr>
              <a:t>Outcome</a:t>
            </a:r>
            <a:r>
              <a:rPr kumimoji="0" sz="2000" b="0" i="0" u="none" strike="noStrike" kern="1200" cap="none" spc="-114"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smtClean="0">
                <a:ln>
                  <a:noFill/>
                </a:ln>
                <a:solidFill>
                  <a:prstClr val="black"/>
                </a:solidFill>
                <a:effectLst/>
                <a:uLnTx/>
                <a:uFillTx/>
                <a:latin typeface="Arial"/>
                <a:ea typeface="+mn-ea"/>
                <a:cs typeface="Arial"/>
              </a:rPr>
              <a:t>Measure</a:t>
            </a:r>
            <a:endParaRPr kumimoji="0"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929599"/>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17</a:t>
            </a:fld>
            <a:endParaRPr kumimoji="0" sz="1200" b="0" i="0" u="none" strike="noStrike" kern="1200" cap="none" spc="-5" normalizeH="0" baseline="0" noProof="0" dirty="0">
              <a:ln>
                <a:noFill/>
              </a:ln>
              <a:solidFill>
                <a:srgbClr val="929599"/>
              </a:solidFill>
              <a:effectLst/>
              <a:uLnTx/>
              <a:uFillTx/>
              <a:latin typeface="Arial"/>
              <a:ea typeface="+mn-ea"/>
              <a:cs typeface="Arial"/>
            </a:endParaRPr>
          </a:p>
        </p:txBody>
      </p:sp>
      <p:pic>
        <p:nvPicPr>
          <p:cNvPr id="3" name="Picture 2"/>
          <p:cNvPicPr>
            <a:picLocks noChangeAspect="1"/>
          </p:cNvPicPr>
          <p:nvPr/>
        </p:nvPicPr>
        <p:blipFill>
          <a:blip r:embed="rId3"/>
          <a:stretch>
            <a:fillRect/>
          </a:stretch>
        </p:blipFill>
        <p:spPr>
          <a:xfrm>
            <a:off x="76200" y="67820"/>
            <a:ext cx="8350982" cy="6573031"/>
          </a:xfrm>
          <a:prstGeom prst="rect">
            <a:avLst/>
          </a:prstGeom>
        </p:spPr>
      </p:pic>
      <p:sp>
        <p:nvSpPr>
          <p:cNvPr id="15" name="Rectangle 14"/>
          <p:cNvSpPr/>
          <p:nvPr/>
        </p:nvSpPr>
        <p:spPr>
          <a:xfrm>
            <a:off x="0" y="4091709"/>
            <a:ext cx="8471349" cy="26415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1464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6304" y="0"/>
            <a:ext cx="12045950" cy="6541134"/>
            <a:chOff x="146304" y="0"/>
            <a:chExt cx="12045950" cy="6541134"/>
          </a:xfrm>
        </p:grpSpPr>
        <p:pic>
          <p:nvPicPr>
            <p:cNvPr id="3" name="object 3"/>
            <p:cNvPicPr/>
            <p:nvPr/>
          </p:nvPicPr>
          <p:blipFill>
            <a:blip r:embed="rId3" cstate="print"/>
            <a:stretch>
              <a:fillRect/>
            </a:stretch>
          </p:blipFill>
          <p:spPr>
            <a:xfrm>
              <a:off x="182879" y="297181"/>
              <a:ext cx="7616951" cy="999742"/>
            </a:xfrm>
            <a:prstGeom prst="rect">
              <a:avLst/>
            </a:prstGeom>
          </p:spPr>
        </p:pic>
        <p:pic>
          <p:nvPicPr>
            <p:cNvPr id="4" name="object 4"/>
            <p:cNvPicPr/>
            <p:nvPr/>
          </p:nvPicPr>
          <p:blipFill>
            <a:blip r:embed="rId4" cstate="print"/>
            <a:stretch>
              <a:fillRect/>
            </a:stretch>
          </p:blipFill>
          <p:spPr>
            <a:xfrm>
              <a:off x="146304" y="1296974"/>
              <a:ext cx="7690091" cy="5244033"/>
            </a:xfrm>
            <a:prstGeom prst="rect">
              <a:avLst/>
            </a:prstGeom>
          </p:spPr>
        </p:pic>
      </p:grpSp>
      <p:sp>
        <p:nvSpPr>
          <p:cNvPr id="5" name="object 5"/>
          <p:cNvSpPr txBox="1">
            <a:spLocks noGrp="1"/>
          </p:cNvSpPr>
          <p:nvPr>
            <p:ph type="title"/>
          </p:nvPr>
        </p:nvSpPr>
        <p:spPr>
          <a:xfrm>
            <a:off x="8094182" y="2749124"/>
            <a:ext cx="3575685" cy="953135"/>
          </a:xfrm>
          <a:prstGeom prst="rect">
            <a:avLst/>
          </a:prstGeom>
        </p:spPr>
        <p:txBody>
          <a:bodyPr vert="horz" wrap="square" lIns="0" tIns="67945" rIns="0" bIns="0" rtlCol="0">
            <a:spAutoFit/>
          </a:bodyPr>
          <a:lstStyle/>
          <a:p>
            <a:pPr marL="12700" marR="5080">
              <a:lnSpc>
                <a:spcPts val="3460"/>
              </a:lnSpc>
              <a:spcBef>
                <a:spcPts val="535"/>
              </a:spcBef>
            </a:pPr>
            <a:r>
              <a:rPr sz="3200" b="1" spc="-45" dirty="0">
                <a:solidFill>
                  <a:srgbClr val="F58466"/>
                </a:solidFill>
                <a:latin typeface="Arial"/>
                <a:cs typeface="Arial"/>
              </a:rPr>
              <a:t>Data</a:t>
            </a:r>
            <a:r>
              <a:rPr sz="3200" b="1" spc="155" dirty="0">
                <a:solidFill>
                  <a:srgbClr val="F58466"/>
                </a:solidFill>
                <a:latin typeface="Arial"/>
                <a:cs typeface="Arial"/>
              </a:rPr>
              <a:t> </a:t>
            </a:r>
            <a:r>
              <a:rPr sz="3200" b="1" spc="-135" dirty="0">
                <a:solidFill>
                  <a:srgbClr val="F58466"/>
                </a:solidFill>
                <a:latin typeface="Arial"/>
                <a:cs typeface="Arial"/>
              </a:rPr>
              <a:t>Form</a:t>
            </a:r>
            <a:r>
              <a:rPr sz="3200" b="1" spc="-360" dirty="0">
                <a:solidFill>
                  <a:srgbClr val="F58466"/>
                </a:solidFill>
                <a:latin typeface="Arial"/>
                <a:cs typeface="Arial"/>
              </a:rPr>
              <a:t> </a:t>
            </a:r>
            <a:r>
              <a:rPr sz="3200" b="1" dirty="0">
                <a:solidFill>
                  <a:srgbClr val="F58466"/>
                </a:solidFill>
                <a:latin typeface="Arial"/>
                <a:cs typeface="Arial"/>
              </a:rPr>
              <a:t>-  </a:t>
            </a:r>
            <a:r>
              <a:rPr sz="3200" b="1" spc="-140" dirty="0">
                <a:solidFill>
                  <a:srgbClr val="F58466"/>
                </a:solidFill>
                <a:latin typeface="Arial"/>
                <a:cs typeface="Arial"/>
              </a:rPr>
              <a:t>Structure</a:t>
            </a:r>
            <a:r>
              <a:rPr sz="3200" b="1" spc="-45" dirty="0">
                <a:solidFill>
                  <a:srgbClr val="F58466"/>
                </a:solidFill>
                <a:latin typeface="Arial"/>
                <a:cs typeface="Arial"/>
              </a:rPr>
              <a:t> </a:t>
            </a:r>
            <a:r>
              <a:rPr sz="3200" b="1" spc="-90" dirty="0">
                <a:solidFill>
                  <a:srgbClr val="F58466"/>
                </a:solidFill>
                <a:latin typeface="Arial"/>
                <a:cs typeface="Arial"/>
              </a:rPr>
              <a:t>Measures</a:t>
            </a:r>
            <a:endParaRPr sz="32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929599"/>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18</a:t>
            </a:fld>
            <a:endParaRPr kumimoji="0" sz="1200" b="0" i="0" u="none" strike="noStrike" kern="1200" cap="none" spc="-5" normalizeH="0" baseline="0" noProof="0" dirty="0">
              <a:ln>
                <a:noFill/>
              </a:ln>
              <a:solidFill>
                <a:srgbClr val="929599"/>
              </a:solidFill>
              <a:effectLst/>
              <a:uLnTx/>
              <a:uFillTx/>
              <a:latin typeface="Arial"/>
              <a:ea typeface="+mn-ea"/>
              <a:cs typeface="Arial"/>
            </a:endParaRPr>
          </a:p>
        </p:txBody>
      </p:sp>
    </p:spTree>
    <p:extLst>
      <p:ext uri="{BB962C8B-B14F-4D97-AF65-F5344CB8AC3E}">
        <p14:creationId xmlns:p14="http://schemas.microsoft.com/office/powerpoint/2010/main" val="560848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1836" y="0"/>
            <a:ext cx="11980545" cy="6894195"/>
            <a:chOff x="211836" y="0"/>
            <a:chExt cx="11980545" cy="689419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211836" y="0"/>
              <a:ext cx="8834627" cy="6858000"/>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275843" y="21335"/>
              <a:ext cx="8651747" cy="6836663"/>
            </a:xfrm>
            <a:prstGeom prst="rect">
              <a:avLst/>
            </a:prstGeom>
          </p:spPr>
        </p:pic>
        <p:sp>
          <p:nvSpPr>
            <p:cNvPr id="5" name="object 5"/>
            <p:cNvSpPr/>
            <p:nvPr/>
          </p:nvSpPr>
          <p:spPr>
            <a:xfrm>
              <a:off x="256794" y="2285"/>
              <a:ext cx="8689975" cy="6856095"/>
            </a:xfrm>
            <a:custGeom>
              <a:avLst/>
              <a:gdLst/>
              <a:ahLst/>
              <a:cxnLst/>
              <a:rect l="l" t="t" r="r" b="b"/>
              <a:pathLst>
                <a:path w="8689975" h="6856095">
                  <a:moveTo>
                    <a:pt x="0" y="0"/>
                  </a:moveTo>
                  <a:lnTo>
                    <a:pt x="8689848" y="0"/>
                  </a:lnTo>
                  <a:lnTo>
                    <a:pt x="8689848" y="6855714"/>
                  </a:lnTo>
                </a:path>
                <a:path w="8689975" h="6856095">
                  <a:moveTo>
                    <a:pt x="0" y="6855714"/>
                  </a:moveTo>
                  <a:lnTo>
                    <a:pt x="0" y="0"/>
                  </a:lnTo>
                </a:path>
              </a:pathLst>
            </a:custGeom>
            <a:ln w="381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txBox="1">
            <a:spLocks noGrp="1"/>
          </p:cNvSpPr>
          <p:nvPr>
            <p:ph type="title"/>
          </p:nvPr>
        </p:nvSpPr>
        <p:spPr>
          <a:xfrm>
            <a:off x="9381490" y="2201672"/>
            <a:ext cx="2169795" cy="1391920"/>
          </a:xfrm>
          <a:prstGeom prst="rect">
            <a:avLst/>
          </a:prstGeom>
        </p:spPr>
        <p:txBody>
          <a:bodyPr vert="horz" wrap="square" lIns="0" tIns="67945" rIns="0" bIns="0" rtlCol="0">
            <a:spAutoFit/>
          </a:bodyPr>
          <a:lstStyle/>
          <a:p>
            <a:pPr marL="12700" marR="5080">
              <a:lnSpc>
                <a:spcPts val="3460"/>
              </a:lnSpc>
              <a:spcBef>
                <a:spcPts val="535"/>
              </a:spcBef>
            </a:pPr>
            <a:r>
              <a:rPr sz="3200" b="1" spc="-45" dirty="0">
                <a:solidFill>
                  <a:srgbClr val="F58466"/>
                </a:solidFill>
                <a:latin typeface="Arial"/>
                <a:cs typeface="Arial"/>
              </a:rPr>
              <a:t>Data</a:t>
            </a:r>
            <a:r>
              <a:rPr sz="3200" b="1" spc="155" dirty="0">
                <a:solidFill>
                  <a:srgbClr val="F58466"/>
                </a:solidFill>
                <a:latin typeface="Arial"/>
                <a:cs typeface="Arial"/>
              </a:rPr>
              <a:t> </a:t>
            </a:r>
            <a:r>
              <a:rPr sz="3200" b="1" spc="-135" dirty="0">
                <a:solidFill>
                  <a:srgbClr val="F58466"/>
                </a:solidFill>
                <a:latin typeface="Arial"/>
                <a:cs typeface="Arial"/>
              </a:rPr>
              <a:t>Form</a:t>
            </a:r>
            <a:r>
              <a:rPr sz="3200" b="1" spc="-360" dirty="0">
                <a:solidFill>
                  <a:srgbClr val="F58466"/>
                </a:solidFill>
                <a:latin typeface="Arial"/>
                <a:cs typeface="Arial"/>
              </a:rPr>
              <a:t> </a:t>
            </a:r>
            <a:r>
              <a:rPr sz="3200" b="1" dirty="0">
                <a:solidFill>
                  <a:srgbClr val="F58466"/>
                </a:solidFill>
                <a:latin typeface="Arial"/>
                <a:cs typeface="Arial"/>
              </a:rPr>
              <a:t>-  </a:t>
            </a:r>
            <a:r>
              <a:rPr sz="3200" b="1" spc="-155" dirty="0">
                <a:solidFill>
                  <a:srgbClr val="F58466"/>
                </a:solidFill>
                <a:latin typeface="Arial"/>
                <a:cs typeface="Arial"/>
              </a:rPr>
              <a:t>process </a:t>
            </a:r>
            <a:r>
              <a:rPr sz="3200" b="1" spc="-150" dirty="0">
                <a:solidFill>
                  <a:srgbClr val="F58466"/>
                </a:solidFill>
                <a:latin typeface="Arial"/>
                <a:cs typeface="Arial"/>
              </a:rPr>
              <a:t> </a:t>
            </a:r>
            <a:r>
              <a:rPr sz="3200" b="1" spc="-110" dirty="0">
                <a:solidFill>
                  <a:srgbClr val="F58466"/>
                </a:solidFill>
                <a:latin typeface="Arial"/>
                <a:cs typeface="Arial"/>
              </a:rPr>
              <a:t>measures</a:t>
            </a:r>
            <a:endParaRPr sz="32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929599"/>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19</a:t>
            </a:fld>
            <a:endParaRPr kumimoji="0" sz="1200" b="0" i="0" u="none" strike="noStrike" kern="1200" cap="none" spc="-5" normalizeH="0" baseline="0" noProof="0" dirty="0">
              <a:ln>
                <a:noFill/>
              </a:ln>
              <a:solidFill>
                <a:srgbClr val="929599"/>
              </a:solidFill>
              <a:effectLst/>
              <a:uLnTx/>
              <a:uFillTx/>
              <a:latin typeface="Arial"/>
              <a:ea typeface="+mn-ea"/>
              <a:cs typeface="Arial"/>
            </a:endParaRPr>
          </a:p>
        </p:txBody>
      </p:sp>
    </p:spTree>
    <p:extLst>
      <p:ext uri="{BB962C8B-B14F-4D97-AF65-F5344CB8AC3E}">
        <p14:creationId xmlns:p14="http://schemas.microsoft.com/office/powerpoint/2010/main" val="846560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88340" y="666210"/>
            <a:ext cx="3155315" cy="635000"/>
          </a:xfrm>
          <a:prstGeom prst="rect">
            <a:avLst/>
          </a:prstGeom>
        </p:spPr>
        <p:txBody>
          <a:bodyPr vert="horz" wrap="square" lIns="0" tIns="12065" rIns="0" bIns="0" rtlCol="0">
            <a:spAutoFit/>
          </a:bodyPr>
          <a:lstStyle/>
          <a:p>
            <a:pPr marL="12700">
              <a:lnSpc>
                <a:spcPct val="100000"/>
              </a:lnSpc>
              <a:spcBef>
                <a:spcPts val="95"/>
              </a:spcBef>
            </a:pPr>
            <a:r>
              <a:rPr sz="4000" b="1" spc="-114" dirty="0">
                <a:solidFill>
                  <a:srgbClr val="F58466"/>
                </a:solidFill>
                <a:latin typeface="Arial"/>
                <a:cs typeface="Arial"/>
              </a:rPr>
              <a:t>Call</a:t>
            </a:r>
            <a:r>
              <a:rPr sz="4000" b="1" spc="-80" dirty="0">
                <a:solidFill>
                  <a:srgbClr val="F58466"/>
                </a:solidFill>
                <a:latin typeface="Arial"/>
                <a:cs typeface="Arial"/>
              </a:rPr>
              <a:t> </a:t>
            </a:r>
            <a:r>
              <a:rPr sz="4000" b="1" spc="-145" dirty="0">
                <a:solidFill>
                  <a:srgbClr val="F58466"/>
                </a:solidFill>
                <a:latin typeface="Arial"/>
                <a:cs typeface="Arial"/>
              </a:rPr>
              <a:t>Overview</a:t>
            </a:r>
            <a:endParaRPr sz="4000">
              <a:latin typeface="Arial"/>
              <a:cs typeface="Arial"/>
            </a:endParaRPr>
          </a:p>
        </p:txBody>
      </p:sp>
      <p:sp>
        <p:nvSpPr>
          <p:cNvPr id="5" name="object 5"/>
          <p:cNvSpPr txBox="1"/>
          <p:nvPr/>
        </p:nvSpPr>
        <p:spPr>
          <a:xfrm>
            <a:off x="787867" y="1483232"/>
            <a:ext cx="11482510" cy="4165884"/>
          </a:xfrm>
          <a:prstGeom prst="rect">
            <a:avLst/>
          </a:prstGeom>
        </p:spPr>
        <p:txBody>
          <a:bodyPr vert="horz" wrap="square" lIns="0" tIns="102235" rIns="0" bIns="0" rtlCol="0">
            <a:spAutoFit/>
          </a:bodyPr>
          <a:lstStyle/>
          <a:p>
            <a:pPr marL="241300" lvl="0" indent="-228600">
              <a:buClr>
                <a:srgbClr val="F58466"/>
              </a:buClr>
              <a:buFontTx/>
              <a:buChar char="•"/>
              <a:tabLst>
                <a:tab pos="241300" algn="l"/>
              </a:tabLst>
            </a:pPr>
            <a:r>
              <a:rPr lang="en-US" sz="2400" spc="-5" dirty="0">
                <a:solidFill>
                  <a:srgbClr val="444B54"/>
                </a:solidFill>
                <a:latin typeface="Arial"/>
                <a:cs typeface="Arial"/>
              </a:rPr>
              <a:t>What is the ILPQC/Data System  (REDCap)?</a:t>
            </a:r>
          </a:p>
          <a:p>
            <a:pPr marL="241300" lvl="0" indent="-228600">
              <a:buClr>
                <a:srgbClr val="F58466"/>
              </a:buClr>
              <a:buFontTx/>
              <a:buChar char="•"/>
              <a:tabLst>
                <a:tab pos="241300" algn="l"/>
              </a:tabLst>
            </a:pPr>
            <a:endParaRPr lang="en-US" sz="2400" spc="-5" dirty="0">
              <a:solidFill>
                <a:srgbClr val="444B54"/>
              </a:solidFill>
              <a:latin typeface="Arial"/>
              <a:cs typeface="Arial"/>
            </a:endParaRPr>
          </a:p>
          <a:p>
            <a:pPr marL="241300" lvl="0" indent="-228600">
              <a:buClr>
                <a:srgbClr val="F58466"/>
              </a:buClr>
              <a:buFontTx/>
              <a:buChar char="•"/>
              <a:tabLst>
                <a:tab pos="241300" algn="l"/>
              </a:tabLst>
            </a:pPr>
            <a:r>
              <a:rPr lang="en-US" sz="2400" spc="-5" dirty="0">
                <a:solidFill>
                  <a:srgbClr val="444B54"/>
                </a:solidFill>
                <a:latin typeface="Arial"/>
                <a:cs typeface="Arial"/>
              </a:rPr>
              <a:t>Accessing REDCap</a:t>
            </a:r>
          </a:p>
          <a:p>
            <a:pPr marL="241300" lvl="0" indent="-228600">
              <a:buClr>
                <a:srgbClr val="F58466"/>
              </a:buClr>
              <a:buFontTx/>
              <a:buChar char="•"/>
              <a:tabLst>
                <a:tab pos="241300" algn="l"/>
              </a:tabLst>
            </a:pPr>
            <a:endParaRPr lang="en-US" sz="2400" spc="-5" dirty="0">
              <a:solidFill>
                <a:srgbClr val="444B54"/>
              </a:solidFill>
              <a:latin typeface="Arial"/>
              <a:cs typeface="Arial"/>
            </a:endParaRPr>
          </a:p>
          <a:p>
            <a:pPr marL="241300" lvl="0" indent="-228600">
              <a:buClr>
                <a:srgbClr val="F58466"/>
              </a:buClr>
              <a:buFontTx/>
              <a:buChar char="•"/>
              <a:tabLst>
                <a:tab pos="241300" algn="l"/>
              </a:tabLst>
            </a:pPr>
            <a:r>
              <a:rPr lang="en-US" sz="2400" spc="-5" dirty="0">
                <a:solidFill>
                  <a:srgbClr val="444B54"/>
                </a:solidFill>
                <a:latin typeface="Arial"/>
                <a:cs typeface="Arial"/>
              </a:rPr>
              <a:t>Overview of ILPQC </a:t>
            </a:r>
            <a:r>
              <a:rPr lang="en-US" sz="2400" spc="-5" dirty="0" smtClean="0">
                <a:solidFill>
                  <a:srgbClr val="444B54"/>
                </a:solidFill>
                <a:latin typeface="Arial"/>
                <a:cs typeface="Arial"/>
              </a:rPr>
              <a:t>BE </a:t>
            </a:r>
            <a:r>
              <a:rPr lang="en-US" sz="2400" spc="-5" dirty="0">
                <a:solidFill>
                  <a:srgbClr val="444B54"/>
                </a:solidFill>
                <a:latin typeface="Arial"/>
                <a:cs typeface="Arial"/>
              </a:rPr>
              <a:t>Data Collection </a:t>
            </a:r>
            <a:r>
              <a:rPr lang="en-US" sz="2400" spc="-5" dirty="0" smtClean="0">
                <a:solidFill>
                  <a:srgbClr val="444B54"/>
                </a:solidFill>
                <a:latin typeface="Arial"/>
                <a:cs typeface="Arial"/>
              </a:rPr>
              <a:t>Strategies</a:t>
            </a:r>
            <a:endParaRPr lang="en-US" sz="2400" spc="-5" dirty="0">
              <a:solidFill>
                <a:srgbClr val="444B54"/>
              </a:solidFill>
              <a:latin typeface="Arial"/>
              <a:cs typeface="Arial"/>
            </a:endParaRPr>
          </a:p>
          <a:p>
            <a:pPr marL="241300" lvl="0" indent="-228600">
              <a:buClr>
                <a:srgbClr val="F58466"/>
              </a:buClr>
              <a:buFontTx/>
              <a:buChar char="•"/>
              <a:tabLst>
                <a:tab pos="241300" algn="l"/>
              </a:tabLst>
            </a:pPr>
            <a:endParaRPr lang="en-US" sz="2400" spc="-5" dirty="0">
              <a:solidFill>
                <a:srgbClr val="444B54"/>
              </a:solidFill>
              <a:latin typeface="Arial"/>
              <a:cs typeface="Arial"/>
            </a:endParaRPr>
          </a:p>
          <a:p>
            <a:pPr marL="241300" lvl="0" indent="-228600">
              <a:buClr>
                <a:srgbClr val="F58466"/>
              </a:buClr>
              <a:buFontTx/>
              <a:buChar char="•"/>
              <a:tabLst>
                <a:tab pos="241300" algn="l"/>
              </a:tabLst>
            </a:pPr>
            <a:r>
              <a:rPr lang="en-US" sz="2400" spc="-5" dirty="0">
                <a:solidFill>
                  <a:srgbClr val="444B54"/>
                </a:solidFill>
                <a:latin typeface="Arial"/>
                <a:cs typeface="Arial"/>
              </a:rPr>
              <a:t>Live REDCap demo</a:t>
            </a:r>
          </a:p>
          <a:p>
            <a:pPr marL="241300" lvl="0" indent="-228600">
              <a:buClr>
                <a:srgbClr val="F58466"/>
              </a:buClr>
              <a:buFontTx/>
              <a:buChar char="•"/>
              <a:tabLst>
                <a:tab pos="241300" algn="l"/>
              </a:tabLst>
            </a:pPr>
            <a:endParaRPr lang="en-US" sz="2400" spc="-5" dirty="0">
              <a:solidFill>
                <a:srgbClr val="444B54"/>
              </a:solidFill>
              <a:latin typeface="Arial"/>
              <a:cs typeface="Arial"/>
            </a:endParaRPr>
          </a:p>
          <a:p>
            <a:pPr marL="241300" lvl="0" indent="-228600">
              <a:buClr>
                <a:srgbClr val="F58466"/>
              </a:buClr>
              <a:buFontTx/>
              <a:buChar char="•"/>
              <a:tabLst>
                <a:tab pos="241300" algn="l"/>
              </a:tabLst>
            </a:pPr>
            <a:r>
              <a:rPr lang="en-US" sz="2400" spc="-5" dirty="0">
                <a:solidFill>
                  <a:srgbClr val="444B54"/>
                </a:solidFill>
                <a:latin typeface="Arial"/>
                <a:cs typeface="Arial"/>
              </a:rPr>
              <a:t>Data Collection Timelines </a:t>
            </a:r>
            <a:r>
              <a:rPr lang="en-US" sz="2400" spc="-5" dirty="0" smtClean="0">
                <a:solidFill>
                  <a:srgbClr val="444B54"/>
                </a:solidFill>
                <a:latin typeface="Arial"/>
                <a:cs typeface="Arial"/>
              </a:rPr>
              <a:t>(</a:t>
            </a:r>
            <a:r>
              <a:rPr lang="en-US" sz="2400" spc="-5" dirty="0">
                <a:solidFill>
                  <a:srgbClr val="444B54"/>
                </a:solidFill>
                <a:latin typeface="Arial"/>
                <a:cs typeface="Arial"/>
              </a:rPr>
              <a:t>Baseline &amp;  Prospective Data)</a:t>
            </a:r>
          </a:p>
          <a:p>
            <a:pPr marL="241300" lvl="0" indent="-228600">
              <a:buClr>
                <a:srgbClr val="F58466"/>
              </a:buClr>
              <a:buFontTx/>
              <a:buChar char="•"/>
              <a:tabLst>
                <a:tab pos="241300" algn="l"/>
              </a:tabLst>
            </a:pPr>
            <a:endParaRPr lang="en-US" sz="2400" spc="-5" dirty="0">
              <a:solidFill>
                <a:srgbClr val="444B54"/>
              </a:solidFill>
              <a:latin typeface="Arial"/>
              <a:cs typeface="Arial"/>
            </a:endParaRPr>
          </a:p>
          <a:p>
            <a:pPr marL="241300" lvl="0" indent="-228600">
              <a:buClr>
                <a:srgbClr val="F58466"/>
              </a:buClr>
              <a:buFontTx/>
              <a:buChar char="•"/>
              <a:tabLst>
                <a:tab pos="241300" algn="l"/>
              </a:tabLst>
            </a:pPr>
            <a:r>
              <a:rPr lang="en-US" sz="2400" spc="-5" dirty="0" smtClean="0">
                <a:solidFill>
                  <a:srgbClr val="444B54"/>
                </a:solidFill>
                <a:latin typeface="Arial"/>
                <a:cs typeface="Arial"/>
              </a:rPr>
              <a:t>Questions Anyone?</a:t>
            </a:r>
            <a:endParaRPr lang="en-US" sz="2400" spc="-5" dirty="0">
              <a:solidFill>
                <a:srgbClr val="444B54"/>
              </a:solidFill>
              <a:latin typeface="Arial"/>
              <a:cs typeface="Arial"/>
            </a:endParaRPr>
          </a:p>
        </p:txBody>
      </p:sp>
    </p:spTree>
    <p:extLst>
      <p:ext uri="{BB962C8B-B14F-4D97-AF65-F5344CB8AC3E}">
        <p14:creationId xmlns:p14="http://schemas.microsoft.com/office/powerpoint/2010/main" val="482461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9286533" y="2796982"/>
            <a:ext cx="2373630" cy="1391920"/>
          </a:xfrm>
          <a:prstGeom prst="rect">
            <a:avLst/>
          </a:prstGeom>
        </p:spPr>
        <p:txBody>
          <a:bodyPr vert="horz" wrap="square" lIns="0" tIns="67945" rIns="0" bIns="0" rtlCol="0">
            <a:spAutoFit/>
          </a:bodyPr>
          <a:lstStyle/>
          <a:p>
            <a:pPr marL="12700" marR="5080" lvl="0" indent="0" algn="l" defTabSz="914400" rtl="0" eaLnBrk="1" fontAlgn="auto" latinLnBrk="0" hangingPunct="1">
              <a:lnSpc>
                <a:spcPts val="3460"/>
              </a:lnSpc>
              <a:spcBef>
                <a:spcPts val="535"/>
              </a:spcBef>
              <a:spcAft>
                <a:spcPts val="0"/>
              </a:spcAft>
              <a:buClrTx/>
              <a:buSzTx/>
              <a:buFontTx/>
              <a:buNone/>
              <a:tabLst>
                <a:tab pos="2133600" algn="l"/>
              </a:tabLst>
              <a:defRPr/>
            </a:pPr>
            <a:r>
              <a:rPr kumimoji="0" sz="3200" b="1" i="0" u="none" strike="noStrike" kern="1200" cap="none" spc="-45" normalizeH="0" baseline="0" noProof="0" dirty="0">
                <a:ln>
                  <a:noFill/>
                </a:ln>
                <a:solidFill>
                  <a:srgbClr val="F58466"/>
                </a:solidFill>
                <a:effectLst/>
                <a:uLnTx/>
                <a:uFillTx/>
                <a:latin typeface="Arial"/>
                <a:ea typeface="+mn-ea"/>
                <a:cs typeface="Arial"/>
              </a:rPr>
              <a:t>Data</a:t>
            </a:r>
            <a:r>
              <a:rPr kumimoji="0" sz="3200" b="1" i="0" u="none" strike="noStrike" kern="1200" cap="none" spc="155" normalizeH="0" baseline="0" noProof="0" dirty="0">
                <a:ln>
                  <a:noFill/>
                </a:ln>
                <a:solidFill>
                  <a:srgbClr val="F58466"/>
                </a:solidFill>
                <a:effectLst/>
                <a:uLnTx/>
                <a:uFillTx/>
                <a:latin typeface="Arial"/>
                <a:ea typeface="+mn-ea"/>
                <a:cs typeface="Arial"/>
              </a:rPr>
              <a:t> </a:t>
            </a:r>
            <a:r>
              <a:rPr kumimoji="0" sz="3200" b="1" i="0" u="none" strike="noStrike" kern="1200" cap="none" spc="-135" normalizeH="0" baseline="0" noProof="0" dirty="0">
                <a:ln>
                  <a:noFill/>
                </a:ln>
                <a:solidFill>
                  <a:srgbClr val="F58466"/>
                </a:solidFill>
                <a:effectLst/>
                <a:uLnTx/>
                <a:uFillTx/>
                <a:latin typeface="Arial"/>
                <a:ea typeface="+mn-ea"/>
                <a:cs typeface="Arial"/>
              </a:rPr>
              <a:t>Form</a:t>
            </a:r>
            <a:r>
              <a:rPr kumimoji="0" sz="3200" b="1" i="0" u="none" strike="noStrike" kern="1200" cap="none" spc="0" normalizeH="0" baseline="0" noProof="0" dirty="0">
                <a:ln>
                  <a:noFill/>
                </a:ln>
                <a:solidFill>
                  <a:srgbClr val="F58466"/>
                </a:solidFill>
                <a:effectLst/>
                <a:uLnTx/>
                <a:uFillTx/>
                <a:latin typeface="Arial"/>
                <a:ea typeface="+mn-ea"/>
                <a:cs typeface="Arial"/>
              </a:rPr>
              <a:t>	–  </a:t>
            </a:r>
            <a:r>
              <a:rPr kumimoji="0" sz="3200" b="1" i="0" u="none" strike="noStrike" kern="1200" cap="none" spc="-125" normalizeH="0" baseline="0" noProof="0" dirty="0">
                <a:ln>
                  <a:noFill/>
                </a:ln>
                <a:solidFill>
                  <a:srgbClr val="F58466"/>
                </a:solidFill>
                <a:effectLst/>
                <a:uLnTx/>
                <a:uFillTx/>
                <a:latin typeface="Arial"/>
                <a:ea typeface="+mn-ea"/>
                <a:cs typeface="Arial"/>
              </a:rPr>
              <a:t>Outcome </a:t>
            </a:r>
            <a:r>
              <a:rPr kumimoji="0" sz="3200" b="1" i="0" u="none" strike="noStrike" kern="1200" cap="none" spc="-120" normalizeH="0" baseline="0" noProof="0" dirty="0">
                <a:ln>
                  <a:noFill/>
                </a:ln>
                <a:solidFill>
                  <a:srgbClr val="F58466"/>
                </a:solidFill>
                <a:effectLst/>
                <a:uLnTx/>
                <a:uFillTx/>
                <a:latin typeface="Arial"/>
                <a:ea typeface="+mn-ea"/>
                <a:cs typeface="Arial"/>
              </a:rPr>
              <a:t> </a:t>
            </a:r>
            <a:r>
              <a:rPr kumimoji="0" sz="3200" b="1" i="0" u="none" strike="noStrike" kern="1200" cap="none" spc="-90" normalizeH="0" baseline="0" noProof="0" dirty="0">
                <a:ln>
                  <a:noFill/>
                </a:ln>
                <a:solidFill>
                  <a:srgbClr val="F58466"/>
                </a:solidFill>
                <a:effectLst/>
                <a:uLnTx/>
                <a:uFillTx/>
                <a:latin typeface="Arial"/>
                <a:ea typeface="+mn-ea"/>
                <a:cs typeface="Arial"/>
              </a:rPr>
              <a:t>Measures</a:t>
            </a:r>
            <a:endParaRPr kumimoji="0" sz="32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929599"/>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20</a:t>
            </a:fld>
            <a:endParaRPr kumimoji="0" sz="1200" b="0" i="0" u="none" strike="noStrike" kern="1200" cap="none" spc="-5" normalizeH="0" baseline="0" noProof="0" dirty="0">
              <a:ln>
                <a:noFill/>
              </a:ln>
              <a:solidFill>
                <a:srgbClr val="929599"/>
              </a:solidFill>
              <a:effectLst/>
              <a:uLnTx/>
              <a:uFillTx/>
              <a:latin typeface="Arial"/>
              <a:ea typeface="+mn-ea"/>
              <a:cs typeface="Arial"/>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930"/>
            <a:ext cx="8392212" cy="425401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4241735"/>
            <a:ext cx="8316012" cy="2680858"/>
          </a:xfrm>
          <a:prstGeom prst="rect">
            <a:avLst/>
          </a:prstGeom>
        </p:spPr>
      </p:pic>
    </p:spTree>
    <p:extLst>
      <p:ext uri="{BB962C8B-B14F-4D97-AF65-F5344CB8AC3E}">
        <p14:creationId xmlns:p14="http://schemas.microsoft.com/office/powerpoint/2010/main" val="4070913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object 3"/>
          <p:cNvGrpSpPr/>
          <p:nvPr/>
        </p:nvGrpSpPr>
        <p:grpSpPr>
          <a:xfrm>
            <a:off x="7191756" y="0"/>
            <a:ext cx="5000625" cy="1426845"/>
            <a:chOff x="7191756" y="0"/>
            <a:chExt cx="5000625" cy="1426845"/>
          </a:xfrm>
        </p:grpSpPr>
        <p:pic>
          <p:nvPicPr>
            <p:cNvPr id="4" name="object 4"/>
            <p:cNvPicPr/>
            <p:nvPr/>
          </p:nvPicPr>
          <p:blipFill>
            <a:blip r:embed="rId3" cstate="print"/>
            <a:stretch>
              <a:fillRect/>
            </a:stretch>
          </p:blipFill>
          <p:spPr>
            <a:xfrm>
              <a:off x="9264396" y="228600"/>
              <a:ext cx="2025395" cy="911351"/>
            </a:xfrm>
            <a:prstGeom prst="rect">
              <a:avLst/>
            </a:prstGeom>
          </p:spPr>
        </p:pic>
        <p:pic>
          <p:nvPicPr>
            <p:cNvPr id="5" name="object 5"/>
            <p:cNvPicPr/>
            <p:nvPr/>
          </p:nvPicPr>
          <p:blipFill>
            <a:blip r:embed="rId4" cstate="print"/>
            <a:stretch>
              <a:fillRect/>
            </a:stretch>
          </p:blipFill>
          <p:spPr>
            <a:xfrm>
              <a:off x="7191756"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object 7"/>
          <p:cNvSpPr txBox="1">
            <a:spLocks noGrp="1"/>
          </p:cNvSpPr>
          <p:nvPr>
            <p:ph type="title"/>
          </p:nvPr>
        </p:nvSpPr>
        <p:spPr>
          <a:xfrm>
            <a:off x="78739" y="85916"/>
            <a:ext cx="7124700" cy="953135"/>
          </a:xfrm>
          <a:prstGeom prst="rect">
            <a:avLst/>
          </a:prstGeom>
        </p:spPr>
        <p:txBody>
          <a:bodyPr vert="horz" wrap="square" lIns="0" tIns="67945" rIns="0" bIns="0" rtlCol="0">
            <a:spAutoFit/>
          </a:bodyPr>
          <a:lstStyle/>
          <a:p>
            <a:pPr marL="12700" marR="5080">
              <a:lnSpc>
                <a:spcPts val="3460"/>
              </a:lnSpc>
              <a:spcBef>
                <a:spcPts val="535"/>
              </a:spcBef>
            </a:pPr>
            <a:r>
              <a:rPr sz="3200" spc="-5" dirty="0"/>
              <a:t>Proposed Process </a:t>
            </a:r>
            <a:r>
              <a:rPr sz="3200" dirty="0"/>
              <a:t>&amp; </a:t>
            </a:r>
            <a:r>
              <a:rPr sz="3200" spc="-5" dirty="0"/>
              <a:t>Outcome </a:t>
            </a:r>
            <a:r>
              <a:rPr sz="3200" dirty="0"/>
              <a:t> </a:t>
            </a:r>
            <a:r>
              <a:rPr sz="3200" spc="-5" dirty="0"/>
              <a:t>Measures</a:t>
            </a:r>
            <a:r>
              <a:rPr sz="3200" spc="-35" dirty="0"/>
              <a:t> </a:t>
            </a:r>
            <a:r>
              <a:rPr sz="3200" spc="-5" dirty="0"/>
              <a:t>based</a:t>
            </a:r>
            <a:r>
              <a:rPr sz="3200" spc="-25" dirty="0"/>
              <a:t> </a:t>
            </a:r>
            <a:r>
              <a:rPr sz="3200" dirty="0"/>
              <a:t>on</a:t>
            </a:r>
            <a:r>
              <a:rPr sz="3200" spc="-25" dirty="0"/>
              <a:t> </a:t>
            </a:r>
            <a:r>
              <a:rPr sz="3200" spc="-5" dirty="0"/>
              <a:t>monthly</a:t>
            </a:r>
            <a:r>
              <a:rPr sz="3200" spc="-45" dirty="0"/>
              <a:t> </a:t>
            </a:r>
            <a:r>
              <a:rPr sz="3200" spc="-10" dirty="0"/>
              <a:t>sample:</a:t>
            </a:r>
            <a:endParaRPr sz="3200"/>
          </a:p>
        </p:txBody>
      </p:sp>
      <p:sp>
        <p:nvSpPr>
          <p:cNvPr id="8" name="object 8"/>
          <p:cNvSpPr txBox="1"/>
          <p:nvPr/>
        </p:nvSpPr>
        <p:spPr>
          <a:xfrm>
            <a:off x="322643" y="1368551"/>
            <a:ext cx="11546714" cy="4892365"/>
          </a:xfrm>
          <a:prstGeom prst="rect">
            <a:avLst/>
          </a:prstGeom>
        </p:spPr>
        <p:txBody>
          <a:bodyPr vert="horz" wrap="square" lIns="0" tIns="59690" rIns="0" bIns="0" rtlCol="0">
            <a:spAutoFit/>
          </a:bodyPr>
          <a:lstStyle/>
          <a:p>
            <a:pPr marL="1604645" marR="43180" lvl="0" indent="-1217930" algn="l" defTabSz="914400" rtl="0" eaLnBrk="1" fontAlgn="auto" latinLnBrk="0" hangingPunct="1">
              <a:spcAft>
                <a:spcPts val="0"/>
              </a:spcAft>
              <a:buClrTx/>
              <a:buSzTx/>
              <a:buFontTx/>
              <a:buNone/>
              <a:tabLst/>
              <a:defRPr/>
            </a:pP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10</a:t>
            </a:r>
            <a:r>
              <a:rPr kumimoji="0" sz="2800" b="1" i="0" u="heavy" strike="noStrike" kern="1200" cap="none" spc="10"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records</a:t>
            </a:r>
            <a:r>
              <a:rPr kumimoji="0" sz="2800" b="1" i="0" u="heavy" strike="noStrike" kern="1200" cap="none" spc="20"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patients</a:t>
            </a:r>
            <a:r>
              <a:rPr kumimoji="0" sz="2800" b="1" i="0" u="heavy" strike="noStrike" kern="1200" cap="none" spc="20"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0" normalizeH="0" baseline="0" noProof="0" dirty="0">
                <a:ln>
                  <a:noFill/>
                </a:ln>
                <a:solidFill>
                  <a:srgbClr val="004890"/>
                </a:solidFill>
                <a:effectLst/>
                <a:uLnTx/>
                <a:uFill>
                  <a:solidFill>
                    <a:srgbClr val="004890"/>
                  </a:solidFill>
                </a:uFill>
                <a:latin typeface="Arial"/>
                <a:ea typeface="+mn-ea"/>
                <a:cs typeface="Arial"/>
              </a:rPr>
              <a:t>delivered</a:t>
            </a:r>
            <a:r>
              <a:rPr kumimoji="0" sz="2800" b="1" i="0" u="heavy" strike="noStrike" kern="1200" cap="none" spc="10"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from</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the</a:t>
            </a:r>
            <a:r>
              <a:rPr kumimoji="0" sz="2800" b="1" i="0" u="heavy" strike="noStrike" kern="1200" cap="none" spc="20"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0" normalizeH="0" baseline="0" noProof="0" dirty="0">
                <a:ln>
                  <a:noFill/>
                </a:ln>
                <a:solidFill>
                  <a:srgbClr val="004890"/>
                </a:solidFill>
                <a:effectLst/>
                <a:uLnTx/>
                <a:uFill>
                  <a:solidFill>
                    <a:srgbClr val="004890"/>
                  </a:solidFill>
                </a:uFill>
                <a:latin typeface="Arial"/>
                <a:ea typeface="+mn-ea"/>
                <a:cs typeface="Arial"/>
              </a:rPr>
              <a:t>specified</a:t>
            </a:r>
            <a:r>
              <a:rPr kumimoji="0" sz="2800" b="1" i="0" u="heavy" strike="noStrike" kern="1200" cap="none" spc="15"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0" normalizeH="0" baseline="0" noProof="0" dirty="0">
                <a:ln>
                  <a:noFill/>
                </a:ln>
                <a:solidFill>
                  <a:srgbClr val="004890"/>
                </a:solidFill>
                <a:effectLst/>
                <a:uLnTx/>
                <a:uFill>
                  <a:solidFill>
                    <a:srgbClr val="004890"/>
                  </a:solidFill>
                </a:uFill>
                <a:latin typeface="Arial"/>
                <a:ea typeface="+mn-ea"/>
                <a:cs typeface="Arial"/>
              </a:rPr>
              <a:t>race/</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 ethnicity </a:t>
            </a:r>
            <a:r>
              <a:rPr kumimoji="0" sz="2800" b="1" i="0" u="none" strike="noStrike" kern="1200" cap="none" spc="-765" normalizeH="0" baseline="0" noProof="0" dirty="0">
                <a:ln>
                  <a:noFill/>
                </a:ln>
                <a:solidFill>
                  <a:srgbClr val="004890"/>
                </a:solidFill>
                <a:effectLst/>
                <a:uLnTx/>
                <a:uFillTx/>
                <a:latin typeface="Arial"/>
                <a:ea typeface="+mn-ea"/>
                <a:cs typeface="Arial"/>
              </a:rPr>
              <a:t> </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categories</a:t>
            </a:r>
            <a:r>
              <a:rPr kumimoji="0" sz="2800" b="1" i="0" u="heavy" strike="noStrike" kern="1200" cap="none" spc="15"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or</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on</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Medicaid/</a:t>
            </a:r>
            <a:r>
              <a:rPr kumimoji="0" sz="2800" b="1" i="0" u="heavy" strike="noStrike" kern="1200" cap="none" spc="15"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uninsured</a:t>
            </a:r>
            <a:r>
              <a:rPr kumimoji="0" sz="2800" b="1" i="0" u="heavy" strike="noStrike" kern="1200" cap="none" spc="30"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per</a:t>
            </a:r>
            <a:r>
              <a:rPr kumimoji="0" sz="2800" b="1" i="0" u="heavy" strike="noStrike" kern="1200" cap="none" spc="5" normalizeH="0" baseline="0" noProof="0" dirty="0">
                <a:ln>
                  <a:noFill/>
                </a:ln>
                <a:solidFill>
                  <a:srgbClr val="004890"/>
                </a:solidFill>
                <a:effectLst/>
                <a:uLnTx/>
                <a:uFill>
                  <a:solidFill>
                    <a:srgbClr val="004890"/>
                  </a:solidFill>
                </a:uFill>
                <a:latin typeface="Arial"/>
                <a:ea typeface="+mn-ea"/>
                <a:cs typeface="Arial"/>
              </a:rPr>
              <a:t> </a:t>
            </a:r>
            <a:r>
              <a:rPr kumimoji="0" sz="2800" b="1" i="0" u="heavy" strike="noStrike" kern="1200" cap="none" spc="-5" normalizeH="0" baseline="0" noProof="0" dirty="0" smtClean="0">
                <a:ln>
                  <a:noFill/>
                </a:ln>
                <a:solidFill>
                  <a:srgbClr val="004890"/>
                </a:solidFill>
                <a:effectLst/>
                <a:uLnTx/>
                <a:uFill>
                  <a:solidFill>
                    <a:srgbClr val="004890"/>
                  </a:solidFill>
                </a:uFill>
                <a:latin typeface="Arial"/>
                <a:ea typeface="+mn-ea"/>
                <a:cs typeface="Arial"/>
              </a:rPr>
              <a:t>month</a:t>
            </a:r>
            <a:endParaRPr kumimoji="0" sz="3950" b="0" i="0" u="none" strike="noStrike" kern="1200" cap="none" spc="0" normalizeH="0" baseline="0" noProof="0" dirty="0">
              <a:ln>
                <a:noFill/>
              </a:ln>
              <a:solidFill>
                <a:prstClr val="black"/>
              </a:solidFill>
              <a:effectLst/>
              <a:uLnTx/>
              <a:uFillTx/>
              <a:latin typeface="Arial"/>
              <a:ea typeface="+mn-ea"/>
              <a:cs typeface="Arial"/>
            </a:endParaRPr>
          </a:p>
          <a:p>
            <a:pPr marL="469265" marR="5080" lvl="0" indent="-457200" algn="l" defTabSz="914400" rtl="0" eaLnBrk="1" fontAlgn="auto" latinLnBrk="0" hangingPunct="1">
              <a:spcAft>
                <a:spcPts val="0"/>
              </a:spcAft>
              <a:buClr>
                <a:srgbClr val="F5668F"/>
              </a:buClr>
              <a:buSzTx/>
              <a:buFont typeface="+mj-lt"/>
              <a:buAutoNum type="arabicPeriod"/>
              <a:tabLst>
                <a:tab pos="241300" algn="l"/>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Develop a process to identify deliveries to patients of the specified race/ ethnicity  categories (or by Medicaid insurance status if needed)</a:t>
            </a:r>
          </a:p>
          <a:p>
            <a:pPr marL="812165" marR="5080" lvl="1" indent="-342900" algn="l" defTabSz="914400" rtl="0" eaLnBrk="1" fontAlgn="auto" latinLnBrk="0" hangingPunct="1">
              <a:spcAft>
                <a:spcPts val="0"/>
              </a:spcAft>
              <a:buClr>
                <a:srgbClr val="F5668F"/>
              </a:buClr>
              <a:buSzTx/>
              <a:buFont typeface="+mj-lt"/>
              <a:buAutoNum type="arabicPeriod"/>
              <a:tabLst>
                <a:tab pos="241300" algn="l"/>
              </a:tabLst>
              <a:defRPr/>
            </a:pPr>
            <a:endParaRPr kumimoji="0" lang="en-US" sz="1000" b="0" i="0" u="none" strike="noStrike" kern="1200" cap="none" spc="0" normalizeH="0" baseline="0" noProof="0" dirty="0" smtClean="0">
              <a:ln>
                <a:noFill/>
              </a:ln>
              <a:solidFill>
                <a:prstClr val="black"/>
              </a:solidFill>
              <a:effectLst/>
              <a:uLnTx/>
              <a:uFillTx/>
              <a:latin typeface="Arial"/>
              <a:ea typeface="+mn-ea"/>
              <a:cs typeface="Arial"/>
            </a:endParaRPr>
          </a:p>
          <a:p>
            <a:pPr marL="469265" marR="5080" lvl="0" indent="-457200" algn="l" defTabSz="914400" rtl="0" eaLnBrk="1" fontAlgn="auto" latinLnBrk="0" hangingPunct="1">
              <a:spcAft>
                <a:spcPts val="0"/>
              </a:spcAft>
              <a:buClr>
                <a:srgbClr val="F5668F"/>
              </a:buClr>
              <a:buSzTx/>
              <a:buFont typeface="+mj-lt"/>
              <a:buAutoNum type="arabicPeriod"/>
              <a:tabLst>
                <a:tab pos="241300" algn="l"/>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a:rPr>
              <a:t> Use the ILPQC direction to establish a sampling protocol</a:t>
            </a:r>
          </a:p>
          <a:p>
            <a:pPr marL="926465" marR="5080" lvl="1" indent="-457200" algn="l" defTabSz="914400" rtl="0" eaLnBrk="1" fontAlgn="auto" latinLnBrk="0" hangingPunct="1">
              <a:spcAft>
                <a:spcPts val="0"/>
              </a:spcAft>
              <a:buClr>
                <a:srgbClr val="F5668F"/>
              </a:buClr>
              <a:buSzTx/>
              <a:buFont typeface="Arial" panose="020B0604020202020204" pitchFamily="34" charset="0"/>
              <a:buChar char="•"/>
              <a:tabLst>
                <a:tab pos="241300" algn="l"/>
              </a:tabLst>
              <a:defRPr/>
            </a:pPr>
            <a:r>
              <a:rPr kumimoji="0" sz="2400" b="0" i="0" u="none" strike="noStrike" kern="1200" cap="none" spc="-5" normalizeH="0" baseline="0" noProof="0" dirty="0" smtClean="0">
                <a:ln>
                  <a:noFill/>
                </a:ln>
                <a:solidFill>
                  <a:prstClr val="black"/>
                </a:solidFill>
                <a:effectLst/>
                <a:uLnTx/>
                <a:uFillTx/>
                <a:latin typeface="Arial"/>
                <a:ea typeface="+mn-ea"/>
                <a:cs typeface="Arial"/>
              </a:rPr>
              <a:t>Divide </a:t>
            </a:r>
            <a:r>
              <a:rPr kumimoji="0" sz="2400" b="0" i="0" u="none" strike="noStrike" kern="1200" cap="none" spc="-5" normalizeH="0" baseline="0" noProof="0" dirty="0">
                <a:ln>
                  <a:noFill/>
                </a:ln>
                <a:solidFill>
                  <a:prstClr val="black"/>
                </a:solidFill>
                <a:effectLst/>
                <a:uLnTx/>
                <a:uFillTx/>
                <a:latin typeface="Arial"/>
                <a:ea typeface="+mn-ea"/>
                <a:cs typeface="Arial"/>
              </a:rPr>
              <a:t>the total number of deliveries </a:t>
            </a:r>
            <a:r>
              <a:rPr kumimoji="0" sz="2400" b="0" i="0" u="none" strike="noStrike" kern="1200" cap="none" spc="0" normalizeH="0" baseline="0" noProof="0" dirty="0">
                <a:ln>
                  <a:noFill/>
                </a:ln>
                <a:solidFill>
                  <a:prstClr val="black"/>
                </a:solidFill>
                <a:effectLst/>
                <a:uLnTx/>
                <a:uFillTx/>
                <a:latin typeface="Arial"/>
                <a:ea typeface="+mn-ea"/>
                <a:cs typeface="Arial"/>
              </a:rPr>
              <a:t>to </a:t>
            </a:r>
            <a:r>
              <a:rPr kumimoji="0" sz="2400" b="0" i="0" u="none" strike="noStrike" kern="1200" cap="none" spc="-5" normalizeH="0" baseline="0" noProof="0" dirty="0">
                <a:ln>
                  <a:noFill/>
                </a:ln>
                <a:solidFill>
                  <a:prstClr val="black"/>
                </a:solidFill>
                <a:effectLst/>
                <a:uLnTx/>
                <a:uFillTx/>
                <a:latin typeface="Arial"/>
                <a:ea typeface="+mn-ea"/>
                <a:cs typeface="Arial"/>
              </a:rPr>
              <a:t>patients of the specified race/ </a:t>
            </a:r>
            <a:r>
              <a:rPr kumimoji="0" sz="2400" b="0" i="0" u="none" strike="noStrike" kern="1200" cap="none" spc="-65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ethnicity </a:t>
            </a:r>
            <a:r>
              <a:rPr kumimoji="0" sz="2400" b="0" i="0" u="none" strike="noStrike" kern="1200" cap="none" spc="-5" normalizeH="0" baseline="0" noProof="0" dirty="0" smtClean="0">
                <a:ln>
                  <a:noFill/>
                </a:ln>
                <a:solidFill>
                  <a:prstClr val="black"/>
                </a:solidFill>
                <a:effectLst/>
                <a:uLnTx/>
                <a:uFillTx/>
                <a:latin typeface="Arial"/>
                <a:ea typeface="+mn-ea"/>
                <a:cs typeface="Arial"/>
              </a:rPr>
              <a:t>categories</a:t>
            </a:r>
            <a:r>
              <a:rPr kumimoji="0" lang="en-US" sz="2400" b="0" i="0" u="none" strike="noStrike" kern="1200" cap="none" spc="-5" normalizeH="0" baseline="0" noProof="0" dirty="0" smtClean="0">
                <a:ln>
                  <a:noFill/>
                </a:ln>
                <a:solidFill>
                  <a:prstClr val="black"/>
                </a:solidFill>
                <a:effectLst/>
                <a:uLnTx/>
                <a:uFillTx/>
                <a:latin typeface="Arial"/>
                <a:ea typeface="+mn-ea"/>
                <a:cs typeface="Arial"/>
              </a:rPr>
              <a:t> (or use Medicaid status if needed)</a:t>
            </a:r>
            <a:r>
              <a:rPr kumimoji="0" sz="2400" b="0" i="0" u="none" strike="noStrike" kern="1200" cap="none" spc="-5" normalizeH="0" baseline="0" noProof="0" dirty="0" smtClean="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occurring at your facility in a given month by 10 and then </a:t>
            </a:r>
            <a:r>
              <a:rPr kumimoji="0" sz="2400" b="0" i="0" u="none" strike="noStrike" kern="1200" cap="none" spc="-65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select</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every</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nth</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chart where</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'n'</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is</a:t>
            </a:r>
            <a:r>
              <a:rPr kumimoji="0" sz="2400" b="0" i="0" u="none" strike="noStrike" kern="1200" cap="none" spc="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the</a:t>
            </a:r>
            <a:r>
              <a:rPr kumimoji="0" sz="2400" b="0" i="0" u="none" strike="noStrike" kern="1200" cap="none" spc="-10"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result</a:t>
            </a:r>
            <a:r>
              <a:rPr kumimoji="0" sz="2400" b="0" i="0" u="none" strike="noStrike" kern="1200" cap="none" spc="15" normalizeH="0" baseline="0" noProof="0" dirty="0">
                <a:ln>
                  <a:noFill/>
                </a:ln>
                <a:solidFill>
                  <a:prstClr val="black"/>
                </a:solidFill>
                <a:effectLst/>
                <a:uLnTx/>
                <a:uFillTx/>
                <a:latin typeface="Arial"/>
                <a:ea typeface="+mn-ea"/>
                <a:cs typeface="Arial"/>
              </a:rPr>
              <a:t> </a:t>
            </a:r>
            <a:r>
              <a:rPr kumimoji="0" sz="2400" b="0" i="0" u="none" strike="noStrike" kern="1200" cap="none" spc="-5" normalizeH="0" baseline="0" noProof="0" dirty="0">
                <a:ln>
                  <a:noFill/>
                </a:ln>
                <a:solidFill>
                  <a:prstClr val="black"/>
                </a:solidFill>
                <a:effectLst/>
                <a:uLnTx/>
                <a:uFillTx/>
                <a:latin typeface="Arial"/>
                <a:ea typeface="+mn-ea"/>
                <a:cs typeface="Arial"/>
              </a:rPr>
              <a:t>of that </a:t>
            </a:r>
            <a:r>
              <a:rPr kumimoji="0" sz="2400" b="0" i="0" u="none" strike="noStrike" kern="1200" cap="none" spc="-5" normalizeH="0" baseline="0" noProof="0" dirty="0" smtClean="0">
                <a:ln>
                  <a:noFill/>
                </a:ln>
                <a:solidFill>
                  <a:prstClr val="black"/>
                </a:solidFill>
                <a:effectLst/>
                <a:uLnTx/>
                <a:uFillTx/>
                <a:latin typeface="Arial"/>
                <a:ea typeface="+mn-ea"/>
                <a:cs typeface="Arial"/>
              </a:rPr>
              <a:t>division</a:t>
            </a:r>
            <a:endParaRPr kumimoji="0" lang="en-US" sz="2000" b="0" i="0" u="none" strike="noStrike" kern="1200" cap="none" spc="-5" normalizeH="0" baseline="0" noProof="0" dirty="0" smtClean="0">
              <a:ln>
                <a:noFill/>
              </a:ln>
              <a:solidFill>
                <a:prstClr val="black"/>
              </a:solidFill>
              <a:effectLst/>
              <a:uLnTx/>
              <a:uFillTx/>
              <a:latin typeface="Arial"/>
              <a:ea typeface="+mn-ea"/>
              <a:cs typeface="Arial"/>
            </a:endParaRPr>
          </a:p>
          <a:p>
            <a:pPr marL="469265" marR="5080" lvl="0" indent="-457200" algn="l" defTabSz="914400" rtl="0" eaLnBrk="1" fontAlgn="auto" latinLnBrk="0" hangingPunct="1">
              <a:spcAft>
                <a:spcPts val="0"/>
              </a:spcAft>
              <a:buClr>
                <a:srgbClr val="F5668F"/>
              </a:buClr>
              <a:buSzTx/>
              <a:buFont typeface="+mj-lt"/>
              <a:buAutoNum type="arabicPeriod"/>
              <a:tabLst>
                <a:tab pos="241300" algn="l"/>
              </a:tabLst>
              <a:defRPr/>
            </a:pPr>
            <a:r>
              <a:rPr kumimoji="0" lang="en-US" sz="2400" b="0" i="0" u="none" strike="noStrike" kern="1200" cap="none" spc="-5" normalizeH="0" baseline="0" noProof="0" dirty="0" smtClean="0">
                <a:ln>
                  <a:noFill/>
                </a:ln>
                <a:solidFill>
                  <a:prstClr val="black"/>
                </a:solidFill>
                <a:effectLst/>
                <a:uLnTx/>
                <a:uFillTx/>
                <a:latin typeface="Arial"/>
                <a:ea typeface="+mn-ea"/>
                <a:cs typeface="Arial"/>
              </a:rPr>
              <a:t>Systematically select 10 records per month from deliveries  to patients of the specified race/ ethnicity categories or Medicaid status if needed</a:t>
            </a:r>
          </a:p>
          <a:p>
            <a:pPr marL="469265" marR="5080" lvl="0" indent="-457200" algn="l" defTabSz="914400" rtl="0" eaLnBrk="1" fontAlgn="auto" latinLnBrk="0" hangingPunct="1">
              <a:spcAft>
                <a:spcPts val="0"/>
              </a:spcAft>
              <a:buClr>
                <a:srgbClr val="F5668F"/>
              </a:buClr>
              <a:buSzTx/>
              <a:buFont typeface="+mj-lt"/>
              <a:buAutoNum type="arabicPeriod"/>
              <a:tabLst>
                <a:tab pos="241300" algn="l"/>
              </a:tabLst>
              <a:defRPr/>
            </a:pPr>
            <a:endParaRPr kumimoji="0" lang="en-US" sz="700" b="0" i="0" u="none" strike="noStrike" kern="1200" cap="none" spc="-5" normalizeH="0" baseline="0" noProof="0" dirty="0" smtClean="0">
              <a:ln>
                <a:noFill/>
              </a:ln>
              <a:solidFill>
                <a:prstClr val="black"/>
              </a:solidFill>
              <a:effectLst/>
              <a:uLnTx/>
              <a:uFillTx/>
              <a:latin typeface="Arial"/>
              <a:ea typeface="+mn-ea"/>
              <a:cs typeface="Arial"/>
            </a:endParaRPr>
          </a:p>
          <a:p>
            <a:pPr marL="697865" marR="5080" lvl="1" indent="-228600" algn="l" defTabSz="914400" rtl="0" eaLnBrk="1" fontAlgn="auto" latinLnBrk="0" hangingPunct="1">
              <a:spcAft>
                <a:spcPts val="0"/>
              </a:spcAft>
              <a:buClr>
                <a:srgbClr val="F5668F"/>
              </a:buClr>
              <a:buSzTx/>
              <a:buFont typeface="+mj-lt"/>
              <a:buAutoNum type="arabicPeriod"/>
              <a:tabLst>
                <a:tab pos="241300" algn="l"/>
              </a:tabLst>
              <a:defRPr/>
            </a:pPr>
            <a:endParaRPr kumimoji="0" sz="100" b="0" i="0" u="none" strike="noStrike" kern="1200" cap="none" spc="0" normalizeH="0" baseline="0" noProof="0" dirty="0">
              <a:ln>
                <a:noFill/>
              </a:ln>
              <a:solidFill>
                <a:prstClr val="black"/>
              </a:solidFill>
              <a:effectLst/>
              <a:uLnTx/>
              <a:uFillTx/>
              <a:latin typeface="Arial"/>
              <a:ea typeface="+mn-ea"/>
              <a:cs typeface="Arial"/>
            </a:endParaRPr>
          </a:p>
          <a:p>
            <a:pPr marL="469900" marR="0" lvl="0" indent="-457200" algn="l" defTabSz="914400" rtl="0" eaLnBrk="1" fontAlgn="auto" latinLnBrk="0" hangingPunct="1">
              <a:spcAft>
                <a:spcPts val="0"/>
              </a:spcAft>
              <a:buClr>
                <a:srgbClr val="F5668F"/>
              </a:buClr>
              <a:buSzTx/>
              <a:buFont typeface="+mj-lt"/>
              <a:buAutoNum type="arabicPeriod"/>
              <a:tabLst>
                <a:tab pos="697865" algn="l"/>
                <a:tab pos="698500" algn="l"/>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O</a:t>
            </a:r>
            <a:r>
              <a:rPr kumimoji="0" sz="2400" b="0" i="0" u="none" strike="noStrike" kern="1200" cap="none" spc="0" normalizeH="0" baseline="0" noProof="0" dirty="0" smtClean="0">
                <a:ln>
                  <a:noFill/>
                </a:ln>
                <a:solidFill>
                  <a:prstClr val="black"/>
                </a:solidFill>
                <a:effectLst/>
                <a:uLnTx/>
                <a:uFillTx/>
                <a:latin typeface="Arial"/>
                <a:ea typeface="+mn-ea"/>
                <a:cs typeface="Arial"/>
              </a:rPr>
              <a:t>nce </a:t>
            </a:r>
            <a:r>
              <a:rPr kumimoji="0" sz="2400" b="0" i="0" u="none" strike="noStrike" kern="1200" cap="none" spc="0" normalizeH="0" baseline="0" noProof="0" dirty="0">
                <a:ln>
                  <a:noFill/>
                </a:ln>
                <a:solidFill>
                  <a:prstClr val="black"/>
                </a:solidFill>
                <a:effectLst/>
                <a:uLnTx/>
                <a:uFillTx/>
                <a:latin typeface="Arial"/>
                <a:ea typeface="+mn-ea"/>
                <a:cs typeface="Arial"/>
              </a:rPr>
              <a:t>a sampling protocol is determined you can use every month</a:t>
            </a:r>
          </a:p>
        </p:txBody>
      </p:sp>
    </p:spTree>
    <p:extLst>
      <p:ext uri="{BB962C8B-B14F-4D97-AF65-F5344CB8AC3E}">
        <p14:creationId xmlns:p14="http://schemas.microsoft.com/office/powerpoint/2010/main" val="1362530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3" name="object 3"/>
          <p:cNvGrpSpPr/>
          <p:nvPr/>
        </p:nvGrpSpPr>
        <p:grpSpPr>
          <a:xfrm>
            <a:off x="7191756" y="0"/>
            <a:ext cx="5000625" cy="1426845"/>
            <a:chOff x="7191756" y="0"/>
            <a:chExt cx="5000625" cy="1426845"/>
          </a:xfrm>
        </p:grpSpPr>
        <p:pic>
          <p:nvPicPr>
            <p:cNvPr id="4" name="object 4"/>
            <p:cNvPicPr/>
            <p:nvPr/>
          </p:nvPicPr>
          <p:blipFill>
            <a:blip r:embed="rId3" cstate="print"/>
            <a:stretch>
              <a:fillRect/>
            </a:stretch>
          </p:blipFill>
          <p:spPr>
            <a:xfrm>
              <a:off x="9264396" y="228600"/>
              <a:ext cx="2025395" cy="911351"/>
            </a:xfrm>
            <a:prstGeom prst="rect">
              <a:avLst/>
            </a:prstGeom>
          </p:spPr>
        </p:pic>
        <p:pic>
          <p:nvPicPr>
            <p:cNvPr id="5" name="object 5"/>
            <p:cNvPicPr/>
            <p:nvPr/>
          </p:nvPicPr>
          <p:blipFill>
            <a:blip r:embed="rId4" cstate="print"/>
            <a:stretch>
              <a:fillRect/>
            </a:stretch>
          </p:blipFill>
          <p:spPr>
            <a:xfrm>
              <a:off x="7191756"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sp>
        <p:nvSpPr>
          <p:cNvPr id="7" name="object 7"/>
          <p:cNvSpPr txBox="1"/>
          <p:nvPr/>
        </p:nvSpPr>
        <p:spPr>
          <a:xfrm>
            <a:off x="11306047" y="6430202"/>
            <a:ext cx="1962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38</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txBox="1">
            <a:spLocks noGrp="1"/>
          </p:cNvSpPr>
          <p:nvPr>
            <p:ph type="title"/>
          </p:nvPr>
        </p:nvSpPr>
        <p:spPr>
          <a:xfrm>
            <a:off x="78739" y="338327"/>
            <a:ext cx="7124700" cy="953135"/>
          </a:xfrm>
          <a:prstGeom prst="rect">
            <a:avLst/>
          </a:prstGeom>
        </p:spPr>
        <p:txBody>
          <a:bodyPr vert="horz" wrap="square" lIns="0" tIns="67945" rIns="0" bIns="0" rtlCol="0">
            <a:spAutoFit/>
          </a:bodyPr>
          <a:lstStyle/>
          <a:p>
            <a:pPr marL="12700" marR="5080">
              <a:lnSpc>
                <a:spcPts val="3460"/>
              </a:lnSpc>
              <a:spcBef>
                <a:spcPts val="535"/>
              </a:spcBef>
            </a:pPr>
            <a:r>
              <a:rPr sz="3200" spc="-5" dirty="0"/>
              <a:t>Proposed Process </a:t>
            </a:r>
            <a:r>
              <a:rPr sz="3200" dirty="0"/>
              <a:t>&amp; </a:t>
            </a:r>
            <a:r>
              <a:rPr sz="3200" spc="-5" dirty="0"/>
              <a:t>Outcome </a:t>
            </a:r>
            <a:r>
              <a:rPr sz="3200" dirty="0"/>
              <a:t> </a:t>
            </a:r>
            <a:r>
              <a:rPr sz="3200" spc="-5" dirty="0"/>
              <a:t>Measures</a:t>
            </a:r>
            <a:r>
              <a:rPr sz="3200" spc="-35" dirty="0"/>
              <a:t> </a:t>
            </a:r>
            <a:r>
              <a:rPr sz="3200" spc="-5" dirty="0"/>
              <a:t>based</a:t>
            </a:r>
            <a:r>
              <a:rPr sz="3200" spc="-25" dirty="0"/>
              <a:t> </a:t>
            </a:r>
            <a:r>
              <a:rPr sz="3200" dirty="0"/>
              <a:t>on</a:t>
            </a:r>
            <a:r>
              <a:rPr sz="3200" spc="-25" dirty="0"/>
              <a:t> </a:t>
            </a:r>
            <a:r>
              <a:rPr sz="3200" spc="-5" dirty="0"/>
              <a:t>monthly</a:t>
            </a:r>
            <a:r>
              <a:rPr sz="3200" spc="-45" dirty="0"/>
              <a:t> </a:t>
            </a:r>
            <a:r>
              <a:rPr sz="3200" spc="-10" dirty="0"/>
              <a:t>sample:</a:t>
            </a:r>
            <a:endParaRPr sz="3200"/>
          </a:p>
        </p:txBody>
      </p:sp>
      <p:sp>
        <p:nvSpPr>
          <p:cNvPr id="9" name="object 9"/>
          <p:cNvSpPr txBox="1"/>
          <p:nvPr/>
        </p:nvSpPr>
        <p:spPr>
          <a:xfrm>
            <a:off x="824791" y="1867598"/>
            <a:ext cx="9710420" cy="368236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4000" b="0" i="0" u="none" strike="noStrike" kern="1200" cap="none" spc="-5" normalizeH="0" baseline="0" noProof="0" dirty="0">
                <a:ln>
                  <a:noFill/>
                </a:ln>
                <a:solidFill>
                  <a:prstClr val="black"/>
                </a:solidFill>
                <a:effectLst/>
                <a:uLnTx/>
                <a:uFillTx/>
                <a:latin typeface="Arial"/>
                <a:ea typeface="+mn-ea"/>
                <a:cs typeface="Arial"/>
              </a:rPr>
              <a:t>Patients</a:t>
            </a:r>
            <a:r>
              <a:rPr kumimoji="0" sz="4000" b="0" i="0" u="none" strike="noStrike" kern="1200" cap="none" spc="5"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of</a:t>
            </a:r>
            <a:r>
              <a:rPr kumimoji="0" sz="4000" b="0" i="0" u="none" strike="noStrike" kern="1200" cap="none" spc="5"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these</a:t>
            </a:r>
            <a:r>
              <a:rPr kumimoji="0" sz="4000" b="0" i="0" u="none" strike="noStrike" kern="1200" cap="none" spc="0"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race/</a:t>
            </a:r>
            <a:r>
              <a:rPr kumimoji="0" sz="4000" b="0" i="0" u="none" strike="noStrike" kern="1200" cap="none" spc="0"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ethnicity</a:t>
            </a:r>
            <a:r>
              <a:rPr kumimoji="0" sz="4000" b="0" i="0" u="none" strike="noStrike" kern="1200" cap="none" spc="10"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categories:</a:t>
            </a:r>
            <a:endParaRPr kumimoji="0" sz="4000" b="0" i="0" u="none" strike="noStrike" kern="1200" cap="none" spc="0" normalizeH="0" baseline="0" noProof="0" dirty="0">
              <a:ln>
                <a:noFill/>
              </a:ln>
              <a:solidFill>
                <a:prstClr val="black"/>
              </a:solidFill>
              <a:effectLst/>
              <a:uLnTx/>
              <a:uFillTx/>
              <a:latin typeface="Arial"/>
              <a:ea typeface="+mn-ea"/>
              <a:cs typeface="Arial"/>
            </a:endParaRPr>
          </a:p>
          <a:p>
            <a:pPr marL="927100" marR="0" lvl="0" indent="-457834" algn="l" defTabSz="914400" rtl="0" eaLnBrk="1" fontAlgn="auto" latinLnBrk="0" hangingPunct="1">
              <a:lnSpc>
                <a:spcPct val="100000"/>
              </a:lnSpc>
              <a:spcBef>
                <a:spcPts val="0"/>
              </a:spcBef>
              <a:spcAft>
                <a:spcPts val="0"/>
              </a:spcAft>
              <a:buClr>
                <a:srgbClr val="F5668F"/>
              </a:buClr>
              <a:buSzTx/>
              <a:buFontTx/>
              <a:buChar char="•"/>
              <a:tabLst>
                <a:tab pos="927100" algn="l"/>
                <a:tab pos="927735" algn="l"/>
              </a:tabLst>
              <a:defRPr/>
            </a:pPr>
            <a:r>
              <a:rPr kumimoji="0" sz="4000" b="0" i="0" u="none" strike="noStrike" kern="1200" cap="none" spc="-5" normalizeH="0" baseline="0" noProof="0" dirty="0">
                <a:ln>
                  <a:noFill/>
                </a:ln>
                <a:solidFill>
                  <a:prstClr val="black"/>
                </a:solidFill>
                <a:effectLst/>
                <a:uLnTx/>
                <a:uFillTx/>
                <a:latin typeface="Arial"/>
                <a:ea typeface="+mn-ea"/>
                <a:cs typeface="Arial"/>
              </a:rPr>
              <a:t>Black</a:t>
            </a:r>
            <a:r>
              <a:rPr kumimoji="0" sz="4000" b="0" i="0" u="none" strike="noStrike" kern="1200" cap="none" spc="-15"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or</a:t>
            </a:r>
            <a:r>
              <a:rPr kumimoji="0" sz="4000" b="0" i="0" u="none" strike="noStrike" kern="1200" cap="none" spc="-204"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African</a:t>
            </a:r>
            <a:r>
              <a:rPr kumimoji="0" sz="4000" b="0" i="0" u="none" strike="noStrike" kern="1200" cap="none" spc="-235"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American</a:t>
            </a:r>
            <a:endParaRPr kumimoji="0" sz="4000" b="0" i="0" u="none" strike="noStrike" kern="1200" cap="none" spc="0" normalizeH="0" baseline="0" noProof="0" dirty="0">
              <a:ln>
                <a:noFill/>
              </a:ln>
              <a:solidFill>
                <a:prstClr val="black"/>
              </a:solidFill>
              <a:effectLst/>
              <a:uLnTx/>
              <a:uFillTx/>
              <a:latin typeface="Arial"/>
              <a:ea typeface="+mn-ea"/>
              <a:cs typeface="Arial"/>
            </a:endParaRPr>
          </a:p>
          <a:p>
            <a:pPr marL="927100" marR="0" lvl="0" indent="-457834" algn="l" defTabSz="914400" rtl="0" eaLnBrk="1" fontAlgn="auto" latinLnBrk="0" hangingPunct="1">
              <a:lnSpc>
                <a:spcPct val="100000"/>
              </a:lnSpc>
              <a:spcBef>
                <a:spcPts val="0"/>
              </a:spcBef>
              <a:spcAft>
                <a:spcPts val="0"/>
              </a:spcAft>
              <a:buClr>
                <a:srgbClr val="F5668F"/>
              </a:buClr>
              <a:buSzTx/>
              <a:buFontTx/>
              <a:buChar char="•"/>
              <a:tabLst>
                <a:tab pos="927100" algn="l"/>
                <a:tab pos="927735" algn="l"/>
              </a:tabLst>
              <a:defRPr/>
            </a:pPr>
            <a:r>
              <a:rPr kumimoji="0" sz="4000" b="0" i="0" u="none" strike="noStrike" kern="1200" cap="none" spc="-5" normalizeH="0" baseline="0" noProof="0" dirty="0">
                <a:ln>
                  <a:noFill/>
                </a:ln>
                <a:solidFill>
                  <a:prstClr val="black"/>
                </a:solidFill>
                <a:effectLst/>
                <a:uLnTx/>
                <a:uFillTx/>
                <a:latin typeface="Arial"/>
                <a:ea typeface="+mn-ea"/>
                <a:cs typeface="Arial"/>
              </a:rPr>
              <a:t>Hispanic</a:t>
            </a:r>
            <a:r>
              <a:rPr kumimoji="0" sz="4000" b="0" i="0" u="none" strike="noStrike" kern="1200" cap="none" spc="0"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or</a:t>
            </a:r>
            <a:r>
              <a:rPr kumimoji="0" sz="4000" b="0" i="0" u="none" strike="noStrike" kern="1200" cap="none" spc="-10"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Latino</a:t>
            </a:r>
            <a:endParaRPr kumimoji="0" sz="4000" b="0" i="0" u="none" strike="noStrike" kern="1200" cap="none" spc="0" normalizeH="0" baseline="0" noProof="0" dirty="0">
              <a:ln>
                <a:noFill/>
              </a:ln>
              <a:solidFill>
                <a:prstClr val="black"/>
              </a:solidFill>
              <a:effectLst/>
              <a:uLnTx/>
              <a:uFillTx/>
              <a:latin typeface="Arial"/>
              <a:ea typeface="+mn-ea"/>
              <a:cs typeface="Arial"/>
            </a:endParaRPr>
          </a:p>
          <a:p>
            <a:pPr marL="927100" marR="0" lvl="0" indent="-457834" algn="l" defTabSz="914400" rtl="0" eaLnBrk="1" fontAlgn="auto" latinLnBrk="0" hangingPunct="1">
              <a:lnSpc>
                <a:spcPct val="100000"/>
              </a:lnSpc>
              <a:spcBef>
                <a:spcPts val="0"/>
              </a:spcBef>
              <a:spcAft>
                <a:spcPts val="0"/>
              </a:spcAft>
              <a:buClr>
                <a:srgbClr val="F5668F"/>
              </a:buClr>
              <a:buSzTx/>
              <a:buFontTx/>
              <a:buChar char="•"/>
              <a:tabLst>
                <a:tab pos="927100" algn="l"/>
                <a:tab pos="927735" algn="l"/>
              </a:tabLst>
              <a:defRPr/>
            </a:pPr>
            <a:r>
              <a:rPr kumimoji="0" sz="4000" b="0" i="0" u="none" strike="noStrike" kern="1200" cap="none" spc="-5" normalizeH="0" baseline="0" noProof="0" dirty="0">
                <a:ln>
                  <a:noFill/>
                </a:ln>
                <a:solidFill>
                  <a:prstClr val="black"/>
                </a:solidFill>
                <a:effectLst/>
                <a:uLnTx/>
                <a:uFillTx/>
                <a:latin typeface="Arial"/>
                <a:ea typeface="+mn-ea"/>
                <a:cs typeface="Arial"/>
              </a:rPr>
              <a:t>Native</a:t>
            </a:r>
            <a:r>
              <a:rPr kumimoji="0" sz="4000" b="0" i="0" u="none" strike="noStrike" kern="1200" cap="none" spc="-225"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American</a:t>
            </a:r>
            <a:r>
              <a:rPr kumimoji="0" sz="4000" b="0" i="0" u="none" strike="noStrike" kern="1200" cap="none" spc="20"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or</a:t>
            </a:r>
            <a:r>
              <a:rPr kumimoji="0" sz="4000" b="0" i="0" u="none" strike="noStrike" kern="1200" cap="none" spc="-220"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Alaskan</a:t>
            </a:r>
            <a:r>
              <a:rPr kumimoji="0" sz="4000" b="0" i="0" u="none" strike="noStrike" kern="1200" cap="none" spc="5"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Native</a:t>
            </a:r>
            <a:endParaRPr kumimoji="0" sz="4000" b="0" i="0" u="none" strike="noStrike" kern="1200" cap="none" spc="0" normalizeH="0" baseline="0" noProof="0" dirty="0">
              <a:ln>
                <a:noFill/>
              </a:ln>
              <a:solidFill>
                <a:prstClr val="black"/>
              </a:solidFill>
              <a:effectLst/>
              <a:uLnTx/>
              <a:uFillTx/>
              <a:latin typeface="Arial"/>
              <a:ea typeface="+mn-ea"/>
              <a:cs typeface="Arial"/>
            </a:endParaRPr>
          </a:p>
          <a:p>
            <a:pPr marL="927100" marR="0" lvl="0" indent="-457834" algn="l" defTabSz="914400" rtl="0" eaLnBrk="1" fontAlgn="auto" latinLnBrk="0" hangingPunct="1">
              <a:lnSpc>
                <a:spcPct val="100000"/>
              </a:lnSpc>
              <a:spcBef>
                <a:spcPts val="0"/>
              </a:spcBef>
              <a:spcAft>
                <a:spcPts val="0"/>
              </a:spcAft>
              <a:buClr>
                <a:srgbClr val="F5668F"/>
              </a:buClr>
              <a:buSzTx/>
              <a:buFontTx/>
              <a:buChar char="•"/>
              <a:tabLst>
                <a:tab pos="927100" algn="l"/>
                <a:tab pos="927735" algn="l"/>
              </a:tabLst>
              <a:defRPr/>
            </a:pPr>
            <a:r>
              <a:rPr kumimoji="0" sz="4000" b="0" i="0" u="none" strike="noStrike" kern="1200" cap="none" spc="-5" normalizeH="0" baseline="0" noProof="0" dirty="0">
                <a:ln>
                  <a:noFill/>
                </a:ln>
                <a:solidFill>
                  <a:prstClr val="black"/>
                </a:solidFill>
                <a:effectLst/>
                <a:uLnTx/>
                <a:uFillTx/>
                <a:latin typeface="Arial"/>
                <a:ea typeface="+mn-ea"/>
                <a:cs typeface="Arial"/>
              </a:rPr>
              <a:t>Asian/Pacific</a:t>
            </a:r>
            <a:r>
              <a:rPr kumimoji="0" sz="4000" b="0" i="0" u="none" strike="noStrike" kern="1200" cap="none" spc="-15"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Islander</a:t>
            </a:r>
            <a:endParaRPr kumimoji="0" sz="4000" b="0" i="0" u="none" strike="noStrike" kern="1200" cap="none" spc="0" normalizeH="0" baseline="0" noProof="0" dirty="0">
              <a:ln>
                <a:noFill/>
              </a:ln>
              <a:solidFill>
                <a:prstClr val="black"/>
              </a:solidFill>
              <a:effectLst/>
              <a:uLnTx/>
              <a:uFillTx/>
              <a:latin typeface="Arial"/>
              <a:ea typeface="+mn-ea"/>
              <a:cs typeface="Arial"/>
            </a:endParaRPr>
          </a:p>
          <a:p>
            <a:pPr marL="927100" marR="0" lvl="0" indent="-457834" algn="l" defTabSz="914400" rtl="0" eaLnBrk="1" fontAlgn="auto" latinLnBrk="0" hangingPunct="1">
              <a:lnSpc>
                <a:spcPct val="100000"/>
              </a:lnSpc>
              <a:spcBef>
                <a:spcPts val="0"/>
              </a:spcBef>
              <a:spcAft>
                <a:spcPts val="0"/>
              </a:spcAft>
              <a:buClr>
                <a:srgbClr val="F5668F"/>
              </a:buClr>
              <a:buSzTx/>
              <a:buFontTx/>
              <a:buChar char="•"/>
              <a:tabLst>
                <a:tab pos="927100" algn="l"/>
                <a:tab pos="927735" algn="l"/>
              </a:tabLst>
              <a:defRPr/>
            </a:pPr>
            <a:r>
              <a:rPr kumimoji="0" sz="4000" b="0" i="0" u="none" strike="noStrike" kern="1200" cap="none" spc="-5" normalizeH="0" baseline="0" noProof="0" dirty="0">
                <a:ln>
                  <a:noFill/>
                </a:ln>
                <a:solidFill>
                  <a:prstClr val="black"/>
                </a:solidFill>
                <a:effectLst/>
                <a:uLnTx/>
                <a:uFillTx/>
                <a:latin typeface="Arial"/>
                <a:ea typeface="+mn-ea"/>
                <a:cs typeface="Arial"/>
              </a:rPr>
              <a:t>Multiracial</a:t>
            </a:r>
            <a:r>
              <a:rPr kumimoji="0" sz="4000" b="0" i="0" u="none" strike="noStrike" kern="1200" cap="none" spc="15" normalizeH="0" baseline="0" noProof="0" dirty="0">
                <a:ln>
                  <a:noFill/>
                </a:ln>
                <a:solidFill>
                  <a:prstClr val="black"/>
                </a:solidFill>
                <a:effectLst/>
                <a:uLnTx/>
                <a:uFillTx/>
                <a:latin typeface="Arial"/>
                <a:ea typeface="+mn-ea"/>
                <a:cs typeface="Arial"/>
              </a:rPr>
              <a:t> </a:t>
            </a:r>
            <a:r>
              <a:rPr kumimoji="0" sz="4000" b="0" i="0" u="none" strike="noStrike" kern="1200" cap="none" spc="-5" normalizeH="0" baseline="0" noProof="0" dirty="0">
                <a:ln>
                  <a:noFill/>
                </a:ln>
                <a:solidFill>
                  <a:prstClr val="black"/>
                </a:solidFill>
                <a:effectLst/>
                <a:uLnTx/>
                <a:uFillTx/>
                <a:latin typeface="Arial"/>
                <a:ea typeface="+mn-ea"/>
                <a:cs typeface="Arial"/>
              </a:rPr>
              <a:t>or Biracial</a:t>
            </a:r>
            <a:endParaRPr kumimoji="0" sz="40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19430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3" name="object 3"/>
          <p:cNvGrpSpPr/>
          <p:nvPr/>
        </p:nvGrpSpPr>
        <p:grpSpPr>
          <a:xfrm>
            <a:off x="7191756" y="0"/>
            <a:ext cx="5000625" cy="1426845"/>
            <a:chOff x="7191756" y="0"/>
            <a:chExt cx="5000625" cy="1426845"/>
          </a:xfrm>
        </p:grpSpPr>
        <p:pic>
          <p:nvPicPr>
            <p:cNvPr id="4" name="object 4"/>
            <p:cNvPicPr/>
            <p:nvPr/>
          </p:nvPicPr>
          <p:blipFill>
            <a:blip r:embed="rId3" cstate="print"/>
            <a:stretch>
              <a:fillRect/>
            </a:stretch>
          </p:blipFill>
          <p:spPr>
            <a:xfrm>
              <a:off x="9264396" y="228600"/>
              <a:ext cx="2025395" cy="911351"/>
            </a:xfrm>
            <a:prstGeom prst="rect">
              <a:avLst/>
            </a:prstGeom>
          </p:spPr>
        </p:pic>
        <p:pic>
          <p:nvPicPr>
            <p:cNvPr id="5" name="object 5"/>
            <p:cNvPicPr/>
            <p:nvPr/>
          </p:nvPicPr>
          <p:blipFill>
            <a:blip r:embed="rId4" cstate="print"/>
            <a:stretch>
              <a:fillRect/>
            </a:stretch>
          </p:blipFill>
          <p:spPr>
            <a:xfrm>
              <a:off x="7191756"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sp>
        <p:nvSpPr>
          <p:cNvPr id="7" name="object 7"/>
          <p:cNvSpPr txBox="1"/>
          <p:nvPr/>
        </p:nvSpPr>
        <p:spPr>
          <a:xfrm>
            <a:off x="11306047" y="6430202"/>
            <a:ext cx="1962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39</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8" name="object 8"/>
          <p:cNvSpPr txBox="1"/>
          <p:nvPr/>
        </p:nvSpPr>
        <p:spPr>
          <a:xfrm>
            <a:off x="688340" y="6430202"/>
            <a:ext cx="253492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Illinois</a:t>
            </a:r>
            <a:r>
              <a:rPr kumimoji="0" sz="1200" b="0" i="0" u="none" strike="noStrike" kern="1200" cap="none" spc="-3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Perinatal</a:t>
            </a:r>
            <a:r>
              <a:rPr kumimoji="0" sz="1200" b="0" i="0" u="none" strike="noStrike" kern="1200" cap="none" spc="-4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Quality</a:t>
            </a:r>
            <a:r>
              <a:rPr kumimoji="0" sz="1200" b="0" i="0" u="none" strike="noStrike" kern="1200" cap="none" spc="-15"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Collaborative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9" name="object 9"/>
          <p:cNvSpPr txBox="1"/>
          <p:nvPr/>
        </p:nvSpPr>
        <p:spPr>
          <a:xfrm>
            <a:off x="688330" y="1555568"/>
            <a:ext cx="10996295" cy="4232910"/>
          </a:xfrm>
          <a:prstGeom prst="rect">
            <a:avLst/>
          </a:prstGeom>
        </p:spPr>
        <p:txBody>
          <a:bodyPr vert="horz" wrap="square" lIns="0" tIns="13335" rIns="0" bIns="0" rtlCol="0">
            <a:spAutoFit/>
          </a:bodyPr>
          <a:lstStyle/>
          <a:p>
            <a:pPr marL="2004060" marR="255270" lvl="0" indent="-1732914" algn="l"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5" normalizeH="0" baseline="0" noProof="0" dirty="0">
                <a:ln>
                  <a:noFill/>
                </a:ln>
                <a:solidFill>
                  <a:prstClr val="black"/>
                </a:solidFill>
                <a:effectLst/>
                <a:uLnTx/>
                <a:uFillTx/>
                <a:latin typeface="Arial"/>
                <a:ea typeface="+mn-ea"/>
                <a:cs typeface="Arial"/>
              </a:rPr>
              <a:t>The goal is </a:t>
            </a:r>
            <a:r>
              <a:rPr kumimoji="0" sz="2000" b="1" i="0" u="none" strike="noStrike" kern="1200" cap="none" spc="0" normalizeH="0" baseline="0" noProof="0" dirty="0">
                <a:ln>
                  <a:noFill/>
                </a:ln>
                <a:solidFill>
                  <a:prstClr val="black"/>
                </a:solidFill>
                <a:effectLst/>
                <a:uLnTx/>
                <a:uFillTx/>
                <a:latin typeface="Arial"/>
                <a:ea typeface="+mn-ea"/>
                <a:cs typeface="Arial"/>
              </a:rPr>
              <a:t>to </a:t>
            </a:r>
            <a:r>
              <a:rPr kumimoji="0" sz="2000" b="1" i="0" u="none" strike="noStrike" kern="1200" cap="none" spc="-10" normalizeH="0" baseline="0" noProof="0" dirty="0">
                <a:ln>
                  <a:noFill/>
                </a:ln>
                <a:solidFill>
                  <a:prstClr val="black"/>
                </a:solidFill>
                <a:effectLst/>
                <a:uLnTx/>
                <a:uFillTx/>
                <a:latin typeface="Arial"/>
                <a:ea typeface="+mn-ea"/>
                <a:cs typeface="Arial"/>
              </a:rPr>
              <a:t>review </a:t>
            </a:r>
            <a:r>
              <a:rPr kumimoji="0" sz="2000" b="1" i="0" u="none" strike="noStrike" kern="1200" cap="none" spc="0" normalizeH="0" baseline="0" noProof="0" dirty="0">
                <a:ln>
                  <a:noFill/>
                </a:ln>
                <a:solidFill>
                  <a:prstClr val="black"/>
                </a:solidFill>
                <a:effectLst/>
                <a:uLnTx/>
                <a:uFillTx/>
                <a:latin typeface="Arial"/>
                <a:ea typeface="+mn-ea"/>
                <a:cs typeface="Arial"/>
              </a:rPr>
              <a:t>a </a:t>
            </a:r>
            <a:r>
              <a:rPr kumimoji="0" sz="2000" b="1" i="0" u="none" strike="noStrike" kern="1200" cap="none" spc="-5" normalizeH="0" baseline="0" noProof="0" dirty="0">
                <a:ln>
                  <a:noFill/>
                </a:ln>
                <a:solidFill>
                  <a:prstClr val="black"/>
                </a:solidFill>
                <a:effectLst/>
                <a:uLnTx/>
                <a:uFillTx/>
                <a:latin typeface="Arial"/>
                <a:ea typeface="+mn-ea"/>
                <a:cs typeface="Arial"/>
              </a:rPr>
              <a:t>sample of </a:t>
            </a:r>
            <a:r>
              <a:rPr kumimoji="0" sz="2000" b="1" i="0" u="none" strike="noStrike" kern="1200" cap="none" spc="0" normalizeH="0" baseline="0" noProof="0" dirty="0">
                <a:ln>
                  <a:noFill/>
                </a:ln>
                <a:solidFill>
                  <a:prstClr val="black"/>
                </a:solidFill>
                <a:effectLst/>
                <a:uLnTx/>
                <a:uFillTx/>
                <a:latin typeface="Arial"/>
                <a:ea typeface="+mn-ea"/>
                <a:cs typeface="Arial"/>
              </a:rPr>
              <a:t>10 records </a:t>
            </a:r>
            <a:r>
              <a:rPr kumimoji="0" sz="2000" b="1" i="0" u="none" strike="noStrike" kern="1200" cap="none" spc="-5" normalizeH="0" baseline="0" noProof="0" dirty="0">
                <a:ln>
                  <a:noFill/>
                </a:ln>
                <a:solidFill>
                  <a:prstClr val="black"/>
                </a:solidFill>
                <a:effectLst/>
                <a:uLnTx/>
                <a:uFillTx/>
                <a:latin typeface="Arial"/>
                <a:ea typeface="+mn-ea"/>
                <a:cs typeface="Arial"/>
              </a:rPr>
              <a:t>patients delivered </a:t>
            </a:r>
            <a:r>
              <a:rPr kumimoji="0" sz="2000" b="1" i="0" u="none" strike="noStrike" kern="1200" cap="none" spc="0" normalizeH="0" baseline="0" noProof="0" dirty="0">
                <a:ln>
                  <a:noFill/>
                </a:ln>
                <a:solidFill>
                  <a:prstClr val="black"/>
                </a:solidFill>
                <a:effectLst/>
                <a:uLnTx/>
                <a:uFillTx/>
                <a:latin typeface="Arial"/>
                <a:ea typeface="+mn-ea"/>
                <a:cs typeface="Arial"/>
              </a:rPr>
              <a:t>from the </a:t>
            </a:r>
            <a:r>
              <a:rPr kumimoji="0" sz="2000" b="1" i="0" u="none" strike="noStrike" kern="1200" cap="none" spc="-5" normalizeH="0" baseline="0" noProof="0" dirty="0">
                <a:ln>
                  <a:noFill/>
                </a:ln>
                <a:solidFill>
                  <a:prstClr val="black"/>
                </a:solidFill>
                <a:effectLst/>
                <a:uLnTx/>
                <a:uFillTx/>
                <a:latin typeface="Arial"/>
                <a:ea typeface="+mn-ea"/>
                <a:cs typeface="Arial"/>
              </a:rPr>
              <a:t>specified </a:t>
            </a:r>
            <a:r>
              <a:rPr kumimoji="0" sz="2000" b="1" i="0" u="none" strike="noStrike" kern="1200" cap="none" spc="0" normalizeH="0" baseline="0" noProof="0" dirty="0">
                <a:ln>
                  <a:noFill/>
                </a:ln>
                <a:solidFill>
                  <a:prstClr val="black"/>
                </a:solidFill>
                <a:effectLst/>
                <a:uLnTx/>
                <a:uFillTx/>
                <a:latin typeface="Arial"/>
                <a:ea typeface="+mn-ea"/>
                <a:cs typeface="Arial"/>
              </a:rPr>
              <a:t>race/ </a:t>
            </a:r>
            <a:r>
              <a:rPr kumimoji="0" sz="2000" b="1" i="0" u="none" strike="noStrike" kern="1200" cap="none" spc="-54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ethnicity</a:t>
            </a:r>
            <a:r>
              <a:rPr kumimoji="0" sz="2000" b="1" i="0" u="none" strike="noStrike" kern="1200" cap="none" spc="-4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categories</a:t>
            </a:r>
            <a:r>
              <a:rPr kumimoji="0" sz="2000" b="1" i="0" u="none" strike="noStrike" kern="1200" cap="none" spc="-4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or</a:t>
            </a:r>
            <a:r>
              <a:rPr kumimoji="0" sz="2000" b="1" i="0" u="none" strike="noStrike" kern="1200" cap="none" spc="-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on</a:t>
            </a:r>
            <a:r>
              <a:rPr kumimoji="0" sz="2000" b="1" i="0" u="none" strike="noStrike" kern="1200" cap="none" spc="-5" normalizeH="0" baseline="0" noProof="0" dirty="0">
                <a:ln>
                  <a:noFill/>
                </a:ln>
                <a:solidFill>
                  <a:prstClr val="black"/>
                </a:solidFill>
                <a:effectLst/>
                <a:uLnTx/>
                <a:uFillTx/>
                <a:latin typeface="Arial"/>
                <a:ea typeface="+mn-ea"/>
                <a:cs typeface="Arial"/>
              </a:rPr>
              <a:t> Medicaid/</a:t>
            </a:r>
            <a:r>
              <a:rPr kumimoji="0" sz="2000" b="1" i="0" u="none" strike="noStrike" kern="1200" cap="none" spc="-3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uninsured</a:t>
            </a:r>
            <a:r>
              <a:rPr kumimoji="0" sz="2000" b="1" i="0" u="none" strike="noStrike" kern="1200" cap="none" spc="-2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per</a:t>
            </a:r>
            <a:r>
              <a:rPr kumimoji="0" sz="2000" b="1" i="0" u="none" strike="noStrike" kern="1200" cap="none" spc="-2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month.</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sz="2050" b="0" i="0" u="none" strike="noStrike" kern="1200" cap="none" spc="0" normalizeH="0" baseline="0" noProof="0">
              <a:ln>
                <a:noFill/>
              </a:ln>
              <a:solidFill>
                <a:prstClr val="black"/>
              </a:solidFill>
              <a:effectLst/>
              <a:uLnTx/>
              <a:uFillTx/>
              <a:latin typeface="Arial"/>
              <a:ea typeface="+mn-ea"/>
              <a:cs typeface="Arial"/>
            </a:endParaRPr>
          </a:p>
          <a:p>
            <a:pPr marL="355600" marR="5080" lvl="0" indent="-343535" algn="l" defTabSz="914400" rtl="0" eaLnBrk="1" fontAlgn="auto" latinLnBrk="0" hangingPunct="1">
              <a:lnSpc>
                <a:spcPct val="100000"/>
              </a:lnSpc>
              <a:spcBef>
                <a:spcPts val="0"/>
              </a:spcBef>
              <a:spcAft>
                <a:spcPts val="0"/>
              </a:spcAft>
              <a:buClr>
                <a:srgbClr val="F5668F"/>
              </a:buClr>
              <a:buSzTx/>
              <a:buFontTx/>
              <a:buChar char="•"/>
              <a:tabLst>
                <a:tab pos="354965" algn="l"/>
                <a:tab pos="355600" algn="l"/>
              </a:tabLst>
              <a:defRPr/>
            </a:pPr>
            <a:r>
              <a:rPr kumimoji="0" sz="2000" b="0" i="0" u="none" strike="noStrike" kern="1200" cap="none" spc="-5" normalizeH="0" baseline="0" noProof="0" dirty="0">
                <a:ln>
                  <a:noFill/>
                </a:ln>
                <a:solidFill>
                  <a:prstClr val="black"/>
                </a:solidFill>
                <a:effectLst/>
                <a:uLnTx/>
                <a:uFillTx/>
                <a:latin typeface="Arial"/>
                <a:ea typeface="+mn-ea"/>
                <a:cs typeface="Arial"/>
              </a:rPr>
              <a:t>Example </a:t>
            </a:r>
            <a:r>
              <a:rPr kumimoji="0" sz="2000" b="0" i="0" u="none" strike="noStrike" kern="1200" cap="none" spc="0" normalizeH="0" baseline="0" noProof="0" dirty="0">
                <a:ln>
                  <a:noFill/>
                </a:ln>
                <a:solidFill>
                  <a:prstClr val="black"/>
                </a:solidFill>
                <a:effectLst/>
                <a:uLnTx/>
                <a:uFillTx/>
                <a:latin typeface="Arial"/>
                <a:ea typeface="+mn-ea"/>
                <a:cs typeface="Arial"/>
              </a:rPr>
              <a:t>1: </a:t>
            </a:r>
            <a:r>
              <a:rPr kumimoji="0" sz="2000" b="0" i="0" u="none" strike="noStrike" kern="1200" cap="none" spc="-5" normalizeH="0" baseline="0" noProof="0" dirty="0">
                <a:ln>
                  <a:noFill/>
                </a:ln>
                <a:solidFill>
                  <a:prstClr val="black"/>
                </a:solidFill>
                <a:effectLst/>
                <a:uLnTx/>
                <a:uFillTx/>
                <a:latin typeface="Arial"/>
                <a:ea typeface="+mn-ea"/>
                <a:cs typeface="Arial"/>
              </a:rPr>
              <a:t>If your </a:t>
            </a:r>
            <a:r>
              <a:rPr kumimoji="0" sz="2000" b="0" i="0" u="none" strike="noStrike" kern="1200" cap="none" spc="0" normalizeH="0" baseline="0" noProof="0" dirty="0">
                <a:ln>
                  <a:noFill/>
                </a:ln>
                <a:solidFill>
                  <a:prstClr val="black"/>
                </a:solidFill>
                <a:effectLst/>
                <a:uLnTx/>
                <a:uFillTx/>
                <a:latin typeface="Arial"/>
                <a:ea typeface="+mn-ea"/>
                <a:cs typeface="Arial"/>
              </a:rPr>
              <a:t>hospital has </a:t>
            </a:r>
            <a:r>
              <a:rPr kumimoji="0" sz="2000" b="1" i="0" u="none" strike="noStrike" kern="1200" cap="none" spc="0" normalizeH="0" baseline="0" noProof="0" dirty="0">
                <a:ln>
                  <a:noFill/>
                </a:ln>
                <a:solidFill>
                  <a:prstClr val="black"/>
                </a:solidFill>
                <a:effectLst/>
                <a:uLnTx/>
                <a:uFillTx/>
                <a:latin typeface="Arial"/>
                <a:ea typeface="+mn-ea"/>
                <a:cs typeface="Arial"/>
              </a:rPr>
              <a:t>102 </a:t>
            </a:r>
            <a:r>
              <a:rPr kumimoji="0" sz="2000" b="1" i="0" u="none" strike="noStrike" kern="1200" cap="none" spc="-5" normalizeH="0" baseline="0" noProof="0" dirty="0">
                <a:ln>
                  <a:noFill/>
                </a:ln>
                <a:solidFill>
                  <a:prstClr val="black"/>
                </a:solidFill>
                <a:effectLst/>
                <a:uLnTx/>
                <a:uFillTx/>
                <a:latin typeface="Arial"/>
                <a:ea typeface="+mn-ea"/>
                <a:cs typeface="Arial"/>
              </a:rPr>
              <a:t>patients delivered </a:t>
            </a:r>
            <a:r>
              <a:rPr kumimoji="0" sz="2000" b="1" i="0" u="none" strike="noStrike" kern="1200" cap="none" spc="0" normalizeH="0" baseline="0" noProof="0" dirty="0">
                <a:ln>
                  <a:noFill/>
                </a:ln>
                <a:solidFill>
                  <a:prstClr val="black"/>
                </a:solidFill>
                <a:effectLst/>
                <a:uLnTx/>
                <a:uFillTx/>
                <a:latin typeface="Arial"/>
                <a:ea typeface="+mn-ea"/>
                <a:cs typeface="Arial"/>
              </a:rPr>
              <a:t>from the </a:t>
            </a:r>
            <a:r>
              <a:rPr kumimoji="0" sz="2000" b="1" i="0" u="none" strike="noStrike" kern="1200" cap="none" spc="-5" normalizeH="0" baseline="0" noProof="0" dirty="0">
                <a:ln>
                  <a:noFill/>
                </a:ln>
                <a:solidFill>
                  <a:prstClr val="black"/>
                </a:solidFill>
                <a:effectLst/>
                <a:uLnTx/>
                <a:uFillTx/>
                <a:latin typeface="Arial"/>
                <a:ea typeface="+mn-ea"/>
                <a:cs typeface="Arial"/>
              </a:rPr>
              <a:t>specified race/ethnicity </a:t>
            </a:r>
            <a:r>
              <a:rPr kumimoji="0" sz="2000" b="1" i="0" u="none" strike="noStrike" kern="1200" cap="none" spc="0" normalizeH="0" baseline="0" noProof="0" dirty="0">
                <a:ln>
                  <a:noFill/>
                </a:ln>
                <a:solidFill>
                  <a:prstClr val="black"/>
                </a:solidFill>
                <a:effectLst/>
                <a:uLnTx/>
                <a:uFillTx/>
                <a:latin typeface="Arial"/>
                <a:ea typeface="+mn-ea"/>
                <a:cs typeface="Arial"/>
              </a:rPr>
              <a:t> categories </a:t>
            </a:r>
            <a:r>
              <a:rPr kumimoji="0" sz="2000" b="1" i="0" u="none" strike="noStrike" kern="1200" cap="none" spc="-5" normalizeH="0" baseline="0" noProof="0" dirty="0">
                <a:ln>
                  <a:noFill/>
                </a:ln>
                <a:solidFill>
                  <a:prstClr val="black"/>
                </a:solidFill>
                <a:effectLst/>
                <a:uLnTx/>
                <a:uFillTx/>
                <a:latin typeface="Arial"/>
                <a:ea typeface="+mn-ea"/>
                <a:cs typeface="Arial"/>
              </a:rPr>
              <a:t>in </a:t>
            </a:r>
            <a:r>
              <a:rPr kumimoji="0" sz="2000" b="1" i="0" u="none" strike="noStrike" kern="1200" cap="none" spc="0" normalizeH="0" baseline="0" noProof="0" dirty="0">
                <a:ln>
                  <a:noFill/>
                </a:ln>
                <a:solidFill>
                  <a:prstClr val="black"/>
                </a:solidFill>
                <a:effectLst/>
                <a:uLnTx/>
                <a:uFillTx/>
                <a:latin typeface="Arial"/>
                <a:ea typeface="+mn-ea"/>
                <a:cs typeface="Arial"/>
              </a:rPr>
              <a:t>a month</a:t>
            </a:r>
            <a:r>
              <a:rPr kumimoji="0" sz="2000" b="0" i="0" u="none" strike="noStrike" kern="1200" cap="none" spc="0" normalizeH="0" baseline="0" noProof="0" dirty="0">
                <a:ln>
                  <a:noFill/>
                </a:ln>
                <a:solidFill>
                  <a:prstClr val="black"/>
                </a:solidFill>
                <a:effectLst/>
                <a:uLnTx/>
                <a:uFillTx/>
                <a:latin typeface="Arial"/>
                <a:ea typeface="+mn-ea"/>
                <a:cs typeface="Arial"/>
              </a:rPr>
              <a:t>, </a:t>
            </a:r>
            <a:r>
              <a:rPr kumimoji="0" sz="2000" b="0" i="0" u="none" strike="noStrike" kern="1200" cap="none" spc="-5" normalizeH="0" baseline="0" noProof="0" dirty="0">
                <a:ln>
                  <a:noFill/>
                </a:ln>
                <a:solidFill>
                  <a:prstClr val="black"/>
                </a:solidFill>
                <a:effectLst/>
                <a:uLnTx/>
                <a:uFillTx/>
                <a:latin typeface="Arial"/>
                <a:ea typeface="+mn-ea"/>
                <a:cs typeface="Arial"/>
              </a:rPr>
              <a:t>then divide </a:t>
            </a:r>
            <a:r>
              <a:rPr kumimoji="0" sz="2000" b="0" i="0" u="none" strike="noStrike" kern="1200" cap="none" spc="0" normalizeH="0" baseline="0" noProof="0" dirty="0">
                <a:ln>
                  <a:noFill/>
                </a:ln>
                <a:solidFill>
                  <a:prstClr val="black"/>
                </a:solidFill>
                <a:effectLst/>
                <a:uLnTx/>
                <a:uFillTx/>
                <a:latin typeface="Arial"/>
                <a:ea typeface="+mn-ea"/>
                <a:cs typeface="Arial"/>
              </a:rPr>
              <a:t>102 by 10=10.2 and </a:t>
            </a:r>
            <a:r>
              <a:rPr kumimoji="0" sz="2000" b="0" i="0" u="none" strike="noStrike" kern="1200" cap="none" spc="-5" normalizeH="0" baseline="0" noProof="0" dirty="0">
                <a:ln>
                  <a:noFill/>
                </a:ln>
                <a:solidFill>
                  <a:prstClr val="black"/>
                </a:solidFill>
                <a:effectLst/>
                <a:uLnTx/>
                <a:uFillTx/>
                <a:latin typeface="Arial"/>
                <a:ea typeface="+mn-ea"/>
                <a:cs typeface="Arial"/>
              </a:rPr>
              <a:t>you will </a:t>
            </a:r>
            <a:r>
              <a:rPr kumimoji="0" sz="2000" b="0" i="0" u="none" strike="noStrike" kern="1200" cap="none" spc="0" normalizeH="0" baseline="0" noProof="0" dirty="0">
                <a:ln>
                  <a:noFill/>
                </a:ln>
                <a:solidFill>
                  <a:prstClr val="black"/>
                </a:solidFill>
                <a:effectLst/>
                <a:uLnTx/>
                <a:uFillTx/>
                <a:latin typeface="Arial"/>
                <a:ea typeface="+mn-ea"/>
                <a:cs typeface="Arial"/>
              </a:rPr>
              <a:t>select </a:t>
            </a:r>
            <a:r>
              <a:rPr kumimoji="0" sz="2000" b="0" i="0" u="none" strike="noStrike" kern="1200" cap="none" spc="-5" normalizeH="0" baseline="0" noProof="0" dirty="0">
                <a:ln>
                  <a:noFill/>
                </a:ln>
                <a:solidFill>
                  <a:prstClr val="black"/>
                </a:solidFill>
                <a:effectLst/>
                <a:uLnTx/>
                <a:uFillTx/>
                <a:latin typeface="Arial"/>
                <a:ea typeface="+mn-ea"/>
                <a:cs typeface="Arial"/>
              </a:rPr>
              <a:t>every </a:t>
            </a:r>
            <a:r>
              <a:rPr kumimoji="0" sz="2000" b="0" i="0" u="none" strike="noStrike" kern="1200" cap="none" spc="0" normalizeH="0" baseline="0" noProof="0" dirty="0">
                <a:ln>
                  <a:noFill/>
                </a:ln>
                <a:solidFill>
                  <a:prstClr val="black"/>
                </a:solidFill>
                <a:effectLst/>
                <a:uLnTx/>
                <a:uFillTx/>
                <a:latin typeface="Arial"/>
                <a:ea typeface="+mn-ea"/>
                <a:cs typeface="Arial"/>
              </a:rPr>
              <a:t>10th </a:t>
            </a:r>
            <a:r>
              <a:rPr kumimoji="0" sz="2000" b="0" i="0" u="none" strike="noStrike" kern="1200" cap="none" spc="-5" normalizeH="0" baseline="0" noProof="0" dirty="0">
                <a:ln>
                  <a:noFill/>
                </a:ln>
                <a:solidFill>
                  <a:prstClr val="black"/>
                </a:solidFill>
                <a:effectLst/>
                <a:uLnTx/>
                <a:uFillTx/>
                <a:latin typeface="Arial"/>
                <a:ea typeface="+mn-ea"/>
                <a:cs typeface="Arial"/>
              </a:rPr>
              <a:t>birth for </a:t>
            </a:r>
            <a:r>
              <a:rPr kumimoji="0" sz="2000" b="0" i="0" u="none" strike="noStrike" kern="1200" cap="none" spc="0" normalizeH="0" baseline="0" noProof="0" dirty="0">
                <a:ln>
                  <a:noFill/>
                </a:ln>
                <a:solidFill>
                  <a:prstClr val="black"/>
                </a:solidFill>
                <a:effectLst/>
                <a:uLnTx/>
                <a:uFillTx/>
                <a:latin typeface="Arial"/>
                <a:ea typeface="+mn-ea"/>
                <a:cs typeface="Arial"/>
              </a:rPr>
              <a:t>that </a:t>
            </a:r>
            <a:r>
              <a:rPr kumimoji="0" sz="2000" b="0" i="0" u="none" strike="noStrike" kern="1200" cap="none" spc="-545" normalizeH="0" baseline="0" noProof="0" dirty="0">
                <a:ln>
                  <a:noFill/>
                </a:ln>
                <a:solidFill>
                  <a:prstClr val="black"/>
                </a:solidFill>
                <a:effectLst/>
                <a:uLnTx/>
                <a:uFillTx/>
                <a:latin typeface="Arial"/>
                <a:ea typeface="+mn-ea"/>
                <a:cs typeface="Arial"/>
              </a:rPr>
              <a:t> </a:t>
            </a:r>
            <a:r>
              <a:rPr kumimoji="0" sz="2000" b="0" i="0" u="none" strike="noStrike" kern="1200" cap="none" spc="-5" normalizeH="0" baseline="0" noProof="0" dirty="0">
                <a:ln>
                  <a:noFill/>
                </a:ln>
                <a:solidFill>
                  <a:prstClr val="black"/>
                </a:solidFill>
                <a:effectLst/>
                <a:uLnTx/>
                <a:uFillTx/>
                <a:latin typeface="Arial"/>
                <a:ea typeface="+mn-ea"/>
                <a:cs typeface="Arial"/>
              </a:rPr>
              <a:t>month.</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35"/>
              </a:spcBef>
              <a:spcAft>
                <a:spcPts val="0"/>
              </a:spcAft>
              <a:buClr>
                <a:srgbClr val="F5668F"/>
              </a:buClr>
              <a:buSzTx/>
              <a:buFont typeface="Arial"/>
              <a:buChar char="•"/>
              <a:tabLst/>
              <a:defRPr/>
            </a:pPr>
            <a:endParaRPr kumimoji="0" sz="1850" b="0" i="0" u="none" strike="noStrike" kern="1200" cap="none" spc="0" normalizeH="0" baseline="0" noProof="0">
              <a:ln>
                <a:noFill/>
              </a:ln>
              <a:solidFill>
                <a:prstClr val="black"/>
              </a:solidFill>
              <a:effectLst/>
              <a:uLnTx/>
              <a:uFillTx/>
              <a:latin typeface="Arial"/>
              <a:ea typeface="+mn-ea"/>
              <a:cs typeface="Arial"/>
            </a:endParaRPr>
          </a:p>
          <a:p>
            <a:pPr marL="355600" marR="39370" lvl="0" indent="-343535" algn="l" defTabSz="914400" rtl="0" eaLnBrk="1" fontAlgn="auto" latinLnBrk="0" hangingPunct="1">
              <a:lnSpc>
                <a:spcPct val="100000"/>
              </a:lnSpc>
              <a:spcBef>
                <a:spcPts val="0"/>
              </a:spcBef>
              <a:spcAft>
                <a:spcPts val="0"/>
              </a:spcAft>
              <a:buClr>
                <a:srgbClr val="F5668F"/>
              </a:buClr>
              <a:buSzTx/>
              <a:buFontTx/>
              <a:buChar char="•"/>
              <a:tabLst>
                <a:tab pos="355600" algn="l"/>
                <a:tab pos="356235" algn="l"/>
              </a:tabLst>
              <a:defRPr/>
            </a:pPr>
            <a:r>
              <a:rPr kumimoji="0" sz="2000" b="0" i="0" u="none" strike="noStrike" kern="1200" cap="none" spc="-5" normalizeH="0" baseline="0" noProof="0" dirty="0">
                <a:ln>
                  <a:noFill/>
                </a:ln>
                <a:solidFill>
                  <a:prstClr val="black"/>
                </a:solidFill>
                <a:effectLst/>
                <a:uLnTx/>
                <a:uFillTx/>
                <a:latin typeface="Arial"/>
                <a:ea typeface="+mn-ea"/>
                <a:cs typeface="Arial"/>
              </a:rPr>
              <a:t>Example </a:t>
            </a:r>
            <a:r>
              <a:rPr kumimoji="0" sz="2000" b="0" i="0" u="none" strike="noStrike" kern="1200" cap="none" spc="0" normalizeH="0" baseline="0" noProof="0" dirty="0">
                <a:ln>
                  <a:noFill/>
                </a:ln>
                <a:solidFill>
                  <a:prstClr val="black"/>
                </a:solidFill>
                <a:effectLst/>
                <a:uLnTx/>
                <a:uFillTx/>
                <a:latin typeface="Arial"/>
                <a:ea typeface="+mn-ea"/>
                <a:cs typeface="Arial"/>
              </a:rPr>
              <a:t>2: </a:t>
            </a:r>
            <a:r>
              <a:rPr kumimoji="0" sz="2000" b="0" i="0" u="none" strike="noStrike" kern="1200" cap="none" spc="-5" normalizeH="0" baseline="0" noProof="0" dirty="0">
                <a:ln>
                  <a:noFill/>
                </a:ln>
                <a:solidFill>
                  <a:prstClr val="black"/>
                </a:solidFill>
                <a:effectLst/>
                <a:uLnTx/>
                <a:uFillTx/>
                <a:latin typeface="Arial"/>
                <a:ea typeface="+mn-ea"/>
                <a:cs typeface="Arial"/>
              </a:rPr>
              <a:t>If your </a:t>
            </a:r>
            <a:r>
              <a:rPr kumimoji="0" sz="2000" b="0" i="0" u="none" strike="noStrike" kern="1200" cap="none" spc="0" normalizeH="0" baseline="0" noProof="0" dirty="0">
                <a:ln>
                  <a:noFill/>
                </a:ln>
                <a:solidFill>
                  <a:prstClr val="black"/>
                </a:solidFill>
                <a:effectLst/>
                <a:uLnTx/>
                <a:uFillTx/>
                <a:latin typeface="Arial"/>
                <a:ea typeface="+mn-ea"/>
                <a:cs typeface="Arial"/>
              </a:rPr>
              <a:t>hospital has </a:t>
            </a:r>
            <a:r>
              <a:rPr kumimoji="0" sz="2000" b="1" i="0" u="none" strike="noStrike" kern="1200" cap="none" spc="0" normalizeH="0" baseline="0" noProof="0" dirty="0">
                <a:ln>
                  <a:noFill/>
                </a:ln>
                <a:solidFill>
                  <a:prstClr val="black"/>
                </a:solidFill>
                <a:effectLst/>
                <a:uLnTx/>
                <a:uFillTx/>
                <a:latin typeface="Arial"/>
                <a:ea typeface="+mn-ea"/>
                <a:cs typeface="Arial"/>
              </a:rPr>
              <a:t>28 </a:t>
            </a:r>
            <a:r>
              <a:rPr kumimoji="0" sz="2000" b="1" i="0" u="none" strike="noStrike" kern="1200" cap="none" spc="-5" normalizeH="0" baseline="0" noProof="0" dirty="0">
                <a:ln>
                  <a:noFill/>
                </a:ln>
                <a:solidFill>
                  <a:prstClr val="black"/>
                </a:solidFill>
                <a:effectLst/>
                <a:uLnTx/>
                <a:uFillTx/>
                <a:latin typeface="Arial"/>
                <a:ea typeface="+mn-ea"/>
                <a:cs typeface="Arial"/>
              </a:rPr>
              <a:t>patients delivered </a:t>
            </a:r>
            <a:r>
              <a:rPr kumimoji="0" sz="2000" b="1" i="0" u="none" strike="noStrike" kern="1200" cap="none" spc="0" normalizeH="0" baseline="0" noProof="0" dirty="0">
                <a:ln>
                  <a:noFill/>
                </a:ln>
                <a:solidFill>
                  <a:prstClr val="black"/>
                </a:solidFill>
                <a:effectLst/>
                <a:uLnTx/>
                <a:uFillTx/>
                <a:latin typeface="Arial"/>
                <a:ea typeface="+mn-ea"/>
                <a:cs typeface="Arial"/>
              </a:rPr>
              <a:t>from the </a:t>
            </a:r>
            <a:r>
              <a:rPr kumimoji="0" sz="2000" b="1" i="0" u="none" strike="noStrike" kern="1200" cap="none" spc="-5" normalizeH="0" baseline="0" noProof="0" dirty="0">
                <a:ln>
                  <a:noFill/>
                </a:ln>
                <a:solidFill>
                  <a:prstClr val="black"/>
                </a:solidFill>
                <a:effectLst/>
                <a:uLnTx/>
                <a:uFillTx/>
                <a:latin typeface="Arial"/>
                <a:ea typeface="+mn-ea"/>
                <a:cs typeface="Arial"/>
              </a:rPr>
              <a:t>specified </a:t>
            </a:r>
            <a:r>
              <a:rPr kumimoji="0" sz="2000" b="1" i="0" u="none" strike="noStrike" kern="1200" cap="none" spc="0" normalizeH="0" baseline="0" noProof="0" dirty="0">
                <a:ln>
                  <a:noFill/>
                </a:ln>
                <a:solidFill>
                  <a:prstClr val="black"/>
                </a:solidFill>
                <a:effectLst/>
                <a:uLnTx/>
                <a:uFillTx/>
                <a:latin typeface="Arial"/>
                <a:ea typeface="+mn-ea"/>
                <a:cs typeface="Arial"/>
              </a:rPr>
              <a:t>race/ </a:t>
            </a:r>
            <a:r>
              <a:rPr kumimoji="0" sz="2000" b="1" i="0" u="none" strike="noStrike" kern="1200" cap="none" spc="-5" normalizeH="0" baseline="0" noProof="0" dirty="0">
                <a:ln>
                  <a:noFill/>
                </a:ln>
                <a:solidFill>
                  <a:prstClr val="black"/>
                </a:solidFill>
                <a:effectLst/>
                <a:uLnTx/>
                <a:uFillTx/>
                <a:latin typeface="Arial"/>
                <a:ea typeface="+mn-ea"/>
                <a:cs typeface="Arial"/>
              </a:rPr>
              <a:t>ethnicity </a:t>
            </a:r>
            <a:r>
              <a:rPr kumimoji="0" sz="2000" b="1" i="0" u="none" strike="noStrike" kern="1200" cap="none" spc="0" normalizeH="0" baseline="0" noProof="0" dirty="0">
                <a:ln>
                  <a:noFill/>
                </a:ln>
                <a:solidFill>
                  <a:prstClr val="black"/>
                </a:solidFill>
                <a:effectLst/>
                <a:uLnTx/>
                <a:uFillTx/>
                <a:latin typeface="Arial"/>
                <a:ea typeface="+mn-ea"/>
                <a:cs typeface="Arial"/>
              </a:rPr>
              <a:t> categories </a:t>
            </a:r>
            <a:r>
              <a:rPr kumimoji="0" sz="2000" b="1" i="0" u="none" strike="noStrike" kern="1200" cap="none" spc="-5" normalizeH="0" baseline="0" noProof="0" dirty="0">
                <a:ln>
                  <a:noFill/>
                </a:ln>
                <a:solidFill>
                  <a:prstClr val="black"/>
                </a:solidFill>
                <a:effectLst/>
                <a:uLnTx/>
                <a:uFillTx/>
                <a:latin typeface="Arial"/>
                <a:ea typeface="+mn-ea"/>
                <a:cs typeface="Arial"/>
              </a:rPr>
              <a:t>in </a:t>
            </a:r>
            <a:r>
              <a:rPr kumimoji="0" sz="2000" b="1" i="0" u="none" strike="noStrike" kern="1200" cap="none" spc="0" normalizeH="0" baseline="0" noProof="0" dirty="0">
                <a:ln>
                  <a:noFill/>
                </a:ln>
                <a:solidFill>
                  <a:prstClr val="black"/>
                </a:solidFill>
                <a:effectLst/>
                <a:uLnTx/>
                <a:uFillTx/>
                <a:latin typeface="Arial"/>
                <a:ea typeface="+mn-ea"/>
                <a:cs typeface="Arial"/>
              </a:rPr>
              <a:t>a month</a:t>
            </a:r>
            <a:r>
              <a:rPr kumimoji="0" sz="2000" b="0" i="0" u="none" strike="noStrike" kern="1200" cap="none" spc="0" normalizeH="0" baseline="0" noProof="0" dirty="0">
                <a:ln>
                  <a:noFill/>
                </a:ln>
                <a:solidFill>
                  <a:prstClr val="black"/>
                </a:solidFill>
                <a:effectLst/>
                <a:uLnTx/>
                <a:uFillTx/>
                <a:latin typeface="Arial"/>
                <a:ea typeface="+mn-ea"/>
                <a:cs typeface="Arial"/>
              </a:rPr>
              <a:t>, </a:t>
            </a:r>
            <a:r>
              <a:rPr kumimoji="0" sz="2000" b="0" i="0" u="none" strike="noStrike" kern="1200" cap="none" spc="-5" normalizeH="0" baseline="0" noProof="0" dirty="0">
                <a:ln>
                  <a:noFill/>
                </a:ln>
                <a:solidFill>
                  <a:prstClr val="black"/>
                </a:solidFill>
                <a:effectLst/>
                <a:uLnTx/>
                <a:uFillTx/>
                <a:latin typeface="Arial"/>
                <a:ea typeface="+mn-ea"/>
                <a:cs typeface="Arial"/>
              </a:rPr>
              <a:t>then </a:t>
            </a:r>
            <a:r>
              <a:rPr kumimoji="0" sz="2000" b="0" i="0" u="none" strike="noStrike" kern="1200" cap="none" spc="0" normalizeH="0" baseline="0" noProof="0" dirty="0">
                <a:ln>
                  <a:noFill/>
                </a:ln>
                <a:solidFill>
                  <a:prstClr val="black"/>
                </a:solidFill>
                <a:effectLst/>
                <a:uLnTx/>
                <a:uFillTx/>
                <a:latin typeface="Arial"/>
                <a:ea typeface="+mn-ea"/>
                <a:cs typeface="Arial"/>
              </a:rPr>
              <a:t>28 </a:t>
            </a:r>
            <a:r>
              <a:rPr kumimoji="0" sz="2000" b="0" i="0" u="none" strike="noStrike" kern="1200" cap="none" spc="-5" normalizeH="0" baseline="0" noProof="0" dirty="0">
                <a:ln>
                  <a:noFill/>
                </a:ln>
                <a:solidFill>
                  <a:prstClr val="black"/>
                </a:solidFill>
                <a:effectLst/>
                <a:uLnTx/>
                <a:uFillTx/>
                <a:latin typeface="Arial"/>
                <a:ea typeface="+mn-ea"/>
                <a:cs typeface="Arial"/>
              </a:rPr>
              <a:t>divided </a:t>
            </a:r>
            <a:r>
              <a:rPr kumimoji="0" sz="2000" b="0" i="0" u="none" strike="noStrike" kern="1200" cap="none" spc="0" normalizeH="0" baseline="0" noProof="0" dirty="0">
                <a:ln>
                  <a:noFill/>
                </a:ln>
                <a:solidFill>
                  <a:prstClr val="black"/>
                </a:solidFill>
                <a:effectLst/>
                <a:uLnTx/>
                <a:uFillTx/>
                <a:latin typeface="Arial"/>
                <a:ea typeface="+mn-ea"/>
                <a:cs typeface="Arial"/>
              </a:rPr>
              <a:t>by 10 </a:t>
            </a:r>
            <a:r>
              <a:rPr kumimoji="0" sz="2000" b="0" i="0" u="none" strike="noStrike" kern="1200" cap="none" spc="-5" normalizeH="0" baseline="0" noProof="0" dirty="0">
                <a:ln>
                  <a:noFill/>
                </a:ln>
                <a:solidFill>
                  <a:prstClr val="black"/>
                </a:solidFill>
                <a:effectLst/>
                <a:uLnTx/>
                <a:uFillTx/>
                <a:latin typeface="Arial"/>
                <a:ea typeface="+mn-ea"/>
                <a:cs typeface="Arial"/>
              </a:rPr>
              <a:t>is </a:t>
            </a:r>
            <a:r>
              <a:rPr kumimoji="0" sz="2000" b="0" i="0" u="none" strike="noStrike" kern="1200" cap="none" spc="0" normalizeH="0" baseline="0" noProof="0" dirty="0">
                <a:ln>
                  <a:noFill/>
                </a:ln>
                <a:solidFill>
                  <a:prstClr val="black"/>
                </a:solidFill>
                <a:effectLst/>
                <a:uLnTx/>
                <a:uFillTx/>
                <a:latin typeface="Arial"/>
                <a:ea typeface="+mn-ea"/>
                <a:cs typeface="Arial"/>
              </a:rPr>
              <a:t>2.8 and </a:t>
            </a:r>
            <a:r>
              <a:rPr kumimoji="0" sz="2000" b="0" i="0" u="none" strike="noStrike" kern="1200" cap="none" spc="-5" normalizeH="0" baseline="0" noProof="0" dirty="0">
                <a:ln>
                  <a:noFill/>
                </a:ln>
                <a:solidFill>
                  <a:prstClr val="black"/>
                </a:solidFill>
                <a:effectLst/>
                <a:uLnTx/>
                <a:uFillTx/>
                <a:latin typeface="Arial"/>
                <a:ea typeface="+mn-ea"/>
                <a:cs typeface="Arial"/>
              </a:rPr>
              <a:t>you will </a:t>
            </a:r>
            <a:r>
              <a:rPr kumimoji="0" sz="2000" b="0" i="0" u="none" strike="noStrike" kern="1200" cap="none" spc="0" normalizeH="0" baseline="0" noProof="0" dirty="0">
                <a:ln>
                  <a:noFill/>
                </a:ln>
                <a:solidFill>
                  <a:prstClr val="black"/>
                </a:solidFill>
                <a:effectLst/>
                <a:uLnTx/>
                <a:uFillTx/>
                <a:latin typeface="Arial"/>
                <a:ea typeface="+mn-ea"/>
                <a:cs typeface="Arial"/>
              </a:rPr>
              <a:t>select </a:t>
            </a:r>
            <a:r>
              <a:rPr kumimoji="0" sz="2000" b="0" i="0" u="none" strike="noStrike" kern="1200" cap="none" spc="-5" normalizeH="0" baseline="0" noProof="0" dirty="0">
                <a:ln>
                  <a:noFill/>
                </a:ln>
                <a:solidFill>
                  <a:prstClr val="black"/>
                </a:solidFill>
                <a:effectLst/>
                <a:uLnTx/>
                <a:uFillTx/>
                <a:latin typeface="Arial"/>
                <a:ea typeface="+mn-ea"/>
                <a:cs typeface="Arial"/>
              </a:rPr>
              <a:t>every </a:t>
            </a:r>
            <a:r>
              <a:rPr kumimoji="0" sz="2000" b="0" i="0" u="none" strike="noStrike" kern="1200" cap="none" spc="0" normalizeH="0" baseline="0" noProof="0" dirty="0">
                <a:ln>
                  <a:noFill/>
                </a:ln>
                <a:solidFill>
                  <a:prstClr val="black"/>
                </a:solidFill>
                <a:effectLst/>
                <a:uLnTx/>
                <a:uFillTx/>
                <a:latin typeface="Arial"/>
                <a:ea typeface="+mn-ea"/>
                <a:cs typeface="Arial"/>
              </a:rPr>
              <a:t>2nd </a:t>
            </a:r>
            <a:r>
              <a:rPr kumimoji="0" sz="2000" b="0" i="0" u="none" strike="noStrike" kern="1200" cap="none" spc="-5" normalizeH="0" baseline="0" noProof="0" dirty="0">
                <a:ln>
                  <a:noFill/>
                </a:ln>
                <a:solidFill>
                  <a:prstClr val="black"/>
                </a:solidFill>
                <a:effectLst/>
                <a:uLnTx/>
                <a:uFillTx/>
                <a:latin typeface="Arial"/>
                <a:ea typeface="+mn-ea"/>
                <a:cs typeface="Arial"/>
              </a:rPr>
              <a:t>birth for that </a:t>
            </a:r>
            <a:r>
              <a:rPr kumimoji="0" sz="2000" b="0" i="0" u="none" strike="noStrike" kern="1200" cap="none" spc="-545" normalizeH="0" baseline="0" noProof="0" dirty="0">
                <a:ln>
                  <a:noFill/>
                </a:ln>
                <a:solidFill>
                  <a:prstClr val="black"/>
                </a:solidFill>
                <a:effectLst/>
                <a:uLnTx/>
                <a:uFillTx/>
                <a:latin typeface="Arial"/>
                <a:ea typeface="+mn-ea"/>
                <a:cs typeface="Arial"/>
              </a:rPr>
              <a:t> </a:t>
            </a:r>
            <a:r>
              <a:rPr kumimoji="0" sz="2000" b="0" i="0" u="none" strike="noStrike" kern="1200" cap="none" spc="-5" normalizeH="0" baseline="0" noProof="0" dirty="0">
                <a:ln>
                  <a:noFill/>
                </a:ln>
                <a:solidFill>
                  <a:prstClr val="black"/>
                </a:solidFill>
                <a:effectLst/>
                <a:uLnTx/>
                <a:uFillTx/>
                <a:latin typeface="Arial"/>
                <a:ea typeface="+mn-ea"/>
                <a:cs typeface="Arial"/>
              </a:rPr>
              <a:t>month.</a:t>
            </a:r>
            <a:endParaRPr kumimoji="0" sz="20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
                <a:srgbClr val="F5668F"/>
              </a:buClr>
              <a:buSzTx/>
              <a:buFont typeface="Arial"/>
              <a:buChar char="•"/>
              <a:tabLst/>
              <a:defRPr/>
            </a:pPr>
            <a:endParaRPr kumimoji="0" sz="1850" b="0" i="0" u="none" strike="noStrike" kern="1200" cap="none" spc="0" normalizeH="0" baseline="0" noProof="0">
              <a:ln>
                <a:noFill/>
              </a:ln>
              <a:solidFill>
                <a:prstClr val="black"/>
              </a:solidFill>
              <a:effectLst/>
              <a:uLnTx/>
              <a:uFillTx/>
              <a:latin typeface="Arial"/>
              <a:ea typeface="+mn-ea"/>
              <a:cs typeface="Arial"/>
            </a:endParaRPr>
          </a:p>
          <a:p>
            <a:pPr marL="355600" marR="31750" lvl="0" indent="-342900" algn="l" defTabSz="914400" rtl="0" eaLnBrk="1" fontAlgn="auto" latinLnBrk="0" hangingPunct="1">
              <a:lnSpc>
                <a:spcPct val="100000"/>
              </a:lnSpc>
              <a:spcBef>
                <a:spcPts val="0"/>
              </a:spcBef>
              <a:spcAft>
                <a:spcPts val="0"/>
              </a:spcAft>
              <a:buClr>
                <a:srgbClr val="F5668F"/>
              </a:buClr>
              <a:buSzTx/>
              <a:buFontTx/>
              <a:buChar char="•"/>
              <a:tabLst>
                <a:tab pos="355600" algn="l"/>
                <a:tab pos="356235" algn="l"/>
              </a:tabLst>
              <a:defRPr/>
            </a:pPr>
            <a:r>
              <a:rPr kumimoji="0" sz="2000" b="0" i="0" u="none" strike="noStrike" kern="1200" cap="none" spc="-5" normalizeH="0" baseline="0" noProof="0" dirty="0">
                <a:ln>
                  <a:noFill/>
                </a:ln>
                <a:solidFill>
                  <a:prstClr val="black"/>
                </a:solidFill>
                <a:effectLst/>
                <a:uLnTx/>
                <a:uFillTx/>
                <a:latin typeface="Arial"/>
                <a:ea typeface="+mn-ea"/>
                <a:cs typeface="Arial"/>
              </a:rPr>
              <a:t>If you have </a:t>
            </a:r>
            <a:r>
              <a:rPr kumimoji="0" sz="2000" b="1" i="0" u="none" strike="noStrike" kern="1200" cap="none" spc="-5" normalizeH="0" baseline="0" noProof="0" dirty="0">
                <a:ln>
                  <a:noFill/>
                </a:ln>
                <a:solidFill>
                  <a:prstClr val="black"/>
                </a:solidFill>
                <a:effectLst/>
                <a:uLnTx/>
                <a:uFillTx/>
                <a:latin typeface="Arial"/>
                <a:ea typeface="+mn-ea"/>
                <a:cs typeface="Arial"/>
              </a:rPr>
              <a:t>less </a:t>
            </a:r>
            <a:r>
              <a:rPr kumimoji="0" sz="2000" b="1" i="0" u="none" strike="noStrike" kern="1200" cap="none" spc="0" normalizeH="0" baseline="0" noProof="0" dirty="0">
                <a:ln>
                  <a:noFill/>
                </a:ln>
                <a:solidFill>
                  <a:prstClr val="black"/>
                </a:solidFill>
                <a:effectLst/>
                <a:uLnTx/>
                <a:uFillTx/>
                <a:latin typeface="Arial"/>
                <a:ea typeface="+mn-ea"/>
                <a:cs typeface="Arial"/>
              </a:rPr>
              <a:t>than 10 </a:t>
            </a:r>
            <a:r>
              <a:rPr kumimoji="0" sz="2000" b="1" i="0" u="none" strike="noStrike" kern="1200" cap="none" spc="-5" normalizeH="0" baseline="0" noProof="0" dirty="0">
                <a:ln>
                  <a:noFill/>
                </a:ln>
                <a:solidFill>
                  <a:prstClr val="black"/>
                </a:solidFill>
                <a:effectLst/>
                <a:uLnTx/>
                <a:uFillTx/>
                <a:latin typeface="Arial"/>
                <a:ea typeface="+mn-ea"/>
                <a:cs typeface="Arial"/>
              </a:rPr>
              <a:t>deliveries of </a:t>
            </a:r>
            <a:r>
              <a:rPr kumimoji="0" sz="2000" b="1" i="0" u="none" strike="noStrike" kern="1200" cap="none" spc="0" normalizeH="0" baseline="0" noProof="0" dirty="0">
                <a:ln>
                  <a:noFill/>
                </a:ln>
                <a:solidFill>
                  <a:prstClr val="black"/>
                </a:solidFill>
                <a:effectLst/>
                <a:uLnTx/>
                <a:uFillTx/>
                <a:latin typeface="Arial"/>
                <a:ea typeface="+mn-ea"/>
                <a:cs typeface="Arial"/>
              </a:rPr>
              <a:t>the </a:t>
            </a:r>
            <a:r>
              <a:rPr kumimoji="0" sz="2000" b="1" i="0" u="none" strike="noStrike" kern="1200" cap="none" spc="-5" normalizeH="0" baseline="0" noProof="0" dirty="0">
                <a:ln>
                  <a:noFill/>
                </a:ln>
                <a:solidFill>
                  <a:prstClr val="black"/>
                </a:solidFill>
                <a:effectLst/>
                <a:uLnTx/>
                <a:uFillTx/>
                <a:latin typeface="Arial"/>
                <a:ea typeface="+mn-ea"/>
                <a:cs typeface="Arial"/>
              </a:rPr>
              <a:t>specified </a:t>
            </a:r>
            <a:r>
              <a:rPr kumimoji="0" sz="2000" b="1" i="0" u="none" strike="noStrike" kern="1200" cap="none" spc="0" normalizeH="0" baseline="0" noProof="0" dirty="0">
                <a:ln>
                  <a:noFill/>
                </a:ln>
                <a:solidFill>
                  <a:prstClr val="black"/>
                </a:solidFill>
                <a:effectLst/>
                <a:uLnTx/>
                <a:uFillTx/>
                <a:latin typeface="Arial"/>
                <a:ea typeface="+mn-ea"/>
                <a:cs typeface="Arial"/>
              </a:rPr>
              <a:t>race/ </a:t>
            </a:r>
            <a:r>
              <a:rPr kumimoji="0" sz="2000" b="1" i="0" u="none" strike="noStrike" kern="1200" cap="none" spc="-5" normalizeH="0" baseline="0" noProof="0" dirty="0">
                <a:ln>
                  <a:noFill/>
                </a:ln>
                <a:solidFill>
                  <a:prstClr val="black"/>
                </a:solidFill>
                <a:effectLst/>
                <a:uLnTx/>
                <a:uFillTx/>
                <a:latin typeface="Arial"/>
                <a:ea typeface="+mn-ea"/>
                <a:cs typeface="Arial"/>
              </a:rPr>
              <a:t>ethnicity categories </a:t>
            </a:r>
            <a:r>
              <a:rPr kumimoji="0" sz="2000" b="1" i="0" u="none" strike="noStrike" kern="1200" cap="none" spc="0" normalizeH="0" baseline="0" noProof="0" dirty="0">
                <a:ln>
                  <a:noFill/>
                </a:ln>
                <a:solidFill>
                  <a:prstClr val="black"/>
                </a:solidFill>
                <a:effectLst/>
                <a:uLnTx/>
                <a:uFillTx/>
                <a:latin typeface="Arial"/>
                <a:ea typeface="+mn-ea"/>
                <a:cs typeface="Arial"/>
              </a:rPr>
              <a:t>per </a:t>
            </a:r>
            <a:r>
              <a:rPr kumimoji="0" sz="2000" b="1" i="0" u="none" strike="noStrike" kern="1200" cap="none" spc="-5" normalizeH="0" baseline="0" noProof="0" dirty="0">
                <a:ln>
                  <a:noFill/>
                </a:ln>
                <a:solidFill>
                  <a:prstClr val="black"/>
                </a:solidFill>
                <a:effectLst/>
                <a:uLnTx/>
                <a:uFillTx/>
                <a:latin typeface="Arial"/>
                <a:ea typeface="+mn-ea"/>
                <a:cs typeface="Arial"/>
              </a:rPr>
              <a:t>month </a:t>
            </a:r>
            <a:r>
              <a:rPr kumimoji="0" sz="2000" b="1" i="0" u="none" strike="noStrike" kern="1200" cap="none" spc="0" normalizeH="0" baseline="0" noProof="0" dirty="0">
                <a:ln>
                  <a:noFill/>
                </a:ln>
                <a:solidFill>
                  <a:prstClr val="black"/>
                </a:solidFill>
                <a:effectLst/>
                <a:uLnTx/>
                <a:uFillTx/>
                <a:latin typeface="Arial"/>
                <a:ea typeface="+mn-ea"/>
                <a:cs typeface="Arial"/>
              </a:rPr>
              <a:t> include</a:t>
            </a:r>
            <a:r>
              <a:rPr kumimoji="0" sz="2000" b="1" i="0" u="none" strike="noStrike" kern="1200" cap="none" spc="-15"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all</a:t>
            </a:r>
            <a:r>
              <a:rPr kumimoji="0" sz="2000" b="1" i="0" u="none" strike="noStrike" kern="1200" cap="none" spc="-2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of them</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and</a:t>
            </a:r>
            <a:r>
              <a:rPr kumimoji="0" sz="2000" b="1" i="0" u="none" strike="noStrike" kern="1200" cap="none" spc="-5"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select</a:t>
            </a:r>
            <a:r>
              <a:rPr kumimoji="0" sz="2000" b="1" i="0" u="none" strike="noStrike" kern="1200" cap="none" spc="-2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additional</a:t>
            </a:r>
            <a:r>
              <a:rPr kumimoji="0" sz="2000" b="1" i="0" u="none" strike="noStrike" kern="1200" cap="none" spc="-35"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deliveries</a:t>
            </a:r>
            <a:r>
              <a:rPr kumimoji="0" sz="2000" b="1" i="0" u="none" strike="noStrike" kern="1200" cap="none" spc="-10"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with</a:t>
            </a:r>
            <a:r>
              <a:rPr kumimoji="0" sz="2000" b="1" i="0" u="none" strike="noStrike" kern="1200" cap="none" spc="-40" normalizeH="0" baseline="0" noProof="0" dirty="0">
                <a:ln>
                  <a:noFill/>
                </a:ln>
                <a:solidFill>
                  <a:prstClr val="black"/>
                </a:solidFill>
                <a:effectLst/>
                <a:uLnTx/>
                <a:uFillTx/>
                <a:latin typeface="Arial"/>
                <a:ea typeface="+mn-ea"/>
                <a:cs typeface="Arial"/>
              </a:rPr>
              <a:t> </a:t>
            </a:r>
            <a:r>
              <a:rPr kumimoji="0" sz="2000" b="1" i="0" u="none" strike="noStrike" kern="1200" cap="none" spc="-5" normalizeH="0" baseline="0" noProof="0" dirty="0">
                <a:ln>
                  <a:noFill/>
                </a:ln>
                <a:solidFill>
                  <a:prstClr val="black"/>
                </a:solidFill>
                <a:effectLst/>
                <a:uLnTx/>
                <a:uFillTx/>
                <a:latin typeface="Arial"/>
                <a:ea typeface="+mn-ea"/>
                <a:cs typeface="Arial"/>
              </a:rPr>
              <a:t>Medicaid/</a:t>
            </a:r>
            <a:r>
              <a:rPr kumimoji="0" sz="2000" b="1" i="0" u="none" strike="noStrike" kern="1200" cap="none" spc="-30" normalizeH="0" baseline="0" noProof="0" dirty="0">
                <a:ln>
                  <a:noFill/>
                </a:ln>
                <a:solidFill>
                  <a:prstClr val="black"/>
                </a:solidFill>
                <a:effectLst/>
                <a:uLnTx/>
                <a:uFillTx/>
                <a:latin typeface="Arial"/>
                <a:ea typeface="+mn-ea"/>
                <a:cs typeface="Arial"/>
              </a:rPr>
              <a:t> </a:t>
            </a:r>
            <a:r>
              <a:rPr kumimoji="0" sz="2000" b="1" i="0" u="none" strike="noStrike" kern="1200" cap="none" spc="0" normalizeH="0" baseline="0" noProof="0" dirty="0">
                <a:ln>
                  <a:noFill/>
                </a:ln>
                <a:solidFill>
                  <a:prstClr val="black"/>
                </a:solidFill>
                <a:effectLst/>
                <a:uLnTx/>
                <a:uFillTx/>
                <a:latin typeface="Arial"/>
                <a:ea typeface="+mn-ea"/>
                <a:cs typeface="Arial"/>
              </a:rPr>
              <a:t>uninsured</a:t>
            </a:r>
            <a:r>
              <a:rPr kumimoji="0" sz="2000" b="0" i="0" u="none" strike="noStrike" kern="1200" cap="none" spc="0" normalizeH="0" baseline="0" noProof="0" dirty="0">
                <a:ln>
                  <a:noFill/>
                </a:ln>
                <a:solidFill>
                  <a:prstClr val="black"/>
                </a:solidFill>
                <a:effectLst/>
                <a:uLnTx/>
                <a:uFillTx/>
                <a:latin typeface="Arial"/>
                <a:ea typeface="+mn-ea"/>
                <a:cs typeface="Arial"/>
              </a:rPr>
              <a:t>,</a:t>
            </a:r>
            <a:r>
              <a:rPr kumimoji="0" sz="2000" b="0" i="0" u="none" strike="noStrike" kern="1200" cap="none" spc="-25" normalizeH="0" baseline="0" noProof="0" dirty="0">
                <a:ln>
                  <a:noFill/>
                </a:ln>
                <a:solidFill>
                  <a:prstClr val="black"/>
                </a:solidFill>
                <a:effectLst/>
                <a:uLnTx/>
                <a:uFillTx/>
                <a:latin typeface="Arial"/>
                <a:ea typeface="+mn-ea"/>
                <a:cs typeface="Arial"/>
              </a:rPr>
              <a:t> </a:t>
            </a:r>
            <a:r>
              <a:rPr kumimoji="0" sz="2000" b="0" i="0" u="none" strike="noStrike" kern="1200" cap="none" spc="-5" normalizeH="0" baseline="0" noProof="0" dirty="0">
                <a:ln>
                  <a:noFill/>
                </a:ln>
                <a:solidFill>
                  <a:prstClr val="black"/>
                </a:solidFill>
                <a:effectLst/>
                <a:uLnTx/>
                <a:uFillTx/>
                <a:latin typeface="Arial"/>
                <a:ea typeface="+mn-ea"/>
                <a:cs typeface="Arial"/>
              </a:rPr>
              <a:t>to</a:t>
            </a:r>
            <a:r>
              <a:rPr kumimoji="0" sz="2000" b="0" i="0" u="none" strike="noStrike" kern="1200" cap="none" spc="-1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complete </a:t>
            </a:r>
            <a:r>
              <a:rPr kumimoji="0" sz="2000" b="0" i="0" u="none" strike="noStrike" kern="1200" cap="none" spc="-54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sample</a:t>
            </a:r>
            <a:r>
              <a:rPr kumimoji="0" sz="2000" b="0" i="0" u="none" strike="noStrike" kern="1200" cap="none" spc="-35"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of</a:t>
            </a:r>
            <a:r>
              <a:rPr kumimoji="0" sz="2000" b="0" i="0" u="none" strike="noStrike" kern="1200" cap="none" spc="-1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10</a:t>
            </a:r>
            <a:r>
              <a:rPr kumimoji="0" sz="2000" b="0" i="0" u="none" strike="noStrike" kern="1200" cap="none" spc="-15" normalizeH="0" baseline="0" noProof="0" dirty="0">
                <a:ln>
                  <a:noFill/>
                </a:ln>
                <a:solidFill>
                  <a:prstClr val="black"/>
                </a:solidFill>
                <a:effectLst/>
                <a:uLnTx/>
                <a:uFillTx/>
                <a:latin typeface="Arial"/>
                <a:ea typeface="+mn-ea"/>
                <a:cs typeface="Arial"/>
              </a:rPr>
              <a:t> </a:t>
            </a:r>
            <a:r>
              <a:rPr kumimoji="0" sz="2000" b="0" i="0" u="none" strike="noStrike" kern="1200" cap="none" spc="-5" normalizeH="0" baseline="0" noProof="0" dirty="0">
                <a:ln>
                  <a:noFill/>
                </a:ln>
                <a:solidFill>
                  <a:prstClr val="black"/>
                </a:solidFill>
                <a:effectLst/>
                <a:uLnTx/>
                <a:uFillTx/>
                <a:latin typeface="Arial"/>
                <a:ea typeface="+mn-ea"/>
                <a:cs typeface="Arial"/>
              </a:rPr>
              <a:t>total</a:t>
            </a:r>
            <a:r>
              <a:rPr kumimoji="0" sz="2000" b="0" i="0" u="none" strike="noStrike" kern="1200" cap="none" spc="-20" normalizeH="0" baseline="0" noProof="0" dirty="0">
                <a:ln>
                  <a:noFill/>
                </a:ln>
                <a:solidFill>
                  <a:prstClr val="black"/>
                </a:solidFill>
                <a:effectLst/>
                <a:uLnTx/>
                <a:uFillTx/>
                <a:latin typeface="Arial"/>
                <a:ea typeface="+mn-ea"/>
                <a:cs typeface="Arial"/>
              </a:rPr>
              <a:t> </a:t>
            </a:r>
            <a:r>
              <a:rPr kumimoji="0" sz="2000" b="0" i="0" u="none" strike="noStrike" kern="1200" cap="none" spc="0" normalizeH="0" baseline="0" noProof="0" dirty="0">
                <a:ln>
                  <a:noFill/>
                </a:ln>
                <a:solidFill>
                  <a:prstClr val="black"/>
                </a:solidFill>
                <a:effectLst/>
                <a:uLnTx/>
                <a:uFillTx/>
                <a:latin typeface="Arial"/>
                <a:ea typeface="+mn-ea"/>
                <a:cs typeface="Arial"/>
              </a:rPr>
              <a:t>charts.</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10" name="object 10"/>
          <p:cNvSpPr txBox="1">
            <a:spLocks noGrp="1"/>
          </p:cNvSpPr>
          <p:nvPr>
            <p:ph type="title"/>
          </p:nvPr>
        </p:nvSpPr>
        <p:spPr>
          <a:xfrm>
            <a:off x="385897" y="532446"/>
            <a:ext cx="4820920" cy="635000"/>
          </a:xfrm>
          <a:prstGeom prst="rect">
            <a:avLst/>
          </a:prstGeom>
        </p:spPr>
        <p:txBody>
          <a:bodyPr vert="horz" wrap="square" lIns="0" tIns="12065" rIns="0" bIns="0" rtlCol="0">
            <a:spAutoFit/>
          </a:bodyPr>
          <a:lstStyle/>
          <a:p>
            <a:pPr marL="12700">
              <a:lnSpc>
                <a:spcPct val="100000"/>
              </a:lnSpc>
              <a:spcBef>
                <a:spcPts val="95"/>
              </a:spcBef>
            </a:pPr>
            <a:r>
              <a:rPr spc="-5" dirty="0"/>
              <a:t>Sampling</a:t>
            </a:r>
            <a:r>
              <a:rPr spc="-45" dirty="0"/>
              <a:t> </a:t>
            </a:r>
            <a:r>
              <a:rPr spc="-10" dirty="0"/>
              <a:t>Examples</a:t>
            </a:r>
          </a:p>
        </p:txBody>
      </p:sp>
    </p:spTree>
    <p:extLst>
      <p:ext uri="{BB962C8B-B14F-4D97-AF65-F5344CB8AC3E}">
        <p14:creationId xmlns:p14="http://schemas.microsoft.com/office/powerpoint/2010/main" val="3471745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grpSp>
        <p:nvGrpSpPr>
          <p:cNvPr id="3" name="object 3"/>
          <p:cNvGrpSpPr/>
          <p:nvPr/>
        </p:nvGrpSpPr>
        <p:grpSpPr>
          <a:xfrm>
            <a:off x="0" y="5020055"/>
            <a:ext cx="12192000" cy="1838325"/>
            <a:chOff x="0" y="5020055"/>
            <a:chExt cx="12192000" cy="1838325"/>
          </a:xfrm>
        </p:grpSpPr>
        <p:sp>
          <p:nvSpPr>
            <p:cNvPr id="4" name="object 4"/>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5041899"/>
              <a:ext cx="12192000" cy="1816100"/>
            </a:xfrm>
            <a:prstGeom prst="rect">
              <a:avLst/>
            </a:prstGeom>
          </p:spPr>
        </p:pic>
        <p:sp>
          <p:nvSpPr>
            <p:cNvPr id="6" name="object 6"/>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7" name="object 7"/>
            <p:cNvPicPr/>
            <p:nvPr/>
          </p:nvPicPr>
          <p:blipFill>
            <a:blip r:embed="rId4" cstate="print"/>
            <a:stretch>
              <a:fillRect/>
            </a:stretch>
          </p:blipFill>
          <p:spPr>
            <a:xfrm>
              <a:off x="313943" y="5564123"/>
              <a:ext cx="2025395" cy="911351"/>
            </a:xfrm>
            <a:prstGeom prst="rect">
              <a:avLst/>
            </a:prstGeom>
          </p:spPr>
        </p:pic>
      </p:grpSp>
      <p:sp>
        <p:nvSpPr>
          <p:cNvPr id="8" name="object 8"/>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9" name="object 9"/>
          <p:cNvSpPr txBox="1">
            <a:spLocks noGrp="1"/>
          </p:cNvSpPr>
          <p:nvPr>
            <p:ph type="title"/>
          </p:nvPr>
        </p:nvSpPr>
        <p:spPr>
          <a:xfrm>
            <a:off x="1492050" y="1577228"/>
            <a:ext cx="8844280" cy="763671"/>
          </a:xfrm>
          <a:prstGeom prst="rect">
            <a:avLst/>
          </a:prstGeom>
        </p:spPr>
        <p:txBody>
          <a:bodyPr vert="horz" wrap="square" lIns="0" tIns="95885" rIns="0" bIns="0" rtlCol="0">
            <a:spAutoFit/>
          </a:bodyPr>
          <a:lstStyle/>
          <a:p>
            <a:pPr marL="12700" marR="38100">
              <a:lnSpc>
                <a:spcPts val="5180"/>
              </a:lnSpc>
              <a:spcBef>
                <a:spcPts val="755"/>
              </a:spcBef>
            </a:pPr>
            <a:r>
              <a:rPr lang="en-US" sz="4800" dirty="0" smtClean="0">
                <a:latin typeface="Arial"/>
                <a:cs typeface="Arial"/>
              </a:rPr>
              <a:t>Live DEMO</a:t>
            </a:r>
            <a:endParaRPr sz="4800" dirty="0">
              <a:latin typeface="Arial"/>
              <a:cs typeface="Arial"/>
            </a:endParaRPr>
          </a:p>
        </p:txBody>
      </p:sp>
      <p:sp>
        <p:nvSpPr>
          <p:cNvPr id="10" name="object 10"/>
          <p:cNvSpPr txBox="1"/>
          <p:nvPr/>
        </p:nvSpPr>
        <p:spPr>
          <a:xfrm>
            <a:off x="11915647" y="6430200"/>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599"/>
                </a:solidFill>
                <a:latin typeface="Arial"/>
                <a:cs typeface="Arial"/>
              </a:rPr>
              <a:t>23</a:t>
            </a:r>
            <a:endParaRPr sz="1200">
              <a:latin typeface="Arial"/>
              <a:cs typeface="Arial"/>
            </a:endParaRPr>
          </a:p>
        </p:txBody>
      </p:sp>
    </p:spTree>
    <p:extLst>
      <p:ext uri="{BB962C8B-B14F-4D97-AF65-F5344CB8AC3E}">
        <p14:creationId xmlns:p14="http://schemas.microsoft.com/office/powerpoint/2010/main" val="2056514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88340" y="666210"/>
            <a:ext cx="6644277" cy="566181"/>
          </a:xfrm>
          <a:prstGeom prst="rect">
            <a:avLst/>
          </a:prstGeom>
        </p:spPr>
        <p:txBody>
          <a:bodyPr vert="horz" wrap="square" lIns="0" tIns="12065" rIns="0" bIns="0" rtlCol="0">
            <a:spAutoFit/>
          </a:bodyPr>
          <a:lstStyle/>
          <a:p>
            <a:pPr marL="12700">
              <a:lnSpc>
                <a:spcPct val="100000"/>
              </a:lnSpc>
              <a:spcBef>
                <a:spcPts val="95"/>
              </a:spcBef>
            </a:pPr>
            <a:r>
              <a:rPr lang="en-US" b="1" spc="-5" dirty="0" smtClean="0">
                <a:solidFill>
                  <a:srgbClr val="F58466"/>
                </a:solidFill>
                <a:latin typeface="Goudy Old Style"/>
                <a:cs typeface="Goudy Old Style"/>
              </a:rPr>
              <a:t>Step by Step live enter data</a:t>
            </a:r>
            <a:endParaRPr lang="en-US" dirty="0">
              <a:latin typeface="Goudy Old Style"/>
              <a:cs typeface="Goudy Old Style"/>
            </a:endParaRPr>
          </a:p>
        </p:txBody>
      </p:sp>
      <p:pic>
        <p:nvPicPr>
          <p:cNvPr id="7" name="Picture 6"/>
          <p:cNvPicPr>
            <a:picLocks noChangeAspect="1"/>
          </p:cNvPicPr>
          <p:nvPr/>
        </p:nvPicPr>
        <p:blipFill>
          <a:blip r:embed="rId3"/>
          <a:stretch>
            <a:fillRect/>
          </a:stretch>
        </p:blipFill>
        <p:spPr>
          <a:xfrm>
            <a:off x="2399024" y="1708256"/>
            <a:ext cx="4328535" cy="4432176"/>
          </a:xfrm>
          <a:prstGeom prst="rect">
            <a:avLst/>
          </a:prstGeom>
        </p:spPr>
      </p:pic>
      <p:sp>
        <p:nvSpPr>
          <p:cNvPr id="8" name="Rectangle 7"/>
          <p:cNvSpPr/>
          <p:nvPr/>
        </p:nvSpPr>
        <p:spPr>
          <a:xfrm>
            <a:off x="7332617" y="2214169"/>
            <a:ext cx="3391211" cy="1569660"/>
          </a:xfrm>
          <a:prstGeom prst="rect">
            <a:avLst/>
          </a:prstGeom>
        </p:spPr>
        <p:txBody>
          <a:bodyPr wrap="square">
            <a:spAutoFit/>
          </a:bodyPr>
          <a:lstStyle/>
          <a:p>
            <a:pPr algn="ctr"/>
            <a:r>
              <a:rPr lang="en-US" sz="3200" dirty="0" smtClean="0"/>
              <a:t>Let’s walk through the data form in REDCap</a:t>
            </a:r>
            <a:endParaRPr lang="en-US" sz="3200" dirty="0"/>
          </a:p>
        </p:txBody>
      </p:sp>
      <p:pic>
        <p:nvPicPr>
          <p:cNvPr id="12" name="Picture 11" descr="S.A. Larsen, Award-winning author of middle grade &amp; you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1079" y="3924344"/>
            <a:ext cx="2178162" cy="1784442"/>
          </a:xfrm>
          <a:prstGeom prst="rect">
            <a:avLst/>
          </a:prstGeom>
        </p:spPr>
      </p:pic>
    </p:spTree>
    <p:extLst>
      <p:ext uri="{BB962C8B-B14F-4D97-AF65-F5344CB8AC3E}">
        <p14:creationId xmlns:p14="http://schemas.microsoft.com/office/powerpoint/2010/main" val="3555820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435792" y="727170"/>
            <a:ext cx="8629831" cy="566181"/>
          </a:xfrm>
          <a:prstGeom prst="rect">
            <a:avLst/>
          </a:prstGeom>
        </p:spPr>
        <p:txBody>
          <a:bodyPr vert="horz" wrap="square" lIns="0" tIns="12065" rIns="0" bIns="0" rtlCol="0">
            <a:spAutoFit/>
          </a:bodyPr>
          <a:lstStyle/>
          <a:p>
            <a:pPr marL="12700">
              <a:lnSpc>
                <a:spcPct val="100000"/>
              </a:lnSpc>
              <a:spcBef>
                <a:spcPts val="95"/>
              </a:spcBef>
            </a:pPr>
            <a:r>
              <a:rPr lang="en-US" b="1" spc="-5" dirty="0">
                <a:solidFill>
                  <a:srgbClr val="F58466"/>
                </a:solidFill>
                <a:latin typeface="Goudy Old Style"/>
                <a:cs typeface="Goudy Old Style"/>
              </a:rPr>
              <a:t>Avoid Common Data Entry </a:t>
            </a:r>
            <a:r>
              <a:rPr lang="en-US" b="1" spc="-5" dirty="0" smtClean="0">
                <a:solidFill>
                  <a:srgbClr val="F58466"/>
                </a:solidFill>
                <a:latin typeface="Goudy Old Style"/>
                <a:cs typeface="Goudy Old Style"/>
              </a:rPr>
              <a:t>Mistakes</a:t>
            </a:r>
            <a:endParaRPr lang="en-US" dirty="0">
              <a:latin typeface="Goudy Old Style"/>
              <a:cs typeface="Goudy Old Style"/>
            </a:endParaRPr>
          </a:p>
        </p:txBody>
      </p:sp>
      <p:sp>
        <p:nvSpPr>
          <p:cNvPr id="6" name="Rectangle 5"/>
          <p:cNvSpPr/>
          <p:nvPr/>
        </p:nvSpPr>
        <p:spPr>
          <a:xfrm>
            <a:off x="1805178" y="4201155"/>
            <a:ext cx="8708570" cy="1569660"/>
          </a:xfrm>
          <a:prstGeom prst="rect">
            <a:avLst/>
          </a:prstGeom>
        </p:spPr>
        <p:txBody>
          <a:bodyPr wrap="square">
            <a:spAutoFit/>
          </a:bodyPr>
          <a:lstStyle/>
          <a:p>
            <a:pPr marL="342900" indent="-342900">
              <a:buFont typeface="Arial" panose="020B0604020202020204" pitchFamily="34" charset="0"/>
              <a:buChar char="•"/>
            </a:pPr>
            <a:r>
              <a:rPr lang="en-US" sz="2400" b="1" dirty="0" smtClean="0"/>
              <a:t>Make sure you enter the correct </a:t>
            </a:r>
            <a:r>
              <a:rPr lang="en-US" sz="2400" b="1" u="sng" dirty="0" smtClean="0"/>
              <a:t>hospital ID</a:t>
            </a:r>
          </a:p>
          <a:p>
            <a:pPr marL="342900" indent="-342900">
              <a:buFont typeface="Arial" panose="020B0604020202020204" pitchFamily="34" charset="0"/>
              <a:buChar char="•"/>
            </a:pPr>
            <a:r>
              <a:rPr lang="en-US" sz="2400" b="1" dirty="0" smtClean="0"/>
              <a:t>Do not enter a patient’s medical record number</a:t>
            </a:r>
          </a:p>
          <a:p>
            <a:pPr marL="342900" indent="-342900">
              <a:buFont typeface="Arial" panose="020B0604020202020204" pitchFamily="34" charset="0"/>
              <a:buChar char="•"/>
            </a:pPr>
            <a:r>
              <a:rPr lang="en-US" sz="2400" b="1" dirty="0" smtClean="0"/>
              <a:t>If you do not know your hospital ID, please email </a:t>
            </a:r>
            <a:r>
              <a:rPr lang="en-US" sz="2400" b="1" dirty="0" smtClean="0">
                <a:hlinkClick r:id="rId3"/>
              </a:rPr>
              <a:t>Ieshia.Johnson@northwestern.edu</a:t>
            </a:r>
            <a:r>
              <a:rPr lang="en-US" sz="2400" b="1" dirty="0" smtClean="0"/>
              <a:t>  </a:t>
            </a:r>
            <a:endParaRPr lang="en-US" sz="2400" b="1" dirty="0"/>
          </a:p>
        </p:txBody>
      </p:sp>
      <p:pic>
        <p:nvPicPr>
          <p:cNvPr id="7" name="Picture 6"/>
          <p:cNvPicPr>
            <a:picLocks noChangeAspect="1"/>
          </p:cNvPicPr>
          <p:nvPr/>
        </p:nvPicPr>
        <p:blipFill>
          <a:blip r:embed="rId4"/>
          <a:stretch>
            <a:fillRect/>
          </a:stretch>
        </p:blipFill>
        <p:spPr>
          <a:xfrm>
            <a:off x="784389" y="1715588"/>
            <a:ext cx="10604796" cy="2483755"/>
          </a:xfrm>
          <a:prstGeom prst="rect">
            <a:avLst/>
          </a:prstGeom>
        </p:spPr>
      </p:pic>
    </p:spTree>
    <p:extLst>
      <p:ext uri="{BB962C8B-B14F-4D97-AF65-F5344CB8AC3E}">
        <p14:creationId xmlns:p14="http://schemas.microsoft.com/office/powerpoint/2010/main" val="2628803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435792" y="727170"/>
            <a:ext cx="8629831" cy="566181"/>
          </a:xfrm>
          <a:prstGeom prst="rect">
            <a:avLst/>
          </a:prstGeom>
        </p:spPr>
        <p:txBody>
          <a:bodyPr vert="horz" wrap="square" lIns="0" tIns="12065" rIns="0" bIns="0" rtlCol="0">
            <a:spAutoFit/>
          </a:bodyPr>
          <a:lstStyle/>
          <a:p>
            <a:pPr marL="12700">
              <a:lnSpc>
                <a:spcPct val="100000"/>
              </a:lnSpc>
              <a:spcBef>
                <a:spcPts val="95"/>
              </a:spcBef>
            </a:pPr>
            <a:r>
              <a:rPr lang="en-US" b="1" spc="-5" dirty="0">
                <a:solidFill>
                  <a:srgbClr val="F58466"/>
                </a:solidFill>
                <a:latin typeface="Goudy Old Style"/>
                <a:cs typeface="Goudy Old Style"/>
              </a:rPr>
              <a:t>Avoid Common Data Entry </a:t>
            </a:r>
            <a:r>
              <a:rPr lang="en-US" b="1" spc="-5" dirty="0" smtClean="0">
                <a:solidFill>
                  <a:srgbClr val="F58466"/>
                </a:solidFill>
                <a:latin typeface="Goudy Old Style"/>
                <a:cs typeface="Goudy Old Style"/>
              </a:rPr>
              <a:t>Mistakes</a:t>
            </a:r>
            <a:endParaRPr lang="en-US" dirty="0">
              <a:latin typeface="Goudy Old Style"/>
              <a:cs typeface="Goudy Old Style"/>
            </a:endParaRPr>
          </a:p>
        </p:txBody>
      </p:sp>
      <p:pic>
        <p:nvPicPr>
          <p:cNvPr id="5" name="Picture 4"/>
          <p:cNvPicPr>
            <a:picLocks noChangeAspect="1"/>
          </p:cNvPicPr>
          <p:nvPr/>
        </p:nvPicPr>
        <p:blipFill>
          <a:blip r:embed="rId3"/>
          <a:stretch>
            <a:fillRect/>
          </a:stretch>
        </p:blipFill>
        <p:spPr>
          <a:xfrm>
            <a:off x="822306" y="1726564"/>
            <a:ext cx="11154785" cy="2612568"/>
          </a:xfrm>
          <a:prstGeom prst="rect">
            <a:avLst/>
          </a:prstGeom>
        </p:spPr>
      </p:pic>
      <p:sp>
        <p:nvSpPr>
          <p:cNvPr id="6" name="Rectangle 5"/>
          <p:cNvSpPr/>
          <p:nvPr/>
        </p:nvSpPr>
        <p:spPr>
          <a:xfrm>
            <a:off x="2682241" y="4506202"/>
            <a:ext cx="7262948" cy="830997"/>
          </a:xfrm>
          <a:prstGeom prst="rect">
            <a:avLst/>
          </a:prstGeom>
        </p:spPr>
        <p:txBody>
          <a:bodyPr wrap="square">
            <a:spAutoFit/>
          </a:bodyPr>
          <a:lstStyle/>
          <a:p>
            <a:pPr algn="ctr"/>
            <a:r>
              <a:rPr lang="en-US" sz="2400" b="1" u="sng" dirty="0" smtClean="0"/>
              <a:t>Make sure to select the appropriate month (double  check the year)!</a:t>
            </a:r>
            <a:endParaRPr lang="en-US" sz="2400" b="1" u="sng" dirty="0"/>
          </a:p>
        </p:txBody>
      </p:sp>
    </p:spTree>
    <p:extLst>
      <p:ext uri="{BB962C8B-B14F-4D97-AF65-F5344CB8AC3E}">
        <p14:creationId xmlns:p14="http://schemas.microsoft.com/office/powerpoint/2010/main" val="3866969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435792" y="727170"/>
            <a:ext cx="8629831" cy="566181"/>
          </a:xfrm>
          <a:prstGeom prst="rect">
            <a:avLst/>
          </a:prstGeom>
        </p:spPr>
        <p:txBody>
          <a:bodyPr vert="horz" wrap="square" lIns="0" tIns="12065" rIns="0" bIns="0" rtlCol="0">
            <a:spAutoFit/>
          </a:bodyPr>
          <a:lstStyle/>
          <a:p>
            <a:pPr marL="12700">
              <a:lnSpc>
                <a:spcPct val="100000"/>
              </a:lnSpc>
              <a:spcBef>
                <a:spcPts val="95"/>
              </a:spcBef>
            </a:pPr>
            <a:r>
              <a:rPr lang="en-US" b="1" spc="-5" dirty="0">
                <a:solidFill>
                  <a:srgbClr val="F58466"/>
                </a:solidFill>
                <a:latin typeface="Goudy Old Style"/>
                <a:cs typeface="Goudy Old Style"/>
              </a:rPr>
              <a:t>Close Out and Save the Form</a:t>
            </a:r>
            <a:endParaRPr lang="en-US" dirty="0">
              <a:latin typeface="Goudy Old Style"/>
              <a:cs typeface="Goudy Old Style"/>
            </a:endParaRPr>
          </a:p>
        </p:txBody>
      </p:sp>
      <p:pic>
        <p:nvPicPr>
          <p:cNvPr id="9" name="Picture 8"/>
          <p:cNvPicPr>
            <a:picLocks noChangeAspect="1"/>
          </p:cNvPicPr>
          <p:nvPr/>
        </p:nvPicPr>
        <p:blipFill>
          <a:blip r:embed="rId3"/>
          <a:stretch>
            <a:fillRect/>
          </a:stretch>
        </p:blipFill>
        <p:spPr>
          <a:xfrm>
            <a:off x="435792" y="1796357"/>
            <a:ext cx="6846401" cy="2017951"/>
          </a:xfrm>
          <a:prstGeom prst="rect">
            <a:avLst/>
          </a:prstGeom>
        </p:spPr>
      </p:pic>
      <p:pic>
        <p:nvPicPr>
          <p:cNvPr id="10" name="Picture 9"/>
          <p:cNvPicPr>
            <a:picLocks noChangeAspect="1"/>
          </p:cNvPicPr>
          <p:nvPr/>
        </p:nvPicPr>
        <p:blipFill>
          <a:blip r:embed="rId4"/>
          <a:stretch>
            <a:fillRect/>
          </a:stretch>
        </p:blipFill>
        <p:spPr>
          <a:xfrm>
            <a:off x="435792" y="3948185"/>
            <a:ext cx="6889077" cy="1713124"/>
          </a:xfrm>
          <a:prstGeom prst="rect">
            <a:avLst/>
          </a:prstGeom>
        </p:spPr>
      </p:pic>
      <p:grpSp>
        <p:nvGrpSpPr>
          <p:cNvPr id="13" name="object 10"/>
          <p:cNvGrpSpPr/>
          <p:nvPr/>
        </p:nvGrpSpPr>
        <p:grpSpPr>
          <a:xfrm>
            <a:off x="3777125" y="4488266"/>
            <a:ext cx="3170555" cy="734060"/>
            <a:chOff x="4247388" y="4607685"/>
            <a:chExt cx="3170555" cy="734060"/>
          </a:xfrm>
        </p:grpSpPr>
        <p:sp>
          <p:nvSpPr>
            <p:cNvPr id="14" name="object 11"/>
            <p:cNvSpPr/>
            <p:nvPr/>
          </p:nvSpPr>
          <p:spPr>
            <a:xfrm>
              <a:off x="4266438" y="4725162"/>
              <a:ext cx="2057400" cy="381000"/>
            </a:xfrm>
            <a:custGeom>
              <a:avLst/>
              <a:gdLst/>
              <a:ahLst/>
              <a:cxnLst/>
              <a:rect l="l" t="t" r="r" b="b"/>
              <a:pathLst>
                <a:path w="2057400" h="381000">
                  <a:moveTo>
                    <a:pt x="0" y="190500"/>
                  </a:moveTo>
                  <a:lnTo>
                    <a:pt x="24797" y="148737"/>
                  </a:lnTo>
                  <a:lnTo>
                    <a:pt x="67224" y="122621"/>
                  </a:lnTo>
                  <a:lnTo>
                    <a:pt x="128511" y="98229"/>
                  </a:lnTo>
                  <a:lnTo>
                    <a:pt x="165730" y="86772"/>
                  </a:lnTo>
                  <a:lnTo>
                    <a:pt x="207066" y="75856"/>
                  </a:lnTo>
                  <a:lnTo>
                    <a:pt x="252323" y="65519"/>
                  </a:lnTo>
                  <a:lnTo>
                    <a:pt x="301299" y="55797"/>
                  </a:lnTo>
                  <a:lnTo>
                    <a:pt x="353797" y="46727"/>
                  </a:lnTo>
                  <a:lnTo>
                    <a:pt x="409618" y="38346"/>
                  </a:lnTo>
                  <a:lnTo>
                    <a:pt x="468562" y="30691"/>
                  </a:lnTo>
                  <a:lnTo>
                    <a:pt x="530431" y="23799"/>
                  </a:lnTo>
                  <a:lnTo>
                    <a:pt x="595026" y="17706"/>
                  </a:lnTo>
                  <a:lnTo>
                    <a:pt x="662148" y="12449"/>
                  </a:lnTo>
                  <a:lnTo>
                    <a:pt x="731598" y="8065"/>
                  </a:lnTo>
                  <a:lnTo>
                    <a:pt x="803177" y="4592"/>
                  </a:lnTo>
                  <a:lnTo>
                    <a:pt x="876686" y="2065"/>
                  </a:lnTo>
                  <a:lnTo>
                    <a:pt x="951927" y="522"/>
                  </a:lnTo>
                  <a:lnTo>
                    <a:pt x="1028700" y="0"/>
                  </a:lnTo>
                  <a:lnTo>
                    <a:pt x="1105472" y="522"/>
                  </a:lnTo>
                  <a:lnTo>
                    <a:pt x="1180713" y="2065"/>
                  </a:lnTo>
                  <a:lnTo>
                    <a:pt x="1254222" y="4592"/>
                  </a:lnTo>
                  <a:lnTo>
                    <a:pt x="1325801" y="8065"/>
                  </a:lnTo>
                  <a:lnTo>
                    <a:pt x="1395251" y="12449"/>
                  </a:lnTo>
                  <a:lnTo>
                    <a:pt x="1462373" y="17706"/>
                  </a:lnTo>
                  <a:lnTo>
                    <a:pt x="1526968" y="23799"/>
                  </a:lnTo>
                  <a:lnTo>
                    <a:pt x="1588837" y="30691"/>
                  </a:lnTo>
                  <a:lnTo>
                    <a:pt x="1647781" y="38346"/>
                  </a:lnTo>
                  <a:lnTo>
                    <a:pt x="1703602" y="46727"/>
                  </a:lnTo>
                  <a:lnTo>
                    <a:pt x="1756100" y="55797"/>
                  </a:lnTo>
                  <a:lnTo>
                    <a:pt x="1805076" y="65519"/>
                  </a:lnTo>
                  <a:lnTo>
                    <a:pt x="1850333" y="75856"/>
                  </a:lnTo>
                  <a:lnTo>
                    <a:pt x="1891669" y="86772"/>
                  </a:lnTo>
                  <a:lnTo>
                    <a:pt x="1928888" y="98229"/>
                  </a:lnTo>
                  <a:lnTo>
                    <a:pt x="1990175" y="122621"/>
                  </a:lnTo>
                  <a:lnTo>
                    <a:pt x="2032602" y="148737"/>
                  </a:lnTo>
                  <a:lnTo>
                    <a:pt x="2057400" y="190500"/>
                  </a:lnTo>
                  <a:lnTo>
                    <a:pt x="2054578" y="204716"/>
                  </a:lnTo>
                  <a:lnTo>
                    <a:pt x="2013845" y="245517"/>
                  </a:lnTo>
                  <a:lnTo>
                    <a:pt x="1961789" y="270808"/>
                  </a:lnTo>
                  <a:lnTo>
                    <a:pt x="1891669" y="294227"/>
                  </a:lnTo>
                  <a:lnTo>
                    <a:pt x="1850333" y="305143"/>
                  </a:lnTo>
                  <a:lnTo>
                    <a:pt x="1805076" y="315480"/>
                  </a:lnTo>
                  <a:lnTo>
                    <a:pt x="1756100" y="325202"/>
                  </a:lnTo>
                  <a:lnTo>
                    <a:pt x="1703602" y="334272"/>
                  </a:lnTo>
                  <a:lnTo>
                    <a:pt x="1647781" y="342653"/>
                  </a:lnTo>
                  <a:lnTo>
                    <a:pt x="1588837" y="350308"/>
                  </a:lnTo>
                  <a:lnTo>
                    <a:pt x="1526968" y="357200"/>
                  </a:lnTo>
                  <a:lnTo>
                    <a:pt x="1462373" y="363293"/>
                  </a:lnTo>
                  <a:lnTo>
                    <a:pt x="1395251" y="368550"/>
                  </a:lnTo>
                  <a:lnTo>
                    <a:pt x="1325801" y="372934"/>
                  </a:lnTo>
                  <a:lnTo>
                    <a:pt x="1254222" y="376407"/>
                  </a:lnTo>
                  <a:lnTo>
                    <a:pt x="1180713" y="378934"/>
                  </a:lnTo>
                  <a:lnTo>
                    <a:pt x="1105472" y="380477"/>
                  </a:lnTo>
                  <a:lnTo>
                    <a:pt x="1028700" y="381000"/>
                  </a:lnTo>
                  <a:lnTo>
                    <a:pt x="951927" y="380477"/>
                  </a:lnTo>
                  <a:lnTo>
                    <a:pt x="876686" y="378934"/>
                  </a:lnTo>
                  <a:lnTo>
                    <a:pt x="803177" y="376407"/>
                  </a:lnTo>
                  <a:lnTo>
                    <a:pt x="731598" y="372934"/>
                  </a:lnTo>
                  <a:lnTo>
                    <a:pt x="662148" y="368550"/>
                  </a:lnTo>
                  <a:lnTo>
                    <a:pt x="595026" y="363293"/>
                  </a:lnTo>
                  <a:lnTo>
                    <a:pt x="530431" y="357200"/>
                  </a:lnTo>
                  <a:lnTo>
                    <a:pt x="468562" y="350308"/>
                  </a:lnTo>
                  <a:lnTo>
                    <a:pt x="409618" y="342653"/>
                  </a:lnTo>
                  <a:lnTo>
                    <a:pt x="353797" y="334272"/>
                  </a:lnTo>
                  <a:lnTo>
                    <a:pt x="301299" y="325202"/>
                  </a:lnTo>
                  <a:lnTo>
                    <a:pt x="252323" y="315480"/>
                  </a:lnTo>
                  <a:lnTo>
                    <a:pt x="207066" y="305143"/>
                  </a:lnTo>
                  <a:lnTo>
                    <a:pt x="165730" y="294227"/>
                  </a:lnTo>
                  <a:lnTo>
                    <a:pt x="128511" y="282770"/>
                  </a:lnTo>
                  <a:lnTo>
                    <a:pt x="67224" y="258378"/>
                  </a:lnTo>
                  <a:lnTo>
                    <a:pt x="24797" y="232262"/>
                  </a:lnTo>
                  <a:lnTo>
                    <a:pt x="0" y="190500"/>
                  </a:lnTo>
                  <a:close/>
                </a:path>
              </a:pathLst>
            </a:custGeom>
            <a:ln w="38100">
              <a:solidFill>
                <a:srgbClr val="F58466"/>
              </a:solidFill>
            </a:ln>
          </p:spPr>
          <p:txBody>
            <a:bodyPr wrap="square" lIns="0" tIns="0" rIns="0" bIns="0" rtlCol="0"/>
            <a:lstStyle/>
            <a:p>
              <a:endParaRPr/>
            </a:p>
          </p:txBody>
        </p:sp>
        <p:sp>
          <p:nvSpPr>
            <p:cNvPr id="15" name="object 12"/>
            <p:cNvSpPr/>
            <p:nvPr/>
          </p:nvSpPr>
          <p:spPr>
            <a:xfrm>
              <a:off x="6416892" y="4620385"/>
              <a:ext cx="988060" cy="708660"/>
            </a:xfrm>
            <a:custGeom>
              <a:avLst/>
              <a:gdLst/>
              <a:ahLst/>
              <a:cxnLst/>
              <a:rect l="l" t="t" r="r" b="b"/>
              <a:pathLst>
                <a:path w="988059" h="708660">
                  <a:moveTo>
                    <a:pt x="441299" y="0"/>
                  </a:moveTo>
                  <a:lnTo>
                    <a:pt x="0" y="201053"/>
                  </a:lnTo>
                  <a:lnTo>
                    <a:pt x="201053" y="642340"/>
                  </a:lnTo>
                  <a:lnTo>
                    <a:pt x="261111" y="481761"/>
                  </a:lnTo>
                  <a:lnTo>
                    <a:pt x="867765" y="708660"/>
                  </a:lnTo>
                  <a:lnTo>
                    <a:pt x="987894" y="387489"/>
                  </a:lnTo>
                  <a:lnTo>
                    <a:pt x="381228" y="160591"/>
                  </a:lnTo>
                  <a:lnTo>
                    <a:pt x="441299" y="0"/>
                  </a:lnTo>
                  <a:close/>
                </a:path>
              </a:pathLst>
            </a:custGeom>
            <a:solidFill>
              <a:srgbClr val="F58466"/>
            </a:solidFill>
          </p:spPr>
          <p:txBody>
            <a:bodyPr wrap="square" lIns="0" tIns="0" rIns="0" bIns="0" rtlCol="0"/>
            <a:lstStyle/>
            <a:p>
              <a:endParaRPr/>
            </a:p>
          </p:txBody>
        </p:sp>
        <p:sp>
          <p:nvSpPr>
            <p:cNvPr id="16" name="object 13"/>
            <p:cNvSpPr/>
            <p:nvPr/>
          </p:nvSpPr>
          <p:spPr>
            <a:xfrm>
              <a:off x="6416892" y="4620385"/>
              <a:ext cx="988060" cy="708660"/>
            </a:xfrm>
            <a:custGeom>
              <a:avLst/>
              <a:gdLst/>
              <a:ahLst/>
              <a:cxnLst/>
              <a:rect l="l" t="t" r="r" b="b"/>
              <a:pathLst>
                <a:path w="988059" h="708660">
                  <a:moveTo>
                    <a:pt x="867765" y="708660"/>
                  </a:moveTo>
                  <a:lnTo>
                    <a:pt x="261111" y="481761"/>
                  </a:lnTo>
                  <a:lnTo>
                    <a:pt x="201053" y="642340"/>
                  </a:lnTo>
                  <a:lnTo>
                    <a:pt x="0" y="201053"/>
                  </a:lnTo>
                  <a:lnTo>
                    <a:pt x="441299" y="0"/>
                  </a:lnTo>
                  <a:lnTo>
                    <a:pt x="381228" y="160591"/>
                  </a:lnTo>
                  <a:lnTo>
                    <a:pt x="987894" y="387489"/>
                  </a:lnTo>
                  <a:lnTo>
                    <a:pt x="867765" y="708660"/>
                  </a:lnTo>
                  <a:close/>
                </a:path>
              </a:pathLst>
            </a:custGeom>
            <a:ln w="25400">
              <a:solidFill>
                <a:srgbClr val="F58466"/>
              </a:solidFill>
            </a:ln>
          </p:spPr>
          <p:txBody>
            <a:bodyPr wrap="square" lIns="0" tIns="0" rIns="0" bIns="0" rtlCol="0"/>
            <a:lstStyle/>
            <a:p>
              <a:endParaRPr/>
            </a:p>
          </p:txBody>
        </p:sp>
      </p:grpSp>
      <p:sp>
        <p:nvSpPr>
          <p:cNvPr id="17" name="object 14"/>
          <p:cNvSpPr txBox="1"/>
          <p:nvPr/>
        </p:nvSpPr>
        <p:spPr>
          <a:xfrm>
            <a:off x="7231578" y="4344774"/>
            <a:ext cx="3668089" cy="521937"/>
          </a:xfrm>
          <a:prstGeom prst="rect">
            <a:avLst/>
          </a:prstGeom>
          <a:solidFill>
            <a:srgbClr val="FFFFFF"/>
          </a:solidFill>
          <a:ln w="25907">
            <a:solidFill>
              <a:srgbClr val="F58466"/>
            </a:solidFill>
          </a:ln>
        </p:spPr>
        <p:txBody>
          <a:bodyPr vert="horz" wrap="square" lIns="0" tIns="29209" rIns="0" bIns="0" rtlCol="0">
            <a:spAutoFit/>
          </a:bodyPr>
          <a:lstStyle/>
          <a:p>
            <a:pPr marL="316230" marR="92710" indent="-219710">
              <a:lnSpc>
                <a:spcPct val="100000"/>
              </a:lnSpc>
              <a:spcBef>
                <a:spcPts val="229"/>
              </a:spcBef>
            </a:pPr>
            <a:r>
              <a:rPr sz="3200" dirty="0">
                <a:latin typeface="Calibri"/>
                <a:cs typeface="Calibri"/>
              </a:rPr>
              <a:t>Don’t</a:t>
            </a:r>
            <a:r>
              <a:rPr sz="3200" spc="-120" dirty="0">
                <a:latin typeface="Calibri"/>
                <a:cs typeface="Calibri"/>
              </a:rPr>
              <a:t> </a:t>
            </a:r>
            <a:r>
              <a:rPr sz="3200" spc="-15" dirty="0">
                <a:latin typeface="Calibri"/>
                <a:cs typeface="Calibri"/>
              </a:rPr>
              <a:t>forget  to</a:t>
            </a:r>
            <a:r>
              <a:rPr sz="3200" spc="-20" dirty="0">
                <a:latin typeface="Calibri"/>
                <a:cs typeface="Calibri"/>
              </a:rPr>
              <a:t> </a:t>
            </a:r>
            <a:r>
              <a:rPr sz="3200" spc="-15" dirty="0">
                <a:latin typeface="Calibri"/>
                <a:cs typeface="Calibri"/>
              </a:rPr>
              <a:t>save!</a:t>
            </a:r>
            <a:endParaRPr sz="3200" dirty="0">
              <a:latin typeface="Calibri"/>
              <a:cs typeface="Calibri"/>
            </a:endParaRPr>
          </a:p>
        </p:txBody>
      </p:sp>
      <p:sp>
        <p:nvSpPr>
          <p:cNvPr id="18" name="object 9"/>
          <p:cNvSpPr txBox="1"/>
          <p:nvPr/>
        </p:nvSpPr>
        <p:spPr>
          <a:xfrm>
            <a:off x="7199300" y="2144574"/>
            <a:ext cx="4827237" cy="1321516"/>
          </a:xfrm>
          <a:prstGeom prst="rect">
            <a:avLst/>
          </a:prstGeom>
          <a:solidFill>
            <a:srgbClr val="FFFFFF"/>
          </a:solidFill>
          <a:ln w="25907">
            <a:solidFill>
              <a:srgbClr val="F58466"/>
            </a:solidFill>
          </a:ln>
        </p:spPr>
        <p:txBody>
          <a:bodyPr vert="horz" wrap="square" lIns="0" tIns="28575" rIns="0" bIns="0" rtlCol="0">
            <a:spAutoFit/>
          </a:bodyPr>
          <a:lstStyle/>
          <a:p>
            <a:pPr marL="113664" marR="109855" indent="635" algn="ctr">
              <a:lnSpc>
                <a:spcPct val="100000"/>
              </a:lnSpc>
              <a:spcBef>
                <a:spcPts val="225"/>
              </a:spcBef>
            </a:pPr>
            <a:r>
              <a:rPr sz="2800" dirty="0">
                <a:latin typeface="Calibri"/>
                <a:cs typeface="Calibri"/>
              </a:rPr>
              <a:t>Select the  app</a:t>
            </a:r>
            <a:r>
              <a:rPr sz="2800" spc="-45" dirty="0">
                <a:latin typeface="Calibri"/>
                <a:cs typeface="Calibri"/>
              </a:rPr>
              <a:t>r</a:t>
            </a:r>
            <a:r>
              <a:rPr sz="2800" spc="-5" dirty="0">
                <a:latin typeface="Calibri"/>
                <a:cs typeface="Calibri"/>
              </a:rPr>
              <a:t>o</a:t>
            </a:r>
            <a:r>
              <a:rPr sz="2800" dirty="0">
                <a:latin typeface="Calibri"/>
                <a:cs typeface="Calibri"/>
              </a:rPr>
              <a:t>p</a:t>
            </a:r>
            <a:r>
              <a:rPr sz="2800" spc="-5" dirty="0">
                <a:latin typeface="Calibri"/>
                <a:cs typeface="Calibri"/>
              </a:rPr>
              <a:t>ri</a:t>
            </a:r>
            <a:r>
              <a:rPr sz="2800" spc="-25" dirty="0">
                <a:latin typeface="Calibri"/>
                <a:cs typeface="Calibri"/>
              </a:rPr>
              <a:t>at</a:t>
            </a:r>
            <a:r>
              <a:rPr sz="2800" dirty="0">
                <a:latin typeface="Calibri"/>
                <a:cs typeface="Calibri"/>
              </a:rPr>
              <a:t>e  </a:t>
            </a:r>
            <a:r>
              <a:rPr sz="2800" spc="-15" dirty="0">
                <a:latin typeface="Calibri"/>
                <a:cs typeface="Calibri"/>
              </a:rPr>
              <a:t>status for  </a:t>
            </a:r>
            <a:r>
              <a:rPr sz="2800" spc="-5" dirty="0">
                <a:latin typeface="Calibri"/>
                <a:cs typeface="Calibri"/>
              </a:rPr>
              <a:t>your </a:t>
            </a:r>
            <a:r>
              <a:rPr sz="2800" spc="-10" dirty="0">
                <a:latin typeface="Calibri"/>
                <a:cs typeface="Calibri"/>
              </a:rPr>
              <a:t>form.  Most forms  </a:t>
            </a:r>
            <a:r>
              <a:rPr sz="2800" spc="-5" dirty="0">
                <a:latin typeface="Calibri"/>
                <a:cs typeface="Calibri"/>
              </a:rPr>
              <a:t>will </a:t>
            </a:r>
            <a:r>
              <a:rPr sz="2800" dirty="0">
                <a:latin typeface="Calibri"/>
                <a:cs typeface="Calibri"/>
              </a:rPr>
              <a:t>be  </a:t>
            </a:r>
            <a:r>
              <a:rPr sz="2800" spc="-15" dirty="0">
                <a:latin typeface="Calibri"/>
                <a:cs typeface="Calibri"/>
              </a:rPr>
              <a:t>marked </a:t>
            </a:r>
            <a:r>
              <a:rPr sz="2800" dirty="0">
                <a:latin typeface="Calibri"/>
                <a:cs typeface="Calibri"/>
              </a:rPr>
              <a:t>as  </a:t>
            </a:r>
            <a:r>
              <a:rPr sz="2800" spc="-15" dirty="0">
                <a:latin typeface="Calibri"/>
                <a:cs typeface="Calibri"/>
              </a:rPr>
              <a:t>“complete”</a:t>
            </a:r>
            <a:endParaRPr sz="2800" dirty="0">
              <a:latin typeface="Calibri"/>
              <a:cs typeface="Calibri"/>
            </a:endParaRPr>
          </a:p>
        </p:txBody>
      </p:sp>
    </p:spTree>
    <p:extLst>
      <p:ext uri="{BB962C8B-B14F-4D97-AF65-F5344CB8AC3E}">
        <p14:creationId xmlns:p14="http://schemas.microsoft.com/office/powerpoint/2010/main" val="1531509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461919" y="2050916"/>
            <a:ext cx="2028734" cy="1674176"/>
          </a:xfrm>
          <a:prstGeom prst="rect">
            <a:avLst/>
          </a:prstGeom>
        </p:spPr>
        <p:txBody>
          <a:bodyPr vert="horz" wrap="square" lIns="0" tIns="12065" rIns="0" bIns="0" rtlCol="0">
            <a:spAutoFit/>
          </a:bodyPr>
          <a:lstStyle/>
          <a:p>
            <a:pPr marL="12700">
              <a:lnSpc>
                <a:spcPct val="100000"/>
              </a:lnSpc>
              <a:spcBef>
                <a:spcPts val="95"/>
              </a:spcBef>
            </a:pPr>
            <a:r>
              <a:rPr lang="en-US" b="1" spc="-5" dirty="0" smtClean="0">
                <a:solidFill>
                  <a:srgbClr val="F58466"/>
                </a:solidFill>
                <a:latin typeface="Goudy Old Style"/>
                <a:cs typeface="Goudy Old Style"/>
              </a:rPr>
              <a:t>Paper Data Form </a:t>
            </a:r>
            <a:endParaRPr lang="en-US" dirty="0">
              <a:latin typeface="Goudy Old Style"/>
              <a:cs typeface="Goudy Old Style"/>
            </a:endParaRPr>
          </a:p>
        </p:txBody>
      </p:sp>
      <p:sp>
        <p:nvSpPr>
          <p:cNvPr id="8" name="Rectangle 7"/>
          <p:cNvSpPr/>
          <p:nvPr/>
        </p:nvSpPr>
        <p:spPr>
          <a:xfrm>
            <a:off x="9280732" y="3206876"/>
            <a:ext cx="2722284" cy="461665"/>
          </a:xfrm>
          <a:prstGeom prst="rect">
            <a:avLst/>
          </a:prstGeom>
        </p:spPr>
        <p:txBody>
          <a:bodyPr wrap="none">
            <a:spAutoFit/>
          </a:bodyPr>
          <a:lstStyle/>
          <a:p>
            <a:r>
              <a:rPr lang="en-US" sz="2400" b="1" dirty="0" smtClean="0"/>
              <a:t>Hospital-Level Form</a:t>
            </a:r>
            <a:endParaRPr lang="en-US" sz="2400" b="1" dirty="0"/>
          </a:p>
        </p:txBody>
      </p:sp>
      <p:pic>
        <p:nvPicPr>
          <p:cNvPr id="5" name="Picture 4"/>
          <p:cNvPicPr>
            <a:picLocks noChangeAspect="1"/>
          </p:cNvPicPr>
          <p:nvPr/>
        </p:nvPicPr>
        <p:blipFill>
          <a:blip r:embed="rId3"/>
          <a:stretch>
            <a:fillRect/>
          </a:stretch>
        </p:blipFill>
        <p:spPr>
          <a:xfrm>
            <a:off x="1894718" y="701963"/>
            <a:ext cx="7255373" cy="5902807"/>
          </a:xfrm>
          <a:prstGeom prst="rect">
            <a:avLst/>
          </a:prstGeom>
        </p:spPr>
      </p:pic>
    </p:spTree>
    <p:extLst>
      <p:ext uri="{BB962C8B-B14F-4D97-AF65-F5344CB8AC3E}">
        <p14:creationId xmlns:p14="http://schemas.microsoft.com/office/powerpoint/2010/main" val="1007158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grpSp>
        <p:nvGrpSpPr>
          <p:cNvPr id="3" name="object 3"/>
          <p:cNvGrpSpPr/>
          <p:nvPr/>
        </p:nvGrpSpPr>
        <p:grpSpPr>
          <a:xfrm>
            <a:off x="0" y="5020055"/>
            <a:ext cx="12192000" cy="1838325"/>
            <a:chOff x="0" y="5020055"/>
            <a:chExt cx="12192000" cy="1838325"/>
          </a:xfrm>
        </p:grpSpPr>
        <p:sp>
          <p:nvSpPr>
            <p:cNvPr id="4" name="object 4"/>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5041899"/>
              <a:ext cx="12192000" cy="1816100"/>
            </a:xfrm>
            <a:prstGeom prst="rect">
              <a:avLst/>
            </a:prstGeom>
          </p:spPr>
        </p:pic>
        <p:sp>
          <p:nvSpPr>
            <p:cNvPr id="6" name="object 6"/>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7" name="object 7"/>
            <p:cNvPicPr/>
            <p:nvPr/>
          </p:nvPicPr>
          <p:blipFill>
            <a:blip r:embed="rId4" cstate="print"/>
            <a:stretch>
              <a:fillRect/>
            </a:stretch>
          </p:blipFill>
          <p:spPr>
            <a:xfrm>
              <a:off x="313943" y="5564123"/>
              <a:ext cx="2025395" cy="911351"/>
            </a:xfrm>
            <a:prstGeom prst="rect">
              <a:avLst/>
            </a:prstGeom>
          </p:spPr>
        </p:pic>
      </p:grpSp>
      <p:sp>
        <p:nvSpPr>
          <p:cNvPr id="8" name="object 8"/>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9" name="object 9"/>
          <p:cNvSpPr txBox="1">
            <a:spLocks noGrp="1"/>
          </p:cNvSpPr>
          <p:nvPr>
            <p:ph type="title"/>
          </p:nvPr>
        </p:nvSpPr>
        <p:spPr>
          <a:xfrm>
            <a:off x="1431090" y="1934279"/>
            <a:ext cx="8844280" cy="763671"/>
          </a:xfrm>
          <a:prstGeom prst="rect">
            <a:avLst/>
          </a:prstGeom>
        </p:spPr>
        <p:txBody>
          <a:bodyPr vert="horz" wrap="square" lIns="0" tIns="95885" rIns="0" bIns="0" rtlCol="0">
            <a:spAutoFit/>
          </a:bodyPr>
          <a:lstStyle/>
          <a:p>
            <a:pPr marL="12700" marR="38100">
              <a:lnSpc>
                <a:spcPts val="5180"/>
              </a:lnSpc>
              <a:spcBef>
                <a:spcPts val="755"/>
              </a:spcBef>
            </a:pPr>
            <a:r>
              <a:rPr lang="en-US" sz="4800" b="0" dirty="0" smtClean="0">
                <a:latin typeface="Arial"/>
                <a:cs typeface="Arial"/>
              </a:rPr>
              <a:t>ILPQC Data System </a:t>
            </a:r>
            <a:endParaRPr sz="4800" dirty="0">
              <a:latin typeface="Arial"/>
              <a:cs typeface="Arial"/>
            </a:endParaRPr>
          </a:p>
        </p:txBody>
      </p:sp>
      <p:sp>
        <p:nvSpPr>
          <p:cNvPr id="10" name="object 10"/>
          <p:cNvSpPr txBox="1"/>
          <p:nvPr/>
        </p:nvSpPr>
        <p:spPr>
          <a:xfrm>
            <a:off x="11915647" y="6430200"/>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599"/>
                </a:solidFill>
                <a:latin typeface="Arial"/>
                <a:cs typeface="Arial"/>
              </a:rPr>
              <a:t>23</a:t>
            </a:r>
            <a:endParaRPr sz="1200">
              <a:latin typeface="Arial"/>
              <a:cs typeface="Arial"/>
            </a:endParaRPr>
          </a:p>
        </p:txBody>
      </p:sp>
    </p:spTree>
    <p:extLst>
      <p:ext uri="{BB962C8B-B14F-4D97-AF65-F5344CB8AC3E}">
        <p14:creationId xmlns:p14="http://schemas.microsoft.com/office/powerpoint/2010/main" val="364911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435792" y="727170"/>
            <a:ext cx="8629831" cy="566181"/>
          </a:xfrm>
          <a:prstGeom prst="rect">
            <a:avLst/>
          </a:prstGeom>
        </p:spPr>
        <p:txBody>
          <a:bodyPr vert="horz" wrap="square" lIns="0" tIns="12065" rIns="0" bIns="0" rtlCol="0">
            <a:spAutoFit/>
          </a:bodyPr>
          <a:lstStyle/>
          <a:p>
            <a:pPr marL="12700">
              <a:lnSpc>
                <a:spcPct val="100000"/>
              </a:lnSpc>
              <a:spcBef>
                <a:spcPts val="95"/>
              </a:spcBef>
            </a:pPr>
            <a:r>
              <a:rPr lang="en-US" b="1" spc="-5" dirty="0" smtClean="0">
                <a:solidFill>
                  <a:srgbClr val="F58466"/>
                </a:solidFill>
                <a:latin typeface="Goudy Old Style"/>
                <a:cs typeface="Goudy Old Style"/>
              </a:rPr>
              <a:t>PREM – Patient Data </a:t>
            </a:r>
            <a:endParaRPr lang="en-US" dirty="0">
              <a:latin typeface="Goudy Old Style"/>
              <a:cs typeface="Goudy Old Style"/>
            </a:endParaRPr>
          </a:p>
        </p:txBody>
      </p:sp>
      <p:sp>
        <p:nvSpPr>
          <p:cNvPr id="7" name="Rectangle 6"/>
          <p:cNvSpPr/>
          <p:nvPr/>
        </p:nvSpPr>
        <p:spPr>
          <a:xfrm>
            <a:off x="344741" y="2214226"/>
            <a:ext cx="5509212" cy="31437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6189" y="2239064"/>
            <a:ext cx="5329390" cy="3170099"/>
          </a:xfrm>
          <a:prstGeom prst="rect">
            <a:avLst/>
          </a:prstGeom>
          <a:noFill/>
        </p:spPr>
        <p:txBody>
          <a:bodyPr wrap="square" rtlCol="0">
            <a:spAutoFit/>
          </a:bodyPr>
          <a:lstStyle/>
          <a:p>
            <a:pPr algn="ctr"/>
            <a:r>
              <a:rPr lang="en-US" sz="4000" dirty="0" smtClean="0"/>
              <a:t>Patient Reported Experience Measure  (PREM) patient survey with QR code  (coming soon)! </a:t>
            </a:r>
            <a:endParaRPr lang="en-US" sz="4000" dirty="0"/>
          </a:p>
        </p:txBody>
      </p:sp>
      <p:pic>
        <p:nvPicPr>
          <p:cNvPr id="9" name="Picture 8"/>
          <p:cNvPicPr>
            <a:picLocks noChangeAspect="1"/>
          </p:cNvPicPr>
          <p:nvPr/>
        </p:nvPicPr>
        <p:blipFill>
          <a:blip r:embed="rId3"/>
          <a:stretch>
            <a:fillRect/>
          </a:stretch>
        </p:blipFill>
        <p:spPr>
          <a:xfrm>
            <a:off x="6020407" y="1685898"/>
            <a:ext cx="6090432" cy="4060288"/>
          </a:xfrm>
          <a:prstGeom prst="rect">
            <a:avLst/>
          </a:prstGeom>
        </p:spPr>
      </p:pic>
      <p:sp>
        <p:nvSpPr>
          <p:cNvPr id="10" name="Rounded Rectangle 9"/>
          <p:cNvSpPr/>
          <p:nvPr/>
        </p:nvSpPr>
        <p:spPr>
          <a:xfrm rot="21436731">
            <a:off x="10096243" y="1971773"/>
            <a:ext cx="806926" cy="1117078"/>
          </a:xfrm>
          <a:prstGeom prst="roundRect">
            <a:avLst/>
          </a:prstGeom>
          <a:solidFill>
            <a:srgbClr val="FFFFFF"/>
          </a:solidFill>
          <a:ln w="38100" cap="flat" cmpd="sng" algn="ctr">
            <a:solidFill>
              <a:srgbClr val="F5668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44C55"/>
              </a:solidFill>
              <a:effectLst/>
              <a:uLnTx/>
              <a:uFillTx/>
              <a:latin typeface="Arial" panose="020B0604020202020204"/>
              <a:ea typeface="+mn-ea"/>
              <a:cs typeface="+mn-cs"/>
            </a:endParaRPr>
          </a:p>
        </p:txBody>
      </p:sp>
      <p:pic>
        <p:nvPicPr>
          <p:cNvPr id="11" name="Picture 10"/>
          <p:cNvPicPr>
            <a:picLocks noChangeAspect="1"/>
          </p:cNvPicPr>
          <p:nvPr/>
        </p:nvPicPr>
        <p:blipFill>
          <a:blip r:embed="rId4"/>
          <a:stretch>
            <a:fillRect/>
          </a:stretch>
        </p:blipFill>
        <p:spPr>
          <a:xfrm rot="21423151">
            <a:off x="10290097" y="2498128"/>
            <a:ext cx="455992" cy="448424"/>
          </a:xfrm>
          <a:prstGeom prst="rect">
            <a:avLst/>
          </a:prstGeom>
        </p:spPr>
      </p:pic>
      <p:sp>
        <p:nvSpPr>
          <p:cNvPr id="12" name="TextBox 11"/>
          <p:cNvSpPr txBox="1"/>
          <p:nvPr/>
        </p:nvSpPr>
        <p:spPr>
          <a:xfrm rot="21439113">
            <a:off x="10015517" y="1990337"/>
            <a:ext cx="901968" cy="523220"/>
          </a:xfrm>
          <a:prstGeom prst="rect">
            <a:avLst/>
          </a:prstGeom>
          <a:noFill/>
        </p:spPr>
        <p:txBody>
          <a:bodyPr wrap="square" rtlCol="0">
            <a:spAutoFit/>
          </a:bodyPr>
          <a:lstStyle/>
          <a:p>
            <a:pPr algn="ctr" defTabSz="457200"/>
            <a:r>
              <a:rPr lang="en-US" sz="1400" dirty="0">
                <a:solidFill>
                  <a:srgbClr val="444C55">
                    <a:lumMod val="50000"/>
                  </a:srgbClr>
                </a:solidFill>
                <a:latin typeface="Arial" panose="020B0604020202020204"/>
              </a:rPr>
              <a:t>PREM survey</a:t>
            </a:r>
          </a:p>
        </p:txBody>
      </p:sp>
    </p:spTree>
    <p:extLst>
      <p:ext uri="{BB962C8B-B14F-4D97-AF65-F5344CB8AC3E}">
        <p14:creationId xmlns:p14="http://schemas.microsoft.com/office/powerpoint/2010/main" val="1852941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191952" y="277935"/>
            <a:ext cx="8629831" cy="1243289"/>
          </a:xfrm>
          <a:prstGeom prst="rect">
            <a:avLst/>
          </a:prstGeom>
          <a:noFill/>
        </p:spPr>
        <p:txBody>
          <a:bodyPr vert="horz" wrap="square" lIns="0" tIns="12065" rIns="0" bIns="0" rtlCol="0">
            <a:spAutoFit/>
          </a:bodyPr>
          <a:lstStyle/>
          <a:p>
            <a:pPr marL="12700">
              <a:lnSpc>
                <a:spcPct val="100000"/>
              </a:lnSpc>
              <a:spcBef>
                <a:spcPts val="95"/>
              </a:spcBef>
            </a:pPr>
            <a:r>
              <a:rPr lang="en-US" sz="4000" b="1" spc="-10" dirty="0" smtClean="0">
                <a:solidFill>
                  <a:srgbClr val="F58466"/>
                </a:solidFill>
                <a:latin typeface="Goudy Old Style"/>
                <a:cs typeface="Goudy Old Style"/>
              </a:rPr>
              <a:t>When and </a:t>
            </a:r>
            <a:r>
              <a:rPr lang="en-US" sz="4000" b="1" spc="-30" dirty="0">
                <a:solidFill>
                  <a:srgbClr val="F58466"/>
                </a:solidFill>
                <a:latin typeface="Goudy Old Style"/>
                <a:cs typeface="Goudy Old Style"/>
              </a:rPr>
              <a:t>how </a:t>
            </a:r>
            <a:r>
              <a:rPr lang="en-US" sz="4000" b="1" dirty="0">
                <a:solidFill>
                  <a:srgbClr val="F58466"/>
                </a:solidFill>
                <a:latin typeface="Goudy Old Style"/>
                <a:cs typeface="Goudy Old Style"/>
              </a:rPr>
              <a:t>often  </a:t>
            </a:r>
            <a:r>
              <a:rPr lang="en-US" sz="4000" b="1" spc="-15" dirty="0">
                <a:solidFill>
                  <a:srgbClr val="F58466"/>
                </a:solidFill>
                <a:latin typeface="Goudy Old Style"/>
                <a:cs typeface="Goudy Old Style"/>
              </a:rPr>
              <a:t>to </a:t>
            </a:r>
            <a:r>
              <a:rPr lang="en-US" sz="4000" b="1" spc="-10" dirty="0">
                <a:solidFill>
                  <a:srgbClr val="F58466"/>
                </a:solidFill>
                <a:latin typeface="Goudy Old Style"/>
                <a:cs typeface="Goudy Old Style"/>
              </a:rPr>
              <a:t>submit </a:t>
            </a:r>
            <a:r>
              <a:rPr lang="en-US" sz="4000" b="1" spc="-10" dirty="0" smtClean="0">
                <a:solidFill>
                  <a:srgbClr val="F58466"/>
                </a:solidFill>
                <a:latin typeface="Goudy Old Style"/>
                <a:cs typeface="Goudy Old Style"/>
              </a:rPr>
              <a:t/>
            </a:r>
            <a:br>
              <a:rPr lang="en-US" sz="4000" b="1" spc="-10" dirty="0" smtClean="0">
                <a:solidFill>
                  <a:srgbClr val="F58466"/>
                </a:solidFill>
                <a:latin typeface="Goudy Old Style"/>
                <a:cs typeface="Goudy Old Style"/>
              </a:rPr>
            </a:br>
            <a:r>
              <a:rPr lang="en-US" sz="4000" b="1" spc="-10" dirty="0" smtClean="0">
                <a:solidFill>
                  <a:srgbClr val="F58466"/>
                </a:solidFill>
                <a:latin typeface="Goudy Old Style"/>
                <a:cs typeface="Goudy Old Style"/>
              </a:rPr>
              <a:t>the</a:t>
            </a:r>
            <a:r>
              <a:rPr lang="en-US" sz="4000" b="1" spc="10" dirty="0" smtClean="0">
                <a:solidFill>
                  <a:srgbClr val="F58466"/>
                </a:solidFill>
                <a:latin typeface="Goudy Old Style"/>
                <a:cs typeface="Goudy Old Style"/>
              </a:rPr>
              <a:t> </a:t>
            </a:r>
            <a:r>
              <a:rPr lang="en-US" sz="4000" b="1" spc="5" dirty="0">
                <a:solidFill>
                  <a:srgbClr val="F58466"/>
                </a:solidFill>
                <a:latin typeface="Goudy Old Style"/>
                <a:cs typeface="Goudy Old Style"/>
              </a:rPr>
              <a:t>data?</a:t>
            </a:r>
            <a:endParaRPr lang="en-US" dirty="0">
              <a:latin typeface="Goudy Old Style"/>
              <a:cs typeface="Goudy Old Style"/>
            </a:endParaRPr>
          </a:p>
        </p:txBody>
      </p:sp>
      <p:sp>
        <p:nvSpPr>
          <p:cNvPr id="14" name="Rectangle 13"/>
          <p:cNvSpPr/>
          <p:nvPr/>
        </p:nvSpPr>
        <p:spPr>
          <a:xfrm>
            <a:off x="0" y="5826034"/>
            <a:ext cx="12192000" cy="1031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3"/>
          <p:cNvGraphicFramePr>
            <a:graphicFrameLocks noGrp="1"/>
          </p:cNvGraphicFramePr>
          <p:nvPr>
            <p:extLst>
              <p:ext uri="{D42A27DB-BD31-4B8C-83A1-F6EECF244321}">
                <p14:modId xmlns:p14="http://schemas.microsoft.com/office/powerpoint/2010/main" val="2392757530"/>
              </p:ext>
            </p:extLst>
          </p:nvPr>
        </p:nvGraphicFramePr>
        <p:xfrm>
          <a:off x="1256538" y="1391947"/>
          <a:ext cx="9186455" cy="5411902"/>
        </p:xfrm>
        <a:graphic>
          <a:graphicData uri="http://schemas.openxmlformats.org/drawingml/2006/table">
            <a:tbl>
              <a:tblPr firstRow="1" bandRow="1">
                <a:tableStyleId>{E8B1032C-EA38-4F05-BA0D-38AFFFC7BED3}</a:tableStyleId>
              </a:tblPr>
              <a:tblGrid>
                <a:gridCol w="3813771">
                  <a:extLst>
                    <a:ext uri="{9D8B030D-6E8A-4147-A177-3AD203B41FA5}">
                      <a16:colId xmlns:a16="http://schemas.microsoft.com/office/drawing/2014/main" val="20000"/>
                    </a:ext>
                  </a:extLst>
                </a:gridCol>
                <a:gridCol w="5372684">
                  <a:extLst>
                    <a:ext uri="{9D8B030D-6E8A-4147-A177-3AD203B41FA5}">
                      <a16:colId xmlns:a16="http://schemas.microsoft.com/office/drawing/2014/main" val="20001"/>
                    </a:ext>
                  </a:extLst>
                </a:gridCol>
              </a:tblGrid>
              <a:tr h="422068">
                <a:tc>
                  <a:txBody>
                    <a:bodyPr/>
                    <a:lstStyle/>
                    <a:p>
                      <a:pPr>
                        <a:lnSpc>
                          <a:spcPct val="100000"/>
                        </a:lnSpc>
                      </a:pPr>
                      <a:endParaRPr sz="1600">
                        <a:latin typeface="Calisto MT" panose="02040603050505030304" pitchFamily="18" charset="0"/>
                        <a:cs typeface="Times New Roman"/>
                      </a:endParaRPr>
                    </a:p>
                  </a:txBody>
                  <a:tcPr marL="0" marR="0" marT="0" marB="0"/>
                </a:tc>
                <a:tc>
                  <a:txBody>
                    <a:bodyPr/>
                    <a:lstStyle/>
                    <a:p>
                      <a:pPr marL="952500">
                        <a:lnSpc>
                          <a:spcPct val="100000"/>
                        </a:lnSpc>
                        <a:spcBef>
                          <a:spcPts val="750"/>
                        </a:spcBef>
                      </a:pPr>
                      <a:r>
                        <a:rPr lang="en-US" sz="1600" spc="-10" dirty="0" smtClean="0"/>
                        <a:t>Birth Equity </a:t>
                      </a:r>
                      <a:r>
                        <a:rPr sz="1600" spc="-10" dirty="0" smtClean="0"/>
                        <a:t>Data</a:t>
                      </a:r>
                      <a:endParaRPr sz="1600" dirty="0">
                        <a:latin typeface="Calisto MT" panose="02040603050505030304" pitchFamily="18" charset="0"/>
                        <a:cs typeface="Calibri"/>
                      </a:endParaRPr>
                    </a:p>
                  </a:txBody>
                  <a:tcPr marL="0" marR="0" marT="95250" marB="0"/>
                </a:tc>
                <a:extLst>
                  <a:ext uri="{0D108BD9-81ED-4DB2-BD59-A6C34878D82A}">
                    <a16:rowId xmlns:a16="http://schemas.microsoft.com/office/drawing/2014/main" val="10000"/>
                  </a:ext>
                </a:extLst>
              </a:tr>
              <a:tr h="797740">
                <a:tc>
                  <a:txBody>
                    <a:bodyPr/>
                    <a:lstStyle/>
                    <a:p>
                      <a:pPr marL="90805" marR="291465" algn="l">
                        <a:lnSpc>
                          <a:spcPct val="100000"/>
                        </a:lnSpc>
                        <a:spcBef>
                          <a:spcPts val="265"/>
                        </a:spcBef>
                      </a:pPr>
                      <a:r>
                        <a:rPr sz="1400" spc="-10" dirty="0"/>
                        <a:t>Data </a:t>
                      </a:r>
                      <a:r>
                        <a:rPr sz="1400" spc="-5" dirty="0"/>
                        <a:t>Collection Form(s)  Name</a:t>
                      </a:r>
                      <a:endParaRPr sz="1400" b="1" dirty="0">
                        <a:latin typeface="Calisto MT" panose="02040603050505030304" pitchFamily="18" charset="0"/>
                        <a:cs typeface="Calibri"/>
                      </a:endParaRPr>
                    </a:p>
                  </a:txBody>
                  <a:tcPr marL="0" marR="0" marT="33655" marB="0"/>
                </a:tc>
                <a:tc>
                  <a:txBody>
                    <a:bodyPr/>
                    <a:lstStyle/>
                    <a:p>
                      <a:pPr marL="91440">
                        <a:lnSpc>
                          <a:spcPct val="100000"/>
                        </a:lnSpc>
                        <a:spcBef>
                          <a:spcPts val="265"/>
                        </a:spcBef>
                      </a:pPr>
                      <a:endParaRPr lang="en-US" sz="1400" spc="-5" dirty="0" smtClean="0"/>
                    </a:p>
                    <a:p>
                      <a:pPr marL="91440">
                        <a:lnSpc>
                          <a:spcPct val="100000"/>
                        </a:lnSpc>
                        <a:spcBef>
                          <a:spcPts val="265"/>
                        </a:spcBef>
                      </a:pPr>
                      <a:r>
                        <a:rPr lang="en-US" sz="1400" spc="-5" dirty="0" smtClean="0"/>
                        <a:t>Birth Equity Hospital Level Measures</a:t>
                      </a:r>
                      <a:endParaRPr sz="1400" dirty="0">
                        <a:latin typeface="Calisto MT" panose="02040603050505030304" pitchFamily="18" charset="0"/>
                        <a:cs typeface="Calibri"/>
                      </a:endParaRPr>
                    </a:p>
                  </a:txBody>
                  <a:tcPr marL="0" marR="0" marT="33655" marB="0"/>
                </a:tc>
                <a:extLst>
                  <a:ext uri="{0D108BD9-81ED-4DB2-BD59-A6C34878D82A}">
                    <a16:rowId xmlns:a16="http://schemas.microsoft.com/office/drawing/2014/main" val="10001"/>
                  </a:ext>
                </a:extLst>
              </a:tr>
              <a:tr h="1214712">
                <a:tc>
                  <a:txBody>
                    <a:bodyPr/>
                    <a:lstStyle/>
                    <a:p>
                      <a:pPr marL="90805" algn="l">
                        <a:lnSpc>
                          <a:spcPct val="100000"/>
                        </a:lnSpc>
                        <a:spcBef>
                          <a:spcPts val="265"/>
                        </a:spcBef>
                      </a:pPr>
                      <a:r>
                        <a:rPr sz="1400" spc="-10" dirty="0"/>
                        <a:t>Data </a:t>
                      </a:r>
                      <a:r>
                        <a:rPr sz="1400" spc="-5" dirty="0"/>
                        <a:t>Collection</a:t>
                      </a:r>
                      <a:r>
                        <a:rPr sz="1400" spc="10" dirty="0"/>
                        <a:t> </a:t>
                      </a:r>
                      <a:r>
                        <a:rPr sz="1400" spc="-5" dirty="0"/>
                        <a:t>Start</a:t>
                      </a:r>
                      <a:endParaRPr sz="1400" b="1" dirty="0">
                        <a:latin typeface="Calisto MT" panose="02040603050505030304" pitchFamily="18" charset="0"/>
                        <a:cs typeface="Calibri"/>
                      </a:endParaRPr>
                    </a:p>
                  </a:txBody>
                  <a:tcPr marL="0" marR="0" marT="33655" marB="0"/>
                </a:tc>
                <a:tc>
                  <a:txBody>
                    <a:bodyPr/>
                    <a:lstStyle/>
                    <a:p>
                      <a:pPr marL="91440">
                        <a:lnSpc>
                          <a:spcPct val="100000"/>
                        </a:lnSpc>
                        <a:spcBef>
                          <a:spcPts val="265"/>
                        </a:spcBef>
                      </a:pPr>
                      <a:endParaRPr lang="en-US" sz="1400" spc="-5" dirty="0" smtClean="0"/>
                    </a:p>
                    <a:p>
                      <a:pPr marL="91440">
                        <a:lnSpc>
                          <a:spcPct val="100000"/>
                        </a:lnSpc>
                        <a:spcBef>
                          <a:spcPts val="265"/>
                        </a:spcBef>
                      </a:pPr>
                      <a:r>
                        <a:rPr lang="en-US" sz="1400" u="sng" spc="-5" dirty="0" smtClean="0"/>
                        <a:t>Baseline</a:t>
                      </a:r>
                      <a:r>
                        <a:rPr lang="en-US" sz="1400" u="sng" spc="-5" baseline="0" dirty="0" smtClean="0"/>
                        <a:t> Q4</a:t>
                      </a:r>
                      <a:r>
                        <a:rPr lang="en-US" sz="1400" spc="-5" baseline="0" dirty="0" smtClean="0"/>
                        <a:t>: Oct – Dec  2020 to REDCap by September 15th</a:t>
                      </a:r>
                    </a:p>
                    <a:p>
                      <a:pPr marL="91440">
                        <a:lnSpc>
                          <a:spcPct val="100000"/>
                        </a:lnSpc>
                        <a:spcBef>
                          <a:spcPts val="265"/>
                        </a:spcBef>
                      </a:pPr>
                      <a:endParaRPr lang="en-US" sz="1400" spc="-5" baseline="0" dirty="0" smtClean="0"/>
                    </a:p>
                    <a:p>
                      <a:pPr marL="91440">
                        <a:lnSpc>
                          <a:spcPct val="100000"/>
                        </a:lnSpc>
                        <a:spcBef>
                          <a:spcPts val="265"/>
                        </a:spcBef>
                      </a:pPr>
                      <a:r>
                        <a:rPr lang="en-US" sz="1400" u="sng" spc="-5" dirty="0" smtClean="0"/>
                        <a:t>Monthly data</a:t>
                      </a:r>
                      <a:r>
                        <a:rPr lang="en-US" sz="1400" spc="-5" baseline="0" dirty="0" smtClean="0"/>
                        <a:t>: August and September due into REDCap by October 15th</a:t>
                      </a:r>
                    </a:p>
                    <a:p>
                      <a:pPr marL="91440">
                        <a:lnSpc>
                          <a:spcPct val="100000"/>
                        </a:lnSpc>
                        <a:spcBef>
                          <a:spcPts val="265"/>
                        </a:spcBef>
                      </a:pPr>
                      <a:endParaRPr sz="1400" dirty="0">
                        <a:latin typeface="Calisto MT" panose="02040603050505030304" pitchFamily="18" charset="0"/>
                        <a:cs typeface="Calibri"/>
                      </a:endParaRPr>
                    </a:p>
                  </a:txBody>
                  <a:tcPr marL="0" marR="0" marT="33655" marB="0"/>
                </a:tc>
                <a:extLst>
                  <a:ext uri="{0D108BD9-81ED-4DB2-BD59-A6C34878D82A}">
                    <a16:rowId xmlns:a16="http://schemas.microsoft.com/office/drawing/2014/main" val="10002"/>
                  </a:ext>
                </a:extLst>
              </a:tr>
              <a:tr h="1177772">
                <a:tc>
                  <a:txBody>
                    <a:bodyPr/>
                    <a:lstStyle/>
                    <a:p>
                      <a:pPr marL="91440" algn="l">
                        <a:lnSpc>
                          <a:spcPct val="100000"/>
                        </a:lnSpc>
                        <a:spcBef>
                          <a:spcPts val="265"/>
                        </a:spcBef>
                      </a:pPr>
                      <a:r>
                        <a:rPr sz="1400" spc="-10" dirty="0"/>
                        <a:t>Data </a:t>
                      </a:r>
                      <a:r>
                        <a:rPr sz="1400" spc="-5" dirty="0"/>
                        <a:t>Due</a:t>
                      </a:r>
                      <a:r>
                        <a:rPr sz="1400" dirty="0"/>
                        <a:t> </a:t>
                      </a:r>
                      <a:r>
                        <a:rPr sz="1400" spc="-10" dirty="0"/>
                        <a:t>Date</a:t>
                      </a:r>
                      <a:endParaRPr sz="1400" b="1" dirty="0">
                        <a:latin typeface="Calisto MT" panose="02040603050505030304" pitchFamily="18" charset="0"/>
                        <a:cs typeface="Calibri"/>
                      </a:endParaRPr>
                    </a:p>
                  </a:txBody>
                  <a:tcPr marL="0" marR="0" marT="33655" marB="0"/>
                </a:tc>
                <a:tc>
                  <a:txBody>
                    <a:bodyPr/>
                    <a:lstStyle/>
                    <a:p>
                      <a:pPr marL="91440" marR="662940">
                        <a:lnSpc>
                          <a:spcPct val="100000"/>
                        </a:lnSpc>
                        <a:spcBef>
                          <a:spcPts val="265"/>
                        </a:spcBef>
                      </a:pPr>
                      <a:endParaRPr lang="en-US" sz="1400" spc="-5" dirty="0" smtClean="0"/>
                    </a:p>
                    <a:p>
                      <a:pPr marL="91440" marR="662940">
                        <a:lnSpc>
                          <a:spcPct val="100000"/>
                        </a:lnSpc>
                        <a:spcBef>
                          <a:spcPts val="265"/>
                        </a:spcBef>
                      </a:pPr>
                      <a:r>
                        <a:rPr lang="en-US" sz="1400" u="sng" spc="-5" dirty="0" smtClean="0"/>
                        <a:t>Baseline data: </a:t>
                      </a:r>
                      <a:r>
                        <a:rPr lang="en-US" sz="1400" spc="-5" dirty="0" smtClean="0"/>
                        <a:t>August</a:t>
                      </a:r>
                      <a:r>
                        <a:rPr lang="en-US" sz="1400" spc="-5" baseline="0" dirty="0" smtClean="0"/>
                        <a:t> 15</a:t>
                      </a:r>
                      <a:r>
                        <a:rPr lang="en-US" sz="1400" spc="-5" baseline="30000" dirty="0" smtClean="0"/>
                        <a:t>th</a:t>
                      </a:r>
                      <a:r>
                        <a:rPr lang="en-US" sz="1400" spc="-5" baseline="0" dirty="0" smtClean="0"/>
                        <a:t> </a:t>
                      </a:r>
                      <a:r>
                        <a:rPr sz="1400" dirty="0" smtClean="0"/>
                        <a:t> </a:t>
                      </a:r>
                      <a:endParaRPr lang="en-US" sz="1400" dirty="0" smtClean="0"/>
                    </a:p>
                    <a:p>
                      <a:pPr marL="91440" marR="662940">
                        <a:lnSpc>
                          <a:spcPct val="100000"/>
                        </a:lnSpc>
                        <a:spcBef>
                          <a:spcPts val="265"/>
                        </a:spcBef>
                      </a:pPr>
                      <a:r>
                        <a:rPr lang="en-US" sz="1400" u="sng" spc="-5" dirty="0" smtClean="0"/>
                        <a:t>All other data</a:t>
                      </a:r>
                      <a:r>
                        <a:rPr lang="en-US" sz="1400" dirty="0" smtClean="0"/>
                        <a:t>: </a:t>
                      </a:r>
                      <a:r>
                        <a:rPr lang="en-US" sz="1400" spc="-10" dirty="0" smtClean="0"/>
                        <a:t>The</a:t>
                      </a:r>
                      <a:r>
                        <a:rPr lang="en-US" sz="1400" spc="-10" baseline="0" dirty="0" smtClean="0"/>
                        <a:t> 15</a:t>
                      </a:r>
                      <a:r>
                        <a:rPr lang="en-US" sz="1400" spc="-10" baseline="30000" dirty="0" smtClean="0"/>
                        <a:t>th</a:t>
                      </a:r>
                      <a:r>
                        <a:rPr lang="en-US" sz="1400" spc="-10" baseline="0" dirty="0" smtClean="0"/>
                        <a:t> of the following month </a:t>
                      </a:r>
                      <a:r>
                        <a:rPr sz="1400" spc="-5" dirty="0" smtClean="0"/>
                        <a:t>(i.e</a:t>
                      </a:r>
                      <a:r>
                        <a:rPr sz="1400" spc="-5" dirty="0"/>
                        <a:t>. </a:t>
                      </a:r>
                      <a:r>
                        <a:rPr lang="en-US" sz="1400" spc="-5" dirty="0" smtClean="0"/>
                        <a:t>Aug</a:t>
                      </a:r>
                      <a:r>
                        <a:rPr sz="1400" spc="-5" dirty="0" smtClean="0"/>
                        <a:t> </a:t>
                      </a:r>
                      <a:r>
                        <a:rPr sz="1400" spc="-10" dirty="0"/>
                        <a:t>data </a:t>
                      </a:r>
                      <a:r>
                        <a:rPr sz="1400" spc="-5" dirty="0"/>
                        <a:t>due </a:t>
                      </a:r>
                      <a:r>
                        <a:rPr lang="en-US" sz="1400" spc="-5" dirty="0" smtClean="0"/>
                        <a:t>Sept</a:t>
                      </a:r>
                      <a:r>
                        <a:rPr sz="1400" spc="15" dirty="0" smtClean="0"/>
                        <a:t> </a:t>
                      </a:r>
                      <a:r>
                        <a:rPr sz="1400" spc="-5" dirty="0"/>
                        <a:t>15</a:t>
                      </a:r>
                      <a:r>
                        <a:rPr sz="1400" spc="-5" dirty="0" smtClean="0"/>
                        <a:t>)</a:t>
                      </a:r>
                      <a:endParaRPr lang="en-US" sz="1400" spc="-5" dirty="0" smtClean="0"/>
                    </a:p>
                    <a:p>
                      <a:pPr marL="91440" marR="662940">
                        <a:lnSpc>
                          <a:spcPct val="100000"/>
                        </a:lnSpc>
                        <a:spcBef>
                          <a:spcPts val="265"/>
                        </a:spcBef>
                      </a:pPr>
                      <a:endParaRPr sz="1400" dirty="0">
                        <a:latin typeface="Calisto MT" panose="02040603050505030304" pitchFamily="18" charset="0"/>
                        <a:cs typeface="Calibri"/>
                      </a:endParaRPr>
                    </a:p>
                  </a:txBody>
                  <a:tcPr marL="0" marR="0" marT="33655" marB="0"/>
                </a:tc>
                <a:extLst>
                  <a:ext uri="{0D108BD9-81ED-4DB2-BD59-A6C34878D82A}">
                    <a16:rowId xmlns:a16="http://schemas.microsoft.com/office/drawing/2014/main" val="10003"/>
                  </a:ext>
                </a:extLst>
              </a:tr>
              <a:tr h="1724484">
                <a:tc>
                  <a:txBody>
                    <a:bodyPr/>
                    <a:lstStyle/>
                    <a:p>
                      <a:pPr marL="90805" marR="626745" algn="l">
                        <a:lnSpc>
                          <a:spcPct val="100000"/>
                        </a:lnSpc>
                        <a:spcBef>
                          <a:spcPts val="265"/>
                        </a:spcBef>
                      </a:pPr>
                      <a:endParaRPr lang="en-US" sz="1400" spc="-5" dirty="0" smtClean="0"/>
                    </a:p>
                    <a:p>
                      <a:pPr marL="90805" marR="626745" algn="l">
                        <a:lnSpc>
                          <a:spcPct val="100000"/>
                        </a:lnSpc>
                        <a:spcBef>
                          <a:spcPts val="265"/>
                        </a:spcBef>
                      </a:pPr>
                      <a:r>
                        <a:rPr sz="1400" spc="-5" dirty="0" smtClean="0"/>
                        <a:t>Who/what </a:t>
                      </a:r>
                      <a:r>
                        <a:rPr sz="1400" spc="-10" dirty="0"/>
                        <a:t>are </a:t>
                      </a:r>
                      <a:r>
                        <a:rPr sz="1400" spc="-5" dirty="0"/>
                        <a:t>we  </a:t>
                      </a:r>
                      <a:r>
                        <a:rPr sz="1400" spc="-5" dirty="0" smtClean="0"/>
                        <a:t>collecting</a:t>
                      </a:r>
                      <a:r>
                        <a:rPr lang="en-US" sz="1400" spc="-5" baseline="0" dirty="0" smtClean="0"/>
                        <a:t> </a:t>
                      </a:r>
                      <a:r>
                        <a:rPr sz="1400" spc="-10" dirty="0" smtClean="0"/>
                        <a:t>data</a:t>
                      </a:r>
                      <a:r>
                        <a:rPr sz="1400" spc="-55" dirty="0" smtClean="0"/>
                        <a:t> </a:t>
                      </a:r>
                      <a:r>
                        <a:rPr sz="1400" spc="-5" dirty="0"/>
                        <a:t>on?</a:t>
                      </a:r>
                      <a:endParaRPr sz="1400" b="1" dirty="0">
                        <a:latin typeface="Calisto MT" panose="02040603050505030304" pitchFamily="18" charset="0"/>
                        <a:cs typeface="Calibri"/>
                      </a:endParaRPr>
                    </a:p>
                  </a:txBody>
                  <a:tcPr marL="0" marR="0" marT="33655" marB="0"/>
                </a:tc>
                <a:tc>
                  <a:txBody>
                    <a:bodyPr/>
                    <a:lstStyle/>
                    <a:p>
                      <a:pPr marL="90805" marR="182880">
                        <a:lnSpc>
                          <a:spcPct val="100000"/>
                        </a:lnSpc>
                        <a:spcBef>
                          <a:spcPts val="265"/>
                        </a:spcBef>
                      </a:pPr>
                      <a:endParaRPr lang="en-US" sz="1400" spc="-25" dirty="0" smtClean="0"/>
                    </a:p>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400" b="0" i="0" u="none" strike="noStrike" kern="1200" cap="none" spc="-5" normalizeH="0" baseline="0" noProof="0" dirty="0" smtClean="0">
                          <a:ln>
                            <a:noFill/>
                          </a:ln>
                          <a:solidFill>
                            <a:prstClr val="black"/>
                          </a:solidFill>
                          <a:effectLst/>
                          <a:uLnTx/>
                          <a:uFillTx/>
                          <a:latin typeface="+mj-lt"/>
                          <a:ea typeface="+mn-ea"/>
                          <a:cs typeface="Arial"/>
                        </a:rPr>
                        <a:t>Patients</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of</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these</a:t>
                      </a:r>
                      <a:r>
                        <a:rPr kumimoji="0" lang="en-US" sz="1400" b="0" i="0" u="none" strike="noStrike" kern="1200" cap="none" spc="0"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race/</a:t>
                      </a:r>
                      <a:r>
                        <a:rPr kumimoji="0" lang="en-US" sz="1400" b="0" i="0" u="none" strike="noStrike" kern="1200" cap="none" spc="0"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ethnicity</a:t>
                      </a:r>
                      <a:r>
                        <a:rPr kumimoji="0" lang="en-US" sz="1400" b="0" i="0" u="none" strike="noStrike" kern="1200" cap="none" spc="10"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categories:</a:t>
                      </a:r>
                      <a:endParaRPr kumimoji="0" lang="en-US" sz="1400" b="0" i="0" u="none" strike="noStrike" kern="1200" cap="none" spc="0" normalizeH="0" baseline="0" noProof="0" dirty="0" smtClean="0">
                        <a:ln>
                          <a:noFill/>
                        </a:ln>
                        <a:solidFill>
                          <a:prstClr val="black"/>
                        </a:solidFill>
                        <a:effectLst/>
                        <a:uLnTx/>
                        <a:uFillTx/>
                        <a:latin typeface="+mj-lt"/>
                        <a:ea typeface="+mn-ea"/>
                        <a:cs typeface="Arial"/>
                      </a:endParaRPr>
                    </a:p>
                    <a:p>
                      <a:pPr marL="927100" marR="0" lvl="0" indent="-457834" algn="l" defTabSz="914400" rtl="0" eaLnBrk="1" fontAlgn="auto" latinLnBrk="0" hangingPunct="1">
                        <a:lnSpc>
                          <a:spcPct val="100000"/>
                        </a:lnSpc>
                        <a:spcBef>
                          <a:spcPts val="0"/>
                        </a:spcBef>
                        <a:spcAft>
                          <a:spcPts val="0"/>
                        </a:spcAft>
                        <a:buClr>
                          <a:srgbClr val="F5668F"/>
                        </a:buClr>
                        <a:buSzTx/>
                        <a:buFontTx/>
                        <a:buChar char="•"/>
                        <a:tabLst>
                          <a:tab pos="927100" algn="l"/>
                          <a:tab pos="927735" algn="l"/>
                        </a:tabLst>
                        <a:defRPr/>
                      </a:pPr>
                      <a:r>
                        <a:rPr kumimoji="0" lang="en-US" sz="1400" b="0" i="0" u="none" strike="noStrike" kern="1200" cap="none" spc="-5" normalizeH="0" baseline="0" noProof="0" dirty="0" smtClean="0">
                          <a:ln>
                            <a:noFill/>
                          </a:ln>
                          <a:solidFill>
                            <a:prstClr val="black"/>
                          </a:solidFill>
                          <a:effectLst/>
                          <a:uLnTx/>
                          <a:uFillTx/>
                          <a:latin typeface="+mj-lt"/>
                          <a:ea typeface="+mn-ea"/>
                          <a:cs typeface="Arial"/>
                        </a:rPr>
                        <a:t>Black</a:t>
                      </a:r>
                      <a:r>
                        <a:rPr kumimoji="0" lang="en-US" sz="1400" b="0" i="0" u="none" strike="noStrike" kern="1200" cap="none" spc="-15"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or</a:t>
                      </a:r>
                      <a:r>
                        <a:rPr kumimoji="0" lang="en-US" sz="1400" b="0" i="0" u="none" strike="noStrike" kern="1200" cap="none" spc="-204"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African</a:t>
                      </a:r>
                      <a:r>
                        <a:rPr kumimoji="0" lang="en-US" sz="1400" b="0" i="0" u="none" strike="noStrike" kern="1200" cap="none" spc="-235"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American</a:t>
                      </a:r>
                      <a:endParaRPr kumimoji="0" lang="en-US" sz="1400" b="0" i="0" u="none" strike="noStrike" kern="1200" cap="none" spc="0" normalizeH="0" baseline="0" noProof="0" dirty="0" smtClean="0">
                        <a:ln>
                          <a:noFill/>
                        </a:ln>
                        <a:solidFill>
                          <a:prstClr val="black"/>
                        </a:solidFill>
                        <a:effectLst/>
                        <a:uLnTx/>
                        <a:uFillTx/>
                        <a:latin typeface="+mj-lt"/>
                        <a:ea typeface="+mn-ea"/>
                        <a:cs typeface="Arial"/>
                      </a:endParaRPr>
                    </a:p>
                    <a:p>
                      <a:pPr marL="927100" marR="0" lvl="0" indent="-457834" algn="l" defTabSz="914400" rtl="0" eaLnBrk="1" fontAlgn="auto" latinLnBrk="0" hangingPunct="1">
                        <a:lnSpc>
                          <a:spcPct val="100000"/>
                        </a:lnSpc>
                        <a:spcBef>
                          <a:spcPts val="0"/>
                        </a:spcBef>
                        <a:spcAft>
                          <a:spcPts val="0"/>
                        </a:spcAft>
                        <a:buClr>
                          <a:srgbClr val="F5668F"/>
                        </a:buClr>
                        <a:buSzTx/>
                        <a:buFontTx/>
                        <a:buChar char="•"/>
                        <a:tabLst>
                          <a:tab pos="927100" algn="l"/>
                          <a:tab pos="927735" algn="l"/>
                        </a:tabLst>
                        <a:defRPr/>
                      </a:pPr>
                      <a:r>
                        <a:rPr kumimoji="0" lang="en-US" sz="1400" b="0" i="0" u="none" strike="noStrike" kern="1200" cap="none" spc="-5" normalizeH="0" baseline="0" noProof="0" dirty="0" smtClean="0">
                          <a:ln>
                            <a:noFill/>
                          </a:ln>
                          <a:solidFill>
                            <a:prstClr val="black"/>
                          </a:solidFill>
                          <a:effectLst/>
                          <a:uLnTx/>
                          <a:uFillTx/>
                          <a:latin typeface="+mj-lt"/>
                          <a:ea typeface="+mn-ea"/>
                          <a:cs typeface="Arial"/>
                        </a:rPr>
                        <a:t>Hispanic</a:t>
                      </a:r>
                      <a:r>
                        <a:rPr kumimoji="0" lang="en-US" sz="1400" b="0" i="0" u="none" strike="noStrike" kern="1200" cap="none" spc="0"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or</a:t>
                      </a:r>
                      <a:r>
                        <a:rPr kumimoji="0" lang="en-US" sz="1400" b="0" i="0" u="none" strike="noStrike" kern="1200" cap="none" spc="-10"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Latino</a:t>
                      </a:r>
                      <a:endParaRPr kumimoji="0" lang="en-US" sz="1400" b="0" i="0" u="none" strike="noStrike" kern="1200" cap="none" spc="0" normalizeH="0" baseline="0" noProof="0" dirty="0" smtClean="0">
                        <a:ln>
                          <a:noFill/>
                        </a:ln>
                        <a:solidFill>
                          <a:prstClr val="black"/>
                        </a:solidFill>
                        <a:effectLst/>
                        <a:uLnTx/>
                        <a:uFillTx/>
                        <a:latin typeface="+mj-lt"/>
                        <a:ea typeface="+mn-ea"/>
                        <a:cs typeface="Arial"/>
                      </a:endParaRPr>
                    </a:p>
                    <a:p>
                      <a:pPr marL="927100" marR="0" lvl="0" indent="-457834" algn="l" defTabSz="914400" rtl="0" eaLnBrk="1" fontAlgn="auto" latinLnBrk="0" hangingPunct="1">
                        <a:lnSpc>
                          <a:spcPct val="100000"/>
                        </a:lnSpc>
                        <a:spcBef>
                          <a:spcPts val="0"/>
                        </a:spcBef>
                        <a:spcAft>
                          <a:spcPts val="0"/>
                        </a:spcAft>
                        <a:buClr>
                          <a:srgbClr val="F5668F"/>
                        </a:buClr>
                        <a:buSzTx/>
                        <a:buFontTx/>
                        <a:buChar char="•"/>
                        <a:tabLst>
                          <a:tab pos="927100" algn="l"/>
                          <a:tab pos="927735" algn="l"/>
                        </a:tabLst>
                        <a:defRPr/>
                      </a:pPr>
                      <a:r>
                        <a:rPr kumimoji="0" lang="en-US" sz="1400" b="0" i="0" u="none" strike="noStrike" kern="1200" cap="none" spc="-5" normalizeH="0" baseline="0" noProof="0" dirty="0" smtClean="0">
                          <a:ln>
                            <a:noFill/>
                          </a:ln>
                          <a:solidFill>
                            <a:prstClr val="black"/>
                          </a:solidFill>
                          <a:effectLst/>
                          <a:uLnTx/>
                          <a:uFillTx/>
                          <a:latin typeface="+mj-lt"/>
                          <a:ea typeface="+mn-ea"/>
                          <a:cs typeface="Arial"/>
                        </a:rPr>
                        <a:t>Native</a:t>
                      </a:r>
                      <a:r>
                        <a:rPr kumimoji="0" lang="en-US" sz="1400" b="0" i="0" u="none" strike="noStrike" kern="1200" cap="none" spc="-225"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American</a:t>
                      </a:r>
                      <a:r>
                        <a:rPr kumimoji="0" lang="en-US" sz="1400" b="0" i="0" u="none" strike="noStrike" kern="1200" cap="none" spc="20"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or</a:t>
                      </a:r>
                      <a:r>
                        <a:rPr kumimoji="0" lang="en-US" sz="1400" b="0" i="0" u="none" strike="noStrike" kern="1200" cap="none" spc="-220"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Alaskan</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Native</a:t>
                      </a:r>
                      <a:endParaRPr kumimoji="0" lang="en-US" sz="1400" b="0" i="0" u="none" strike="noStrike" kern="1200" cap="none" spc="0" normalizeH="0" baseline="0" noProof="0" dirty="0" smtClean="0">
                        <a:ln>
                          <a:noFill/>
                        </a:ln>
                        <a:solidFill>
                          <a:prstClr val="black"/>
                        </a:solidFill>
                        <a:effectLst/>
                        <a:uLnTx/>
                        <a:uFillTx/>
                        <a:latin typeface="+mj-lt"/>
                        <a:ea typeface="+mn-ea"/>
                        <a:cs typeface="Arial"/>
                      </a:endParaRPr>
                    </a:p>
                    <a:p>
                      <a:pPr marL="927100" marR="0" lvl="0" indent="-457834" algn="l" defTabSz="914400" rtl="0" eaLnBrk="1" fontAlgn="auto" latinLnBrk="0" hangingPunct="1">
                        <a:lnSpc>
                          <a:spcPct val="100000"/>
                        </a:lnSpc>
                        <a:spcBef>
                          <a:spcPts val="0"/>
                        </a:spcBef>
                        <a:spcAft>
                          <a:spcPts val="0"/>
                        </a:spcAft>
                        <a:buClr>
                          <a:srgbClr val="F5668F"/>
                        </a:buClr>
                        <a:buSzTx/>
                        <a:buFontTx/>
                        <a:buChar char="•"/>
                        <a:tabLst>
                          <a:tab pos="927100" algn="l"/>
                          <a:tab pos="927735" algn="l"/>
                        </a:tabLst>
                        <a:defRPr/>
                      </a:pPr>
                      <a:r>
                        <a:rPr kumimoji="0" lang="en-US" sz="1400" b="0" i="0" u="none" strike="noStrike" kern="1200" cap="none" spc="-5" normalizeH="0" baseline="0" noProof="0" dirty="0" smtClean="0">
                          <a:ln>
                            <a:noFill/>
                          </a:ln>
                          <a:solidFill>
                            <a:prstClr val="black"/>
                          </a:solidFill>
                          <a:effectLst/>
                          <a:uLnTx/>
                          <a:uFillTx/>
                          <a:latin typeface="+mj-lt"/>
                          <a:ea typeface="+mn-ea"/>
                          <a:cs typeface="Arial"/>
                        </a:rPr>
                        <a:t>Asian/Pacific</a:t>
                      </a:r>
                      <a:r>
                        <a:rPr kumimoji="0" lang="en-US" sz="1400" b="0" i="0" u="none" strike="noStrike" kern="1200" cap="none" spc="-15"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Islander</a:t>
                      </a:r>
                      <a:endParaRPr kumimoji="0" lang="en-US" sz="1400" b="0" i="0" u="none" strike="noStrike" kern="1200" cap="none" spc="0" normalizeH="0" baseline="0" noProof="0" dirty="0" smtClean="0">
                        <a:ln>
                          <a:noFill/>
                        </a:ln>
                        <a:solidFill>
                          <a:prstClr val="black"/>
                        </a:solidFill>
                        <a:effectLst/>
                        <a:uLnTx/>
                        <a:uFillTx/>
                        <a:latin typeface="+mj-lt"/>
                        <a:ea typeface="+mn-ea"/>
                        <a:cs typeface="Arial"/>
                      </a:endParaRPr>
                    </a:p>
                    <a:p>
                      <a:pPr marL="927100" marR="0" lvl="0" indent="-457834" algn="l" defTabSz="914400" rtl="0" eaLnBrk="1" fontAlgn="auto" latinLnBrk="0" hangingPunct="1">
                        <a:lnSpc>
                          <a:spcPct val="100000"/>
                        </a:lnSpc>
                        <a:spcBef>
                          <a:spcPts val="0"/>
                        </a:spcBef>
                        <a:spcAft>
                          <a:spcPts val="0"/>
                        </a:spcAft>
                        <a:buClr>
                          <a:srgbClr val="F5668F"/>
                        </a:buClr>
                        <a:buSzTx/>
                        <a:buFontTx/>
                        <a:buChar char="•"/>
                        <a:tabLst>
                          <a:tab pos="927100" algn="l"/>
                          <a:tab pos="927735" algn="l"/>
                        </a:tabLst>
                        <a:defRPr/>
                      </a:pPr>
                      <a:r>
                        <a:rPr kumimoji="0" lang="en-US" sz="1400" b="0" i="0" u="none" strike="noStrike" kern="1200" cap="none" spc="-5" normalizeH="0" baseline="0" noProof="0" dirty="0" smtClean="0">
                          <a:ln>
                            <a:noFill/>
                          </a:ln>
                          <a:solidFill>
                            <a:prstClr val="black"/>
                          </a:solidFill>
                          <a:effectLst/>
                          <a:uLnTx/>
                          <a:uFillTx/>
                          <a:latin typeface="+mj-lt"/>
                          <a:ea typeface="+mn-ea"/>
                          <a:cs typeface="Arial"/>
                        </a:rPr>
                        <a:t>Multiracial</a:t>
                      </a:r>
                      <a:r>
                        <a:rPr kumimoji="0" lang="en-US" sz="1400" b="0" i="0" u="none" strike="noStrike" kern="1200" cap="none" spc="15" normalizeH="0" baseline="0" noProof="0" dirty="0" smtClean="0">
                          <a:ln>
                            <a:noFill/>
                          </a:ln>
                          <a:solidFill>
                            <a:prstClr val="black"/>
                          </a:solidFill>
                          <a:effectLst/>
                          <a:uLnTx/>
                          <a:uFillTx/>
                          <a:latin typeface="+mj-lt"/>
                          <a:ea typeface="+mn-ea"/>
                          <a:cs typeface="Arial"/>
                        </a:rPr>
                        <a:t> </a:t>
                      </a:r>
                      <a:r>
                        <a:rPr kumimoji="0" lang="en-US" sz="1400" b="0" i="0" u="none" strike="noStrike" kern="1200" cap="none" spc="-5" normalizeH="0" baseline="0" noProof="0" dirty="0" smtClean="0">
                          <a:ln>
                            <a:noFill/>
                          </a:ln>
                          <a:solidFill>
                            <a:prstClr val="black"/>
                          </a:solidFill>
                          <a:effectLst/>
                          <a:uLnTx/>
                          <a:uFillTx/>
                          <a:latin typeface="+mj-lt"/>
                          <a:ea typeface="+mn-ea"/>
                          <a:cs typeface="Arial"/>
                        </a:rPr>
                        <a:t>or Biracial</a:t>
                      </a:r>
                      <a:endParaRPr kumimoji="0" lang="en-US" sz="1400" b="0" i="0" u="none" strike="noStrike" kern="1200" cap="none" spc="0" normalizeH="0" baseline="0" noProof="0" dirty="0">
                        <a:ln>
                          <a:noFill/>
                        </a:ln>
                        <a:solidFill>
                          <a:prstClr val="black"/>
                        </a:solidFill>
                        <a:effectLst/>
                        <a:uLnTx/>
                        <a:uFillTx/>
                        <a:latin typeface="+mj-lt"/>
                        <a:ea typeface="+mn-ea"/>
                        <a:cs typeface="Arial"/>
                      </a:endParaRPr>
                    </a:p>
                  </a:txBody>
                  <a:tcPr marL="0" marR="0" marT="33655"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24691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grpSp>
        <p:nvGrpSpPr>
          <p:cNvPr id="3" name="object 3"/>
          <p:cNvGrpSpPr/>
          <p:nvPr/>
        </p:nvGrpSpPr>
        <p:grpSpPr>
          <a:xfrm>
            <a:off x="0" y="5020055"/>
            <a:ext cx="12192000" cy="1838325"/>
            <a:chOff x="0" y="5020055"/>
            <a:chExt cx="12192000" cy="1838325"/>
          </a:xfrm>
        </p:grpSpPr>
        <p:sp>
          <p:nvSpPr>
            <p:cNvPr id="4" name="object 4"/>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5041899"/>
              <a:ext cx="12192000" cy="1816100"/>
            </a:xfrm>
            <a:prstGeom prst="rect">
              <a:avLst/>
            </a:prstGeom>
          </p:spPr>
        </p:pic>
        <p:sp>
          <p:nvSpPr>
            <p:cNvPr id="6" name="object 6"/>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7" name="object 7"/>
            <p:cNvPicPr/>
            <p:nvPr/>
          </p:nvPicPr>
          <p:blipFill>
            <a:blip r:embed="rId4" cstate="print"/>
            <a:stretch>
              <a:fillRect/>
            </a:stretch>
          </p:blipFill>
          <p:spPr>
            <a:xfrm>
              <a:off x="313943" y="5564123"/>
              <a:ext cx="2025395" cy="911351"/>
            </a:xfrm>
            <a:prstGeom prst="rect">
              <a:avLst/>
            </a:prstGeom>
          </p:spPr>
        </p:pic>
      </p:grpSp>
      <p:sp>
        <p:nvSpPr>
          <p:cNvPr id="8" name="object 8"/>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9" name="object 9"/>
          <p:cNvSpPr txBox="1">
            <a:spLocks noGrp="1"/>
          </p:cNvSpPr>
          <p:nvPr>
            <p:ph type="title"/>
          </p:nvPr>
        </p:nvSpPr>
        <p:spPr>
          <a:xfrm>
            <a:off x="1492050" y="1577228"/>
            <a:ext cx="8844280" cy="763671"/>
          </a:xfrm>
          <a:prstGeom prst="rect">
            <a:avLst/>
          </a:prstGeom>
        </p:spPr>
        <p:txBody>
          <a:bodyPr vert="horz" wrap="square" lIns="0" tIns="95885" rIns="0" bIns="0" rtlCol="0">
            <a:spAutoFit/>
          </a:bodyPr>
          <a:lstStyle/>
          <a:p>
            <a:pPr marL="12700" marR="38100">
              <a:lnSpc>
                <a:spcPts val="5180"/>
              </a:lnSpc>
              <a:spcBef>
                <a:spcPts val="755"/>
              </a:spcBef>
            </a:pPr>
            <a:r>
              <a:rPr lang="en-US" sz="4800" b="0" dirty="0" smtClean="0">
                <a:latin typeface="Arial"/>
                <a:cs typeface="Arial"/>
              </a:rPr>
              <a:t>Next Steps </a:t>
            </a:r>
            <a:endParaRPr sz="4800" dirty="0">
              <a:latin typeface="Arial"/>
              <a:cs typeface="Arial"/>
            </a:endParaRPr>
          </a:p>
        </p:txBody>
      </p:sp>
      <p:sp>
        <p:nvSpPr>
          <p:cNvPr id="10" name="object 10"/>
          <p:cNvSpPr txBox="1"/>
          <p:nvPr/>
        </p:nvSpPr>
        <p:spPr>
          <a:xfrm>
            <a:off x="11915647" y="6430200"/>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599"/>
                </a:solidFill>
                <a:latin typeface="Arial"/>
                <a:cs typeface="Arial"/>
              </a:rPr>
              <a:t>23</a:t>
            </a:r>
            <a:endParaRPr sz="1200">
              <a:latin typeface="Arial"/>
              <a:cs typeface="Arial"/>
            </a:endParaRPr>
          </a:p>
        </p:txBody>
      </p:sp>
    </p:spTree>
    <p:extLst>
      <p:ext uri="{BB962C8B-B14F-4D97-AF65-F5344CB8AC3E}">
        <p14:creationId xmlns:p14="http://schemas.microsoft.com/office/powerpoint/2010/main" val="2234467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3" name="object 3"/>
          <p:cNvGrpSpPr/>
          <p:nvPr/>
        </p:nvGrpSpPr>
        <p:grpSpPr>
          <a:xfrm>
            <a:off x="7191756" y="0"/>
            <a:ext cx="5000625" cy="1426845"/>
            <a:chOff x="7191756" y="0"/>
            <a:chExt cx="5000625" cy="1426845"/>
          </a:xfrm>
        </p:grpSpPr>
        <p:pic>
          <p:nvPicPr>
            <p:cNvPr id="4" name="object 4"/>
            <p:cNvPicPr/>
            <p:nvPr/>
          </p:nvPicPr>
          <p:blipFill>
            <a:blip r:embed="rId3" cstate="print"/>
            <a:stretch>
              <a:fillRect/>
            </a:stretch>
          </p:blipFill>
          <p:spPr>
            <a:xfrm>
              <a:off x="9264396" y="228600"/>
              <a:ext cx="2025395" cy="911351"/>
            </a:xfrm>
            <a:prstGeom prst="rect">
              <a:avLst/>
            </a:prstGeom>
          </p:spPr>
        </p:pic>
        <p:pic>
          <p:nvPicPr>
            <p:cNvPr id="5" name="object 5"/>
            <p:cNvPicPr/>
            <p:nvPr/>
          </p:nvPicPr>
          <p:blipFill>
            <a:blip r:embed="rId4" cstate="print"/>
            <a:stretch>
              <a:fillRect/>
            </a:stretch>
          </p:blipFill>
          <p:spPr>
            <a:xfrm>
              <a:off x="7191756"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sp>
        <p:nvSpPr>
          <p:cNvPr id="7" name="object 7"/>
          <p:cNvSpPr txBox="1">
            <a:spLocks noGrp="1"/>
          </p:cNvSpPr>
          <p:nvPr>
            <p:ph type="title"/>
          </p:nvPr>
        </p:nvSpPr>
        <p:spPr>
          <a:xfrm>
            <a:off x="290945" y="401886"/>
            <a:ext cx="7704455" cy="1243289"/>
          </a:xfrm>
          <a:prstGeom prst="rect">
            <a:avLst/>
          </a:prstGeom>
        </p:spPr>
        <p:txBody>
          <a:bodyPr vert="horz" wrap="square" lIns="0" tIns="12065" rIns="0" bIns="0" rtlCol="0">
            <a:spAutoFit/>
          </a:bodyPr>
          <a:lstStyle/>
          <a:p>
            <a:pPr marL="12700" marR="5080">
              <a:spcBef>
                <a:spcPts val="100"/>
              </a:spcBef>
            </a:pPr>
            <a:r>
              <a:rPr dirty="0"/>
              <a:t>10 Steps to Getting Started with  BE</a:t>
            </a:r>
          </a:p>
        </p:txBody>
      </p:sp>
      <p:sp>
        <p:nvSpPr>
          <p:cNvPr id="8" name="object 8"/>
          <p:cNvSpPr txBox="1"/>
          <p:nvPr/>
        </p:nvSpPr>
        <p:spPr>
          <a:xfrm>
            <a:off x="304800" y="1645175"/>
            <a:ext cx="7308650" cy="4291303"/>
          </a:xfrm>
          <a:prstGeom prst="rect">
            <a:avLst/>
          </a:prstGeom>
        </p:spPr>
        <p:txBody>
          <a:bodyPr vert="horz" wrap="square" lIns="0" tIns="12700" rIns="0" bIns="0" rtlCol="0">
            <a:spAutoFit/>
          </a:bodyPr>
          <a:lstStyle/>
          <a:p>
            <a:pPr marL="354965" marR="5080" lvl="0" indent="-342900" algn="l" defTabSz="914400" rtl="0" eaLnBrk="1" fontAlgn="auto" latinLnBrk="0" hangingPunct="1">
              <a:lnSpc>
                <a:spcPct val="107100"/>
              </a:lnSpc>
              <a:spcBef>
                <a:spcPts val="100"/>
              </a:spcBef>
              <a:spcAft>
                <a:spcPts val="0"/>
              </a:spcAft>
              <a:buClrTx/>
              <a:buSzTx/>
              <a:buFontTx/>
              <a:buAutoNum type="arabicPeriod"/>
              <a:tabLst>
                <a:tab pos="355600" algn="l"/>
              </a:tabLst>
              <a:defRPr/>
            </a:pP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Submit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your</a:t>
            </a:r>
            <a:r>
              <a:rPr kumimoji="0" sz="1600" b="0" i="0" u="none" strike="noStrike" kern="1200" cap="none" spc="-5"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rPr>
              <a:t> </a:t>
            </a:r>
            <a:r>
              <a:rPr kumimoji="0" sz="1600" b="1" i="0" u="heavy" strike="noStrike" kern="1200" cap="none" spc="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5"/>
              </a:rPr>
              <a:t>BE </a:t>
            </a:r>
            <a:r>
              <a:rPr kumimoji="0" sz="1600" b="1" i="0" u="heavy" strike="noStrike" kern="1200" cap="none" spc="-1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5"/>
              </a:rPr>
              <a:t>Roster</a:t>
            </a:r>
            <a:r>
              <a:rPr kumimoji="0" sz="1600" b="1" i="0" u="none" strike="noStrike" kern="1200" cap="none" spc="-15"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hlinkClick r:id="rId5"/>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and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complete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the ILPQC</a:t>
            </a:r>
            <a:r>
              <a:rPr kumimoji="0" sz="1600" b="0" i="0" u="none" strike="noStrike" kern="1200" cap="none" spc="0"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rPr>
              <a:t> </a:t>
            </a:r>
            <a:r>
              <a:rPr kumimoji="0" sz="1600" b="1" i="0" u="heavy" strike="noStrike" kern="1200" cap="none" spc="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6"/>
              </a:rPr>
              <a:t>BE </a:t>
            </a:r>
            <a:r>
              <a:rPr kumimoji="0" sz="1600" b="1" i="0" u="heavy" strike="noStrike" kern="1200" cap="none" spc="-3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6"/>
              </a:rPr>
              <a:t>Teams </a:t>
            </a:r>
            <a:r>
              <a:rPr kumimoji="0" sz="1600" b="1" i="0" u="heavy" strike="noStrike" kern="1200" cap="none" spc="-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6"/>
              </a:rPr>
              <a:t>Readiness Survey</a:t>
            </a:r>
            <a:r>
              <a:rPr kumimoji="0" sz="1600" b="1" i="0" u="none" strike="noStrike" kern="1200" cap="none" spc="-5"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hlinkClick r:id="rId6"/>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to identify </a:t>
            </a:r>
            <a:r>
              <a:rPr kumimoji="0" sz="1600" b="0" i="0" u="none" strike="noStrike" kern="1200" cap="none" spc="-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team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opportunities </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for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improvement. </a:t>
            </a:r>
            <a:endParaRPr kumimoji="0" lang="en-US" sz="1600" b="0"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4965" marR="5080" lvl="0" indent="-342900" algn="l" defTabSz="914400" rtl="0" eaLnBrk="1" fontAlgn="auto" latinLnBrk="0" hangingPunct="1">
              <a:lnSpc>
                <a:spcPct val="107100"/>
              </a:lnSpc>
              <a:spcBef>
                <a:spcPts val="100"/>
              </a:spcBef>
              <a:spcAft>
                <a:spcPts val="0"/>
              </a:spcAft>
              <a:buClrTx/>
              <a:buSzTx/>
              <a:buFontTx/>
              <a:buAutoNum type="arabicPeriod"/>
              <a:tabLst>
                <a:tab pos="355600" algn="l"/>
              </a:tabLst>
              <a:defRPr/>
            </a:pPr>
            <a:endParaRPr kumimoji="0" lang="en-US" sz="1600" b="0"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4965" marR="5080" lvl="0" indent="-342900" algn="l" defTabSz="914400" rtl="0" eaLnBrk="1" fontAlgn="auto" latinLnBrk="0" hangingPunct="1">
              <a:lnSpc>
                <a:spcPct val="107100"/>
              </a:lnSpc>
              <a:spcBef>
                <a:spcPts val="100"/>
              </a:spcBef>
              <a:spcAft>
                <a:spcPts val="0"/>
              </a:spcAft>
              <a:buClrTx/>
              <a:buSzTx/>
              <a:buFontTx/>
              <a:buAutoNum type="arabicPeriod"/>
              <a:tabLst>
                <a:tab pos="355600" algn="l"/>
              </a:tabLst>
              <a:defRPr/>
            </a:pPr>
            <a:r>
              <a:rPr kumimoji="0" sz="1600" b="0" i="0" u="none" strike="noStrike" kern="1200" cap="none" spc="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Schedule </a:t>
            </a:r>
            <a:r>
              <a:rPr kumimoji="0" sz="1600" b="0" i="0" u="none" strike="noStrike" kern="1200" cap="none" spc="-2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regular,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least </a:t>
            </a:r>
            <a:r>
              <a:rPr kumimoji="0"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monthly, </a:t>
            </a:r>
            <a:r>
              <a:rPr kumimoji="0" sz="1600" b="1"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BE QI </a:t>
            </a:r>
            <a:r>
              <a:rPr kumimoji="0" sz="1600" b="1"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team </a:t>
            </a:r>
            <a:r>
              <a:rPr kumimoji="0" sz="1600" b="1"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meetings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to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review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your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data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and </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make </a:t>
            </a:r>
            <a:r>
              <a:rPr kumimoji="0" sz="1600" b="0" i="0" u="none" strike="noStrike" kern="1200" cap="none" spc="-36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improvement</a:t>
            </a:r>
            <a:r>
              <a:rPr kumimoji="0" sz="1600" b="0" i="0" u="none" strike="noStrike" kern="1200" cap="none" spc="-4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plans</a:t>
            </a:r>
            <a:r>
              <a:rPr kumimoji="0" sz="1600" b="0" i="0" u="none" strike="noStrike" kern="1200" cap="none" spc="-4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and</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identify</a:t>
            </a:r>
            <a:r>
              <a:rPr kumimoji="0" sz="1600" b="0" i="0" u="none" strike="noStrike" kern="1200" cap="none" spc="-3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PDSAs</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cycles</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for</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the</a:t>
            </a:r>
            <a:r>
              <a:rPr kumimoji="0" sz="1600" b="0" i="0" u="none" strike="noStrike" kern="1200" cap="none" spc="-2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coming</a:t>
            </a:r>
            <a:r>
              <a:rPr kumimoji="0"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month</a:t>
            </a:r>
            <a:r>
              <a:rPr kumimoji="0" sz="1600" b="0" i="0" u="none" strike="noStrike" kern="1200" cap="none" spc="-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4965" marR="5080" lvl="0" indent="-342900" algn="l" defTabSz="914400" rtl="0" eaLnBrk="1" fontAlgn="auto" latinLnBrk="0" hangingPunct="1">
              <a:lnSpc>
                <a:spcPct val="107100"/>
              </a:lnSpc>
              <a:spcBef>
                <a:spcPts val="100"/>
              </a:spcBef>
              <a:spcAft>
                <a:spcPts val="0"/>
              </a:spcAft>
              <a:buClrTx/>
              <a:buSzTx/>
              <a:buFontTx/>
              <a:buAutoNum type="arabicPeriod"/>
              <a:tabLst>
                <a:tab pos="355600" algn="l"/>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5600" marR="79375" lvl="0" indent="-343535" algn="l" defTabSz="914400" rtl="0" eaLnBrk="1" fontAlgn="auto" latinLnBrk="0" hangingPunct="1">
              <a:lnSpc>
                <a:spcPct val="106900"/>
              </a:lnSpc>
              <a:spcBef>
                <a:spcPts val="10"/>
              </a:spcBef>
              <a:spcAft>
                <a:spcPts val="0"/>
              </a:spcAft>
              <a:buClrTx/>
              <a:buSzTx/>
              <a:buFontTx/>
              <a:buAutoNum type="arabicPeriod"/>
              <a:tabLst>
                <a:tab pos="354965" algn="l"/>
                <a:tab pos="355600" algn="l"/>
              </a:tabLst>
              <a:defRPr/>
            </a:pP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Review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the</a:t>
            </a:r>
            <a:r>
              <a:rPr kumimoji="0" sz="1600" b="0" i="0" u="none" strike="noStrike" kern="1200" cap="none" spc="0"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rPr>
              <a:t> </a:t>
            </a:r>
            <a:r>
              <a:rPr kumimoji="0" sz="1600" b="1" i="0" u="heavy" strike="noStrike" kern="1200" cap="none" spc="-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7"/>
              </a:rPr>
              <a:t>ILPQC </a:t>
            </a:r>
            <a:r>
              <a:rPr kumimoji="0" sz="1600" b="1" i="0" u="heavy" strike="noStrike" kern="1200" cap="none" spc="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7"/>
              </a:rPr>
              <a:t>BE </a:t>
            </a:r>
            <a:r>
              <a:rPr kumimoji="0" sz="1600" b="1" i="0" u="heavy" strike="noStrike" kern="1200" cap="none" spc="-1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7"/>
              </a:rPr>
              <a:t>Data </a:t>
            </a:r>
            <a:r>
              <a:rPr kumimoji="0" sz="1600" b="1" i="0" u="heavy" strike="noStrike" kern="1200" cap="none" spc="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7"/>
              </a:rPr>
              <a:t>Collection </a:t>
            </a:r>
            <a:r>
              <a:rPr kumimoji="0" sz="1600" b="1" i="0" u="heavy" strike="noStrike" kern="1200" cap="none" spc="-1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7"/>
              </a:rPr>
              <a:t>Form</a:t>
            </a:r>
            <a:r>
              <a:rPr kumimoji="0" sz="1600" b="1" i="0" u="none" strike="noStrike" kern="1200" cap="none" spc="-10"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hlinkClick r:id="rId7"/>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with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your team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and discuss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strategies </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for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data</a:t>
            </a:r>
            <a:r>
              <a:rPr kumimoji="0" sz="1600" b="0" i="0" u="none" strike="noStrike" kern="1200" cap="none" spc="-2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collection</a:t>
            </a:r>
            <a:r>
              <a:rPr kumimoji="0" sz="1600" b="0" i="0" u="none" strike="noStrike" kern="1200" cap="none" spc="-2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and</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attend</a:t>
            </a:r>
            <a:r>
              <a:rPr kumimoji="0" sz="1600" b="0" i="0" u="none" strike="noStrike" kern="1200" cap="none" spc="-3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3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one of </a:t>
            </a:r>
            <a:r>
              <a:rPr kumimoji="0" sz="1600" b="0" i="0" u="none" strike="noStrike" kern="1200" cap="none" spc="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the</a:t>
            </a:r>
            <a:r>
              <a:rPr kumimoji="0" sz="1600" b="0" i="0" u="none" strike="noStrike" kern="1200" cap="none" spc="-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BE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Data</a:t>
            </a:r>
            <a:r>
              <a:rPr kumimoji="0"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Call</a:t>
            </a:r>
            <a:r>
              <a:rPr kumimoji="0" lang="en-US" sz="1600" b="0" i="0" u="none" strike="noStrike" kern="1200" cap="none" spc="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s</a:t>
            </a:r>
            <a:r>
              <a:rPr kumimoji="0" sz="1600" b="0" i="0" u="none" strike="noStrike" kern="1200" cap="none" spc="-2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in</a:t>
            </a:r>
            <a:r>
              <a:rPr kumimoji="0" sz="1600" b="0" i="0" u="none" strike="noStrike" kern="1200" cap="none" spc="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July</a:t>
            </a:r>
            <a:r>
              <a:rPr kumimoji="0" sz="1600" b="0" i="0" u="none" strike="noStrike" kern="1200" cap="none" spc="-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a:t>
            </a:r>
            <a:r>
              <a:rPr kumimoji="0" sz="1600" b="0" i="0" u="none" strike="noStrike" kern="1200" cap="none" spc="-1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1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5600" marR="79375" lvl="0" indent="-343535" algn="l" defTabSz="914400" rtl="0" eaLnBrk="1" fontAlgn="auto" latinLnBrk="0" hangingPunct="1">
              <a:lnSpc>
                <a:spcPct val="106900"/>
              </a:lnSpc>
              <a:spcBef>
                <a:spcPts val="10"/>
              </a:spcBef>
              <a:spcAft>
                <a:spcPts val="0"/>
              </a:spcAft>
              <a:buClrTx/>
              <a:buSzTx/>
              <a:buFontTx/>
              <a:buAutoNum type="arabicPeriod"/>
              <a:tabLst>
                <a:tab pos="354965" algn="l"/>
                <a:tab pos="355600" algn="l"/>
              </a:tabLst>
              <a:defRPr/>
            </a:pPr>
            <a:endParaRPr kumimoji="0" lang="en-US" sz="1600" b="0" i="0" u="none" strike="noStrike" kern="1200" cap="none" spc="-1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5600" marR="79375" lvl="0" indent="-343535" algn="l" defTabSz="914400" rtl="0" eaLnBrk="1" fontAlgn="auto" latinLnBrk="0" hangingPunct="1">
              <a:lnSpc>
                <a:spcPct val="106900"/>
              </a:lnSpc>
              <a:spcBef>
                <a:spcPts val="10"/>
              </a:spcBef>
              <a:spcAft>
                <a:spcPts val="0"/>
              </a:spcAft>
              <a:buClrTx/>
              <a:buSzTx/>
              <a:buFontTx/>
              <a:buAutoNum type="arabicPeriod"/>
              <a:tabLst>
                <a:tab pos="354965" algn="l"/>
                <a:tab pos="355600" algn="l"/>
              </a:tabLst>
              <a:defRPr/>
            </a:pPr>
            <a:r>
              <a:rPr kumimoji="0" sz="1600" b="0"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Review</a:t>
            </a:r>
            <a:r>
              <a:rPr kumimoji="0" sz="1600" b="0" i="0" u="none" strike="noStrike" kern="1200" cap="none" spc="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your </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hospital’s</a:t>
            </a:r>
            <a:r>
              <a:rPr kumimoji="0" sz="1600" b="0" i="0" u="none" strike="noStrike" kern="1200" cap="none" spc="-3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baseline</a:t>
            </a:r>
            <a:r>
              <a:rPr kumimoji="0" sz="1600" b="0" i="0" u="none" strike="noStrike" kern="1200" cap="none" spc="-2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data</a:t>
            </a:r>
            <a:r>
              <a:rPr kumimoji="0"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and</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identify</a:t>
            </a:r>
            <a:r>
              <a:rPr kumimoji="0" sz="1600" b="1"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opportunities</a:t>
            </a:r>
            <a:r>
              <a:rPr kumimoji="0" sz="1600" b="1"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for</a:t>
            </a:r>
            <a:r>
              <a:rPr kumimoji="0" sz="1600" b="1"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improvement</a:t>
            </a:r>
            <a:r>
              <a:rPr kumimoji="0" sz="1600" b="0"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Reference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the </a:t>
            </a:r>
            <a:r>
              <a:rPr kumimoji="0" sz="1600" b="1" i="0" u="heavy" strike="noStrike" kern="1200" cap="none" spc="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8"/>
              </a:rPr>
              <a:t>BE </a:t>
            </a:r>
            <a:r>
              <a:rPr kumimoji="0" sz="1600" b="1" i="0" u="heavy" strike="noStrike" kern="1200" cap="none" spc="-1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8"/>
              </a:rPr>
              <a:t>Key </a:t>
            </a:r>
            <a:r>
              <a:rPr kumimoji="0" sz="1600" b="1" i="0" u="heavy" strike="noStrike" kern="1200" cap="none" spc="-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8"/>
              </a:rPr>
              <a:t>Driver </a:t>
            </a:r>
            <a:r>
              <a:rPr kumimoji="0" sz="1600" b="1" i="0" u="heavy" strike="noStrike" kern="1200" cap="none" spc="-1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8"/>
              </a:rPr>
              <a:t>Diagram</a:t>
            </a:r>
            <a:r>
              <a:rPr kumimoji="0" sz="1600" b="1" i="0" u="none" strike="noStrike" kern="1200" cap="none" spc="-10"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hlinkClick r:id="rId8"/>
              </a:rPr>
              <a:t> </a:t>
            </a:r>
            <a:r>
              <a:rPr kumimoji="0" sz="1600" b="1"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and </a:t>
            </a:r>
            <a:r>
              <a:rPr kumimoji="0" sz="1600" b="1" i="0" u="heavy" strike="noStrike" kern="1200" cap="none" spc="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9"/>
              </a:rPr>
              <a:t>BE </a:t>
            </a:r>
            <a:r>
              <a:rPr kumimoji="0" sz="1600" b="1" i="0" u="heavy" strike="noStrike" kern="1200" cap="none" spc="-1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9"/>
              </a:rPr>
              <a:t>Key </a:t>
            </a:r>
            <a:r>
              <a:rPr kumimoji="0" sz="1600" b="1" i="0" u="heavy" strike="noStrike" kern="1200" cap="none" spc="-1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9"/>
              </a:rPr>
              <a:t>Strategies</a:t>
            </a:r>
            <a:r>
              <a:rPr kumimoji="0" sz="1600" b="1" i="0" u="none" strike="noStrike" kern="1200" cap="none" spc="-10"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hlinkClick r:id="rId9"/>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to identify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possible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interventions</a:t>
            </a:r>
            <a:r>
              <a:rPr kumimoji="0" sz="1600" b="0" i="0" u="none" strike="noStrike" kern="1200" cap="none" spc="-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5600" marR="127000" lvl="0" indent="0" algn="l" defTabSz="914400" rtl="0" eaLnBrk="1" fontAlgn="auto" latinLnBrk="0" hangingPunct="1">
              <a:lnSpc>
                <a:spcPct val="107000"/>
              </a:lnSpc>
              <a:spcBef>
                <a:spcPts val="5"/>
              </a:spcBef>
              <a:spcAft>
                <a:spcPts val="0"/>
              </a:spcAft>
              <a:buClrTx/>
              <a:buSzTx/>
              <a:buFontTx/>
              <a:buNone/>
              <a:tabLst/>
              <a:defRPr/>
            </a:pPr>
            <a:r>
              <a:rPr kumimoji="0" sz="1600" b="0" i="0" u="none" strike="noStrike" kern="1200" cap="none" spc="-5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5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4965" marR="95885" lvl="0" indent="-342900" algn="l" defTabSz="914400" rtl="0" eaLnBrk="1" fontAlgn="auto" latinLnBrk="0" hangingPunct="1">
              <a:lnSpc>
                <a:spcPts val="2130"/>
              </a:lnSpc>
              <a:spcBef>
                <a:spcPts val="80"/>
              </a:spcBef>
              <a:spcAft>
                <a:spcPts val="0"/>
              </a:spcAft>
              <a:buClrTx/>
              <a:buSzTx/>
              <a:buFontTx/>
              <a:buAutoNum type="arabicPeriod" startAt="5"/>
              <a:tabLst>
                <a:tab pos="354965" algn="l"/>
                <a:tab pos="356235" algn="l"/>
              </a:tabLst>
              <a:defRPr/>
            </a:pPr>
            <a:r>
              <a:rPr kumimoji="0" sz="1600" b="0"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Review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the</a:t>
            </a:r>
            <a:r>
              <a:rPr kumimoji="0" sz="1600" b="0" i="0" u="none" strike="noStrike" kern="1200" cap="none" spc="0"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rPr>
              <a:t> </a:t>
            </a:r>
            <a:r>
              <a:rPr kumimoji="0" sz="1600" b="1" i="0" u="heavy" strike="noStrike" kern="1200" cap="none" spc="-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10"/>
              </a:rPr>
              <a:t>ILPQC </a:t>
            </a:r>
            <a:r>
              <a:rPr kumimoji="0" sz="1600" b="1" i="0" u="heavy" strike="noStrike" kern="1200" cap="none" spc="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10"/>
              </a:rPr>
              <a:t>Birth </a:t>
            </a:r>
            <a:r>
              <a:rPr kumimoji="0" sz="1600" b="1" i="0" u="heavy" strike="noStrike" kern="1200" cap="none" spc="-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10"/>
              </a:rPr>
              <a:t>Equity </a:t>
            </a:r>
            <a:r>
              <a:rPr kumimoji="0" sz="1600" b="1" i="0" u="heavy" strike="noStrike" kern="1200" cap="none" spc="-2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10"/>
              </a:rPr>
              <a:t>Toolkit</a:t>
            </a:r>
            <a:r>
              <a:rPr kumimoji="0" sz="1600" b="1" i="0" u="none" strike="noStrike" kern="1200" cap="none" spc="-25"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hlinkClick r:id="rId10"/>
              </a:rPr>
              <a:t> </a:t>
            </a:r>
            <a:r>
              <a:rPr kumimoji="0" sz="1600" b="0" i="0" u="none" strike="noStrike" kern="1200" cap="none" spc="-1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for</a:t>
            </a:r>
            <a:r>
              <a:rPr kumimoji="0" sz="1600" b="0" i="0" u="none" strike="noStrike" kern="1200" cap="none" spc="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nationally</a:t>
            </a:r>
            <a:r>
              <a:rPr kumimoji="0" sz="1600" b="0" i="0" u="none" strike="noStrike" kern="1200" cap="none" spc="-3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vetted</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resources</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to</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support</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your</a:t>
            </a:r>
            <a:r>
              <a:rPr kumimoji="0" sz="1600" b="0" i="0" u="none" strike="noStrike" kern="1200" cap="none" spc="-3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improvement</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goals.</a:t>
            </a: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object 13"/>
          <p:cNvSpPr txBox="1"/>
          <p:nvPr/>
        </p:nvSpPr>
        <p:spPr>
          <a:xfrm>
            <a:off x="11306047" y="6444639"/>
            <a:ext cx="196215"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33</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pic>
        <p:nvPicPr>
          <p:cNvPr id="12" name="Picture 11" descr="Ask a Tech Teacher | What tech ed can I help you with?"/>
          <p:cNvPicPr>
            <a:picLocks noChangeAspect="1"/>
          </p:cNvPicPr>
          <p:nvPr/>
        </p:nvPicPr>
        <p:blipFill rotWithShape="1">
          <a:blip r:embed="rId11" cstate="print">
            <a:extLst>
              <a:ext uri="{28A0092B-C50C-407E-A947-70E740481C1C}">
                <a14:useLocalDpi xmlns:a14="http://schemas.microsoft.com/office/drawing/2010/main" val="0"/>
              </a:ext>
            </a:extLst>
          </a:blip>
          <a:srcRect l="9234" t="7586" r="4271" b="5468"/>
          <a:stretch/>
        </p:blipFill>
        <p:spPr>
          <a:xfrm>
            <a:off x="8149811" y="1673525"/>
            <a:ext cx="3084132" cy="1978499"/>
          </a:xfrm>
          <a:prstGeom prst="rect">
            <a:avLst/>
          </a:prstGeom>
        </p:spPr>
      </p:pic>
      <p:pic>
        <p:nvPicPr>
          <p:cNvPr id="14" name="Picture 13" descr="Road 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11632" y="3652024"/>
            <a:ext cx="3778159" cy="2366962"/>
          </a:xfrm>
          <a:prstGeom prst="rect">
            <a:avLst/>
          </a:prstGeom>
        </p:spPr>
      </p:pic>
    </p:spTree>
    <p:extLst>
      <p:ext uri="{BB962C8B-B14F-4D97-AF65-F5344CB8AC3E}">
        <p14:creationId xmlns:p14="http://schemas.microsoft.com/office/powerpoint/2010/main" val="1092583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nvGrpSpPr>
          <p:cNvPr id="3" name="object 3"/>
          <p:cNvGrpSpPr/>
          <p:nvPr/>
        </p:nvGrpSpPr>
        <p:grpSpPr>
          <a:xfrm>
            <a:off x="7191375" y="51591"/>
            <a:ext cx="5000625" cy="1426845"/>
            <a:chOff x="7191756" y="0"/>
            <a:chExt cx="5000625" cy="1426845"/>
          </a:xfrm>
        </p:grpSpPr>
        <p:pic>
          <p:nvPicPr>
            <p:cNvPr id="4" name="object 4"/>
            <p:cNvPicPr/>
            <p:nvPr/>
          </p:nvPicPr>
          <p:blipFill>
            <a:blip r:embed="rId3" cstate="print"/>
            <a:stretch>
              <a:fillRect/>
            </a:stretch>
          </p:blipFill>
          <p:spPr>
            <a:xfrm>
              <a:off x="9264396" y="228600"/>
              <a:ext cx="2025395" cy="911351"/>
            </a:xfrm>
            <a:prstGeom prst="rect">
              <a:avLst/>
            </a:prstGeom>
          </p:spPr>
        </p:pic>
        <p:pic>
          <p:nvPicPr>
            <p:cNvPr id="5" name="object 5"/>
            <p:cNvPicPr/>
            <p:nvPr/>
          </p:nvPicPr>
          <p:blipFill>
            <a:blip r:embed="rId4" cstate="print"/>
            <a:stretch>
              <a:fillRect/>
            </a:stretch>
          </p:blipFill>
          <p:spPr>
            <a:xfrm>
              <a:off x="7191756"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grpSp>
      <p:sp>
        <p:nvSpPr>
          <p:cNvPr id="7" name="object 7"/>
          <p:cNvSpPr txBox="1">
            <a:spLocks noGrp="1"/>
          </p:cNvSpPr>
          <p:nvPr>
            <p:ph type="title"/>
          </p:nvPr>
        </p:nvSpPr>
        <p:spPr>
          <a:xfrm>
            <a:off x="149196" y="213979"/>
            <a:ext cx="7704455" cy="1243289"/>
          </a:xfrm>
          <a:prstGeom prst="rect">
            <a:avLst/>
          </a:prstGeom>
        </p:spPr>
        <p:txBody>
          <a:bodyPr vert="horz" wrap="square" lIns="0" tIns="12065" rIns="0" bIns="0" rtlCol="0">
            <a:spAutoFit/>
          </a:bodyPr>
          <a:lstStyle/>
          <a:p>
            <a:pPr marL="12700" marR="5080">
              <a:lnSpc>
                <a:spcPct val="100000"/>
              </a:lnSpc>
              <a:spcBef>
                <a:spcPts val="100"/>
              </a:spcBef>
            </a:pPr>
            <a:r>
              <a:rPr dirty="0"/>
              <a:t>10 Steps to Getting Started with  BE</a:t>
            </a:r>
          </a:p>
        </p:txBody>
      </p:sp>
      <p:sp>
        <p:nvSpPr>
          <p:cNvPr id="8" name="object 8"/>
          <p:cNvSpPr txBox="1"/>
          <p:nvPr/>
        </p:nvSpPr>
        <p:spPr>
          <a:xfrm>
            <a:off x="304800" y="1426459"/>
            <a:ext cx="7583487" cy="5020157"/>
          </a:xfrm>
          <a:prstGeom prst="rect">
            <a:avLst/>
          </a:prstGeom>
        </p:spPr>
        <p:txBody>
          <a:bodyPr vert="horz" wrap="square" lIns="0" tIns="12700" rIns="0" bIns="0" rtlCol="0">
            <a:spAutoFit/>
          </a:bodyPr>
          <a:lstStyle/>
          <a:p>
            <a:pPr marL="354965" marR="52069" lvl="0" indent="-342900" algn="l" defTabSz="914400" rtl="0" eaLnBrk="1" fontAlgn="auto" latinLnBrk="0" hangingPunct="1">
              <a:lnSpc>
                <a:spcPct val="107100"/>
              </a:lnSpc>
              <a:spcBef>
                <a:spcPts val="100"/>
              </a:spcBef>
              <a:spcAft>
                <a:spcPts val="0"/>
              </a:spcAft>
              <a:buClrTx/>
              <a:buSzTx/>
              <a:buFontTx/>
              <a:buAutoNum type="arabicPeriod" startAt="6"/>
              <a:tabLst>
                <a:tab pos="354965" algn="l"/>
                <a:tab pos="356235" algn="l"/>
              </a:tabLst>
              <a:defRPr/>
            </a:pP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Meet</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with</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your</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QI</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team</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to create</a:t>
            </a:r>
            <a:r>
              <a:rPr kumimoji="0"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draft</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30-60-90</a:t>
            </a:r>
            <a:r>
              <a:rPr kumimoji="0" sz="1600" b="1"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day</a:t>
            </a:r>
            <a:r>
              <a:rPr kumimoji="0" sz="1600" b="1" i="0" u="none" strike="noStrike" kern="1200" cap="none" spc="-2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1"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plan</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t>
            </a:r>
            <a:r>
              <a:rPr kumimoji="0"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This</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plan</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helps</a:t>
            </a:r>
            <a:r>
              <a:rPr kumimoji="0"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your</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team</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decide</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where </a:t>
            </a:r>
            <a:r>
              <a:rPr kumimoji="0" sz="1600" b="0" i="0" u="none" strike="noStrike" kern="1200" cap="none" spc="-30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a:t>
            </a:r>
            <a:r>
              <a:rPr kumimoji="0"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start and</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identify</a:t>
            </a:r>
            <a:r>
              <a:rPr kumimoji="0" sz="1600" b="0" i="0" u="none" strike="noStrike" kern="1200" cap="none" spc="1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what</a:t>
            </a:r>
            <a:r>
              <a:rPr kumimoji="0" sz="1600" b="0" i="0" u="none" strike="noStrike" kern="1200" cap="none" spc="1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you</a:t>
            </a:r>
            <a:r>
              <a:rPr kumimoji="0" sz="1600" b="0" i="0" u="none" strike="noStrike" kern="1200" cap="none" spc="-1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want</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to</a:t>
            </a:r>
            <a:r>
              <a:rPr kumimoji="0"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accomplish</a:t>
            </a:r>
            <a:r>
              <a:rPr kumimoji="0" sz="1600" b="0" i="0" u="none" strike="noStrike" kern="1200" cap="none" spc="-1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in</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the</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first</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3</a:t>
            </a:r>
            <a:r>
              <a:rPr kumimoji="0" sz="1600" b="0" i="0" u="none" strike="noStrike" kern="1200" cap="none" spc="-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months.</a:t>
            </a:r>
            <a:r>
              <a:rPr kumimoji="0" sz="1600" b="0" i="0" u="none" strike="noStrike" kern="1200" cap="none" spc="1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15"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354965" marR="52069" lvl="0" indent="-342900" algn="l" defTabSz="914400" rtl="0" eaLnBrk="1" fontAlgn="auto" latinLnBrk="0" hangingPunct="1">
              <a:lnSpc>
                <a:spcPct val="107100"/>
              </a:lnSpc>
              <a:spcBef>
                <a:spcPts val="100"/>
              </a:spcBef>
              <a:spcAft>
                <a:spcPts val="0"/>
              </a:spcAft>
              <a:buClrTx/>
              <a:buSzTx/>
              <a:buFontTx/>
              <a:buAutoNum type="arabicPeriod" startAt="6"/>
              <a:tabLst>
                <a:tab pos="354965" algn="l"/>
                <a:tab pos="356235" algn="l"/>
              </a:tabLst>
              <a:defRPr/>
            </a:pPr>
            <a:endParaRPr kumimoji="0"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4965" marR="5080" lvl="0" indent="-342900" algn="l" defTabSz="914400" rtl="0" eaLnBrk="1" fontAlgn="auto" latinLnBrk="0" hangingPunct="1">
              <a:lnSpc>
                <a:spcPct val="107000"/>
              </a:lnSpc>
              <a:spcBef>
                <a:spcPts val="0"/>
              </a:spcBef>
              <a:spcAft>
                <a:spcPts val="0"/>
              </a:spcAft>
              <a:buClrTx/>
              <a:buSzTx/>
              <a:buFontTx/>
              <a:buAutoNum type="arabicPeriod" startAt="6"/>
              <a:tabLst>
                <a:tab pos="355600" algn="l"/>
                <a:tab pos="356235" algn="l"/>
              </a:tabLst>
              <a:defRPr/>
            </a:pP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Plan</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your</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first</a:t>
            </a:r>
            <a:r>
              <a:rPr kumimoji="0" sz="1600" b="0" i="0" u="none" strike="noStrike" kern="1200" cap="none" spc="-15"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rPr>
              <a:t> </a:t>
            </a:r>
            <a:r>
              <a:rPr kumimoji="0" sz="1600" b="1" i="0" u="sng" strike="noStrike" kern="1200" cap="none" spc="-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5"/>
              </a:rPr>
              <a:t>PDSA cycle</a:t>
            </a:r>
            <a:r>
              <a:rPr kumimoji="0" sz="1600" b="1" i="0" u="none" strike="noStrike" kern="1200" cap="none" spc="-10"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hlinkClick r:id="rId5"/>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with</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your</a:t>
            </a:r>
            <a:r>
              <a:rPr kumimoji="0"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team</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to</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address</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your</a:t>
            </a:r>
            <a:r>
              <a:rPr kumimoji="0" sz="1600" b="0" i="0" u="none" strike="noStrike" kern="1200" cap="none" spc="-5" normalizeH="0" baseline="0" noProof="0" dirty="0">
                <a:ln>
                  <a:noFill/>
                </a:ln>
                <a:solidFill>
                  <a:srgbClr val="6B94FC"/>
                </a:solidFill>
                <a:effectLst/>
                <a:uLnTx/>
                <a:uFillTx/>
                <a:latin typeface="Arial" panose="020B0604020202020204" pitchFamily="34" charset="0"/>
                <a:ea typeface="+mn-ea"/>
                <a:cs typeface="Arial" panose="020B0604020202020204" pitchFamily="34" charset="0"/>
              </a:rPr>
              <a:t> </a:t>
            </a:r>
            <a:r>
              <a:rPr kumimoji="0" sz="1600" b="0" i="0" u="sng" strike="noStrike" kern="1200" cap="none" spc="-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6"/>
              </a:rPr>
              <a:t>30-60-90-day</a:t>
            </a:r>
            <a:r>
              <a:rPr kumimoji="0" sz="1600" b="0" i="0" u="sng" strike="noStrike" kern="1200" cap="none" spc="10"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6"/>
              </a:rPr>
              <a:t> </a:t>
            </a:r>
            <a:r>
              <a:rPr kumimoji="0" sz="1600" b="0" i="0" u="sng" strike="noStrike" kern="1200" cap="none" spc="-5" normalizeH="0" baseline="0" noProof="0" dirty="0">
                <a:ln>
                  <a:noFill/>
                </a:ln>
                <a:solidFill>
                  <a:srgbClr val="6B94FC"/>
                </a:solidFill>
                <a:effectLst/>
                <a:uLnTx/>
                <a:uFill>
                  <a:solidFill>
                    <a:srgbClr val="6B94FC"/>
                  </a:solidFill>
                </a:uFill>
                <a:latin typeface="Arial" panose="020B0604020202020204" pitchFamily="34" charset="0"/>
                <a:ea typeface="+mn-ea"/>
                <a:cs typeface="Arial" panose="020B0604020202020204" pitchFamily="34" charset="0"/>
                <a:hlinkClick r:id="rId6"/>
              </a:rPr>
              <a:t>plan</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These</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small</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tests</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of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change</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help</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your</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hospital</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test</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process/system</a:t>
            </a:r>
            <a:r>
              <a:rPr kumimoji="0" sz="1600" b="0" i="0" u="none" strike="noStrike" kern="1200" cap="none" spc="-2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changes</a:t>
            </a:r>
            <a:r>
              <a:rPr kumimoji="0" sz="1600" b="0" i="0" u="none" strike="noStrike" kern="1200" cap="none" spc="2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to</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reach</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initiative</a:t>
            </a:r>
            <a:r>
              <a:rPr kumimoji="0"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goals.</a:t>
            </a:r>
            <a:r>
              <a:rPr kumimoji="0"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1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4965" marR="5080" lvl="0" indent="-342900" algn="l" defTabSz="914400" rtl="0" eaLnBrk="1" fontAlgn="auto" latinLnBrk="0" hangingPunct="1">
              <a:lnSpc>
                <a:spcPct val="107000"/>
              </a:lnSpc>
              <a:spcBef>
                <a:spcPts val="0"/>
              </a:spcBef>
              <a:spcAft>
                <a:spcPts val="0"/>
              </a:spcAft>
              <a:buClrTx/>
              <a:buSzTx/>
              <a:buFontTx/>
              <a:buAutoNum type="arabicPeriod" startAt="6"/>
              <a:tabLst>
                <a:tab pos="355600" algn="l"/>
                <a:tab pos="356235" algn="l"/>
              </a:tabLst>
              <a:defRPr/>
            </a:pPr>
            <a:endParaRPr kumimoji="0" lang="en-US" sz="1600" b="0" i="0" u="none" strike="noStrike" kern="1200" cap="none" spc="-1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4965" marR="5080" lvl="0" indent="-342900" algn="l" defTabSz="914400" rtl="0" eaLnBrk="1" fontAlgn="auto" latinLnBrk="0" hangingPunct="1">
              <a:lnSpc>
                <a:spcPct val="107000"/>
              </a:lnSpc>
              <a:spcBef>
                <a:spcPts val="0"/>
              </a:spcBef>
              <a:spcAft>
                <a:spcPts val="0"/>
              </a:spcAft>
              <a:buClrTx/>
              <a:buSzTx/>
              <a:buFontTx/>
              <a:buAutoNum type="arabicPeriod" startAt="6"/>
              <a:tabLst>
                <a:tab pos="355600" algn="l"/>
                <a:tab pos="356235" algn="l"/>
              </a:tabLst>
              <a:defRPr/>
            </a:pPr>
            <a:r>
              <a:rPr kumimoji="0" sz="1600" b="0" i="0" u="none" strike="noStrike" kern="1200" cap="none" spc="-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Consider </a:t>
            </a:r>
            <a:r>
              <a:rPr kumimoji="0" sz="1600" b="1"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scheduling a BE </a:t>
            </a:r>
            <a:r>
              <a:rPr kumimoji="0" sz="1600" b="1"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kick-off meeting </a:t>
            </a:r>
            <a:r>
              <a:rPr kumimoji="0" sz="1600" b="1"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and </a:t>
            </a:r>
            <a:r>
              <a:rPr kumimoji="0" sz="1600" b="1"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/or </a:t>
            </a:r>
            <a:r>
              <a:rPr kumimoji="0" sz="1600" b="1"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grand </a:t>
            </a:r>
            <a:r>
              <a:rPr kumimoji="0" sz="1600" b="1"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rounds </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to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officially announce the launch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of </a:t>
            </a:r>
            <a:r>
              <a:rPr kumimoji="0" sz="1600" b="0" i="0" u="none" strike="noStrike" kern="1200" cap="none" spc="-30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your</a:t>
            </a:r>
            <a:r>
              <a:rPr kumimoji="0"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hospital</a:t>
            </a:r>
            <a:r>
              <a:rPr kumimoji="0"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BE</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initiative</a:t>
            </a:r>
            <a:r>
              <a:rPr kumimoji="0" sz="1600" b="0" i="0" u="none" strike="noStrike" kern="1200" cap="none" spc="3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work.</a:t>
            </a:r>
            <a:r>
              <a:rPr kumimoji="0" sz="1600" b="0" i="0" u="none" strike="noStrike" kern="1200" cap="none" spc="-3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endParaRPr kumimoji="0" lang="en-US" sz="1600" b="0" i="0" u="none" strike="noStrike" kern="1200" cap="none" spc="-3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4965" marR="5080" lvl="0" indent="-342900" algn="l" defTabSz="914400" rtl="0" eaLnBrk="1" fontAlgn="auto" latinLnBrk="0" hangingPunct="1">
              <a:lnSpc>
                <a:spcPct val="107000"/>
              </a:lnSpc>
              <a:spcBef>
                <a:spcPts val="0"/>
              </a:spcBef>
              <a:spcAft>
                <a:spcPts val="0"/>
              </a:spcAft>
              <a:buClrTx/>
              <a:buSzTx/>
              <a:buFontTx/>
              <a:buAutoNum type="arabicPeriod" startAt="6"/>
              <a:tabLst>
                <a:tab pos="355600" algn="l"/>
                <a:tab pos="356235" algn="l"/>
              </a:tabLst>
              <a:defRPr/>
            </a:pPr>
            <a:endParaRPr kumimoji="0" lang="en-US" sz="1600" b="0"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4965" marR="5080" lvl="0" indent="-342900" algn="l" defTabSz="914400" rtl="0" eaLnBrk="1" fontAlgn="auto" latinLnBrk="0" hangingPunct="1">
              <a:lnSpc>
                <a:spcPct val="107100"/>
              </a:lnSpc>
              <a:spcBef>
                <a:spcPts val="100"/>
              </a:spcBef>
              <a:spcAft>
                <a:spcPts val="0"/>
              </a:spcAft>
              <a:buClrTx/>
              <a:buSzTx/>
              <a:buFontTx/>
              <a:buAutoNum type="arabicPeriod" startAt="9"/>
              <a:tabLst>
                <a:tab pos="354965" algn="l"/>
                <a:tab pos="355600" algn="l"/>
              </a:tabLst>
              <a:defRPr/>
            </a:pP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Review</a:t>
            </a: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implicit</a:t>
            </a:r>
            <a:r>
              <a:rPr kumimoji="0" lang="en-US" sz="1600" b="1"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bias</a:t>
            </a:r>
            <a:r>
              <a:rPr kumimoji="0" lang="en-US" sz="1600" b="1"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training</a:t>
            </a:r>
            <a:r>
              <a:rPr kumimoji="0" lang="en-US" sz="1600" b="1" i="0" u="none" strike="noStrike" kern="1200" cap="none" spc="-3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resources</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and</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create</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a:t>
            </a: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plan</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for</a:t>
            </a:r>
            <a:r>
              <a:rPr kumimoji="0" lang="en-US" sz="1600" b="0" i="0" u="none" strike="noStrike" kern="1200" cap="none" spc="-3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implementation</a:t>
            </a:r>
            <a:r>
              <a:rPr kumimoji="0" lang="en-US"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and</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completion</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of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implicit</a:t>
            </a: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bias</a:t>
            </a:r>
            <a:r>
              <a:rPr kumimoji="0" lang="en-US"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training</a:t>
            </a:r>
            <a:r>
              <a:rPr kumimoji="0" lang="en-US"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by</a:t>
            </a:r>
            <a:r>
              <a:rPr kumimoji="0" lang="en-US"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L&amp;D</a:t>
            </a: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OB</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providers</a:t>
            </a:r>
            <a:r>
              <a:rPr kumimoji="0" lang="en-US" sz="1600" b="0" i="0" u="none" strike="noStrike" kern="1200" cap="none" spc="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nursing</a:t>
            </a:r>
            <a:r>
              <a:rPr kumimoji="0" lang="en-US" sz="1600" b="0" i="0" u="none" strike="noStrike" kern="1200" cap="none" spc="15"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rPr>
              <a:t>, and all staff that interact with pregnant/postpartum patients, plan for QI team member to participate in SPEAK UP Training, for train the trainer, to provide additional engagement and follow up training for providers and staff.  </a:t>
            </a:r>
            <a:endParaRPr kumimoji="0" lang="en-US" sz="1600" b="0" i="0" u="none" strike="noStrike" kern="1200" cap="none" spc="-10" normalizeH="0" baseline="0" noProof="0" dirty="0" smtClean="0">
              <a:ln>
                <a:noFill/>
              </a:ln>
              <a:solidFill>
                <a:srgbClr val="21252A"/>
              </a:solidFill>
              <a:effectLst/>
              <a:uLnTx/>
              <a:uFillTx/>
              <a:latin typeface="Arial" panose="020B0604020202020204" pitchFamily="34" charset="0"/>
              <a:ea typeface="+mn-ea"/>
              <a:cs typeface="Arial" panose="020B0604020202020204" pitchFamily="34" charset="0"/>
            </a:endParaRPr>
          </a:p>
          <a:p>
            <a:pPr marL="354965" marR="5080" lvl="0" indent="-342900" algn="l" defTabSz="914400" rtl="0" eaLnBrk="1" fontAlgn="auto" latinLnBrk="0" hangingPunct="1">
              <a:lnSpc>
                <a:spcPct val="107100"/>
              </a:lnSpc>
              <a:spcBef>
                <a:spcPts val="100"/>
              </a:spcBef>
              <a:spcAft>
                <a:spcPts val="0"/>
              </a:spcAft>
              <a:buClrTx/>
              <a:buSzTx/>
              <a:buFontTx/>
              <a:buAutoNum type="arabicPeriod" startAt="9"/>
              <a:tabLst>
                <a:tab pos="354965" algn="l"/>
                <a:tab pos="355600" algn="l"/>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4965" marR="0" lvl="0" indent="-342900" algn="l" defTabSz="914400" rtl="0" eaLnBrk="1" fontAlgn="auto" latinLnBrk="0" hangingPunct="1">
              <a:lnSpc>
                <a:spcPct val="100000"/>
              </a:lnSpc>
              <a:spcBef>
                <a:spcPts val="120"/>
              </a:spcBef>
              <a:spcAft>
                <a:spcPts val="0"/>
              </a:spcAft>
              <a:buClrTx/>
              <a:buSzTx/>
              <a:buFontTx/>
              <a:buAutoNum type="arabicPeriod" startAt="9"/>
              <a:tabLst>
                <a:tab pos="355600" algn="l"/>
              </a:tabLst>
              <a:defRPr/>
            </a:pP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Reach</a:t>
            </a:r>
            <a:r>
              <a:rPr kumimoji="0" lang="en-US" sz="1600" b="0" i="0" u="none" strike="noStrike" kern="1200" cap="none" spc="-3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out</a:t>
            </a:r>
            <a:r>
              <a:rPr kumimoji="0" lang="en-US"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to</a:t>
            </a:r>
            <a:r>
              <a:rPr kumimoji="0" lang="en-US"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ILPQC </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with</a:t>
            </a:r>
            <a:r>
              <a:rPr kumimoji="0" lang="en-US"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any</a:t>
            </a:r>
            <a:r>
              <a:rPr kumimoji="0" lang="en-US"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questions</a:t>
            </a:r>
            <a:r>
              <a:rPr kumimoji="0" lang="en-US"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or</a:t>
            </a:r>
            <a:r>
              <a:rPr kumimoji="0" lang="en-US" sz="1600" b="0" i="0" u="none" strike="noStrike" kern="1200" cap="none" spc="-4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1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for</a:t>
            </a:r>
            <a:r>
              <a:rPr kumimoji="0" lang="en-US" sz="1600" b="0" i="0" u="none" strike="noStrike" kern="1200" cap="none" spc="-1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clarification</a:t>
            </a:r>
            <a:r>
              <a:rPr kumimoji="0" lang="en-US" sz="1600" b="0" i="0" u="none" strike="noStrike" kern="1200" cap="none" spc="-5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we</a:t>
            </a:r>
            <a:r>
              <a:rPr kumimoji="0" lang="en-US"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are</a:t>
            </a:r>
            <a:r>
              <a:rPr kumimoji="0" lang="en-US" sz="1600" b="0" i="0" u="none" strike="noStrike" kern="1200" cap="none" spc="-3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here</a:t>
            </a:r>
            <a:r>
              <a:rPr kumimoji="0" lang="en-US" sz="1600" b="0" i="0" u="none" strike="noStrike" kern="1200" cap="none" spc="-3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5"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to</a:t>
            </a:r>
            <a:r>
              <a:rPr kumimoji="0" lang="en-US" sz="1600" b="0" i="0" u="none" strike="noStrike" kern="1200" cap="none" spc="-2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rgbClr val="21252A"/>
                </a:solidFill>
                <a:effectLst/>
                <a:uLnTx/>
                <a:uFillTx/>
                <a:latin typeface="Arial" panose="020B0604020202020204" pitchFamily="34" charset="0"/>
                <a:ea typeface="+mn-ea"/>
                <a:cs typeface="Arial" panose="020B0604020202020204" pitchFamily="34" charset="0"/>
              </a:rPr>
              <a:t>help!</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5600" marR="59690" lvl="0" indent="-635" algn="l" defTabSz="914400" rtl="0" eaLnBrk="1" fontAlgn="auto" latinLnBrk="0" hangingPunct="1">
              <a:lnSpc>
                <a:spcPts val="1789"/>
              </a:lnSpc>
              <a:spcBef>
                <a:spcPts val="5"/>
              </a:spcBef>
              <a:spcAft>
                <a:spcPts val="0"/>
              </a:spcAft>
              <a:buClrTx/>
              <a:buSzTx/>
              <a:buFontTx/>
              <a:buNone/>
              <a:tabLst/>
              <a:defRPr/>
            </a:pPr>
            <a:endParaRPr kumimoji="0" sz="15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2" name="object 12"/>
          <p:cNvSpPr txBox="1"/>
          <p:nvPr/>
        </p:nvSpPr>
        <p:spPr>
          <a:xfrm>
            <a:off x="11306047" y="6444639"/>
            <a:ext cx="196215"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33</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pic>
        <p:nvPicPr>
          <p:cNvPr id="10" name="Picture 9"/>
          <p:cNvPicPr>
            <a:picLocks noChangeAspect="1"/>
          </p:cNvPicPr>
          <p:nvPr/>
        </p:nvPicPr>
        <p:blipFill>
          <a:blip r:embed="rId7"/>
          <a:stretch>
            <a:fillRect/>
          </a:stretch>
        </p:blipFill>
        <p:spPr>
          <a:xfrm>
            <a:off x="8417419" y="1621723"/>
            <a:ext cx="3084843" cy="1975275"/>
          </a:xfrm>
          <a:prstGeom prst="rect">
            <a:avLst/>
          </a:prstGeom>
        </p:spPr>
      </p:pic>
      <p:pic>
        <p:nvPicPr>
          <p:cNvPr id="11" name="Picture 10"/>
          <p:cNvPicPr>
            <a:picLocks noChangeAspect="1"/>
          </p:cNvPicPr>
          <p:nvPr/>
        </p:nvPicPr>
        <p:blipFill>
          <a:blip r:embed="rId8"/>
          <a:stretch>
            <a:fillRect/>
          </a:stretch>
        </p:blipFill>
        <p:spPr>
          <a:xfrm>
            <a:off x="7893151" y="3608909"/>
            <a:ext cx="3779848" cy="2365453"/>
          </a:xfrm>
          <a:prstGeom prst="rect">
            <a:avLst/>
          </a:prstGeom>
        </p:spPr>
      </p:pic>
    </p:spTree>
    <p:extLst>
      <p:ext uri="{BB962C8B-B14F-4D97-AF65-F5344CB8AC3E}">
        <p14:creationId xmlns:p14="http://schemas.microsoft.com/office/powerpoint/2010/main" val="35730324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object 3"/>
          <p:cNvGrpSpPr/>
          <p:nvPr/>
        </p:nvGrpSpPr>
        <p:grpSpPr>
          <a:xfrm>
            <a:off x="7191756" y="0"/>
            <a:ext cx="5000625" cy="1426845"/>
            <a:chOff x="7191756" y="0"/>
            <a:chExt cx="5000625" cy="1426845"/>
          </a:xfrm>
        </p:grpSpPr>
        <p:pic>
          <p:nvPicPr>
            <p:cNvPr id="4" name="object 4"/>
            <p:cNvPicPr/>
            <p:nvPr/>
          </p:nvPicPr>
          <p:blipFill>
            <a:blip r:embed="rId3" cstate="print"/>
            <a:stretch>
              <a:fillRect/>
            </a:stretch>
          </p:blipFill>
          <p:spPr>
            <a:xfrm>
              <a:off x="9264396" y="228600"/>
              <a:ext cx="2025395" cy="911351"/>
            </a:xfrm>
            <a:prstGeom prst="rect">
              <a:avLst/>
            </a:prstGeom>
          </p:spPr>
        </p:pic>
        <p:pic>
          <p:nvPicPr>
            <p:cNvPr id="5" name="object 5"/>
            <p:cNvPicPr/>
            <p:nvPr/>
          </p:nvPicPr>
          <p:blipFill>
            <a:blip r:embed="rId4" cstate="print"/>
            <a:stretch>
              <a:fillRect/>
            </a:stretch>
          </p:blipFill>
          <p:spPr>
            <a:xfrm>
              <a:off x="7191756"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object 7"/>
          <p:cNvSpPr txBox="1">
            <a:spLocks noGrp="1"/>
          </p:cNvSpPr>
          <p:nvPr>
            <p:ph type="title"/>
          </p:nvPr>
        </p:nvSpPr>
        <p:spPr>
          <a:xfrm>
            <a:off x="152400" y="124201"/>
            <a:ext cx="10972800" cy="1324610"/>
          </a:xfrm>
          <a:prstGeom prst="rect">
            <a:avLst/>
          </a:prstGeom>
          <a:noFill/>
        </p:spPr>
        <p:txBody>
          <a:bodyPr vert="horz" wrap="square" lIns="0" tIns="347980" rIns="0" bIns="0" rtlCol="0">
            <a:spAutoFit/>
          </a:bodyPr>
          <a:lstStyle/>
          <a:p>
            <a:pPr marL="90170">
              <a:lnSpc>
                <a:spcPct val="100000"/>
              </a:lnSpc>
              <a:spcBef>
                <a:spcPts val="2740"/>
              </a:spcBef>
            </a:pPr>
            <a:r>
              <a:rPr sz="3600" spc="-5" dirty="0"/>
              <a:t>Next</a:t>
            </a:r>
            <a:r>
              <a:rPr sz="3600" spc="-25" dirty="0"/>
              <a:t> </a:t>
            </a:r>
            <a:r>
              <a:rPr sz="3600" spc="-5" dirty="0"/>
              <a:t>Steps for</a:t>
            </a:r>
            <a:r>
              <a:rPr sz="3600" spc="5" dirty="0"/>
              <a:t> </a:t>
            </a:r>
            <a:r>
              <a:rPr sz="3600" spc="-5" dirty="0"/>
              <a:t>Birth</a:t>
            </a:r>
            <a:r>
              <a:rPr sz="3600" spc="-20" dirty="0"/>
              <a:t> </a:t>
            </a:r>
            <a:r>
              <a:rPr sz="3600" spc="-5" dirty="0"/>
              <a:t>Equity</a:t>
            </a:r>
            <a:endParaRPr sz="3600" dirty="0"/>
          </a:p>
        </p:txBody>
      </p:sp>
      <p:sp>
        <p:nvSpPr>
          <p:cNvPr id="8" name="object 8"/>
          <p:cNvSpPr txBox="1"/>
          <p:nvPr/>
        </p:nvSpPr>
        <p:spPr>
          <a:xfrm>
            <a:off x="376983" y="1432241"/>
            <a:ext cx="6712584" cy="5012398"/>
          </a:xfrm>
          <a:prstGeom prst="rect">
            <a:avLst/>
          </a:prstGeom>
        </p:spPr>
        <p:txBody>
          <a:bodyPr vert="horz" wrap="square" lIns="0" tIns="135890" rIns="0" bIns="0" rtlCol="0">
            <a:spAutoFit/>
          </a:bodyPr>
          <a:lstStyle/>
          <a:p>
            <a:pPr marL="241300" marR="270510" lvl="0" indent="-229235" algn="l" defTabSz="914400" rtl="0" eaLnBrk="1" fontAlgn="auto" latinLnBrk="0" hangingPunct="1">
              <a:lnSpc>
                <a:spcPct val="70000"/>
              </a:lnSpc>
              <a:spcBef>
                <a:spcPts val="1070"/>
              </a:spcBef>
              <a:spcAft>
                <a:spcPts val="0"/>
              </a:spcAft>
              <a:buClr>
                <a:srgbClr val="F5668F"/>
              </a:buClr>
              <a:buSzTx/>
              <a:buFontTx/>
              <a:buChar char="•"/>
              <a:tabLst>
                <a:tab pos="241935" algn="l"/>
              </a:tabLst>
              <a:defRPr/>
            </a:pPr>
            <a:r>
              <a:rPr kumimoji="0" sz="2700" b="0" i="0" u="none" strike="noStrike" kern="1200" cap="none" spc="-5" normalizeH="0" baseline="0" noProof="0" dirty="0">
                <a:ln>
                  <a:noFill/>
                </a:ln>
                <a:solidFill>
                  <a:prstClr val="black"/>
                </a:solidFill>
                <a:effectLst/>
                <a:uLnTx/>
                <a:uFillTx/>
                <a:latin typeface="Arial"/>
                <a:ea typeface="+mn-ea"/>
                <a:cs typeface="Arial"/>
              </a:rPr>
              <a:t>Complete Birth Equity Readiness Survey </a:t>
            </a:r>
            <a:r>
              <a:rPr kumimoji="0" sz="2700" b="0" i="0" u="none" strike="noStrike" kern="1200" cap="none" spc="-740" normalizeH="0" baseline="0" noProof="0" dirty="0">
                <a:ln>
                  <a:noFill/>
                </a:ln>
                <a:solidFill>
                  <a:prstClr val="black"/>
                </a:solidFill>
                <a:effectLst/>
                <a:uLnTx/>
                <a:uFillTx/>
                <a:latin typeface="Arial"/>
                <a:ea typeface="+mn-ea"/>
                <a:cs typeface="Arial"/>
              </a:rPr>
              <a:t> </a:t>
            </a:r>
            <a:r>
              <a:rPr kumimoji="0" sz="2700" b="0" i="0" u="none" strike="noStrike" kern="1200" cap="none" spc="-5" normalizeH="0" baseline="0" noProof="0" dirty="0">
                <a:ln>
                  <a:noFill/>
                </a:ln>
                <a:solidFill>
                  <a:prstClr val="black"/>
                </a:solidFill>
                <a:effectLst/>
                <a:uLnTx/>
                <a:uFillTx/>
                <a:latin typeface="Arial"/>
                <a:ea typeface="+mn-ea"/>
                <a:cs typeface="Arial"/>
              </a:rPr>
              <a:t>by</a:t>
            </a:r>
            <a:r>
              <a:rPr kumimoji="0" sz="2700" b="0" i="0" u="none" strike="noStrike" kern="1200" cap="none" spc="-10" normalizeH="0" baseline="0" noProof="0" dirty="0">
                <a:ln>
                  <a:noFill/>
                </a:ln>
                <a:solidFill>
                  <a:prstClr val="black"/>
                </a:solidFill>
                <a:effectLst/>
                <a:uLnTx/>
                <a:uFillTx/>
                <a:latin typeface="Arial"/>
                <a:ea typeface="+mn-ea"/>
                <a:cs typeface="Arial"/>
              </a:rPr>
              <a:t> </a:t>
            </a:r>
            <a:r>
              <a:rPr kumimoji="0" lang="en-US" sz="2700" b="1" i="0" u="heavy" strike="noStrike" kern="1200" cap="none" spc="-10" normalizeH="0" baseline="0" noProof="0" dirty="0" smtClean="0">
                <a:ln>
                  <a:noFill/>
                </a:ln>
                <a:solidFill>
                  <a:prstClr val="black"/>
                </a:solidFill>
                <a:effectLst/>
                <a:uLnTx/>
                <a:uFill>
                  <a:solidFill>
                    <a:srgbClr val="000000"/>
                  </a:solidFill>
                </a:uFill>
                <a:latin typeface="Arial"/>
                <a:ea typeface="+mn-ea"/>
                <a:cs typeface="Arial"/>
              </a:rPr>
              <a:t>July 25</a:t>
            </a:r>
            <a:r>
              <a:rPr kumimoji="0" lang="en-US" sz="2700" b="1" i="0" u="heavy" strike="noStrike" kern="1200" cap="none" spc="-5" normalizeH="0" baseline="0" noProof="0" dirty="0" smtClean="0">
                <a:ln>
                  <a:noFill/>
                </a:ln>
                <a:solidFill>
                  <a:prstClr val="black"/>
                </a:solidFill>
                <a:effectLst/>
                <a:uLnTx/>
                <a:uFill>
                  <a:solidFill>
                    <a:srgbClr val="000000"/>
                  </a:solidFill>
                </a:uFill>
                <a:latin typeface="Arial"/>
                <a:ea typeface="+mn-ea"/>
                <a:cs typeface="Arial"/>
              </a:rPr>
              <a:t> </a:t>
            </a:r>
            <a:r>
              <a:rPr kumimoji="0" sz="2700" b="1" i="0" u="heavy" strike="noStrike" kern="1200" cap="none" spc="-35" normalizeH="0" baseline="0" noProof="0" dirty="0" smtClean="0">
                <a:ln>
                  <a:noFill/>
                </a:ln>
                <a:solidFill>
                  <a:prstClr val="black"/>
                </a:solidFill>
                <a:effectLst/>
                <a:uLnTx/>
                <a:uFill>
                  <a:solidFill>
                    <a:srgbClr val="000000"/>
                  </a:solidFill>
                </a:uFill>
                <a:latin typeface="Arial"/>
                <a:ea typeface="+mn-ea"/>
                <a:cs typeface="Arial"/>
              </a:rPr>
              <a:t>.</a:t>
            </a:r>
            <a:endParaRPr kumimoji="0" sz="2700" b="0" i="0" u="none" strike="noStrike" kern="1200" cap="none" spc="0" normalizeH="0" baseline="0" noProof="0" dirty="0">
              <a:ln>
                <a:noFill/>
              </a:ln>
              <a:solidFill>
                <a:prstClr val="black"/>
              </a:solidFill>
              <a:effectLst/>
              <a:uLnTx/>
              <a:uFillTx/>
              <a:latin typeface="Arial"/>
              <a:ea typeface="+mn-ea"/>
              <a:cs typeface="Arial"/>
            </a:endParaRPr>
          </a:p>
          <a:p>
            <a:pPr marL="241300" marR="537845" lvl="0" indent="-229235" algn="l" defTabSz="914400" rtl="0" eaLnBrk="1" fontAlgn="auto" latinLnBrk="0" hangingPunct="1">
              <a:lnSpc>
                <a:spcPct val="70000"/>
              </a:lnSpc>
              <a:spcBef>
                <a:spcPts val="2075"/>
              </a:spcBef>
              <a:spcAft>
                <a:spcPts val="0"/>
              </a:spcAft>
              <a:buClr>
                <a:srgbClr val="F5668F"/>
              </a:buClr>
              <a:buSzTx/>
              <a:buFontTx/>
              <a:buChar char="•"/>
              <a:tabLst>
                <a:tab pos="241935" algn="l"/>
                <a:tab pos="4527550" algn="l"/>
              </a:tabLst>
              <a:defRPr/>
            </a:pPr>
            <a:r>
              <a:rPr kumimoji="0" sz="2700" b="0" i="0" u="none" strike="noStrike" kern="1200" cap="none" spc="-5" normalizeH="0" baseline="0" noProof="0" dirty="0">
                <a:ln>
                  <a:noFill/>
                </a:ln>
                <a:solidFill>
                  <a:prstClr val="black"/>
                </a:solidFill>
                <a:effectLst/>
                <a:uLnTx/>
                <a:uFillTx/>
                <a:latin typeface="Arial"/>
                <a:ea typeface="+mn-ea"/>
                <a:cs typeface="Arial"/>
              </a:rPr>
              <a:t>Register </a:t>
            </a:r>
            <a:r>
              <a:rPr kumimoji="0" sz="2700" b="0" i="0" u="none" strike="noStrike" kern="1200" cap="none" spc="0" normalizeH="0" baseline="0" noProof="0" dirty="0">
                <a:ln>
                  <a:noFill/>
                </a:ln>
                <a:solidFill>
                  <a:prstClr val="black"/>
                </a:solidFill>
                <a:effectLst/>
                <a:uLnTx/>
                <a:uFillTx/>
                <a:latin typeface="Arial"/>
                <a:ea typeface="+mn-ea"/>
                <a:cs typeface="Arial"/>
              </a:rPr>
              <a:t>for </a:t>
            </a:r>
            <a:r>
              <a:rPr kumimoji="0" sz="2700" b="0" i="0" u="none" strike="noStrike" kern="1200" cap="none" spc="-5" normalizeH="0" baseline="0" noProof="0" dirty="0">
                <a:ln>
                  <a:noFill/>
                </a:ln>
                <a:solidFill>
                  <a:prstClr val="black"/>
                </a:solidFill>
                <a:effectLst/>
                <a:uLnTx/>
                <a:uFillTx/>
                <a:latin typeface="Arial"/>
                <a:ea typeface="+mn-ea"/>
                <a:cs typeface="Arial"/>
              </a:rPr>
              <a:t>and attend one of the Data </a:t>
            </a:r>
            <a:r>
              <a:rPr kumimoji="0" sz="2700" b="0" i="0" u="none" strike="noStrike" kern="1200" cap="none" spc="-740" normalizeH="0" baseline="0" noProof="0" dirty="0">
                <a:ln>
                  <a:noFill/>
                </a:ln>
                <a:solidFill>
                  <a:prstClr val="black"/>
                </a:solidFill>
                <a:effectLst/>
                <a:uLnTx/>
                <a:uFillTx/>
                <a:latin typeface="Arial"/>
                <a:ea typeface="+mn-ea"/>
                <a:cs typeface="Arial"/>
              </a:rPr>
              <a:t> </a:t>
            </a:r>
            <a:r>
              <a:rPr kumimoji="0" sz="2700" b="0" i="0" u="none" strike="noStrike" kern="1200" cap="none" spc="-5" normalizeH="0" baseline="0" noProof="0" dirty="0">
                <a:ln>
                  <a:noFill/>
                </a:ln>
                <a:solidFill>
                  <a:prstClr val="black"/>
                </a:solidFill>
                <a:effectLst/>
                <a:uLnTx/>
                <a:uFillTx/>
                <a:latin typeface="Arial"/>
                <a:ea typeface="+mn-ea"/>
                <a:cs typeface="Arial"/>
                <a:hlinkClick r:id="rId5"/>
              </a:rPr>
              <a:t>Discussion</a:t>
            </a:r>
            <a:r>
              <a:rPr kumimoji="0" sz="2700" b="0" i="0" u="none" strike="noStrike" kern="1200" cap="none" spc="0" normalizeH="0" baseline="0" noProof="0" dirty="0">
                <a:ln>
                  <a:noFill/>
                </a:ln>
                <a:solidFill>
                  <a:prstClr val="black"/>
                </a:solidFill>
                <a:effectLst/>
                <a:uLnTx/>
                <a:uFillTx/>
                <a:latin typeface="Arial"/>
                <a:ea typeface="+mn-ea"/>
                <a:cs typeface="Arial"/>
                <a:hlinkClick r:id="rId5"/>
              </a:rPr>
              <a:t> </a:t>
            </a:r>
            <a:r>
              <a:rPr kumimoji="0" sz="2700" b="0" i="0" u="none" strike="noStrike" kern="1200" cap="none" spc="-5" normalizeH="0" baseline="0" noProof="0" dirty="0">
                <a:ln>
                  <a:noFill/>
                </a:ln>
                <a:solidFill>
                  <a:prstClr val="black"/>
                </a:solidFill>
                <a:effectLst/>
                <a:uLnTx/>
                <a:uFillTx/>
                <a:latin typeface="Arial"/>
                <a:ea typeface="+mn-ea"/>
                <a:cs typeface="Arial"/>
                <a:hlinkClick r:id="rId5"/>
              </a:rPr>
              <a:t>Calls</a:t>
            </a:r>
            <a:r>
              <a:rPr kumimoji="0" sz="2700" b="0" i="0" u="none" strike="noStrike" kern="1200" cap="none" spc="30" normalizeH="0" baseline="0" noProof="0" dirty="0">
                <a:ln>
                  <a:noFill/>
                </a:ln>
                <a:solidFill>
                  <a:prstClr val="black"/>
                </a:solidFill>
                <a:effectLst/>
                <a:uLnTx/>
                <a:uFillTx/>
                <a:latin typeface="Arial"/>
                <a:ea typeface="+mn-ea"/>
                <a:cs typeface="Arial"/>
                <a:hlinkClick r:id="rId5"/>
              </a:rPr>
              <a:t> </a:t>
            </a:r>
            <a:r>
              <a:rPr kumimoji="0" sz="2700" b="1" i="0" u="heavy" strike="noStrike" kern="1200" cap="none" spc="-5" normalizeH="0" baseline="0" noProof="0" dirty="0">
                <a:ln>
                  <a:noFill/>
                </a:ln>
                <a:solidFill>
                  <a:prstClr val="black"/>
                </a:solidFill>
                <a:effectLst/>
                <a:uLnTx/>
                <a:uFill>
                  <a:solidFill>
                    <a:srgbClr val="000000"/>
                  </a:solidFill>
                </a:uFill>
                <a:latin typeface="Arial"/>
                <a:ea typeface="+mn-ea"/>
                <a:cs typeface="Arial"/>
              </a:rPr>
              <a:t>July</a:t>
            </a:r>
            <a:r>
              <a:rPr kumimoji="0" sz="2700" b="1" i="0" u="heavy" strike="noStrike" kern="1200" cap="none" spc="10" normalizeH="0" baseline="0" noProof="0" dirty="0">
                <a:ln>
                  <a:noFill/>
                </a:ln>
                <a:solidFill>
                  <a:prstClr val="black"/>
                </a:solidFill>
                <a:effectLst/>
                <a:uLnTx/>
                <a:uFill>
                  <a:solidFill>
                    <a:srgbClr val="000000"/>
                  </a:solidFill>
                </a:uFill>
                <a:latin typeface="Arial"/>
                <a:ea typeface="+mn-ea"/>
                <a:cs typeface="Arial"/>
              </a:rPr>
              <a:t> </a:t>
            </a:r>
            <a:r>
              <a:rPr kumimoji="0" sz="2700" b="1" i="0" u="heavy" strike="noStrike" kern="1200" cap="none" spc="-5" normalizeH="0" baseline="0" noProof="0" dirty="0">
                <a:ln>
                  <a:noFill/>
                </a:ln>
                <a:solidFill>
                  <a:prstClr val="black"/>
                </a:solidFill>
                <a:effectLst/>
                <a:uLnTx/>
                <a:uFill>
                  <a:solidFill>
                    <a:srgbClr val="000000"/>
                  </a:solidFill>
                </a:uFill>
                <a:latin typeface="Arial"/>
                <a:ea typeface="+mn-ea"/>
                <a:cs typeface="Arial"/>
              </a:rPr>
              <a:t>15th	or</a:t>
            </a:r>
            <a:r>
              <a:rPr kumimoji="0" sz="2700" b="1" i="0" u="heavy" strike="noStrike" kern="1200" cap="none" spc="-15" normalizeH="0" baseline="0" noProof="0" dirty="0">
                <a:ln>
                  <a:noFill/>
                </a:ln>
                <a:solidFill>
                  <a:prstClr val="black"/>
                </a:solidFill>
                <a:effectLst/>
                <a:uLnTx/>
                <a:uFill>
                  <a:solidFill>
                    <a:srgbClr val="000000"/>
                  </a:solidFill>
                </a:uFill>
                <a:latin typeface="Arial"/>
                <a:ea typeface="+mn-ea"/>
                <a:cs typeface="Arial"/>
              </a:rPr>
              <a:t> </a:t>
            </a:r>
            <a:r>
              <a:rPr kumimoji="0" sz="2700" b="1" i="0" u="heavy" strike="noStrike" kern="1200" cap="none" spc="-5" normalizeH="0" baseline="0" noProof="0" dirty="0" smtClean="0">
                <a:ln>
                  <a:noFill/>
                </a:ln>
                <a:solidFill>
                  <a:prstClr val="black"/>
                </a:solidFill>
                <a:effectLst/>
                <a:uLnTx/>
                <a:uFill>
                  <a:solidFill>
                    <a:srgbClr val="000000"/>
                  </a:solidFill>
                </a:uFill>
                <a:latin typeface="Arial"/>
                <a:ea typeface="+mn-ea"/>
                <a:cs typeface="Arial"/>
              </a:rPr>
              <a:t>30</a:t>
            </a:r>
            <a:r>
              <a:rPr kumimoji="0" sz="2700" b="1" i="0" u="heavy" strike="noStrike" kern="1200" cap="none" spc="-5" normalizeH="0" baseline="30000" noProof="0" dirty="0" smtClean="0">
                <a:ln>
                  <a:noFill/>
                </a:ln>
                <a:solidFill>
                  <a:prstClr val="black"/>
                </a:solidFill>
                <a:effectLst/>
                <a:uLnTx/>
                <a:uFill>
                  <a:solidFill>
                    <a:srgbClr val="000000"/>
                  </a:solidFill>
                </a:uFill>
                <a:latin typeface="Arial"/>
                <a:ea typeface="+mn-ea"/>
                <a:cs typeface="Arial"/>
              </a:rPr>
              <a:t>th</a:t>
            </a:r>
            <a:r>
              <a:rPr kumimoji="0" lang="en-US" sz="2700" b="1" i="0" u="heavy" strike="noStrike" kern="1200" cap="none" spc="-5" normalizeH="0" baseline="0" noProof="0" dirty="0" smtClean="0">
                <a:ln>
                  <a:noFill/>
                </a:ln>
                <a:solidFill>
                  <a:prstClr val="black"/>
                </a:solidFill>
                <a:effectLst/>
                <a:uLnTx/>
                <a:uFill>
                  <a:solidFill>
                    <a:srgbClr val="000000"/>
                  </a:solidFill>
                </a:uFill>
                <a:latin typeface="Arial"/>
                <a:ea typeface="+mn-ea"/>
                <a:cs typeface="Arial"/>
              </a:rPr>
              <a:t> at 12:00pm</a:t>
            </a:r>
            <a:endParaRPr kumimoji="0" sz="27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
                <a:srgbClr val="F5668F"/>
              </a:buClr>
              <a:buSzTx/>
              <a:buFont typeface="Arial"/>
              <a:buChar char="•"/>
              <a:tabLst/>
              <a:defRPr/>
            </a:pPr>
            <a:endParaRPr kumimoji="0" sz="2750" b="0" i="0" u="none" strike="noStrike" kern="1200" cap="none" spc="0" normalizeH="0" baseline="0" noProof="0" dirty="0">
              <a:ln>
                <a:noFill/>
              </a:ln>
              <a:solidFill>
                <a:prstClr val="black"/>
              </a:solidFill>
              <a:effectLst/>
              <a:uLnTx/>
              <a:uFillTx/>
              <a:latin typeface="Arial"/>
              <a:ea typeface="+mn-ea"/>
              <a:cs typeface="Arial"/>
            </a:endParaRPr>
          </a:p>
          <a:p>
            <a:pPr marL="241300" marR="5715" lvl="0" indent="-229235" algn="l" defTabSz="914400" rtl="0" eaLnBrk="1" fontAlgn="auto" latinLnBrk="0" hangingPunct="1">
              <a:lnSpc>
                <a:spcPct val="70000"/>
              </a:lnSpc>
              <a:spcBef>
                <a:spcPts val="0"/>
              </a:spcBef>
              <a:spcAft>
                <a:spcPts val="0"/>
              </a:spcAft>
              <a:buClr>
                <a:srgbClr val="F5668F"/>
              </a:buClr>
              <a:buSzTx/>
              <a:buFontTx/>
              <a:buChar char="•"/>
              <a:tabLst>
                <a:tab pos="241935" algn="l"/>
              </a:tabLst>
              <a:defRPr/>
            </a:pPr>
            <a:r>
              <a:rPr kumimoji="0" sz="2700" b="0" i="0" u="none" strike="noStrike" kern="1200" cap="none" spc="-5" normalizeH="0" baseline="0" noProof="0" dirty="0">
                <a:ln>
                  <a:noFill/>
                </a:ln>
                <a:solidFill>
                  <a:prstClr val="black"/>
                </a:solidFill>
                <a:effectLst/>
                <a:uLnTx/>
                <a:uFillTx/>
                <a:latin typeface="Arial"/>
                <a:ea typeface="+mn-ea"/>
                <a:cs typeface="Arial"/>
              </a:rPr>
              <a:t>Mark you calendar </a:t>
            </a:r>
            <a:r>
              <a:rPr kumimoji="0" sz="2700" b="0" i="0" u="none" strike="noStrike" kern="1200" cap="none" spc="0" normalizeH="0" baseline="0" noProof="0" dirty="0">
                <a:ln>
                  <a:noFill/>
                </a:ln>
                <a:solidFill>
                  <a:prstClr val="black"/>
                </a:solidFill>
                <a:effectLst/>
                <a:uLnTx/>
                <a:uFillTx/>
                <a:latin typeface="Arial"/>
                <a:ea typeface="+mn-ea"/>
                <a:cs typeface="Arial"/>
              </a:rPr>
              <a:t>for </a:t>
            </a:r>
            <a:r>
              <a:rPr kumimoji="0" sz="2700" b="0" i="0" u="none" strike="noStrike" kern="1200" cap="none" spc="-5" normalizeH="0" baseline="0" noProof="0" dirty="0">
                <a:ln>
                  <a:noFill/>
                </a:ln>
                <a:solidFill>
                  <a:prstClr val="black"/>
                </a:solidFill>
                <a:effectLst/>
                <a:uLnTx/>
                <a:uFillTx/>
                <a:latin typeface="Arial"/>
                <a:ea typeface="+mn-ea"/>
                <a:cs typeface="Arial"/>
              </a:rPr>
              <a:t>the BE monthly </a:t>
            </a:r>
            <a:r>
              <a:rPr kumimoji="0" sz="2700" b="0" i="0" u="none" strike="noStrike" kern="1200" cap="none" spc="0" normalizeH="0" baseline="0" noProof="0" dirty="0">
                <a:ln>
                  <a:noFill/>
                </a:ln>
                <a:solidFill>
                  <a:prstClr val="black"/>
                </a:solidFill>
                <a:effectLst/>
                <a:uLnTx/>
                <a:uFillTx/>
                <a:latin typeface="Arial"/>
                <a:ea typeface="+mn-ea"/>
                <a:cs typeface="Arial"/>
              </a:rPr>
              <a:t> </a:t>
            </a:r>
            <a:r>
              <a:rPr kumimoji="0" sz="2700" b="0" i="0" u="none" strike="noStrike" kern="1200" cap="none" spc="-5" normalizeH="0" baseline="0" noProof="0" dirty="0">
                <a:ln>
                  <a:noFill/>
                </a:ln>
                <a:solidFill>
                  <a:prstClr val="black"/>
                </a:solidFill>
                <a:effectLst/>
                <a:uLnTx/>
                <a:uFillTx/>
                <a:latin typeface="Arial"/>
                <a:ea typeface="+mn-ea"/>
                <a:cs typeface="Arial"/>
              </a:rPr>
              <a:t>webinars</a:t>
            </a:r>
            <a:r>
              <a:rPr kumimoji="0" sz="2700" b="0" i="0" u="none" strike="noStrike" kern="1200" cap="none" spc="-15" normalizeH="0" baseline="0" noProof="0" dirty="0">
                <a:ln>
                  <a:noFill/>
                </a:ln>
                <a:solidFill>
                  <a:prstClr val="black"/>
                </a:solidFill>
                <a:effectLst/>
                <a:uLnTx/>
                <a:uFillTx/>
                <a:latin typeface="Arial"/>
                <a:ea typeface="+mn-ea"/>
                <a:cs typeface="Arial"/>
              </a:rPr>
              <a:t> </a:t>
            </a:r>
            <a:r>
              <a:rPr kumimoji="0" sz="2700" b="0" i="0" u="none" strike="noStrike" kern="1200" cap="none" spc="0" normalizeH="0" baseline="0" noProof="0" dirty="0">
                <a:ln>
                  <a:noFill/>
                </a:ln>
                <a:solidFill>
                  <a:prstClr val="black"/>
                </a:solidFill>
                <a:effectLst/>
                <a:uLnTx/>
                <a:uFillTx/>
                <a:latin typeface="Arial"/>
                <a:ea typeface="+mn-ea"/>
                <a:cs typeface="Arial"/>
              </a:rPr>
              <a:t>starting</a:t>
            </a:r>
            <a:r>
              <a:rPr kumimoji="0" sz="2700" b="0" i="0" u="none" strike="noStrike" kern="1200" cap="none" spc="-25" normalizeH="0" baseline="0" noProof="0" dirty="0">
                <a:ln>
                  <a:noFill/>
                </a:ln>
                <a:solidFill>
                  <a:prstClr val="black"/>
                </a:solidFill>
                <a:effectLst/>
                <a:uLnTx/>
                <a:uFillTx/>
                <a:latin typeface="Arial"/>
                <a:ea typeface="+mn-ea"/>
                <a:cs typeface="Arial"/>
              </a:rPr>
              <a:t> </a:t>
            </a:r>
            <a:r>
              <a:rPr kumimoji="0" sz="2700" b="1" i="0" u="heavy" strike="noStrike" kern="1200" cap="none" spc="-10" normalizeH="0" baseline="0" noProof="0" dirty="0">
                <a:ln>
                  <a:noFill/>
                </a:ln>
                <a:solidFill>
                  <a:prstClr val="black"/>
                </a:solidFill>
                <a:effectLst/>
                <a:uLnTx/>
                <a:uFill>
                  <a:solidFill>
                    <a:srgbClr val="000000"/>
                  </a:solidFill>
                </a:uFill>
                <a:latin typeface="Arial"/>
                <a:ea typeface="+mn-ea"/>
                <a:cs typeface="Arial"/>
              </a:rPr>
              <a:t>August</a:t>
            </a:r>
            <a:r>
              <a:rPr kumimoji="0" sz="2700" b="1" i="0" u="heavy" strike="noStrike" kern="1200" cap="none" spc="0" normalizeH="0" baseline="0" noProof="0" dirty="0">
                <a:ln>
                  <a:noFill/>
                </a:ln>
                <a:solidFill>
                  <a:prstClr val="black"/>
                </a:solidFill>
                <a:effectLst/>
                <a:uLnTx/>
                <a:uFill>
                  <a:solidFill>
                    <a:srgbClr val="000000"/>
                  </a:solidFill>
                </a:uFill>
                <a:latin typeface="Arial"/>
                <a:ea typeface="+mn-ea"/>
                <a:cs typeface="Arial"/>
              </a:rPr>
              <a:t> </a:t>
            </a:r>
            <a:r>
              <a:rPr kumimoji="0" sz="2700" b="1" i="0" u="heavy" strike="noStrike" kern="1200" cap="none" spc="-5" normalizeH="0" baseline="0" noProof="0" dirty="0">
                <a:ln>
                  <a:noFill/>
                </a:ln>
                <a:solidFill>
                  <a:prstClr val="black"/>
                </a:solidFill>
                <a:effectLst/>
                <a:uLnTx/>
                <a:uFill>
                  <a:solidFill>
                    <a:srgbClr val="000000"/>
                  </a:solidFill>
                </a:uFill>
                <a:latin typeface="Arial"/>
                <a:ea typeface="+mn-ea"/>
                <a:cs typeface="Arial"/>
              </a:rPr>
              <a:t>16th</a:t>
            </a:r>
            <a:r>
              <a:rPr kumimoji="0" sz="2700" b="1" i="0" u="heavy" strike="noStrike" kern="1200" cap="none" spc="-10" normalizeH="0" baseline="0" noProof="0" dirty="0">
                <a:ln>
                  <a:noFill/>
                </a:ln>
                <a:solidFill>
                  <a:prstClr val="black"/>
                </a:solidFill>
                <a:effectLst/>
                <a:uLnTx/>
                <a:uFill>
                  <a:solidFill>
                    <a:srgbClr val="000000"/>
                  </a:solidFill>
                </a:uFill>
                <a:latin typeface="Arial"/>
                <a:ea typeface="+mn-ea"/>
                <a:cs typeface="Arial"/>
              </a:rPr>
              <a:t> </a:t>
            </a:r>
            <a:r>
              <a:rPr kumimoji="0" sz="2700" b="1" i="0" u="heavy" strike="noStrike" kern="1200" cap="none" spc="-5" normalizeH="0" baseline="0" noProof="0" dirty="0">
                <a:ln>
                  <a:noFill/>
                </a:ln>
                <a:solidFill>
                  <a:prstClr val="black"/>
                </a:solidFill>
                <a:effectLst/>
                <a:uLnTx/>
                <a:uFill>
                  <a:solidFill>
                    <a:srgbClr val="000000"/>
                  </a:solidFill>
                </a:uFill>
                <a:latin typeface="Arial"/>
                <a:ea typeface="+mn-ea"/>
                <a:cs typeface="Arial"/>
              </a:rPr>
              <a:t>12-1:00pm</a:t>
            </a:r>
            <a:endParaRPr kumimoji="0" sz="2700" b="0" i="0" u="none" strike="noStrike" kern="1200" cap="none" spc="0" normalizeH="0" baseline="0" noProof="0" dirty="0">
              <a:ln>
                <a:noFill/>
              </a:ln>
              <a:solidFill>
                <a:prstClr val="black"/>
              </a:solidFill>
              <a:effectLst/>
              <a:uLnTx/>
              <a:uFillTx/>
              <a:latin typeface="Arial"/>
              <a:ea typeface="+mn-ea"/>
              <a:cs typeface="Arial"/>
            </a:endParaRPr>
          </a:p>
          <a:p>
            <a:pPr marL="241300" marR="5080" lvl="0" indent="-229235" algn="l" defTabSz="914400" rtl="0" eaLnBrk="1" fontAlgn="auto" latinLnBrk="0" hangingPunct="1">
              <a:lnSpc>
                <a:spcPct val="70000"/>
              </a:lnSpc>
              <a:spcBef>
                <a:spcPts val="2090"/>
              </a:spcBef>
              <a:spcAft>
                <a:spcPts val="0"/>
              </a:spcAft>
              <a:buClr>
                <a:srgbClr val="F5668F"/>
              </a:buClr>
              <a:buSzTx/>
              <a:buFontTx/>
              <a:buChar char="•"/>
              <a:tabLst>
                <a:tab pos="241935" algn="l"/>
              </a:tabLst>
              <a:defRPr/>
            </a:pPr>
            <a:r>
              <a:rPr kumimoji="0" sz="2700" b="0" i="0" u="none" strike="noStrike" kern="1200" cap="none" spc="-5" normalizeH="0" baseline="0" noProof="0" dirty="0">
                <a:ln>
                  <a:noFill/>
                </a:ln>
                <a:solidFill>
                  <a:prstClr val="black"/>
                </a:solidFill>
                <a:effectLst/>
                <a:uLnTx/>
                <a:uFillTx/>
                <a:latin typeface="Arial"/>
                <a:ea typeface="+mn-ea"/>
                <a:cs typeface="Arial"/>
              </a:rPr>
              <a:t>Submit baseline data collection </a:t>
            </a:r>
            <a:r>
              <a:rPr kumimoji="0" sz="2700" b="0" i="0" u="none" strike="noStrike" kern="1200" cap="none" spc="0" normalizeH="0" baseline="0" noProof="0" dirty="0">
                <a:ln>
                  <a:noFill/>
                </a:ln>
                <a:solidFill>
                  <a:prstClr val="black"/>
                </a:solidFill>
                <a:effectLst/>
                <a:uLnTx/>
                <a:uFillTx/>
                <a:latin typeface="Arial"/>
                <a:ea typeface="+mn-ea"/>
                <a:cs typeface="Arial"/>
              </a:rPr>
              <a:t>(Oct </a:t>
            </a:r>
            <a:r>
              <a:rPr kumimoji="0" sz="2700" b="0" i="0" u="none" strike="noStrike" kern="1200" cap="none" spc="-5" normalizeH="0" baseline="0" noProof="0" dirty="0">
                <a:ln>
                  <a:noFill/>
                </a:ln>
                <a:solidFill>
                  <a:prstClr val="black"/>
                </a:solidFill>
                <a:effectLst/>
                <a:uLnTx/>
                <a:uFillTx/>
                <a:latin typeface="Arial"/>
                <a:ea typeface="+mn-ea"/>
                <a:cs typeface="Arial"/>
              </a:rPr>
              <a:t>– </a:t>
            </a:r>
            <a:r>
              <a:rPr kumimoji="0" sz="2700" b="0" i="0" u="none" strike="noStrike" kern="1200" cap="none" spc="-10" normalizeH="0" baseline="0" noProof="0" dirty="0">
                <a:ln>
                  <a:noFill/>
                </a:ln>
                <a:solidFill>
                  <a:prstClr val="black"/>
                </a:solidFill>
                <a:effectLst/>
                <a:uLnTx/>
                <a:uFillTx/>
                <a:latin typeface="Arial"/>
                <a:ea typeface="+mn-ea"/>
                <a:cs typeface="Arial"/>
              </a:rPr>
              <a:t>Dec </a:t>
            </a:r>
            <a:r>
              <a:rPr kumimoji="0" sz="2700" b="0" i="0" u="none" strike="noStrike" kern="1200" cap="none" spc="-740" normalizeH="0" baseline="0" noProof="0" dirty="0">
                <a:ln>
                  <a:noFill/>
                </a:ln>
                <a:solidFill>
                  <a:prstClr val="black"/>
                </a:solidFill>
                <a:effectLst/>
                <a:uLnTx/>
                <a:uFillTx/>
                <a:latin typeface="Arial"/>
                <a:ea typeface="+mn-ea"/>
                <a:cs typeface="Arial"/>
              </a:rPr>
              <a:t> </a:t>
            </a:r>
            <a:r>
              <a:rPr kumimoji="0" sz="2700" b="0" i="0" u="none" strike="noStrike" kern="1200" cap="none" spc="-5" normalizeH="0" baseline="0" noProof="0" dirty="0">
                <a:ln>
                  <a:noFill/>
                </a:ln>
                <a:solidFill>
                  <a:prstClr val="black"/>
                </a:solidFill>
                <a:effectLst/>
                <a:uLnTx/>
                <a:uFillTx/>
                <a:latin typeface="Arial"/>
                <a:ea typeface="+mn-ea"/>
                <a:cs typeface="Arial"/>
              </a:rPr>
              <a:t>2020)</a:t>
            </a:r>
            <a:r>
              <a:rPr kumimoji="0" sz="2700" b="0" i="0" u="none" strike="noStrike" kern="1200" cap="none" spc="-10" normalizeH="0" baseline="0" noProof="0" dirty="0">
                <a:ln>
                  <a:noFill/>
                </a:ln>
                <a:solidFill>
                  <a:prstClr val="black"/>
                </a:solidFill>
                <a:effectLst/>
                <a:uLnTx/>
                <a:uFillTx/>
                <a:latin typeface="Arial"/>
                <a:ea typeface="+mn-ea"/>
                <a:cs typeface="Arial"/>
              </a:rPr>
              <a:t> </a:t>
            </a:r>
            <a:r>
              <a:rPr kumimoji="0" sz="2700" b="0" i="0" u="none" strike="noStrike" kern="1200" cap="none" spc="0" normalizeH="0" baseline="0" noProof="0" dirty="0">
                <a:ln>
                  <a:noFill/>
                </a:ln>
                <a:solidFill>
                  <a:prstClr val="black"/>
                </a:solidFill>
                <a:effectLst/>
                <a:uLnTx/>
                <a:uFillTx/>
                <a:latin typeface="Arial"/>
                <a:ea typeface="+mn-ea"/>
                <a:cs typeface="Arial"/>
              </a:rPr>
              <a:t>to</a:t>
            </a:r>
            <a:r>
              <a:rPr kumimoji="0" sz="2700" b="0" i="0" u="none" strike="noStrike" kern="1200" cap="none" spc="-10" normalizeH="0" baseline="0" noProof="0" dirty="0">
                <a:ln>
                  <a:noFill/>
                </a:ln>
                <a:solidFill>
                  <a:prstClr val="black"/>
                </a:solidFill>
                <a:effectLst/>
                <a:uLnTx/>
                <a:uFillTx/>
                <a:latin typeface="Arial"/>
                <a:ea typeface="+mn-ea"/>
                <a:cs typeface="Arial"/>
              </a:rPr>
              <a:t> REDCap</a:t>
            </a:r>
            <a:r>
              <a:rPr kumimoji="0" sz="2700" b="0" i="0" u="none" strike="noStrike" kern="1200" cap="none" spc="25" normalizeH="0" baseline="0" noProof="0" dirty="0">
                <a:ln>
                  <a:noFill/>
                </a:ln>
                <a:solidFill>
                  <a:prstClr val="black"/>
                </a:solidFill>
                <a:effectLst/>
                <a:uLnTx/>
                <a:uFillTx/>
                <a:latin typeface="Arial"/>
                <a:ea typeface="+mn-ea"/>
                <a:cs typeface="Arial"/>
              </a:rPr>
              <a:t> </a:t>
            </a:r>
            <a:r>
              <a:rPr kumimoji="0" sz="2700" b="0" i="0" u="none" strike="noStrike" kern="1200" cap="none" spc="-5" normalizeH="0" baseline="0" noProof="0" dirty="0">
                <a:ln>
                  <a:noFill/>
                </a:ln>
                <a:solidFill>
                  <a:prstClr val="black"/>
                </a:solidFill>
                <a:effectLst/>
                <a:uLnTx/>
                <a:uFillTx/>
                <a:latin typeface="Arial"/>
                <a:ea typeface="+mn-ea"/>
                <a:cs typeface="Arial"/>
              </a:rPr>
              <a:t>by</a:t>
            </a:r>
            <a:r>
              <a:rPr kumimoji="0" sz="2700" b="0" i="0" u="none" strike="noStrike" kern="1200" cap="none" spc="-10" normalizeH="0" baseline="0" noProof="0" dirty="0">
                <a:ln>
                  <a:noFill/>
                </a:ln>
                <a:solidFill>
                  <a:srgbClr val="21252A"/>
                </a:solidFill>
                <a:effectLst/>
                <a:uLnTx/>
                <a:uFillTx/>
                <a:latin typeface="Arial"/>
                <a:ea typeface="+mn-ea"/>
                <a:cs typeface="Arial"/>
              </a:rPr>
              <a:t> </a:t>
            </a:r>
            <a:r>
              <a:rPr kumimoji="0" sz="2700" b="1" i="0" u="heavy" strike="noStrike" kern="1200" cap="none" spc="-10" normalizeH="0" baseline="0" noProof="0" dirty="0">
                <a:ln>
                  <a:noFill/>
                </a:ln>
                <a:solidFill>
                  <a:srgbClr val="21252A"/>
                </a:solidFill>
                <a:effectLst/>
                <a:uLnTx/>
                <a:uFill>
                  <a:solidFill>
                    <a:srgbClr val="21252A"/>
                  </a:solidFill>
                </a:uFill>
                <a:latin typeface="Arial"/>
                <a:ea typeface="+mn-ea"/>
                <a:cs typeface="Arial"/>
              </a:rPr>
              <a:t>September</a:t>
            </a:r>
            <a:r>
              <a:rPr kumimoji="0" sz="2700" b="1" i="0" u="heavy" strike="noStrike" kern="1200" cap="none" spc="10" normalizeH="0" baseline="0" noProof="0" dirty="0">
                <a:ln>
                  <a:noFill/>
                </a:ln>
                <a:solidFill>
                  <a:srgbClr val="21252A"/>
                </a:solidFill>
                <a:effectLst/>
                <a:uLnTx/>
                <a:uFill>
                  <a:solidFill>
                    <a:srgbClr val="21252A"/>
                  </a:solidFill>
                </a:uFill>
                <a:latin typeface="Arial"/>
                <a:ea typeface="+mn-ea"/>
                <a:cs typeface="Arial"/>
              </a:rPr>
              <a:t> </a:t>
            </a:r>
            <a:r>
              <a:rPr kumimoji="0" sz="2700" b="1" i="0" u="heavy" strike="noStrike" kern="1200" cap="none" spc="-5" normalizeH="0" baseline="0" noProof="0" dirty="0">
                <a:ln>
                  <a:noFill/>
                </a:ln>
                <a:solidFill>
                  <a:srgbClr val="21252A"/>
                </a:solidFill>
                <a:effectLst/>
                <a:uLnTx/>
                <a:uFill>
                  <a:solidFill>
                    <a:srgbClr val="21252A"/>
                  </a:solidFill>
                </a:uFill>
                <a:latin typeface="Arial"/>
                <a:ea typeface="+mn-ea"/>
                <a:cs typeface="Arial"/>
              </a:rPr>
              <a:t>15th</a:t>
            </a:r>
            <a:endParaRPr kumimoji="0" sz="27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5"/>
              </a:spcBef>
              <a:spcAft>
                <a:spcPts val="0"/>
              </a:spcAft>
              <a:buClr>
                <a:srgbClr val="F5668F"/>
              </a:buClr>
              <a:buSzTx/>
              <a:buFont typeface="Arial"/>
              <a:buChar char="•"/>
              <a:tabLst/>
              <a:defRPr/>
            </a:pPr>
            <a:endParaRPr kumimoji="0" sz="2750" b="0" i="0" u="none" strike="noStrike" kern="1200" cap="none" spc="0" normalizeH="0" baseline="0" noProof="0" dirty="0">
              <a:ln>
                <a:noFill/>
              </a:ln>
              <a:solidFill>
                <a:prstClr val="black"/>
              </a:solidFill>
              <a:effectLst/>
              <a:uLnTx/>
              <a:uFillTx/>
              <a:latin typeface="Arial"/>
              <a:ea typeface="+mn-ea"/>
              <a:cs typeface="Arial"/>
            </a:endParaRPr>
          </a:p>
          <a:p>
            <a:pPr marL="240665" marR="417195" lvl="0" indent="-228600" algn="l" defTabSz="914400" rtl="0" eaLnBrk="1" fontAlgn="auto" latinLnBrk="0" hangingPunct="1">
              <a:lnSpc>
                <a:spcPct val="70000"/>
              </a:lnSpc>
              <a:spcBef>
                <a:spcPts val="0"/>
              </a:spcBef>
              <a:spcAft>
                <a:spcPts val="0"/>
              </a:spcAft>
              <a:buClr>
                <a:srgbClr val="F5668F"/>
              </a:buClr>
              <a:buSzTx/>
              <a:buFont typeface="Arial"/>
              <a:buChar char="•"/>
              <a:tabLst>
                <a:tab pos="241935" algn="l"/>
              </a:tabLst>
              <a:defRPr/>
            </a:pPr>
            <a:r>
              <a:rPr kumimoji="0" sz="2700" b="0" i="0" u="none" strike="noStrike" kern="1200" cap="none" spc="-5" normalizeH="0" baseline="0" noProof="0" dirty="0">
                <a:ln>
                  <a:noFill/>
                </a:ln>
                <a:solidFill>
                  <a:prstClr val="black"/>
                </a:solidFill>
                <a:effectLst/>
                <a:uLnTx/>
                <a:uFillTx/>
                <a:latin typeface="Arial"/>
                <a:ea typeface="+mn-ea"/>
                <a:cs typeface="Arial"/>
              </a:rPr>
              <a:t>Monthly data starting </a:t>
            </a:r>
            <a:r>
              <a:rPr kumimoji="0" sz="2700" b="0" i="0" u="none" strike="noStrike" kern="1200" cap="none" spc="-10" normalizeH="0" baseline="0" noProof="0" dirty="0">
                <a:ln>
                  <a:noFill/>
                </a:ln>
                <a:solidFill>
                  <a:prstClr val="black"/>
                </a:solidFill>
                <a:effectLst/>
                <a:uLnTx/>
                <a:uFillTx/>
                <a:latin typeface="Arial"/>
                <a:ea typeface="+mn-ea"/>
                <a:cs typeface="Arial"/>
              </a:rPr>
              <a:t>August </a:t>
            </a:r>
            <a:r>
              <a:rPr kumimoji="0" lang="en-US" sz="2700" b="0" i="0" u="none" strike="noStrike" kern="1200" cap="none" spc="-10" normalizeH="0" baseline="0" noProof="0" dirty="0" smtClean="0">
                <a:ln>
                  <a:noFill/>
                </a:ln>
                <a:solidFill>
                  <a:prstClr val="black"/>
                </a:solidFill>
                <a:effectLst/>
                <a:uLnTx/>
                <a:uFillTx/>
                <a:latin typeface="Arial"/>
                <a:ea typeface="+mn-ea"/>
                <a:cs typeface="Arial"/>
              </a:rPr>
              <a:t>with </a:t>
            </a:r>
            <a:r>
              <a:rPr kumimoji="0" lang="en-US" sz="2700" b="1" i="0" u="none" strike="noStrike" kern="1200" cap="none" spc="-10" normalizeH="0" baseline="0" noProof="0" dirty="0" smtClean="0">
                <a:ln>
                  <a:noFill/>
                </a:ln>
                <a:solidFill>
                  <a:prstClr val="black"/>
                </a:solidFill>
                <a:effectLst/>
                <a:uLnTx/>
                <a:uFillTx/>
                <a:latin typeface="Arial"/>
                <a:ea typeface="+mn-ea"/>
                <a:cs typeface="Arial"/>
              </a:rPr>
              <a:t>August and September </a:t>
            </a:r>
            <a:r>
              <a:rPr kumimoji="0" sz="2700" b="0" i="0" u="none" strike="noStrike" kern="1200" cap="none" spc="-5" normalizeH="0" baseline="0" noProof="0" dirty="0" smtClean="0">
                <a:ln>
                  <a:noFill/>
                </a:ln>
                <a:solidFill>
                  <a:prstClr val="black"/>
                </a:solidFill>
                <a:effectLst/>
                <a:uLnTx/>
                <a:uFillTx/>
                <a:latin typeface="Arial"/>
                <a:ea typeface="+mn-ea"/>
                <a:cs typeface="Arial"/>
              </a:rPr>
              <a:t>due </a:t>
            </a:r>
            <a:r>
              <a:rPr kumimoji="0" sz="2700" b="0" i="0" u="none" strike="noStrike" kern="1200" cap="none" spc="-5" normalizeH="0" baseline="0" noProof="0" dirty="0">
                <a:ln>
                  <a:noFill/>
                </a:ln>
                <a:solidFill>
                  <a:prstClr val="black"/>
                </a:solidFill>
                <a:effectLst/>
                <a:uLnTx/>
                <a:uFillTx/>
                <a:latin typeface="Arial"/>
                <a:ea typeface="+mn-ea"/>
                <a:cs typeface="Arial"/>
              </a:rPr>
              <a:t>into </a:t>
            </a:r>
            <a:r>
              <a:rPr kumimoji="0" sz="2700" b="0" i="0" u="none" strike="noStrike" kern="1200" cap="none" spc="-740" normalizeH="0" baseline="0" noProof="0" dirty="0">
                <a:ln>
                  <a:noFill/>
                </a:ln>
                <a:solidFill>
                  <a:prstClr val="black"/>
                </a:solidFill>
                <a:effectLst/>
                <a:uLnTx/>
                <a:uFillTx/>
                <a:latin typeface="Arial"/>
                <a:ea typeface="+mn-ea"/>
                <a:cs typeface="Arial"/>
              </a:rPr>
              <a:t> </a:t>
            </a:r>
            <a:r>
              <a:rPr kumimoji="0" sz="2700" b="0" i="0" u="none" strike="noStrike" kern="1200" cap="none" spc="-10" normalizeH="0" baseline="0" noProof="0" dirty="0">
                <a:ln>
                  <a:noFill/>
                </a:ln>
                <a:solidFill>
                  <a:prstClr val="black"/>
                </a:solidFill>
                <a:effectLst/>
                <a:uLnTx/>
                <a:uFillTx/>
                <a:latin typeface="Arial"/>
                <a:ea typeface="+mn-ea"/>
                <a:cs typeface="Arial"/>
              </a:rPr>
              <a:t>REDCap</a:t>
            </a:r>
            <a:r>
              <a:rPr kumimoji="0" sz="2700" b="0" i="0" u="none" strike="noStrike" kern="1200" cap="none" spc="10" normalizeH="0" baseline="0" noProof="0" dirty="0">
                <a:ln>
                  <a:noFill/>
                </a:ln>
                <a:solidFill>
                  <a:prstClr val="black"/>
                </a:solidFill>
                <a:effectLst/>
                <a:uLnTx/>
                <a:uFillTx/>
                <a:latin typeface="Arial"/>
                <a:ea typeface="+mn-ea"/>
                <a:cs typeface="Arial"/>
              </a:rPr>
              <a:t> </a:t>
            </a:r>
            <a:r>
              <a:rPr kumimoji="0" sz="2700" b="0" i="0" u="none" strike="noStrike" kern="1200" cap="none" spc="-5" normalizeH="0" baseline="0" noProof="0" dirty="0">
                <a:ln>
                  <a:noFill/>
                </a:ln>
                <a:solidFill>
                  <a:prstClr val="black"/>
                </a:solidFill>
                <a:effectLst/>
                <a:uLnTx/>
                <a:uFillTx/>
                <a:latin typeface="Arial"/>
                <a:ea typeface="+mn-ea"/>
                <a:cs typeface="Arial"/>
              </a:rPr>
              <a:t>by</a:t>
            </a:r>
            <a:r>
              <a:rPr kumimoji="0" sz="2700" b="0" i="0" u="none" strike="noStrike" kern="1200" cap="none" spc="-5" normalizeH="0" baseline="0" noProof="0" dirty="0">
                <a:ln>
                  <a:noFill/>
                </a:ln>
                <a:solidFill>
                  <a:srgbClr val="21252A"/>
                </a:solidFill>
                <a:effectLst/>
                <a:uLnTx/>
                <a:uFillTx/>
                <a:latin typeface="Arial"/>
                <a:ea typeface="+mn-ea"/>
                <a:cs typeface="Arial"/>
              </a:rPr>
              <a:t> </a:t>
            </a:r>
            <a:r>
              <a:rPr kumimoji="0" sz="2700" b="1" i="0" u="heavy" strike="noStrike" kern="1200" cap="none" spc="-5" normalizeH="0" baseline="0" noProof="0" dirty="0">
                <a:ln>
                  <a:noFill/>
                </a:ln>
                <a:solidFill>
                  <a:srgbClr val="21252A"/>
                </a:solidFill>
                <a:effectLst/>
                <a:uLnTx/>
                <a:uFill>
                  <a:solidFill>
                    <a:srgbClr val="21252A"/>
                  </a:solidFill>
                </a:uFill>
                <a:latin typeface="Arial"/>
                <a:ea typeface="+mn-ea"/>
                <a:cs typeface="Arial"/>
              </a:rPr>
              <a:t>October</a:t>
            </a:r>
            <a:r>
              <a:rPr kumimoji="0" sz="2700" b="1" i="0" u="heavy" strike="noStrike" kern="1200" cap="none" spc="10" normalizeH="0" baseline="0" noProof="0" dirty="0">
                <a:ln>
                  <a:noFill/>
                </a:ln>
                <a:solidFill>
                  <a:srgbClr val="21252A"/>
                </a:solidFill>
                <a:effectLst/>
                <a:uLnTx/>
                <a:uFill>
                  <a:solidFill>
                    <a:srgbClr val="21252A"/>
                  </a:solidFill>
                </a:uFill>
                <a:latin typeface="Arial"/>
                <a:ea typeface="+mn-ea"/>
                <a:cs typeface="Arial"/>
              </a:rPr>
              <a:t> </a:t>
            </a:r>
            <a:r>
              <a:rPr kumimoji="0" sz="2700" b="1" i="0" u="heavy" strike="noStrike" kern="1200" cap="none" spc="-5" normalizeH="0" baseline="0" noProof="0" dirty="0">
                <a:ln>
                  <a:noFill/>
                </a:ln>
                <a:solidFill>
                  <a:srgbClr val="21252A"/>
                </a:solidFill>
                <a:effectLst/>
                <a:uLnTx/>
                <a:uFill>
                  <a:solidFill>
                    <a:srgbClr val="21252A"/>
                  </a:solidFill>
                </a:uFill>
                <a:latin typeface="Arial"/>
                <a:ea typeface="+mn-ea"/>
                <a:cs typeface="Arial"/>
              </a:rPr>
              <a:t>15th</a:t>
            </a:r>
            <a:endParaRPr kumimoji="0" sz="27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9" name="object 9"/>
          <p:cNvGrpSpPr/>
          <p:nvPr/>
        </p:nvGrpSpPr>
        <p:grpSpPr>
          <a:xfrm>
            <a:off x="7390228" y="2221992"/>
            <a:ext cx="4413250" cy="3594100"/>
            <a:chOff x="7390228" y="2221992"/>
            <a:chExt cx="4413250" cy="3594100"/>
          </a:xfrm>
        </p:grpSpPr>
        <p:pic>
          <p:nvPicPr>
            <p:cNvPr id="10" name="object 10"/>
            <p:cNvPicPr/>
            <p:nvPr/>
          </p:nvPicPr>
          <p:blipFill>
            <a:blip r:embed="rId6" cstate="print"/>
            <a:stretch>
              <a:fillRect/>
            </a:stretch>
          </p:blipFill>
          <p:spPr>
            <a:xfrm>
              <a:off x="7390228" y="2221992"/>
              <a:ext cx="4413150" cy="3593730"/>
            </a:xfrm>
            <a:prstGeom prst="rect">
              <a:avLst/>
            </a:prstGeom>
          </p:spPr>
        </p:pic>
        <p:sp>
          <p:nvSpPr>
            <p:cNvPr id="11" name="object 11"/>
            <p:cNvSpPr/>
            <p:nvPr/>
          </p:nvSpPr>
          <p:spPr>
            <a:xfrm>
              <a:off x="7491984" y="2724912"/>
              <a:ext cx="1499870" cy="1323340"/>
            </a:xfrm>
            <a:custGeom>
              <a:avLst/>
              <a:gdLst/>
              <a:ahLst/>
              <a:cxnLst/>
              <a:rect l="l" t="t" r="r" b="b"/>
              <a:pathLst>
                <a:path w="1499870" h="1323339">
                  <a:moveTo>
                    <a:pt x="749808" y="0"/>
                  </a:moveTo>
                  <a:lnTo>
                    <a:pt x="0" y="661415"/>
                  </a:lnTo>
                  <a:lnTo>
                    <a:pt x="749808" y="1322831"/>
                  </a:lnTo>
                  <a:lnTo>
                    <a:pt x="1499616" y="661415"/>
                  </a:lnTo>
                  <a:lnTo>
                    <a:pt x="749808"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7491984" y="2724912"/>
              <a:ext cx="1499870" cy="1323340"/>
            </a:xfrm>
            <a:custGeom>
              <a:avLst/>
              <a:gdLst/>
              <a:ahLst/>
              <a:cxnLst/>
              <a:rect l="l" t="t" r="r" b="b"/>
              <a:pathLst>
                <a:path w="1499870" h="1323339">
                  <a:moveTo>
                    <a:pt x="0" y="661415"/>
                  </a:moveTo>
                  <a:lnTo>
                    <a:pt x="749808" y="0"/>
                  </a:lnTo>
                  <a:lnTo>
                    <a:pt x="1499616" y="661415"/>
                  </a:lnTo>
                  <a:lnTo>
                    <a:pt x="749808" y="1322831"/>
                  </a:lnTo>
                  <a:lnTo>
                    <a:pt x="0" y="661415"/>
                  </a:lnTo>
                  <a:close/>
                </a:path>
              </a:pathLst>
            </a:custGeom>
            <a:ln w="57912">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8241792" y="4070604"/>
              <a:ext cx="5715" cy="761365"/>
            </a:xfrm>
            <a:custGeom>
              <a:avLst/>
              <a:gdLst/>
              <a:ahLst/>
              <a:cxnLst/>
              <a:rect l="l" t="t" r="r" b="b"/>
              <a:pathLst>
                <a:path w="5715" h="761364">
                  <a:moveTo>
                    <a:pt x="0" y="0"/>
                  </a:moveTo>
                  <a:lnTo>
                    <a:pt x="5321" y="761136"/>
                  </a:lnTo>
                </a:path>
              </a:pathLst>
            </a:custGeom>
            <a:ln w="57912">
              <a:solidFill>
                <a:srgbClr val="1C488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14"/>
          <p:cNvSpPr txBox="1"/>
          <p:nvPr/>
        </p:nvSpPr>
        <p:spPr>
          <a:xfrm>
            <a:off x="7696362" y="3216442"/>
            <a:ext cx="117030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21252A"/>
                </a:solidFill>
                <a:effectLst/>
                <a:uLnTx/>
                <a:uFillTx/>
                <a:latin typeface="Arial"/>
                <a:ea typeface="+mn-ea"/>
                <a:cs typeface="Arial"/>
              </a:rPr>
              <a:t>Next</a:t>
            </a:r>
            <a:r>
              <a:rPr kumimoji="0" sz="1800" b="1" i="0" u="none" strike="noStrike" kern="1200" cap="none" spc="-65" normalizeH="0" baseline="0" noProof="0" dirty="0">
                <a:ln>
                  <a:noFill/>
                </a:ln>
                <a:solidFill>
                  <a:srgbClr val="21252A"/>
                </a:solidFill>
                <a:effectLst/>
                <a:uLnTx/>
                <a:uFillTx/>
                <a:latin typeface="Arial"/>
                <a:ea typeface="+mn-ea"/>
                <a:cs typeface="Arial"/>
              </a:rPr>
              <a:t> </a:t>
            </a:r>
            <a:r>
              <a:rPr kumimoji="0" sz="1800" b="1" i="0" u="none" strike="noStrike" kern="1200" cap="none" spc="0" normalizeH="0" baseline="0" noProof="0" dirty="0">
                <a:ln>
                  <a:noFill/>
                </a:ln>
                <a:solidFill>
                  <a:srgbClr val="21252A"/>
                </a:solidFill>
                <a:effectLst/>
                <a:uLnTx/>
                <a:uFillTx/>
                <a:latin typeface="Arial"/>
                <a:ea typeface="+mn-ea"/>
                <a:cs typeface="Arial"/>
              </a:rPr>
              <a:t>Stop!</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15" name="object 15"/>
          <p:cNvSpPr txBox="1"/>
          <p:nvPr/>
        </p:nvSpPr>
        <p:spPr>
          <a:xfrm>
            <a:off x="688340" y="6444639"/>
            <a:ext cx="2534920"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Illinois</a:t>
            </a:r>
            <a:r>
              <a:rPr kumimoji="0" sz="1200" b="0" i="0" u="none" strike="noStrike" kern="1200" cap="none" spc="-3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Perinatal</a:t>
            </a:r>
            <a:r>
              <a:rPr kumimoji="0" sz="1200" b="0" i="0" u="none" strike="noStrike" kern="1200" cap="none" spc="-4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Quality</a:t>
            </a:r>
            <a:r>
              <a:rPr kumimoji="0" sz="1200" b="0" i="0" u="none" strike="noStrike" kern="1200" cap="none" spc="-15"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Collaborative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dirty="0">
                <a:ln>
                  <a:noFill/>
                </a:ln>
                <a:solidFill>
                  <a:srgbClr val="AEB3B8"/>
                </a:solidFill>
                <a:effectLst/>
                <a:uLnTx/>
                <a:uFillTx/>
                <a:latin typeface="Arial"/>
                <a:ea typeface="+mn-ea"/>
                <a:cs typeface="Arial"/>
              </a:rPr>
              <a:t>56</a:t>
            </a:r>
          </a:p>
        </p:txBody>
      </p:sp>
    </p:spTree>
    <p:extLst>
      <p:ext uri="{BB962C8B-B14F-4D97-AF65-F5344CB8AC3E}">
        <p14:creationId xmlns:p14="http://schemas.microsoft.com/office/powerpoint/2010/main" val="31441911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435792" y="727170"/>
            <a:ext cx="8629831" cy="566181"/>
          </a:xfrm>
          <a:prstGeom prst="rect">
            <a:avLst/>
          </a:prstGeom>
        </p:spPr>
        <p:txBody>
          <a:bodyPr vert="horz" wrap="square" lIns="0" tIns="12065" rIns="0" bIns="0" rtlCol="0">
            <a:spAutoFit/>
          </a:bodyPr>
          <a:lstStyle/>
          <a:p>
            <a:pPr marL="12700">
              <a:lnSpc>
                <a:spcPct val="100000"/>
              </a:lnSpc>
              <a:spcBef>
                <a:spcPts val="95"/>
              </a:spcBef>
            </a:pPr>
            <a:r>
              <a:rPr lang="en-US" b="1" spc="-5" dirty="0">
                <a:solidFill>
                  <a:srgbClr val="F58466"/>
                </a:solidFill>
                <a:latin typeface="Goudy Old Style"/>
                <a:cs typeface="Goudy Old Style"/>
              </a:rPr>
              <a:t>Birth Equity Timeline</a:t>
            </a:r>
            <a:endParaRPr lang="en-US" dirty="0">
              <a:latin typeface="Goudy Old Style"/>
              <a:cs typeface="Goudy Old Style"/>
            </a:endParaRPr>
          </a:p>
        </p:txBody>
      </p:sp>
      <p:graphicFrame>
        <p:nvGraphicFramePr>
          <p:cNvPr id="8" name="object 12"/>
          <p:cNvGraphicFramePr>
            <a:graphicFrameLocks noGrp="1"/>
          </p:cNvGraphicFramePr>
          <p:nvPr>
            <p:extLst>
              <p:ext uri="{D42A27DB-BD31-4B8C-83A1-F6EECF244321}">
                <p14:modId xmlns:p14="http://schemas.microsoft.com/office/powerpoint/2010/main" val="228821125"/>
              </p:ext>
            </p:extLst>
          </p:nvPr>
        </p:nvGraphicFramePr>
        <p:xfrm>
          <a:off x="1668880" y="1834754"/>
          <a:ext cx="9353994" cy="4092985"/>
        </p:xfrm>
        <a:graphic>
          <a:graphicData uri="http://schemas.openxmlformats.org/drawingml/2006/table">
            <a:tbl>
              <a:tblPr firstRow="1" bandRow="1">
                <a:tableStyleId>{2D5ABB26-0587-4C30-8999-92F81FD0307C}</a:tableStyleId>
              </a:tblPr>
              <a:tblGrid>
                <a:gridCol w="4676997">
                  <a:extLst>
                    <a:ext uri="{9D8B030D-6E8A-4147-A177-3AD203B41FA5}">
                      <a16:colId xmlns:a16="http://schemas.microsoft.com/office/drawing/2014/main" val="20001"/>
                    </a:ext>
                  </a:extLst>
                </a:gridCol>
                <a:gridCol w="4676997">
                  <a:extLst>
                    <a:ext uri="{9D8B030D-6E8A-4147-A177-3AD203B41FA5}">
                      <a16:colId xmlns:a16="http://schemas.microsoft.com/office/drawing/2014/main" val="20002"/>
                    </a:ext>
                  </a:extLst>
                </a:gridCol>
              </a:tblGrid>
              <a:tr h="711823">
                <a:tc>
                  <a:txBody>
                    <a:bodyPr/>
                    <a:lstStyle/>
                    <a:p>
                      <a:pPr algn="ctr">
                        <a:lnSpc>
                          <a:spcPct val="100000"/>
                        </a:lnSpc>
                        <a:spcBef>
                          <a:spcPts val="240"/>
                        </a:spcBef>
                      </a:pPr>
                      <a:r>
                        <a:rPr sz="1800" b="1" dirty="0">
                          <a:solidFill>
                            <a:srgbClr val="FFFFFF"/>
                          </a:solidFill>
                          <a:latin typeface="Calibri"/>
                          <a:cs typeface="Calibri"/>
                        </a:rPr>
                        <a:t>July</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F81BC"/>
                    </a:solidFill>
                  </a:tcPr>
                </a:tc>
                <a:tc>
                  <a:txBody>
                    <a:bodyPr/>
                    <a:lstStyle/>
                    <a:p>
                      <a:pPr algn="ctr">
                        <a:lnSpc>
                          <a:spcPct val="100000"/>
                        </a:lnSpc>
                        <a:spcBef>
                          <a:spcPts val="240"/>
                        </a:spcBef>
                      </a:pPr>
                      <a:r>
                        <a:rPr sz="1800" b="1" spc="-5" dirty="0">
                          <a:solidFill>
                            <a:srgbClr val="FFFFFF"/>
                          </a:solidFill>
                          <a:latin typeface="Calibri"/>
                          <a:cs typeface="Calibri"/>
                        </a:rPr>
                        <a:t>August</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3381162">
                <a:tc>
                  <a:txBody>
                    <a:bodyPr/>
                    <a:lstStyle/>
                    <a:p>
                      <a:pPr algn="ctr">
                        <a:lnSpc>
                          <a:spcPct val="100000"/>
                        </a:lnSpc>
                        <a:spcBef>
                          <a:spcPts val="240"/>
                        </a:spcBef>
                      </a:pPr>
                      <a:r>
                        <a:rPr sz="1800" b="1" spc="-10" dirty="0">
                          <a:solidFill>
                            <a:srgbClr val="21252A"/>
                          </a:solidFill>
                          <a:latin typeface="Calibri"/>
                          <a:cs typeface="Calibri"/>
                        </a:rPr>
                        <a:t>Data</a:t>
                      </a:r>
                      <a:r>
                        <a:rPr sz="1800" b="1" spc="5" dirty="0">
                          <a:solidFill>
                            <a:srgbClr val="21252A"/>
                          </a:solidFill>
                          <a:latin typeface="Calibri"/>
                          <a:cs typeface="Calibri"/>
                        </a:rPr>
                        <a:t> </a:t>
                      </a:r>
                      <a:r>
                        <a:rPr sz="1800" b="1" spc="-5" dirty="0">
                          <a:solidFill>
                            <a:srgbClr val="21252A"/>
                          </a:solidFill>
                          <a:latin typeface="Calibri"/>
                          <a:cs typeface="Calibri"/>
                        </a:rPr>
                        <a:t>Discussion</a:t>
                      </a:r>
                      <a:r>
                        <a:rPr sz="1800" b="1" spc="-40" dirty="0">
                          <a:solidFill>
                            <a:srgbClr val="21252A"/>
                          </a:solidFill>
                          <a:latin typeface="Calibri"/>
                          <a:cs typeface="Calibri"/>
                        </a:rPr>
                        <a:t> </a:t>
                      </a:r>
                      <a:r>
                        <a:rPr sz="1800" b="1" spc="-5" dirty="0" smtClean="0">
                          <a:solidFill>
                            <a:srgbClr val="21252A"/>
                          </a:solidFill>
                          <a:latin typeface="Calibri"/>
                          <a:cs typeface="Calibri"/>
                        </a:rPr>
                        <a:t>Calls</a:t>
                      </a:r>
                      <a:endParaRPr lang="en-US" sz="1800" b="0" spc="0" dirty="0" smtClean="0">
                        <a:solidFill>
                          <a:schemeClr val="tx1"/>
                        </a:solidFill>
                        <a:latin typeface="Calibri"/>
                        <a:cs typeface="Calibri"/>
                      </a:endParaRPr>
                    </a:p>
                    <a:p>
                      <a:pPr algn="ctr">
                        <a:lnSpc>
                          <a:spcPct val="100000"/>
                        </a:lnSpc>
                        <a:spcBef>
                          <a:spcPts val="240"/>
                        </a:spcBef>
                      </a:pPr>
                      <a:r>
                        <a:rPr sz="1800" spc="-15" dirty="0" smtClean="0">
                          <a:solidFill>
                            <a:srgbClr val="21252A"/>
                          </a:solidFill>
                          <a:latin typeface="Calibri"/>
                          <a:cs typeface="Calibri"/>
                        </a:rPr>
                        <a:t>Review</a:t>
                      </a:r>
                      <a:r>
                        <a:rPr sz="1800" spc="10" dirty="0" smtClean="0">
                          <a:solidFill>
                            <a:srgbClr val="21252A"/>
                          </a:solidFill>
                          <a:latin typeface="Calibri"/>
                          <a:cs typeface="Calibri"/>
                        </a:rPr>
                        <a:t> </a:t>
                      </a:r>
                      <a:r>
                        <a:rPr sz="1800" spc="-5" dirty="0">
                          <a:solidFill>
                            <a:srgbClr val="21252A"/>
                          </a:solidFill>
                          <a:latin typeface="Calibri"/>
                          <a:cs typeface="Calibri"/>
                        </a:rPr>
                        <a:t>measures</a:t>
                      </a:r>
                      <a:r>
                        <a:rPr sz="1800" spc="-20" dirty="0">
                          <a:solidFill>
                            <a:srgbClr val="21252A"/>
                          </a:solidFill>
                          <a:latin typeface="Calibri"/>
                          <a:cs typeface="Calibri"/>
                        </a:rPr>
                        <a:t> </a:t>
                      </a:r>
                      <a:r>
                        <a:rPr sz="1800" dirty="0">
                          <a:solidFill>
                            <a:srgbClr val="21252A"/>
                          </a:solidFill>
                          <a:latin typeface="Calibri"/>
                          <a:cs typeface="Calibri"/>
                        </a:rPr>
                        <a:t>/</a:t>
                      </a:r>
                      <a:r>
                        <a:rPr sz="1800" spc="5" dirty="0">
                          <a:solidFill>
                            <a:srgbClr val="21252A"/>
                          </a:solidFill>
                          <a:latin typeface="Calibri"/>
                          <a:cs typeface="Calibri"/>
                        </a:rPr>
                        <a:t> </a:t>
                      </a:r>
                      <a:r>
                        <a:rPr sz="1800" spc="-15" dirty="0">
                          <a:solidFill>
                            <a:srgbClr val="21252A"/>
                          </a:solidFill>
                          <a:latin typeface="Calibri"/>
                          <a:cs typeface="Calibri"/>
                        </a:rPr>
                        <a:t>data</a:t>
                      </a:r>
                      <a:r>
                        <a:rPr sz="1800" spc="-10" dirty="0">
                          <a:solidFill>
                            <a:srgbClr val="21252A"/>
                          </a:solidFill>
                          <a:latin typeface="Calibri"/>
                          <a:cs typeface="Calibri"/>
                        </a:rPr>
                        <a:t> </a:t>
                      </a:r>
                      <a:r>
                        <a:rPr sz="1800" spc="-15" dirty="0">
                          <a:solidFill>
                            <a:srgbClr val="21252A"/>
                          </a:solidFill>
                          <a:latin typeface="Calibri"/>
                          <a:cs typeface="Calibri"/>
                        </a:rPr>
                        <a:t>form</a:t>
                      </a:r>
                      <a:r>
                        <a:rPr sz="1800" spc="-5" dirty="0">
                          <a:solidFill>
                            <a:srgbClr val="21252A"/>
                          </a:solidFill>
                          <a:latin typeface="Calibri"/>
                          <a:cs typeface="Calibri"/>
                        </a:rPr>
                        <a:t> </a:t>
                      </a:r>
                      <a:r>
                        <a:rPr sz="1800" dirty="0">
                          <a:solidFill>
                            <a:srgbClr val="21252A"/>
                          </a:solidFill>
                          <a:latin typeface="Calibri"/>
                          <a:cs typeface="Calibri"/>
                        </a:rPr>
                        <a:t>and </a:t>
                      </a:r>
                      <a:r>
                        <a:rPr sz="1800" spc="-395" dirty="0">
                          <a:solidFill>
                            <a:srgbClr val="21252A"/>
                          </a:solidFill>
                          <a:latin typeface="Calibri"/>
                          <a:cs typeface="Calibri"/>
                        </a:rPr>
                        <a:t> </a:t>
                      </a:r>
                      <a:r>
                        <a:rPr sz="1800" spc="-10" dirty="0" smtClean="0">
                          <a:solidFill>
                            <a:srgbClr val="21252A"/>
                          </a:solidFill>
                          <a:latin typeface="Calibri"/>
                          <a:cs typeface="Calibri"/>
                        </a:rPr>
                        <a:t>resources</a:t>
                      </a:r>
                      <a:endParaRPr lang="en-US" sz="1800" spc="0" dirty="0" smtClean="0">
                        <a:solidFill>
                          <a:schemeClr val="tx1"/>
                        </a:solidFill>
                        <a:latin typeface="Calibri"/>
                        <a:cs typeface="Calibri"/>
                      </a:endParaRPr>
                    </a:p>
                    <a:p>
                      <a:pPr algn="ctr">
                        <a:lnSpc>
                          <a:spcPct val="100000"/>
                        </a:lnSpc>
                        <a:spcBef>
                          <a:spcPts val="240"/>
                        </a:spcBef>
                      </a:pPr>
                      <a:r>
                        <a:rPr sz="1800" spc="-5" dirty="0" smtClean="0">
                          <a:solidFill>
                            <a:srgbClr val="21252A"/>
                          </a:solidFill>
                          <a:latin typeface="Calibri"/>
                          <a:cs typeface="Calibri"/>
                        </a:rPr>
                        <a:t>July</a:t>
                      </a:r>
                      <a:r>
                        <a:rPr sz="1800" dirty="0" smtClean="0">
                          <a:solidFill>
                            <a:srgbClr val="21252A"/>
                          </a:solidFill>
                          <a:latin typeface="Calibri"/>
                          <a:cs typeface="Calibri"/>
                        </a:rPr>
                        <a:t> </a:t>
                      </a:r>
                      <a:r>
                        <a:rPr sz="1800" spc="-5" dirty="0">
                          <a:solidFill>
                            <a:srgbClr val="21252A"/>
                          </a:solidFill>
                          <a:latin typeface="Calibri"/>
                          <a:cs typeface="Calibri"/>
                        </a:rPr>
                        <a:t>15</a:t>
                      </a:r>
                      <a:r>
                        <a:rPr sz="1800" spc="-7" baseline="25462" dirty="0">
                          <a:solidFill>
                            <a:srgbClr val="21252A"/>
                          </a:solidFill>
                          <a:latin typeface="Calibri"/>
                          <a:cs typeface="Calibri"/>
                        </a:rPr>
                        <a:t>th </a:t>
                      </a:r>
                      <a:r>
                        <a:rPr sz="1800" baseline="25462" dirty="0">
                          <a:solidFill>
                            <a:srgbClr val="21252A"/>
                          </a:solidFill>
                          <a:latin typeface="Calibri"/>
                          <a:cs typeface="Calibri"/>
                        </a:rPr>
                        <a:t> </a:t>
                      </a:r>
                      <a:r>
                        <a:rPr lang="en-US" sz="1800" dirty="0" smtClean="0">
                          <a:solidFill>
                            <a:srgbClr val="21252A"/>
                          </a:solidFill>
                          <a:latin typeface="Calibri"/>
                          <a:cs typeface="Calibri"/>
                        </a:rPr>
                        <a:t>or</a:t>
                      </a:r>
                      <a:r>
                        <a:rPr sz="1800" spc="-5" dirty="0" smtClean="0">
                          <a:solidFill>
                            <a:srgbClr val="21252A"/>
                          </a:solidFill>
                          <a:latin typeface="Calibri"/>
                          <a:cs typeface="Calibri"/>
                        </a:rPr>
                        <a:t> </a:t>
                      </a:r>
                      <a:r>
                        <a:rPr sz="1800" spc="-5" dirty="0">
                          <a:solidFill>
                            <a:srgbClr val="21252A"/>
                          </a:solidFill>
                          <a:latin typeface="Calibri"/>
                          <a:cs typeface="Calibri"/>
                        </a:rPr>
                        <a:t>30</a:t>
                      </a:r>
                      <a:r>
                        <a:rPr sz="1800" spc="-7" baseline="25462" dirty="0">
                          <a:solidFill>
                            <a:srgbClr val="21252A"/>
                          </a:solidFill>
                          <a:latin typeface="Calibri"/>
                          <a:cs typeface="Calibri"/>
                        </a:rPr>
                        <a:t>th</a:t>
                      </a:r>
                      <a:r>
                        <a:rPr sz="1800" spc="187" baseline="25462" dirty="0">
                          <a:solidFill>
                            <a:srgbClr val="21252A"/>
                          </a:solidFill>
                          <a:latin typeface="Calibri"/>
                          <a:cs typeface="Calibri"/>
                        </a:rPr>
                        <a:t> </a:t>
                      </a:r>
                      <a:r>
                        <a:rPr sz="1800" dirty="0">
                          <a:solidFill>
                            <a:srgbClr val="21252A"/>
                          </a:solidFill>
                          <a:latin typeface="Calibri"/>
                          <a:cs typeface="Calibri"/>
                        </a:rPr>
                        <a:t>, 2021</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a:solidFill>
                        <a:srgbClr val="FFFFFF"/>
                      </a:solidFill>
                      <a:prstDash val="solid"/>
                    </a:lnB>
                    <a:solidFill>
                      <a:srgbClr val="D0D7E8"/>
                    </a:solidFill>
                  </a:tcPr>
                </a:tc>
                <a:tc>
                  <a:txBody>
                    <a:bodyPr/>
                    <a:lstStyle/>
                    <a:p>
                      <a:pPr marL="247015" algn="ctr">
                        <a:lnSpc>
                          <a:spcPct val="100000"/>
                        </a:lnSpc>
                        <a:spcBef>
                          <a:spcPts val="240"/>
                        </a:spcBef>
                      </a:pPr>
                      <a:r>
                        <a:rPr sz="1800" b="1" spc="-5" dirty="0">
                          <a:solidFill>
                            <a:srgbClr val="21252A"/>
                          </a:solidFill>
                          <a:latin typeface="Calibri"/>
                          <a:cs typeface="Calibri"/>
                        </a:rPr>
                        <a:t>Monthly</a:t>
                      </a:r>
                      <a:r>
                        <a:rPr sz="1800" b="1" spc="-50" dirty="0">
                          <a:solidFill>
                            <a:srgbClr val="21252A"/>
                          </a:solidFill>
                          <a:latin typeface="Calibri"/>
                          <a:cs typeface="Calibri"/>
                        </a:rPr>
                        <a:t> </a:t>
                      </a:r>
                      <a:r>
                        <a:rPr sz="1800" b="1" spc="-35" dirty="0">
                          <a:solidFill>
                            <a:srgbClr val="21252A"/>
                          </a:solidFill>
                          <a:latin typeface="Calibri"/>
                          <a:cs typeface="Calibri"/>
                        </a:rPr>
                        <a:t>Teams</a:t>
                      </a:r>
                      <a:r>
                        <a:rPr sz="1800" b="1" spc="-15" dirty="0">
                          <a:solidFill>
                            <a:srgbClr val="21252A"/>
                          </a:solidFill>
                          <a:latin typeface="Calibri"/>
                          <a:cs typeface="Calibri"/>
                        </a:rPr>
                        <a:t> </a:t>
                      </a:r>
                      <a:r>
                        <a:rPr sz="1800" b="1" spc="-10" dirty="0">
                          <a:solidFill>
                            <a:srgbClr val="21252A"/>
                          </a:solidFill>
                          <a:latin typeface="Calibri"/>
                          <a:cs typeface="Calibri"/>
                        </a:rPr>
                        <a:t>Webinars</a:t>
                      </a:r>
                      <a:r>
                        <a:rPr sz="1800" b="1" spc="-15" dirty="0">
                          <a:solidFill>
                            <a:srgbClr val="21252A"/>
                          </a:solidFill>
                          <a:latin typeface="Calibri"/>
                          <a:cs typeface="Calibri"/>
                        </a:rPr>
                        <a:t> </a:t>
                      </a:r>
                      <a:r>
                        <a:rPr sz="1800" b="1" spc="-5" dirty="0">
                          <a:solidFill>
                            <a:srgbClr val="21252A"/>
                          </a:solidFill>
                          <a:latin typeface="Calibri"/>
                          <a:cs typeface="Calibri"/>
                        </a:rPr>
                        <a:t>Begin</a:t>
                      </a:r>
                      <a:endParaRPr sz="1800" dirty="0">
                        <a:latin typeface="Calibri"/>
                        <a:cs typeface="Calibri"/>
                      </a:endParaRPr>
                    </a:p>
                    <a:p>
                      <a:pPr marL="140335" marR="132715" indent="508634" algn="ctr">
                        <a:lnSpc>
                          <a:spcPct val="200000"/>
                        </a:lnSpc>
                      </a:pPr>
                      <a:r>
                        <a:rPr sz="1800" spc="-5" dirty="0">
                          <a:solidFill>
                            <a:srgbClr val="21252A"/>
                          </a:solidFill>
                          <a:latin typeface="Calibri"/>
                          <a:cs typeface="Calibri"/>
                        </a:rPr>
                        <a:t>August</a:t>
                      </a:r>
                      <a:r>
                        <a:rPr sz="1800" spc="55" dirty="0">
                          <a:solidFill>
                            <a:srgbClr val="21252A"/>
                          </a:solidFill>
                          <a:latin typeface="Calibri"/>
                          <a:cs typeface="Calibri"/>
                        </a:rPr>
                        <a:t> </a:t>
                      </a:r>
                      <a:r>
                        <a:rPr sz="1800" dirty="0">
                          <a:solidFill>
                            <a:srgbClr val="21252A"/>
                          </a:solidFill>
                          <a:latin typeface="Calibri"/>
                          <a:cs typeface="Calibri"/>
                        </a:rPr>
                        <a:t>16</a:t>
                      </a:r>
                      <a:r>
                        <a:rPr sz="1800" baseline="25462" dirty="0">
                          <a:solidFill>
                            <a:srgbClr val="21252A"/>
                          </a:solidFill>
                          <a:latin typeface="Calibri"/>
                          <a:cs typeface="Calibri"/>
                        </a:rPr>
                        <a:t>th</a:t>
                      </a:r>
                      <a:r>
                        <a:rPr sz="1800" dirty="0">
                          <a:solidFill>
                            <a:srgbClr val="21252A"/>
                          </a:solidFill>
                          <a:latin typeface="Calibri"/>
                          <a:cs typeface="Calibri"/>
                        </a:rPr>
                        <a:t>:</a:t>
                      </a:r>
                      <a:r>
                        <a:rPr sz="1800" spc="45" dirty="0">
                          <a:solidFill>
                            <a:srgbClr val="21252A"/>
                          </a:solidFill>
                          <a:latin typeface="Calibri"/>
                          <a:cs typeface="Calibri"/>
                        </a:rPr>
                        <a:t> </a:t>
                      </a:r>
                      <a:r>
                        <a:rPr sz="1800" spc="-5" dirty="0">
                          <a:solidFill>
                            <a:srgbClr val="21252A"/>
                          </a:solidFill>
                          <a:latin typeface="Calibri"/>
                          <a:cs typeface="Calibri"/>
                        </a:rPr>
                        <a:t>12-1:00pm </a:t>
                      </a:r>
                      <a:r>
                        <a:rPr sz="1800" dirty="0">
                          <a:solidFill>
                            <a:srgbClr val="21252A"/>
                          </a:solidFill>
                          <a:latin typeface="Calibri"/>
                          <a:cs typeface="Calibri"/>
                        </a:rPr>
                        <a:t> </a:t>
                      </a:r>
                      <a:r>
                        <a:rPr sz="1800" spc="-10" dirty="0">
                          <a:solidFill>
                            <a:srgbClr val="21252A"/>
                          </a:solidFill>
                          <a:latin typeface="Calibri"/>
                          <a:cs typeface="Calibri"/>
                        </a:rPr>
                        <a:t>Every</a:t>
                      </a:r>
                      <a:r>
                        <a:rPr sz="1800" spc="-20" dirty="0">
                          <a:solidFill>
                            <a:srgbClr val="21252A"/>
                          </a:solidFill>
                          <a:latin typeface="Calibri"/>
                          <a:cs typeface="Calibri"/>
                        </a:rPr>
                        <a:t> </a:t>
                      </a:r>
                      <a:r>
                        <a:rPr sz="1800" spc="-15" dirty="0">
                          <a:solidFill>
                            <a:srgbClr val="21252A"/>
                          </a:solidFill>
                          <a:latin typeface="Calibri"/>
                          <a:cs typeface="Calibri"/>
                        </a:rPr>
                        <a:t>3rd</a:t>
                      </a:r>
                      <a:r>
                        <a:rPr sz="1800" spc="-5" dirty="0">
                          <a:solidFill>
                            <a:srgbClr val="21252A"/>
                          </a:solidFill>
                          <a:latin typeface="Calibri"/>
                          <a:cs typeface="Calibri"/>
                        </a:rPr>
                        <a:t> </a:t>
                      </a:r>
                      <a:r>
                        <a:rPr sz="1800" spc="-10" dirty="0">
                          <a:solidFill>
                            <a:srgbClr val="21252A"/>
                          </a:solidFill>
                          <a:latin typeface="Calibri"/>
                          <a:cs typeface="Calibri"/>
                        </a:rPr>
                        <a:t>Monday</a:t>
                      </a:r>
                      <a:r>
                        <a:rPr sz="1800" dirty="0">
                          <a:solidFill>
                            <a:srgbClr val="21252A"/>
                          </a:solidFill>
                          <a:latin typeface="Calibri"/>
                          <a:cs typeface="Calibri"/>
                        </a:rPr>
                        <a:t> </a:t>
                      </a:r>
                      <a:r>
                        <a:rPr sz="1800" spc="-5" dirty="0">
                          <a:solidFill>
                            <a:srgbClr val="21252A"/>
                          </a:solidFill>
                          <a:latin typeface="Calibri"/>
                          <a:cs typeface="Calibri"/>
                        </a:rPr>
                        <a:t>of the</a:t>
                      </a:r>
                      <a:r>
                        <a:rPr sz="1800" spc="5" dirty="0">
                          <a:solidFill>
                            <a:srgbClr val="21252A"/>
                          </a:solidFill>
                          <a:latin typeface="Calibri"/>
                          <a:cs typeface="Calibri"/>
                        </a:rPr>
                        <a:t> </a:t>
                      </a:r>
                      <a:r>
                        <a:rPr sz="1800" spc="-5" dirty="0">
                          <a:solidFill>
                            <a:srgbClr val="21252A"/>
                          </a:solidFill>
                          <a:latin typeface="Calibri"/>
                          <a:cs typeface="Calibri"/>
                        </a:rPr>
                        <a:t>month </a:t>
                      </a:r>
                      <a:r>
                        <a:rPr sz="1800" spc="-10" dirty="0" smtClean="0">
                          <a:solidFill>
                            <a:srgbClr val="21252A"/>
                          </a:solidFill>
                          <a:latin typeface="Calibri"/>
                          <a:cs typeface="Calibri"/>
                        </a:rPr>
                        <a:t>at</a:t>
                      </a:r>
                      <a:endParaRPr lang="en-US" sz="1800" spc="0" dirty="0" smtClean="0">
                        <a:solidFill>
                          <a:schemeClr val="tx1"/>
                        </a:solidFill>
                        <a:latin typeface="Calibri"/>
                        <a:cs typeface="Calibri"/>
                      </a:endParaRPr>
                    </a:p>
                    <a:p>
                      <a:pPr marL="140335" marR="132715" indent="508634" algn="ctr">
                        <a:lnSpc>
                          <a:spcPct val="200000"/>
                        </a:lnSpc>
                      </a:pPr>
                      <a:r>
                        <a:rPr sz="1800" spc="-5" dirty="0" smtClean="0">
                          <a:solidFill>
                            <a:srgbClr val="21252A"/>
                          </a:solidFill>
                          <a:latin typeface="Calibri"/>
                          <a:cs typeface="Calibri"/>
                        </a:rPr>
                        <a:t>12:00 </a:t>
                      </a:r>
                      <a:r>
                        <a:rPr sz="1800" dirty="0">
                          <a:solidFill>
                            <a:srgbClr val="21252A"/>
                          </a:solidFill>
                          <a:latin typeface="Calibri"/>
                          <a:cs typeface="Calibri"/>
                        </a:rPr>
                        <a:t>pm</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5142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object 3"/>
          <p:cNvGrpSpPr/>
          <p:nvPr/>
        </p:nvGrpSpPr>
        <p:grpSpPr>
          <a:xfrm>
            <a:off x="0" y="5020055"/>
            <a:ext cx="12192000" cy="1838325"/>
            <a:chOff x="0" y="5020055"/>
            <a:chExt cx="12192000" cy="1838325"/>
          </a:xfrm>
        </p:grpSpPr>
        <p:sp>
          <p:nvSpPr>
            <p:cNvPr id="4" name="object 4"/>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object 5"/>
            <p:cNvPicPr/>
            <p:nvPr/>
          </p:nvPicPr>
          <p:blipFill>
            <a:blip r:embed="rId3" cstate="print"/>
            <a:stretch>
              <a:fillRect/>
            </a:stretch>
          </p:blipFill>
          <p:spPr>
            <a:xfrm>
              <a:off x="0" y="5041899"/>
              <a:ext cx="12192000" cy="1816100"/>
            </a:xfrm>
            <a:prstGeom prst="rect">
              <a:avLst/>
            </a:prstGeom>
          </p:spPr>
        </p:pic>
        <p:sp>
          <p:nvSpPr>
            <p:cNvPr id="6" name="object 6"/>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object 7"/>
            <p:cNvPicPr/>
            <p:nvPr/>
          </p:nvPicPr>
          <p:blipFill>
            <a:blip r:embed="rId4" cstate="print"/>
            <a:stretch>
              <a:fillRect/>
            </a:stretch>
          </p:blipFill>
          <p:spPr>
            <a:xfrm>
              <a:off x="313943" y="5564123"/>
              <a:ext cx="2025395" cy="911351"/>
            </a:xfrm>
            <a:prstGeom prst="rect">
              <a:avLst/>
            </a:prstGeom>
          </p:spPr>
        </p:pic>
      </p:grpSp>
      <p:sp>
        <p:nvSpPr>
          <p:cNvPr id="8" name="object 8"/>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object 9"/>
          <p:cNvSpPr txBox="1">
            <a:spLocks noGrp="1"/>
          </p:cNvSpPr>
          <p:nvPr>
            <p:ph type="title"/>
          </p:nvPr>
        </p:nvSpPr>
        <p:spPr>
          <a:xfrm>
            <a:off x="1492050" y="1577228"/>
            <a:ext cx="8844280" cy="763671"/>
          </a:xfrm>
          <a:prstGeom prst="rect">
            <a:avLst/>
          </a:prstGeom>
        </p:spPr>
        <p:txBody>
          <a:bodyPr vert="horz" wrap="square" lIns="0" tIns="95885" rIns="0" bIns="0" rtlCol="0">
            <a:spAutoFit/>
          </a:bodyPr>
          <a:lstStyle/>
          <a:p>
            <a:pPr marL="12700" marR="38100">
              <a:lnSpc>
                <a:spcPts val="5180"/>
              </a:lnSpc>
              <a:spcBef>
                <a:spcPts val="755"/>
              </a:spcBef>
            </a:pPr>
            <a:r>
              <a:rPr lang="en-US" sz="4800" b="0" dirty="0" smtClean="0">
                <a:latin typeface="Arial"/>
                <a:cs typeface="Arial"/>
              </a:rPr>
              <a:t>Questions?</a:t>
            </a:r>
            <a:endParaRPr sz="4800" dirty="0">
              <a:latin typeface="Arial"/>
              <a:cs typeface="Arial"/>
            </a:endParaRPr>
          </a:p>
        </p:txBody>
      </p:sp>
      <p:sp>
        <p:nvSpPr>
          <p:cNvPr id="10" name="object 10"/>
          <p:cNvSpPr txBox="1"/>
          <p:nvPr/>
        </p:nvSpPr>
        <p:spPr>
          <a:xfrm>
            <a:off x="11915647" y="6430200"/>
            <a:ext cx="196215"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23</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958016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148409" y="77659"/>
            <a:ext cx="9178471" cy="1243289"/>
          </a:xfrm>
          <a:prstGeom prst="rect">
            <a:avLst/>
          </a:prstGeom>
        </p:spPr>
        <p:txBody>
          <a:bodyPr vert="horz" wrap="square" lIns="0" tIns="12065" rIns="0" bIns="0" rtlCol="0">
            <a:spAutoFit/>
          </a:bodyPr>
          <a:lstStyle/>
          <a:p>
            <a:pPr marL="12700">
              <a:lnSpc>
                <a:spcPct val="100000"/>
              </a:lnSpc>
              <a:spcBef>
                <a:spcPts val="95"/>
              </a:spcBef>
            </a:pPr>
            <a:r>
              <a:rPr lang="en-US" sz="4000" b="1" spc="-114" dirty="0">
                <a:solidFill>
                  <a:srgbClr val="F58466"/>
                </a:solidFill>
              </a:rPr>
              <a:t>ILPQC: Three Pillars Support </a:t>
            </a:r>
            <a:r>
              <a:rPr lang="en-US" sz="4000" b="1" spc="-114" dirty="0" smtClean="0">
                <a:solidFill>
                  <a:srgbClr val="F58466"/>
                </a:solidFill>
              </a:rPr>
              <a:t/>
            </a:r>
            <a:br>
              <a:rPr lang="en-US" sz="4000" b="1" spc="-114" dirty="0" smtClean="0">
                <a:solidFill>
                  <a:srgbClr val="F58466"/>
                </a:solidFill>
              </a:rPr>
            </a:br>
            <a:r>
              <a:rPr lang="en-US" sz="4000" b="1" spc="-114" dirty="0" smtClean="0">
                <a:solidFill>
                  <a:srgbClr val="F58466"/>
                </a:solidFill>
              </a:rPr>
              <a:t>Quality </a:t>
            </a:r>
            <a:r>
              <a:rPr lang="en-US" sz="4000" b="1" spc="-114" dirty="0">
                <a:solidFill>
                  <a:srgbClr val="F58466"/>
                </a:solidFill>
              </a:rPr>
              <a:t>Improvement Success</a:t>
            </a:r>
            <a:endParaRPr sz="4000" dirty="0">
              <a:latin typeface="Arial"/>
              <a:cs typeface="Arial"/>
            </a:endParaRPr>
          </a:p>
        </p:txBody>
      </p:sp>
      <p:pic>
        <p:nvPicPr>
          <p:cNvPr id="6" name="Picture 5"/>
          <p:cNvPicPr>
            <a:picLocks noChangeAspect="1"/>
          </p:cNvPicPr>
          <p:nvPr/>
        </p:nvPicPr>
        <p:blipFill>
          <a:blip r:embed="rId3"/>
          <a:stretch>
            <a:fillRect/>
          </a:stretch>
        </p:blipFill>
        <p:spPr>
          <a:xfrm>
            <a:off x="2227302" y="1301210"/>
            <a:ext cx="7737396" cy="5140335"/>
          </a:xfrm>
          <a:prstGeom prst="rect">
            <a:avLst/>
          </a:prstGeom>
        </p:spPr>
      </p:pic>
    </p:spTree>
    <p:extLst>
      <p:ext uri="{BB962C8B-B14F-4D97-AF65-F5344CB8AC3E}">
        <p14:creationId xmlns:p14="http://schemas.microsoft.com/office/powerpoint/2010/main" val="3165763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88340" y="666210"/>
            <a:ext cx="3155315" cy="635000"/>
          </a:xfrm>
          <a:prstGeom prst="rect">
            <a:avLst/>
          </a:prstGeom>
        </p:spPr>
        <p:txBody>
          <a:bodyPr vert="horz" wrap="square" lIns="0" tIns="12065" rIns="0" bIns="0" rtlCol="0">
            <a:spAutoFit/>
          </a:bodyPr>
          <a:lstStyle/>
          <a:p>
            <a:pPr marL="12700">
              <a:lnSpc>
                <a:spcPct val="100000"/>
              </a:lnSpc>
              <a:spcBef>
                <a:spcPts val="95"/>
              </a:spcBef>
            </a:pPr>
            <a:r>
              <a:rPr lang="en-US" sz="4000" b="1" spc="-114" dirty="0">
                <a:solidFill>
                  <a:srgbClr val="F58466"/>
                </a:solidFill>
              </a:rPr>
              <a:t>REDCap</a:t>
            </a:r>
            <a:endParaRPr sz="4000" dirty="0">
              <a:latin typeface="Arial"/>
              <a:cs typeface="Arial"/>
            </a:endParaRPr>
          </a:p>
        </p:txBody>
      </p:sp>
      <p:sp>
        <p:nvSpPr>
          <p:cNvPr id="5" name="object 5"/>
          <p:cNvSpPr txBox="1"/>
          <p:nvPr/>
        </p:nvSpPr>
        <p:spPr>
          <a:xfrm>
            <a:off x="787867" y="1483232"/>
            <a:ext cx="9331493" cy="4165884"/>
          </a:xfrm>
          <a:prstGeom prst="rect">
            <a:avLst/>
          </a:prstGeom>
        </p:spPr>
        <p:txBody>
          <a:bodyPr vert="horz" wrap="square" lIns="0" tIns="102235" rIns="0" bIns="0" rtlCol="0">
            <a:spAutoFit/>
          </a:bodyPr>
          <a:lstStyle/>
          <a:p>
            <a:pPr marL="241300" lvl="0" indent="-228600">
              <a:buClr>
                <a:srgbClr val="F58466"/>
              </a:buClr>
              <a:buFontTx/>
              <a:buChar char="•"/>
              <a:tabLst>
                <a:tab pos="241300" algn="l"/>
              </a:tabLst>
            </a:pPr>
            <a:r>
              <a:rPr lang="en-US" sz="2400" spc="-5" dirty="0" smtClean="0">
                <a:solidFill>
                  <a:srgbClr val="444B54"/>
                </a:solidFill>
                <a:latin typeface="Arial"/>
                <a:cs typeface="Arial"/>
              </a:rPr>
              <a:t>REDCap is the platform for data entry</a:t>
            </a:r>
          </a:p>
          <a:p>
            <a:pPr marL="241300" lvl="0" indent="-228600">
              <a:buClr>
                <a:srgbClr val="F58466"/>
              </a:buClr>
              <a:buFontTx/>
              <a:buChar char="•"/>
              <a:tabLst>
                <a:tab pos="241300" algn="l"/>
              </a:tabLst>
            </a:pPr>
            <a:endParaRPr lang="en-US" sz="2400" spc="-5" dirty="0" smtClean="0">
              <a:solidFill>
                <a:srgbClr val="444B54"/>
              </a:solidFill>
              <a:latin typeface="Arial"/>
              <a:cs typeface="Arial"/>
            </a:endParaRPr>
          </a:p>
          <a:p>
            <a:pPr marL="241300" lvl="0" indent="-228600">
              <a:buClr>
                <a:srgbClr val="F58466"/>
              </a:buClr>
              <a:buFontTx/>
              <a:buChar char="•"/>
              <a:tabLst>
                <a:tab pos="241300" algn="l"/>
              </a:tabLst>
            </a:pPr>
            <a:r>
              <a:rPr lang="en-US" sz="2400" spc="-5" dirty="0" smtClean="0">
                <a:solidFill>
                  <a:srgbClr val="444B54"/>
                </a:solidFill>
                <a:latin typeface="Arial"/>
                <a:cs typeface="Arial"/>
              </a:rPr>
              <a:t>Currently hosted on a site called “</a:t>
            </a:r>
            <a:r>
              <a:rPr lang="en-US" sz="2400" spc="-5" dirty="0" err="1" smtClean="0">
                <a:solidFill>
                  <a:srgbClr val="444B54"/>
                </a:solidFill>
                <a:latin typeface="Arial"/>
                <a:cs typeface="Arial"/>
              </a:rPr>
              <a:t>healthink</a:t>
            </a:r>
            <a:r>
              <a:rPr lang="en-US" sz="2400" spc="-5" dirty="0" smtClean="0">
                <a:solidFill>
                  <a:srgbClr val="444B54"/>
                </a:solidFill>
                <a:latin typeface="Arial"/>
                <a:cs typeface="Arial"/>
              </a:rPr>
              <a:t>”</a:t>
            </a:r>
          </a:p>
          <a:p>
            <a:pPr marL="241300" lvl="0" indent="-228600">
              <a:buClr>
                <a:srgbClr val="F58466"/>
              </a:buClr>
              <a:buFontTx/>
              <a:buChar char="•"/>
              <a:tabLst>
                <a:tab pos="241300" algn="l"/>
              </a:tabLst>
            </a:pPr>
            <a:endParaRPr lang="en-US" sz="2400" spc="-5" dirty="0" smtClean="0">
              <a:solidFill>
                <a:srgbClr val="444B54"/>
              </a:solidFill>
              <a:latin typeface="Arial"/>
              <a:cs typeface="Arial"/>
            </a:endParaRPr>
          </a:p>
          <a:p>
            <a:pPr marL="241300" lvl="0" indent="-228600">
              <a:buClr>
                <a:srgbClr val="F58466"/>
              </a:buClr>
              <a:buFontTx/>
              <a:buChar char="•"/>
              <a:tabLst>
                <a:tab pos="241300" algn="l"/>
              </a:tabLst>
            </a:pPr>
            <a:r>
              <a:rPr lang="en-US" sz="2400" spc="-5" dirty="0" smtClean="0">
                <a:solidFill>
                  <a:srgbClr val="444B54"/>
                </a:solidFill>
                <a:latin typeface="Arial"/>
                <a:cs typeface="Arial"/>
              </a:rPr>
              <a:t>Rapid-response data</a:t>
            </a:r>
          </a:p>
          <a:p>
            <a:pPr marL="241300" lvl="0" indent="-228600">
              <a:buClr>
                <a:srgbClr val="F58466"/>
              </a:buClr>
              <a:buFontTx/>
              <a:buChar char="•"/>
              <a:tabLst>
                <a:tab pos="241300" algn="l"/>
              </a:tabLst>
            </a:pPr>
            <a:endParaRPr lang="en-US" sz="2400" spc="-5" dirty="0" smtClean="0">
              <a:solidFill>
                <a:srgbClr val="444B54"/>
              </a:solidFill>
              <a:latin typeface="Arial"/>
              <a:cs typeface="Arial"/>
            </a:endParaRPr>
          </a:p>
          <a:p>
            <a:pPr marL="927100" lvl="2">
              <a:buClr>
                <a:srgbClr val="F58466"/>
              </a:buClr>
              <a:tabLst>
                <a:tab pos="241300" algn="l"/>
              </a:tabLst>
            </a:pPr>
            <a:r>
              <a:rPr lang="en-US" sz="2400" spc="-5" dirty="0" smtClean="0">
                <a:solidFill>
                  <a:srgbClr val="444B54"/>
                </a:solidFill>
                <a:latin typeface="Arial"/>
                <a:cs typeface="Arial"/>
              </a:rPr>
              <a:t>–A dashboard will be available in early 2022 for teams to quickly review real-time data</a:t>
            </a:r>
          </a:p>
          <a:p>
            <a:pPr marL="241300" lvl="0" indent="-228600">
              <a:buClr>
                <a:srgbClr val="F58466"/>
              </a:buClr>
              <a:buFontTx/>
              <a:buChar char="•"/>
              <a:tabLst>
                <a:tab pos="241300" algn="l"/>
              </a:tabLst>
            </a:pPr>
            <a:endParaRPr lang="en-US" sz="2400" spc="-5" dirty="0" smtClean="0">
              <a:solidFill>
                <a:srgbClr val="444B54"/>
              </a:solidFill>
              <a:latin typeface="Arial"/>
              <a:cs typeface="Arial"/>
            </a:endParaRPr>
          </a:p>
          <a:p>
            <a:pPr marL="927100" lvl="2">
              <a:buClr>
                <a:srgbClr val="F58466"/>
              </a:buClr>
              <a:tabLst>
                <a:tab pos="241300" algn="l"/>
              </a:tabLst>
            </a:pPr>
            <a:r>
              <a:rPr lang="en-US" sz="2400" spc="-5" dirty="0" smtClean="0">
                <a:solidFill>
                  <a:srgbClr val="444B54"/>
                </a:solidFill>
                <a:latin typeface="Arial"/>
                <a:cs typeface="Arial"/>
              </a:rPr>
              <a:t>- Upgraded format and tools for hospitals to better use their data</a:t>
            </a:r>
            <a:endParaRPr lang="en-US" sz="2400" spc="-5" dirty="0">
              <a:solidFill>
                <a:srgbClr val="444B54"/>
              </a:solidFill>
              <a:latin typeface="Arial"/>
              <a:cs typeface="Arial"/>
            </a:endParaRPr>
          </a:p>
        </p:txBody>
      </p:sp>
    </p:spTree>
    <p:extLst>
      <p:ext uri="{BB962C8B-B14F-4D97-AF65-F5344CB8AC3E}">
        <p14:creationId xmlns:p14="http://schemas.microsoft.com/office/powerpoint/2010/main" val="479541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88340" y="666210"/>
            <a:ext cx="6644277" cy="627736"/>
          </a:xfrm>
          <a:prstGeom prst="rect">
            <a:avLst/>
          </a:prstGeom>
        </p:spPr>
        <p:txBody>
          <a:bodyPr vert="horz" wrap="square" lIns="0" tIns="12065" rIns="0" bIns="0" rtlCol="0">
            <a:spAutoFit/>
          </a:bodyPr>
          <a:lstStyle/>
          <a:p>
            <a:pPr marL="12700">
              <a:lnSpc>
                <a:spcPct val="100000"/>
              </a:lnSpc>
              <a:spcBef>
                <a:spcPts val="95"/>
              </a:spcBef>
            </a:pPr>
            <a:r>
              <a:rPr lang="en-US" sz="4000" b="1" spc="-114" dirty="0">
                <a:solidFill>
                  <a:srgbClr val="F58466"/>
                </a:solidFill>
              </a:rPr>
              <a:t>Data is yours!</a:t>
            </a:r>
            <a:endParaRPr sz="4000" dirty="0">
              <a:latin typeface="Arial"/>
              <a:cs typeface="Arial"/>
            </a:endParaRPr>
          </a:p>
        </p:txBody>
      </p:sp>
      <p:sp>
        <p:nvSpPr>
          <p:cNvPr id="5" name="object 5"/>
          <p:cNvSpPr txBox="1"/>
          <p:nvPr/>
        </p:nvSpPr>
        <p:spPr>
          <a:xfrm>
            <a:off x="787867" y="1483232"/>
            <a:ext cx="10690030" cy="3796552"/>
          </a:xfrm>
          <a:prstGeom prst="rect">
            <a:avLst/>
          </a:prstGeom>
        </p:spPr>
        <p:txBody>
          <a:bodyPr vert="horz" wrap="square" lIns="0" tIns="102235" rIns="0" bIns="0" rtlCol="0">
            <a:spAutoFit/>
          </a:bodyPr>
          <a:lstStyle/>
          <a:p>
            <a:pPr marL="241300" lvl="0" indent="-228600">
              <a:buClr>
                <a:srgbClr val="F58466"/>
              </a:buClr>
              <a:buFontTx/>
              <a:buChar char="•"/>
              <a:tabLst>
                <a:tab pos="241300" algn="l"/>
              </a:tabLst>
            </a:pPr>
            <a:r>
              <a:rPr lang="en-US" sz="2400" spc="-5" dirty="0" smtClean="0">
                <a:solidFill>
                  <a:srgbClr val="444B54"/>
                </a:solidFill>
                <a:latin typeface="Arial"/>
                <a:cs typeface="Arial"/>
              </a:rPr>
              <a:t>ILPQC manages the rapid-response data </a:t>
            </a:r>
            <a:r>
              <a:rPr lang="en-US" sz="2400" spc="-5" dirty="0" err="1" smtClean="0">
                <a:solidFill>
                  <a:srgbClr val="444B54"/>
                </a:solidFill>
                <a:latin typeface="Arial"/>
                <a:cs typeface="Arial"/>
              </a:rPr>
              <a:t>sytem</a:t>
            </a:r>
            <a:r>
              <a:rPr lang="en-US" sz="2400" spc="-5" dirty="0" smtClean="0">
                <a:solidFill>
                  <a:srgbClr val="444B54"/>
                </a:solidFill>
                <a:latin typeface="Arial"/>
                <a:cs typeface="Arial"/>
              </a:rPr>
              <a:t>  (REDCap), but data collection is really a  benefit to teams</a:t>
            </a:r>
          </a:p>
          <a:p>
            <a:pPr marL="241300" lvl="0" indent="-228600">
              <a:buClr>
                <a:srgbClr val="F58466"/>
              </a:buClr>
              <a:buFontTx/>
              <a:buChar char="•"/>
              <a:tabLst>
                <a:tab pos="241300" algn="l"/>
              </a:tabLst>
            </a:pPr>
            <a:endParaRPr lang="en-US" sz="2400" spc="-5" dirty="0" smtClean="0">
              <a:solidFill>
                <a:srgbClr val="444B54"/>
              </a:solidFill>
              <a:latin typeface="Arial"/>
              <a:cs typeface="Arial"/>
            </a:endParaRPr>
          </a:p>
          <a:p>
            <a:pPr marL="241300" lvl="0" indent="-228600">
              <a:buClr>
                <a:srgbClr val="F58466"/>
              </a:buClr>
              <a:buFontTx/>
              <a:buChar char="•"/>
              <a:tabLst>
                <a:tab pos="241300" algn="l"/>
              </a:tabLst>
            </a:pPr>
            <a:r>
              <a:rPr lang="en-US" sz="2400" spc="-5" dirty="0" smtClean="0">
                <a:solidFill>
                  <a:srgbClr val="444B54"/>
                </a:solidFill>
                <a:latin typeface="Arial"/>
                <a:cs typeface="Arial"/>
              </a:rPr>
              <a:t>Share success with others at your hospital</a:t>
            </a:r>
          </a:p>
          <a:p>
            <a:pPr marL="241300" lvl="0" indent="-228600">
              <a:buClr>
                <a:srgbClr val="F58466"/>
              </a:buClr>
              <a:buFontTx/>
              <a:buChar char="•"/>
              <a:tabLst>
                <a:tab pos="241300" algn="l"/>
              </a:tabLst>
            </a:pPr>
            <a:endParaRPr lang="en-US" sz="2400" spc="-5" dirty="0" smtClean="0">
              <a:solidFill>
                <a:srgbClr val="444B54"/>
              </a:solidFill>
              <a:latin typeface="Arial"/>
              <a:cs typeface="Arial"/>
            </a:endParaRPr>
          </a:p>
          <a:p>
            <a:pPr marL="241300" lvl="0" indent="-228600">
              <a:buClr>
                <a:srgbClr val="F58466"/>
              </a:buClr>
              <a:buFontTx/>
              <a:buChar char="•"/>
              <a:tabLst>
                <a:tab pos="241300" algn="l"/>
              </a:tabLst>
            </a:pPr>
            <a:r>
              <a:rPr lang="en-US" sz="2400" spc="-5" dirty="0" smtClean="0">
                <a:solidFill>
                  <a:srgbClr val="444B54"/>
                </a:solidFill>
                <a:latin typeface="Arial"/>
                <a:cs typeface="Arial"/>
              </a:rPr>
              <a:t>Review areas that you still need to work on and use data to compel others on your team to work  for change</a:t>
            </a:r>
          </a:p>
          <a:p>
            <a:pPr marL="241300" lvl="0" indent="-228600">
              <a:buClr>
                <a:srgbClr val="F58466"/>
              </a:buClr>
              <a:buFontTx/>
              <a:buChar char="•"/>
              <a:tabLst>
                <a:tab pos="241300" algn="l"/>
              </a:tabLst>
            </a:pPr>
            <a:endParaRPr lang="en-US" sz="2400" spc="-5" dirty="0" smtClean="0">
              <a:solidFill>
                <a:srgbClr val="444B54"/>
              </a:solidFill>
              <a:latin typeface="Arial"/>
              <a:cs typeface="Arial"/>
            </a:endParaRPr>
          </a:p>
          <a:p>
            <a:pPr marL="241300" lvl="0" indent="-228600">
              <a:buClr>
                <a:srgbClr val="F58466"/>
              </a:buClr>
              <a:buFontTx/>
              <a:buChar char="•"/>
              <a:tabLst>
                <a:tab pos="241300" algn="l"/>
              </a:tabLst>
            </a:pPr>
            <a:r>
              <a:rPr lang="en-US" sz="2400" spc="-5" dirty="0" smtClean="0">
                <a:solidFill>
                  <a:srgbClr val="444B54"/>
                </a:solidFill>
                <a:latin typeface="Arial"/>
                <a:cs typeface="Arial"/>
              </a:rPr>
              <a:t>Compare your hospital progress over time with aggregate data of all ILPQC BE teams</a:t>
            </a:r>
          </a:p>
        </p:txBody>
      </p:sp>
    </p:spTree>
    <p:extLst>
      <p:ext uri="{BB962C8B-B14F-4D97-AF65-F5344CB8AC3E}">
        <p14:creationId xmlns:p14="http://schemas.microsoft.com/office/powerpoint/2010/main" val="1524177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grpSp>
        <p:nvGrpSpPr>
          <p:cNvPr id="3" name="object 3"/>
          <p:cNvGrpSpPr/>
          <p:nvPr/>
        </p:nvGrpSpPr>
        <p:grpSpPr>
          <a:xfrm>
            <a:off x="0" y="5020055"/>
            <a:ext cx="12192000" cy="1838325"/>
            <a:chOff x="0" y="5020055"/>
            <a:chExt cx="12192000" cy="1838325"/>
          </a:xfrm>
        </p:grpSpPr>
        <p:sp>
          <p:nvSpPr>
            <p:cNvPr id="4" name="object 4"/>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print"/>
            <a:stretch>
              <a:fillRect/>
            </a:stretch>
          </p:blipFill>
          <p:spPr>
            <a:xfrm>
              <a:off x="0" y="5041899"/>
              <a:ext cx="12192000" cy="1816100"/>
            </a:xfrm>
            <a:prstGeom prst="rect">
              <a:avLst/>
            </a:prstGeom>
          </p:spPr>
        </p:pic>
        <p:sp>
          <p:nvSpPr>
            <p:cNvPr id="6" name="object 6"/>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7" name="object 7"/>
            <p:cNvPicPr/>
            <p:nvPr/>
          </p:nvPicPr>
          <p:blipFill>
            <a:blip r:embed="rId4" cstate="print"/>
            <a:stretch>
              <a:fillRect/>
            </a:stretch>
          </p:blipFill>
          <p:spPr>
            <a:xfrm>
              <a:off x="313943" y="5564123"/>
              <a:ext cx="2025395" cy="911351"/>
            </a:xfrm>
            <a:prstGeom prst="rect">
              <a:avLst/>
            </a:prstGeom>
          </p:spPr>
        </p:pic>
      </p:grpSp>
      <p:sp>
        <p:nvSpPr>
          <p:cNvPr id="8" name="object 8"/>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9" name="object 9"/>
          <p:cNvSpPr txBox="1">
            <a:spLocks noGrp="1"/>
          </p:cNvSpPr>
          <p:nvPr>
            <p:ph type="title"/>
          </p:nvPr>
        </p:nvSpPr>
        <p:spPr>
          <a:xfrm>
            <a:off x="1492050" y="1577228"/>
            <a:ext cx="8844280" cy="763671"/>
          </a:xfrm>
          <a:prstGeom prst="rect">
            <a:avLst/>
          </a:prstGeom>
        </p:spPr>
        <p:txBody>
          <a:bodyPr vert="horz" wrap="square" lIns="0" tIns="95885" rIns="0" bIns="0" rtlCol="0">
            <a:spAutoFit/>
          </a:bodyPr>
          <a:lstStyle/>
          <a:p>
            <a:pPr marL="12700" marR="38100">
              <a:lnSpc>
                <a:spcPts val="5180"/>
              </a:lnSpc>
              <a:spcBef>
                <a:spcPts val="755"/>
              </a:spcBef>
            </a:pPr>
            <a:r>
              <a:rPr lang="en-US" sz="4800" b="0" dirty="0" smtClean="0">
                <a:latin typeface="Arial"/>
                <a:cs typeface="Arial"/>
              </a:rPr>
              <a:t>Accessing </a:t>
            </a:r>
            <a:r>
              <a:rPr lang="en-US" sz="4800" b="0" dirty="0" err="1" smtClean="0">
                <a:latin typeface="Arial"/>
                <a:cs typeface="Arial"/>
              </a:rPr>
              <a:t>RedCap</a:t>
            </a:r>
            <a:endParaRPr sz="4800" dirty="0">
              <a:latin typeface="Arial"/>
              <a:cs typeface="Arial"/>
            </a:endParaRPr>
          </a:p>
        </p:txBody>
      </p:sp>
      <p:sp>
        <p:nvSpPr>
          <p:cNvPr id="10" name="object 10"/>
          <p:cNvSpPr txBox="1"/>
          <p:nvPr/>
        </p:nvSpPr>
        <p:spPr>
          <a:xfrm>
            <a:off x="11915647" y="6430200"/>
            <a:ext cx="19621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599"/>
                </a:solidFill>
                <a:latin typeface="Arial"/>
                <a:cs typeface="Arial"/>
              </a:rPr>
              <a:t>23</a:t>
            </a:r>
            <a:endParaRPr sz="1200">
              <a:latin typeface="Arial"/>
              <a:cs typeface="Arial"/>
            </a:endParaRPr>
          </a:p>
        </p:txBody>
      </p:sp>
    </p:spTree>
    <p:extLst>
      <p:ext uri="{BB962C8B-B14F-4D97-AF65-F5344CB8AC3E}">
        <p14:creationId xmlns:p14="http://schemas.microsoft.com/office/powerpoint/2010/main" val="1009916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88340" y="666210"/>
            <a:ext cx="6644277" cy="566181"/>
          </a:xfrm>
          <a:prstGeom prst="rect">
            <a:avLst/>
          </a:prstGeom>
        </p:spPr>
        <p:txBody>
          <a:bodyPr vert="horz" wrap="square" lIns="0" tIns="12065" rIns="0" bIns="0" rtlCol="0">
            <a:spAutoFit/>
          </a:bodyPr>
          <a:lstStyle/>
          <a:p>
            <a:pPr marL="12700">
              <a:lnSpc>
                <a:spcPct val="100000"/>
              </a:lnSpc>
              <a:spcBef>
                <a:spcPts val="95"/>
              </a:spcBef>
            </a:pPr>
            <a:r>
              <a:rPr lang="en-US" b="1" spc="-114" dirty="0" err="1" smtClean="0">
                <a:solidFill>
                  <a:srgbClr val="F58466"/>
                </a:solidFill>
              </a:rPr>
              <a:t>RedCap</a:t>
            </a:r>
            <a:r>
              <a:rPr lang="en-US" b="1" spc="-114" dirty="0" smtClean="0">
                <a:solidFill>
                  <a:srgbClr val="F58466"/>
                </a:solidFill>
              </a:rPr>
              <a:t> Access</a:t>
            </a:r>
            <a:endParaRPr lang="en-US" dirty="0"/>
          </a:p>
        </p:txBody>
      </p:sp>
      <p:sp>
        <p:nvSpPr>
          <p:cNvPr id="5" name="object 5"/>
          <p:cNvSpPr txBox="1"/>
          <p:nvPr/>
        </p:nvSpPr>
        <p:spPr>
          <a:xfrm>
            <a:off x="787867" y="1483232"/>
            <a:ext cx="10690030" cy="2257669"/>
          </a:xfrm>
          <a:prstGeom prst="rect">
            <a:avLst/>
          </a:prstGeom>
        </p:spPr>
        <p:txBody>
          <a:bodyPr vert="horz" wrap="square" lIns="0" tIns="102235" rIns="0" bIns="0" rtlCol="0">
            <a:spAutoFit/>
          </a:bodyPr>
          <a:lstStyle/>
          <a:p>
            <a:pPr marL="241300" lvl="0" indent="-228600">
              <a:buClr>
                <a:srgbClr val="F58466"/>
              </a:buClr>
              <a:buFontTx/>
              <a:buChar char="•"/>
              <a:tabLst>
                <a:tab pos="241300" algn="l"/>
              </a:tabLst>
            </a:pPr>
            <a:r>
              <a:rPr lang="en-US" sz="2800" spc="-5" dirty="0" smtClean="0">
                <a:solidFill>
                  <a:srgbClr val="444B54"/>
                </a:solidFill>
                <a:latin typeface="Arial"/>
                <a:cs typeface="Arial"/>
              </a:rPr>
              <a:t>REDCap access will be granted by those identified when you submitted your BE team roster</a:t>
            </a:r>
          </a:p>
          <a:p>
            <a:pPr marL="241300" lvl="0" indent="-228600">
              <a:buClr>
                <a:srgbClr val="F58466"/>
              </a:buClr>
              <a:buFontTx/>
              <a:buChar char="•"/>
              <a:tabLst>
                <a:tab pos="241300" algn="l"/>
              </a:tabLst>
            </a:pPr>
            <a:endParaRPr lang="en-US" sz="2800" spc="-5" dirty="0" smtClean="0">
              <a:solidFill>
                <a:srgbClr val="444B54"/>
              </a:solidFill>
              <a:latin typeface="Arial"/>
              <a:cs typeface="Arial"/>
            </a:endParaRPr>
          </a:p>
          <a:p>
            <a:pPr marL="241300" lvl="0" indent="-228600">
              <a:buClr>
                <a:srgbClr val="F58466"/>
              </a:buClr>
              <a:buFontTx/>
              <a:buChar char="•"/>
              <a:tabLst>
                <a:tab pos="241300" algn="l"/>
              </a:tabLst>
            </a:pPr>
            <a:r>
              <a:rPr lang="en-US" sz="2800" spc="-5" dirty="0" smtClean="0">
                <a:solidFill>
                  <a:srgbClr val="444B54"/>
                </a:solidFill>
                <a:latin typeface="Arial"/>
                <a:cs typeface="Arial"/>
              </a:rPr>
              <a:t>If you have edits to those who need access, please email Ieshia.Johnson@northwestern.edu</a:t>
            </a:r>
          </a:p>
        </p:txBody>
      </p:sp>
      <p:pic>
        <p:nvPicPr>
          <p:cNvPr id="6" name="Picture 5"/>
          <p:cNvPicPr>
            <a:picLocks noChangeAspect="1"/>
          </p:cNvPicPr>
          <p:nvPr/>
        </p:nvPicPr>
        <p:blipFill>
          <a:blip r:embed="rId3"/>
          <a:stretch>
            <a:fillRect/>
          </a:stretch>
        </p:blipFill>
        <p:spPr>
          <a:xfrm>
            <a:off x="3434553" y="4489997"/>
            <a:ext cx="5322893" cy="1845270"/>
          </a:xfrm>
          <a:prstGeom prst="rect">
            <a:avLst/>
          </a:prstGeom>
        </p:spPr>
      </p:pic>
    </p:spTree>
    <p:extLst>
      <p:ext uri="{BB962C8B-B14F-4D97-AF65-F5344CB8AC3E}">
        <p14:creationId xmlns:p14="http://schemas.microsoft.com/office/powerpoint/2010/main" val="4087265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a:spLocks noGrp="1"/>
          </p:cNvSpPr>
          <p:nvPr>
            <p:ph type="title"/>
          </p:nvPr>
        </p:nvSpPr>
        <p:spPr>
          <a:xfrm>
            <a:off x="688340" y="666210"/>
            <a:ext cx="6644277" cy="566181"/>
          </a:xfrm>
          <a:prstGeom prst="rect">
            <a:avLst/>
          </a:prstGeom>
        </p:spPr>
        <p:txBody>
          <a:bodyPr vert="horz" wrap="square" lIns="0" tIns="12065" rIns="0" bIns="0" rtlCol="0">
            <a:spAutoFit/>
          </a:bodyPr>
          <a:lstStyle/>
          <a:p>
            <a:pPr marL="12700">
              <a:lnSpc>
                <a:spcPct val="100000"/>
              </a:lnSpc>
              <a:spcBef>
                <a:spcPts val="95"/>
              </a:spcBef>
            </a:pPr>
            <a:r>
              <a:rPr lang="en-US" b="1" spc="-114" dirty="0">
                <a:solidFill>
                  <a:srgbClr val="F58466"/>
                </a:solidFill>
              </a:rPr>
              <a:t>Key Steps to Access REDCap</a:t>
            </a:r>
            <a:endParaRPr lang="en-US" dirty="0"/>
          </a:p>
        </p:txBody>
      </p:sp>
      <p:sp>
        <p:nvSpPr>
          <p:cNvPr id="5" name="object 5"/>
          <p:cNvSpPr txBox="1"/>
          <p:nvPr/>
        </p:nvSpPr>
        <p:spPr>
          <a:xfrm>
            <a:off x="787867" y="1483232"/>
            <a:ext cx="4907538" cy="3981218"/>
          </a:xfrm>
          <a:prstGeom prst="rect">
            <a:avLst/>
          </a:prstGeom>
        </p:spPr>
        <p:txBody>
          <a:bodyPr vert="horz" wrap="square" lIns="0" tIns="102235" rIns="0" bIns="0" rtlCol="0">
            <a:spAutoFit/>
          </a:bodyPr>
          <a:lstStyle/>
          <a:p>
            <a:pPr marL="241300" lvl="0" indent="-228600">
              <a:buClr>
                <a:srgbClr val="F58466"/>
              </a:buClr>
              <a:buFontTx/>
              <a:buChar char="•"/>
              <a:tabLst>
                <a:tab pos="241300" algn="l"/>
              </a:tabLst>
            </a:pPr>
            <a:r>
              <a:rPr lang="en-US" sz="2400" spc="-5" dirty="0" smtClean="0">
                <a:solidFill>
                  <a:srgbClr val="444B54"/>
                </a:solidFill>
                <a:latin typeface="Arial"/>
                <a:cs typeface="Arial"/>
              </a:rPr>
              <a:t>Add </a:t>
            </a:r>
            <a:r>
              <a:rPr lang="en-US" sz="2400" spc="-5" dirty="0" smtClean="0">
                <a:solidFill>
                  <a:srgbClr val="444B54"/>
                </a:solidFill>
                <a:latin typeface="Arial"/>
                <a:cs typeface="Arial"/>
                <a:hlinkClick r:id="rId3"/>
              </a:rPr>
              <a:t>https://redcap.healthlnk.org </a:t>
            </a:r>
            <a:r>
              <a:rPr lang="en-US" sz="2400" spc="-5" dirty="0" smtClean="0">
                <a:solidFill>
                  <a:srgbClr val="444B54"/>
                </a:solidFill>
                <a:latin typeface="Arial"/>
                <a:cs typeface="Arial"/>
              </a:rPr>
              <a:t>to your  bookmarks bar on your computer or available on the ILPQC home page via website</a:t>
            </a:r>
          </a:p>
          <a:p>
            <a:pPr marL="241300" lvl="0" indent="-228600">
              <a:buClr>
                <a:srgbClr val="F58466"/>
              </a:buClr>
              <a:buFontTx/>
              <a:buChar char="•"/>
              <a:tabLst>
                <a:tab pos="241300" algn="l"/>
              </a:tabLst>
            </a:pPr>
            <a:endParaRPr lang="en-US" sz="2400" spc="-5" dirty="0" smtClean="0">
              <a:solidFill>
                <a:srgbClr val="444B54"/>
              </a:solidFill>
              <a:latin typeface="Arial"/>
              <a:cs typeface="Arial"/>
            </a:endParaRPr>
          </a:p>
          <a:p>
            <a:pPr marL="241300" lvl="0" indent="-228600">
              <a:buClr>
                <a:srgbClr val="F58466"/>
              </a:buClr>
              <a:buFontTx/>
              <a:buChar char="•"/>
              <a:tabLst>
                <a:tab pos="241300" algn="l"/>
              </a:tabLst>
            </a:pPr>
            <a:endParaRPr lang="en-US" sz="900" spc="-5" dirty="0" smtClean="0">
              <a:solidFill>
                <a:srgbClr val="444B54"/>
              </a:solidFill>
              <a:latin typeface="Arial"/>
              <a:cs typeface="Arial"/>
            </a:endParaRPr>
          </a:p>
          <a:p>
            <a:pPr marL="241300" lvl="0" indent="-228600">
              <a:buClr>
                <a:srgbClr val="F58466"/>
              </a:buClr>
              <a:buFontTx/>
              <a:buChar char="•"/>
              <a:tabLst>
                <a:tab pos="241300" algn="l"/>
              </a:tabLst>
            </a:pPr>
            <a:r>
              <a:rPr lang="en-US" sz="2400" spc="-5" dirty="0" smtClean="0">
                <a:solidFill>
                  <a:srgbClr val="444B54"/>
                </a:solidFill>
                <a:latin typeface="Arial"/>
                <a:cs typeface="Arial"/>
              </a:rPr>
              <a:t>Use your username &amp; password to log in. You should have received an email with your username. Please email </a:t>
            </a:r>
            <a:r>
              <a:rPr lang="en-US" sz="2400" spc="-5" dirty="0" smtClean="0">
                <a:solidFill>
                  <a:srgbClr val="444B54"/>
                </a:solidFill>
                <a:latin typeface="Arial"/>
                <a:cs typeface="Arial"/>
                <a:hlinkClick r:id="rId4"/>
              </a:rPr>
              <a:t>info@ilpqc.org</a:t>
            </a:r>
            <a:r>
              <a:rPr lang="en-US" sz="2400" spc="-5" dirty="0" smtClean="0">
                <a:solidFill>
                  <a:srgbClr val="444B54"/>
                </a:solidFill>
                <a:latin typeface="Arial"/>
                <a:cs typeface="Arial"/>
              </a:rPr>
              <a:t> if  you have trouble logging in</a:t>
            </a:r>
          </a:p>
        </p:txBody>
      </p:sp>
      <p:pic>
        <p:nvPicPr>
          <p:cNvPr id="7" name="Picture 6"/>
          <p:cNvPicPr>
            <a:picLocks noChangeAspect="1"/>
          </p:cNvPicPr>
          <p:nvPr/>
        </p:nvPicPr>
        <p:blipFill rotWithShape="1">
          <a:blip r:embed="rId5"/>
          <a:srcRect t="3235"/>
          <a:stretch/>
        </p:blipFill>
        <p:spPr>
          <a:xfrm>
            <a:off x="5860869" y="2217310"/>
            <a:ext cx="6096000" cy="3327874"/>
          </a:xfrm>
          <a:prstGeom prst="rect">
            <a:avLst/>
          </a:prstGeom>
        </p:spPr>
      </p:pic>
      <p:sp>
        <p:nvSpPr>
          <p:cNvPr id="8" name="Oval 7"/>
          <p:cNvSpPr/>
          <p:nvPr/>
        </p:nvSpPr>
        <p:spPr>
          <a:xfrm>
            <a:off x="10502537" y="2234727"/>
            <a:ext cx="1079863" cy="7228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6608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21590</TotalTime>
  <Words>1889</Words>
  <Application>Microsoft Office PowerPoint</Application>
  <PresentationFormat>Widescreen</PresentationFormat>
  <Paragraphs>227</Paragraphs>
  <Slides>37</Slides>
  <Notes>37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37</vt:i4>
      </vt:variant>
    </vt:vector>
  </HeadingPairs>
  <TitlesOfParts>
    <vt:vector size="47" baseType="lpstr">
      <vt:lpstr>Arial</vt:lpstr>
      <vt:lpstr>Calibri</vt:lpstr>
      <vt:lpstr>Calibri Light</vt:lpstr>
      <vt:lpstr>Calisto MT</vt:lpstr>
      <vt:lpstr>Goudy Old Style</vt:lpstr>
      <vt:lpstr>Times New Roman</vt:lpstr>
      <vt:lpstr>Wingdings</vt:lpstr>
      <vt:lpstr>Office Theme</vt:lpstr>
      <vt:lpstr>1_Office Theme</vt:lpstr>
      <vt:lpstr>2_Office Theme</vt:lpstr>
      <vt:lpstr>PowerPoint Presentation</vt:lpstr>
      <vt:lpstr>Call Overview</vt:lpstr>
      <vt:lpstr>ILPQC Data System </vt:lpstr>
      <vt:lpstr>ILPQC: Three Pillars Support  Quality Improvement Success</vt:lpstr>
      <vt:lpstr>REDCap</vt:lpstr>
      <vt:lpstr>Data is yours!</vt:lpstr>
      <vt:lpstr>Accessing RedCap</vt:lpstr>
      <vt:lpstr>RedCap Access</vt:lpstr>
      <vt:lpstr>Key Steps to Access REDCap</vt:lpstr>
      <vt:lpstr>REDCap Interface Overview</vt:lpstr>
      <vt:lpstr>REDCap Interface Overview</vt:lpstr>
      <vt:lpstr>Participating in multiple ILPQC Initiatives?</vt:lpstr>
      <vt:lpstr>BE DATA COLLECTION &amp; DATA  FORM</vt:lpstr>
      <vt:lpstr>How will we show improvement?</vt:lpstr>
      <vt:lpstr>Structure Measures to track  progress on key system changes  at your hospital:</vt:lpstr>
      <vt:lpstr>Process and outcome measures  to track clinical culture change:</vt:lpstr>
      <vt:lpstr>BE Monthly  Data Form</vt:lpstr>
      <vt:lpstr>Data Form -  Structure Measures</vt:lpstr>
      <vt:lpstr>Data Form -  process  measures</vt:lpstr>
      <vt:lpstr>PowerPoint Presentation</vt:lpstr>
      <vt:lpstr>Proposed Process &amp; Outcome  Measures based on monthly sample:</vt:lpstr>
      <vt:lpstr>Proposed Process &amp; Outcome  Measures based on monthly sample:</vt:lpstr>
      <vt:lpstr>Sampling Examples</vt:lpstr>
      <vt:lpstr>Live DEMO</vt:lpstr>
      <vt:lpstr>Step by Step live enter data</vt:lpstr>
      <vt:lpstr>Avoid Common Data Entry Mistakes</vt:lpstr>
      <vt:lpstr>Avoid Common Data Entry Mistakes</vt:lpstr>
      <vt:lpstr>Close Out and Save the Form</vt:lpstr>
      <vt:lpstr>Paper Data Form </vt:lpstr>
      <vt:lpstr>PREM – Patient Data </vt:lpstr>
      <vt:lpstr>When and how often  to submit  the data?</vt:lpstr>
      <vt:lpstr>Next Steps </vt:lpstr>
      <vt:lpstr>10 Steps to Getting Started with  BE</vt:lpstr>
      <vt:lpstr>10 Steps to Getting Started with  BE</vt:lpstr>
      <vt:lpstr>Next Steps for Birth Equity</vt:lpstr>
      <vt:lpstr>Birth Equity Timeline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Ieshia Johnson</dc:creator>
  <cp:lastModifiedBy>Ieshia Johnson</cp:lastModifiedBy>
  <cp:revision>16</cp:revision>
  <dcterms:created xsi:type="dcterms:W3CDTF">2021-07-07T16:54:04Z</dcterms:created>
  <dcterms:modified xsi:type="dcterms:W3CDTF">2021-07-30T18:00:53Z</dcterms:modified>
</cp:coreProperties>
</file>