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5" r:id="rId4"/>
    <p:sldMasterId id="2147483711" r:id="rId5"/>
    <p:sldMasterId id="2147483749" r:id="rId6"/>
    <p:sldMasterId id="2147483760" r:id="rId7"/>
    <p:sldMasterId id="2147483790" r:id="rId8"/>
    <p:sldMasterId id="2147483669" r:id="rId9"/>
    <p:sldMasterId id="2147483660" r:id="rId10"/>
  </p:sldMasterIdLst>
  <p:notesMasterIdLst>
    <p:notesMasterId r:id="rId75"/>
  </p:notesMasterIdLst>
  <p:sldIdLst>
    <p:sldId id="473" r:id="rId11"/>
    <p:sldId id="474" r:id="rId12"/>
    <p:sldId id="565" r:id="rId13"/>
    <p:sldId id="589" r:id="rId14"/>
    <p:sldId id="566" r:id="rId15"/>
    <p:sldId id="568" r:id="rId16"/>
    <p:sldId id="504" r:id="rId17"/>
    <p:sldId id="492" r:id="rId18"/>
    <p:sldId id="571" r:id="rId19"/>
    <p:sldId id="493" r:id="rId20"/>
    <p:sldId id="588" r:id="rId21"/>
    <p:sldId id="586" r:id="rId22"/>
    <p:sldId id="562" r:id="rId23"/>
    <p:sldId id="585" r:id="rId24"/>
    <p:sldId id="561" r:id="rId25"/>
    <p:sldId id="560" r:id="rId26"/>
    <p:sldId id="554" r:id="rId27"/>
    <p:sldId id="573" r:id="rId28"/>
    <p:sldId id="575" r:id="rId29"/>
    <p:sldId id="576" r:id="rId30"/>
    <p:sldId id="580" r:id="rId31"/>
    <p:sldId id="578" r:id="rId32"/>
    <p:sldId id="577" r:id="rId33"/>
    <p:sldId id="574" r:id="rId34"/>
    <p:sldId id="583" r:id="rId35"/>
    <p:sldId id="584" r:id="rId36"/>
    <p:sldId id="620" r:id="rId37"/>
    <p:sldId id="581" r:id="rId38"/>
    <p:sldId id="491" r:id="rId39"/>
    <p:sldId id="619" r:id="rId40"/>
    <p:sldId id="618" r:id="rId41"/>
    <p:sldId id="617" r:id="rId42"/>
    <p:sldId id="616" r:id="rId43"/>
    <p:sldId id="615" r:id="rId44"/>
    <p:sldId id="614" r:id="rId45"/>
    <p:sldId id="613" r:id="rId46"/>
    <p:sldId id="612" r:id="rId47"/>
    <p:sldId id="611" r:id="rId48"/>
    <p:sldId id="610" r:id="rId49"/>
    <p:sldId id="609" r:id="rId50"/>
    <p:sldId id="608" r:id="rId51"/>
    <p:sldId id="607" r:id="rId52"/>
    <p:sldId id="606" r:id="rId53"/>
    <p:sldId id="605" r:id="rId54"/>
    <p:sldId id="604" r:id="rId55"/>
    <p:sldId id="603" r:id="rId56"/>
    <p:sldId id="572" r:id="rId57"/>
    <p:sldId id="602" r:id="rId58"/>
    <p:sldId id="601" r:id="rId59"/>
    <p:sldId id="600" r:id="rId60"/>
    <p:sldId id="599" r:id="rId61"/>
    <p:sldId id="598" r:id="rId62"/>
    <p:sldId id="597" r:id="rId63"/>
    <p:sldId id="596" r:id="rId64"/>
    <p:sldId id="595" r:id="rId65"/>
    <p:sldId id="594" r:id="rId66"/>
    <p:sldId id="593" r:id="rId67"/>
    <p:sldId id="592" r:id="rId68"/>
    <p:sldId id="591" r:id="rId69"/>
    <p:sldId id="622" r:id="rId70"/>
    <p:sldId id="313" r:id="rId71"/>
    <p:sldId id="314" r:id="rId72"/>
    <p:sldId id="621" r:id="rId73"/>
    <p:sldId id="335" r:id="rId7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KARIAH, SOGI" initials="SS" lastIdx="2" clrIdx="0">
    <p:extLst>
      <p:ext uri="{19B8F6BF-5375-455C-9EA6-DF929625EA0E}">
        <p15:presenceInfo xmlns:p15="http://schemas.microsoft.com/office/powerpoint/2012/main" userId="S-1-5-21-3061956908-2738319542-621568764-36656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4990"/>
    <a:srgbClr val="00FF00"/>
    <a:srgbClr val="3AB9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B1E238-4C2A-D92E-E59A-08B27597729B}" v="6" dt="2022-01-06T19:24:25.143"/>
    <p1510:client id="{1A40D790-D28D-04B2-C7C4-687176AAA381}" v="85" dt="2022-08-15T15:56:30.524"/>
    <p1510:client id="{1E92D12B-4C20-2714-25F1-6D2329BC6AA4}" v="6" dt="2022-08-15T16:15:41.452"/>
    <p1510:client id="{1EC12A19-F1A3-A6AE-4F47-CC5CE229D8A3}" v="338" dt="2022-08-15T14:54:21.676"/>
    <p1510:client id="{269344FF-4846-783D-307D-9AED31661A00}" v="568" dt="2022-08-12T18:35:41.375"/>
    <p1510:client id="{3393E09D-6823-54A5-BA57-B78A019AE0D1}" v="20" dt="2022-09-15T14:42:46.075"/>
    <p1510:client id="{3D00F3B1-ADA2-83E7-4559-6C9AE67CF50E}" v="12" dt="2022-08-15T15:00:31.651"/>
    <p1510:client id="{4BB1E083-9C20-85D9-6972-7FD6F455E9C8}" v="9" dt="2022-04-12T14:45:20.579"/>
    <p1510:client id="{5149C471-5901-CBF1-0667-5E16D18CFE97}" v="5" dt="2022-04-13T21:11:16.082"/>
    <p1510:client id="{5B79F81C-2E4A-C9E3-532C-AE879B7CD8EB}" v="1733" dt="2022-09-17T14:01:24.034"/>
    <p1510:client id="{5E400571-2AF9-8EF6-BF98-C0B72037BFA1}" v="445" dt="2022-07-07T21:13:32.466"/>
    <p1510:client id="{5E48E709-9BEA-9FE9-975A-72F714D0DB86}" v="1456" dt="2022-08-12T14:53:59.653"/>
    <p1510:client id="{6453D58A-1654-8002-0A61-A0BEB834EB25}" v="55" dt="2022-07-12T18:46:19.401"/>
    <p1510:client id="{664A7847-F42C-73F2-EFBC-CF7B29771E5E}" v="182" dt="2022-09-15T14:03:59.932"/>
    <p1510:client id="{736CBBEF-737A-8973-8DEC-508AE005629B}" v="272" dt="2022-03-16T18:19:39.437"/>
    <p1510:client id="{76BDCA5D-13BA-AB31-5040-9DC496812E45}" v="120" dt="2022-09-15T13:32:35.342"/>
    <p1510:client id="{7B4B1147-CE0C-EE5C-A6FA-62EE28FE5BF9}" v="230" dt="2022-09-13T19:24:57.175"/>
    <p1510:client id="{7CD2BEBF-8356-57E4-C78F-A7473CE15C4B}" v="25" dt="2022-02-15T21:43:52.698"/>
    <p1510:client id="{8061A811-DF81-C6AB-F76F-10C5B066A54C}" v="65" dt="2022-01-11T19:55:59.319"/>
    <p1510:client id="{83BE5CB4-A051-B035-3DEF-0C430F1858FE}" v="96" dt="2022-08-12T18:37:42.010"/>
    <p1510:client id="{8415CCCE-CC17-1FF9-834E-CAD5AAD05F35}" v="102" dt="2022-01-07T20:11:40.195"/>
    <p1510:client id="{885877D2-6AA6-C420-462F-80EB224E3617}" v="45" dt="2022-01-06T19:17:25.548"/>
    <p1510:client id="{9192EAE3-2AB4-389F-1E78-27FC9B59DA70}" v="111" dt="2022-08-12T16:44:30.678"/>
    <p1510:client id="{94FD356C-E2C9-3E8F-BA8C-1BC2496C1E7A}" v="52" dt="2022-01-12T20:55:27.927"/>
    <p1510:client id="{9C9ED0D4-E974-61AE-4E63-A2C7B0B407EC}" v="1506" dt="2022-02-17T15:45:03.984"/>
    <p1510:client id="{A3A1F360-E086-AB1D-4704-43006C872997}" v="226" dt="2022-02-15T22:22:37.147"/>
    <p1510:client id="{A9CF4B97-0D43-7429-4057-D8F4F9A88260}" v="19" dt="2022-09-19T15:29:52.584"/>
    <p1510:client id="{AB897C91-A6DD-3E5C-AE5D-44FE0466F207}" v="24" dt="2022-09-15T18:24:14.292"/>
    <p1510:client id="{B37092B6-266D-47AC-9908-05590BBAC1FA}" v="15" dt="2022-08-15T15:57:25.856"/>
    <p1510:client id="{B7B63780-50CF-48F2-2667-6B8979388E7E}" v="20" dt="2022-09-12T21:04:59.334"/>
    <p1510:client id="{B9EE3F52-F075-6E9D-52ED-144888B1DDC6}" v="224" dt="2022-04-13T18:47:08.223"/>
    <p1510:client id="{BEAF99F2-DA12-88A0-D486-2256389DF5D9}" v="80" dt="2022-09-15T14:37:52.460"/>
    <p1510:client id="{C6BDDCD3-89F1-580E-7BFC-7F2718D45B17}" v="21" dt="2022-01-10T20:48:49.340"/>
    <p1510:client id="{C7606A9C-9CB9-F464-6A64-7ABA8F00FBCB}" v="10" dt="2022-03-15T18:42:11.756"/>
    <p1510:client id="{D3A4DDAE-F601-1EA1-8B08-9A196E8F2085}" v="44" dt="2022-02-16T19:49:42.058"/>
    <p1510:client id="{FED126FC-6EA2-C570-317C-FD894A051D8A}" v="1" dt="2022-09-15T19:20:23.5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16" Type="http://schemas.openxmlformats.org/officeDocument/2006/relationships/slide" Target="slides/slide6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74" Type="http://schemas.openxmlformats.org/officeDocument/2006/relationships/slide" Target="slides/slide64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1.xml"/><Relationship Id="rId82" Type="http://schemas.microsoft.com/office/2015/10/relationships/revisionInfo" Target="revisionInfo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viewProps" Target="viewProps.xml"/><Relationship Id="rId8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1.xml"/><Relationship Id="rId2" Type="http://schemas.openxmlformats.org/officeDocument/2006/relationships/customXml" Target="../customXml/item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ana Rivera" userId="S::arg3669@ads.northwestern.edu::fc8b707a-b7e9-4f2a-8d71-2d76819b7881" providerId="AD" clId="Web-{A9CF4B97-0D43-7429-4057-D8F4F9A88260}"/>
    <pc:docChg chg="modSld">
      <pc:chgData name="Alana Rivera" userId="S::arg3669@ads.northwestern.edu::fc8b707a-b7e9-4f2a-8d71-2d76819b7881" providerId="AD" clId="Web-{A9CF4B97-0D43-7429-4057-D8F4F9A88260}" dt="2022-09-19T15:29:52.584" v="16" actId="1076"/>
      <pc:docMkLst>
        <pc:docMk/>
      </pc:docMkLst>
      <pc:sldChg chg="delSp modSp">
        <pc:chgData name="Alana Rivera" userId="S::arg3669@ads.northwestern.edu::fc8b707a-b7e9-4f2a-8d71-2d76819b7881" providerId="AD" clId="Web-{A9CF4B97-0D43-7429-4057-D8F4F9A88260}" dt="2022-09-19T15:29:52.584" v="16" actId="1076"/>
        <pc:sldMkLst>
          <pc:docMk/>
          <pc:sldMk cId="950560748" sldId="572"/>
        </pc:sldMkLst>
        <pc:spChg chg="mod">
          <ac:chgData name="Alana Rivera" userId="S::arg3669@ads.northwestern.edu::fc8b707a-b7e9-4f2a-8d71-2d76819b7881" providerId="AD" clId="Web-{A9CF4B97-0D43-7429-4057-D8F4F9A88260}" dt="2022-09-19T15:29:52.584" v="16" actId="1076"/>
          <ac:spMkLst>
            <pc:docMk/>
            <pc:sldMk cId="950560748" sldId="572"/>
            <ac:spMk id="6" creationId="{00000000-0000-0000-0000-000000000000}"/>
          </ac:spMkLst>
        </pc:spChg>
        <pc:spChg chg="del mod">
          <ac:chgData name="Alana Rivera" userId="S::arg3669@ads.northwestern.edu::fc8b707a-b7e9-4f2a-8d71-2d76819b7881" providerId="AD" clId="Web-{A9CF4B97-0D43-7429-4057-D8F4F9A88260}" dt="2022-09-19T15:29:39.068" v="13"/>
          <ac:spMkLst>
            <pc:docMk/>
            <pc:sldMk cId="950560748" sldId="572"/>
            <ac:spMk id="7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Ashley\Downloads\NICU%20ABX%20Utilization%20Reivsed%20Definition%204_2022%20(12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Ashley\Downloads\NICU%20ABX%20Utilization%20Reivsed%20Definition%204_2022%20(12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[NICU ABX Utilization Reivsed Definition 4_2022 (12).xlsx]Doses Per Days!PivotTable1</c:name>
    <c:fmtId val="3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Antibiotic Doses/Patients Days</a:t>
            </a:r>
          </a:p>
          <a:p>
            <a:pPr>
              <a:defRPr/>
            </a:pPr>
            <a:r>
              <a:rPr lang="en-US"/>
              <a:t>Neonatal Intermediate and ICU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square"/>
          <c:size val="4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'Doses Per Days'!$D$5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multiLvlStrRef>
              <c:f>'Doses Per Days'!$C$6:$C$91</c:f>
              <c:multiLvlStrCache>
                <c:ptCount val="78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  <c:pt idx="9">
                    <c:v>10</c:v>
                  </c:pt>
                  <c:pt idx="10">
                    <c:v>11</c:v>
                  </c:pt>
                  <c:pt idx="11">
                    <c:v>12</c:v>
                  </c:pt>
                  <c:pt idx="12">
                    <c:v>1</c:v>
                  </c:pt>
                  <c:pt idx="13">
                    <c:v>2</c:v>
                  </c:pt>
                  <c:pt idx="14">
                    <c:v>3</c:v>
                  </c:pt>
                  <c:pt idx="15">
                    <c:v>4</c:v>
                  </c:pt>
                  <c:pt idx="16">
                    <c:v>5</c:v>
                  </c:pt>
                  <c:pt idx="17">
                    <c:v>6</c:v>
                  </c:pt>
                  <c:pt idx="18">
                    <c:v>7</c:v>
                  </c:pt>
                  <c:pt idx="19">
                    <c:v>8</c:v>
                  </c:pt>
                  <c:pt idx="20">
                    <c:v>9</c:v>
                  </c:pt>
                  <c:pt idx="21">
                    <c:v>10</c:v>
                  </c:pt>
                  <c:pt idx="22">
                    <c:v>11</c:v>
                  </c:pt>
                  <c:pt idx="23">
                    <c:v>12</c:v>
                  </c:pt>
                  <c:pt idx="24">
                    <c:v>1</c:v>
                  </c:pt>
                  <c:pt idx="25">
                    <c:v>2</c:v>
                  </c:pt>
                  <c:pt idx="26">
                    <c:v>3</c:v>
                  </c:pt>
                  <c:pt idx="27">
                    <c:v>4</c:v>
                  </c:pt>
                  <c:pt idx="28">
                    <c:v>5</c:v>
                  </c:pt>
                  <c:pt idx="29">
                    <c:v>6</c:v>
                  </c:pt>
                  <c:pt idx="30">
                    <c:v>7</c:v>
                  </c:pt>
                  <c:pt idx="31">
                    <c:v>8</c:v>
                  </c:pt>
                  <c:pt idx="32">
                    <c:v>9</c:v>
                  </c:pt>
                  <c:pt idx="33">
                    <c:v>10</c:v>
                  </c:pt>
                  <c:pt idx="34">
                    <c:v>11</c:v>
                  </c:pt>
                  <c:pt idx="35">
                    <c:v>12</c:v>
                  </c:pt>
                  <c:pt idx="36">
                    <c:v>1</c:v>
                  </c:pt>
                  <c:pt idx="37">
                    <c:v>2</c:v>
                  </c:pt>
                  <c:pt idx="38">
                    <c:v>3</c:v>
                  </c:pt>
                  <c:pt idx="39">
                    <c:v>4</c:v>
                  </c:pt>
                  <c:pt idx="40">
                    <c:v>5</c:v>
                  </c:pt>
                  <c:pt idx="41">
                    <c:v>6</c:v>
                  </c:pt>
                  <c:pt idx="42">
                    <c:v>7</c:v>
                  </c:pt>
                  <c:pt idx="43">
                    <c:v>8</c:v>
                  </c:pt>
                  <c:pt idx="44">
                    <c:v>9</c:v>
                  </c:pt>
                  <c:pt idx="45">
                    <c:v>10</c:v>
                  </c:pt>
                  <c:pt idx="46">
                    <c:v>11</c:v>
                  </c:pt>
                  <c:pt idx="47">
                    <c:v>12</c:v>
                  </c:pt>
                  <c:pt idx="48">
                    <c:v>1</c:v>
                  </c:pt>
                  <c:pt idx="49">
                    <c:v>2</c:v>
                  </c:pt>
                  <c:pt idx="50">
                    <c:v>3</c:v>
                  </c:pt>
                  <c:pt idx="51">
                    <c:v>4</c:v>
                  </c:pt>
                  <c:pt idx="52">
                    <c:v>5</c:v>
                  </c:pt>
                  <c:pt idx="53">
                    <c:v>6</c:v>
                  </c:pt>
                  <c:pt idx="54">
                    <c:v>7</c:v>
                  </c:pt>
                  <c:pt idx="55">
                    <c:v>8</c:v>
                  </c:pt>
                  <c:pt idx="56">
                    <c:v>9</c:v>
                  </c:pt>
                  <c:pt idx="57">
                    <c:v>10</c:v>
                  </c:pt>
                  <c:pt idx="58">
                    <c:v>11</c:v>
                  </c:pt>
                  <c:pt idx="59">
                    <c:v>12</c:v>
                  </c:pt>
                  <c:pt idx="60">
                    <c:v>1</c:v>
                  </c:pt>
                  <c:pt idx="61">
                    <c:v>2</c:v>
                  </c:pt>
                  <c:pt idx="62">
                    <c:v>3</c:v>
                  </c:pt>
                  <c:pt idx="63">
                    <c:v>4</c:v>
                  </c:pt>
                  <c:pt idx="64">
                    <c:v>5</c:v>
                  </c:pt>
                  <c:pt idx="65">
                    <c:v>6</c:v>
                  </c:pt>
                  <c:pt idx="66">
                    <c:v>7</c:v>
                  </c:pt>
                  <c:pt idx="67">
                    <c:v>8</c:v>
                  </c:pt>
                  <c:pt idx="68">
                    <c:v>9</c:v>
                  </c:pt>
                  <c:pt idx="69">
                    <c:v>10</c:v>
                  </c:pt>
                  <c:pt idx="70">
                    <c:v>11</c:v>
                  </c:pt>
                  <c:pt idx="71">
                    <c:v>12</c:v>
                  </c:pt>
                  <c:pt idx="72">
                    <c:v>1</c:v>
                  </c:pt>
                  <c:pt idx="73">
                    <c:v>2</c:v>
                  </c:pt>
                  <c:pt idx="74">
                    <c:v>3</c:v>
                  </c:pt>
                  <c:pt idx="75">
                    <c:v>4</c:v>
                  </c:pt>
                  <c:pt idx="76">
                    <c:v>5</c:v>
                  </c:pt>
                  <c:pt idx="77">
                    <c:v>6</c:v>
                  </c:pt>
                </c:lvl>
                <c:lvl>
                  <c:pt idx="0">
                    <c:v>2016</c:v>
                  </c:pt>
                  <c:pt idx="12">
                    <c:v>2017</c:v>
                  </c:pt>
                  <c:pt idx="24">
                    <c:v>2018</c:v>
                  </c:pt>
                  <c:pt idx="36">
                    <c:v>2019</c:v>
                  </c:pt>
                  <c:pt idx="48">
                    <c:v>2020</c:v>
                  </c:pt>
                  <c:pt idx="60">
                    <c:v>2021</c:v>
                  </c:pt>
                  <c:pt idx="72">
                    <c:v>2022</c:v>
                  </c:pt>
                </c:lvl>
              </c:multiLvlStrCache>
            </c:multiLvlStrRef>
          </c:cat>
          <c:val>
            <c:numRef>
              <c:f>'Doses Per Days'!$D$6:$D$91</c:f>
              <c:numCache>
                <c:formatCode>0</c:formatCode>
                <c:ptCount val="78"/>
                <c:pt idx="0">
                  <c:v>1055.7377049180327</c:v>
                </c:pt>
                <c:pt idx="1">
                  <c:v>877.9342723004695</c:v>
                </c:pt>
                <c:pt idx="2">
                  <c:v>1484.8484848484848</c:v>
                </c:pt>
                <c:pt idx="3">
                  <c:v>964.28571428571433</c:v>
                </c:pt>
                <c:pt idx="4">
                  <c:v>1324.3243243243244</c:v>
                </c:pt>
                <c:pt idx="5">
                  <c:v>1364.705882352941</c:v>
                </c:pt>
                <c:pt idx="6">
                  <c:v>1157.8947368421052</c:v>
                </c:pt>
                <c:pt idx="7">
                  <c:v>1317.0731707317075</c:v>
                </c:pt>
                <c:pt idx="8">
                  <c:v>732.75862068965512</c:v>
                </c:pt>
                <c:pt idx="9">
                  <c:v>1450.7042253521126</c:v>
                </c:pt>
                <c:pt idx="10">
                  <c:v>1711.5384615384614</c:v>
                </c:pt>
                <c:pt idx="11">
                  <c:v>1118.8524590163934</c:v>
                </c:pt>
                <c:pt idx="12">
                  <c:v>644.17177914110425</c:v>
                </c:pt>
                <c:pt idx="13">
                  <c:v>1508.3333333333335</c:v>
                </c:pt>
                <c:pt idx="14">
                  <c:v>1121.6216216216217</c:v>
                </c:pt>
                <c:pt idx="15">
                  <c:v>1321.7054263565892</c:v>
                </c:pt>
                <c:pt idx="16">
                  <c:v>1330</c:v>
                </c:pt>
                <c:pt idx="17">
                  <c:v>929.64824120603009</c:v>
                </c:pt>
                <c:pt idx="18">
                  <c:v>1394.9579831932774</c:v>
                </c:pt>
                <c:pt idx="19">
                  <c:v>1080.6451612903227</c:v>
                </c:pt>
                <c:pt idx="20">
                  <c:v>1182.2660098522167</c:v>
                </c:pt>
                <c:pt idx="21">
                  <c:v>1118.7214611872146</c:v>
                </c:pt>
                <c:pt idx="22">
                  <c:v>627.11864406779659</c:v>
                </c:pt>
                <c:pt idx="23">
                  <c:v>765.18218623481778</c:v>
                </c:pt>
                <c:pt idx="24">
                  <c:v>715.30249110320278</c:v>
                </c:pt>
                <c:pt idx="25">
                  <c:v>1013.5746606334842</c:v>
                </c:pt>
                <c:pt idx="26">
                  <c:v>1006.4102564102565</c:v>
                </c:pt>
                <c:pt idx="27">
                  <c:v>876.19047619047615</c:v>
                </c:pt>
                <c:pt idx="28">
                  <c:v>1219.6969696969697</c:v>
                </c:pt>
                <c:pt idx="29">
                  <c:v>813.85281385281382</c:v>
                </c:pt>
                <c:pt idx="30">
                  <c:v>982.35294117647049</c:v>
                </c:pt>
                <c:pt idx="31">
                  <c:v>660.16713091922009</c:v>
                </c:pt>
                <c:pt idx="32">
                  <c:v>932.90734824281151</c:v>
                </c:pt>
                <c:pt idx="33">
                  <c:v>550.92592592592598</c:v>
                </c:pt>
                <c:pt idx="34">
                  <c:v>726.5625</c:v>
                </c:pt>
                <c:pt idx="35">
                  <c:v>536.96498054474705</c:v>
                </c:pt>
                <c:pt idx="36">
                  <c:v>679.31034482758628</c:v>
                </c:pt>
                <c:pt idx="37">
                  <c:v>995.34883720930236</c:v>
                </c:pt>
                <c:pt idx="38">
                  <c:v>808.98876404494388</c:v>
                </c:pt>
                <c:pt idx="39">
                  <c:v>983.14606741573039</c:v>
                </c:pt>
                <c:pt idx="40">
                  <c:v>539.47368421052636</c:v>
                </c:pt>
                <c:pt idx="41">
                  <c:v>700</c:v>
                </c:pt>
                <c:pt idx="42">
                  <c:v>581.52173913043475</c:v>
                </c:pt>
                <c:pt idx="43">
                  <c:v>563.63636363636363</c:v>
                </c:pt>
                <c:pt idx="44">
                  <c:v>993.90243902439022</c:v>
                </c:pt>
                <c:pt idx="45">
                  <c:v>1080.6451612903227</c:v>
                </c:pt>
                <c:pt idx="46">
                  <c:v>619.28934010152284</c:v>
                </c:pt>
                <c:pt idx="47">
                  <c:v>334.90566037735852</c:v>
                </c:pt>
                <c:pt idx="48">
                  <c:v>409.39597315436242</c:v>
                </c:pt>
                <c:pt idx="49">
                  <c:v>1143.6781609195402</c:v>
                </c:pt>
                <c:pt idx="50">
                  <c:v>694.21487603305786</c:v>
                </c:pt>
                <c:pt idx="51">
                  <c:v>497.1098265895954</c:v>
                </c:pt>
                <c:pt idx="52">
                  <c:v>709.43396226415086</c:v>
                </c:pt>
                <c:pt idx="53">
                  <c:v>741.03585657370513</c:v>
                </c:pt>
                <c:pt idx="54">
                  <c:v>990.65420560747668</c:v>
                </c:pt>
                <c:pt idx="55">
                  <c:v>728.32369942196533</c:v>
                </c:pt>
                <c:pt idx="56">
                  <c:v>686.17021276595744</c:v>
                </c:pt>
                <c:pt idx="57">
                  <c:v>668.24644549763036</c:v>
                </c:pt>
                <c:pt idx="58">
                  <c:v>536.72316384180795</c:v>
                </c:pt>
                <c:pt idx="59">
                  <c:v>650</c:v>
                </c:pt>
                <c:pt idx="60">
                  <c:v>543.37899543379001</c:v>
                </c:pt>
                <c:pt idx="61">
                  <c:v>704.66321243523316</c:v>
                </c:pt>
                <c:pt idx="62">
                  <c:v>529.82456140350882</c:v>
                </c:pt>
                <c:pt idx="63">
                  <c:v>606.29921259842524</c:v>
                </c:pt>
                <c:pt idx="64">
                  <c:v>508.37988826815644</c:v>
                </c:pt>
                <c:pt idx="65">
                  <c:v>1283.1325301204818</c:v>
                </c:pt>
                <c:pt idx="66">
                  <c:v>937.10691823899367</c:v>
                </c:pt>
                <c:pt idx="67">
                  <c:v>288.70292887029291</c:v>
                </c:pt>
                <c:pt idx="68">
                  <c:v>679.55801104972375</c:v>
                </c:pt>
                <c:pt idx="69">
                  <c:v>697.84172661870502</c:v>
                </c:pt>
                <c:pt idx="70">
                  <c:v>288.34355828220856</c:v>
                </c:pt>
                <c:pt idx="71">
                  <c:v>756.30252100840335</c:v>
                </c:pt>
                <c:pt idx="72">
                  <c:v>548.14814814814815</c:v>
                </c:pt>
                <c:pt idx="73">
                  <c:v>1186.2068965517242</c:v>
                </c:pt>
                <c:pt idx="74">
                  <c:v>847.29064039408865</c:v>
                </c:pt>
                <c:pt idx="75">
                  <c:v>449.54128440366975</c:v>
                </c:pt>
                <c:pt idx="76">
                  <c:v>592.1052631578948</c:v>
                </c:pt>
                <c:pt idx="77">
                  <c:v>586.95652173913049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1AF-9F41-8033-C0F5553496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3017008"/>
        <c:axId val="303018648"/>
      </c:lineChart>
      <c:catAx>
        <c:axId val="303017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3018648"/>
        <c:crosses val="autoZero"/>
        <c:auto val="1"/>
        <c:lblAlgn val="ctr"/>
        <c:lblOffset val="100"/>
        <c:noMultiLvlLbl val="0"/>
      </c:catAx>
      <c:valAx>
        <c:axId val="303018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3017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[NICU ABX Utilization Reivsed Definition 4_2022 (12).xlsx]Doses Per Days!PivotTable1</c:name>
    <c:fmtId val="6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Antibiotic Doses/Patients Days</a:t>
            </a:r>
          </a:p>
          <a:p>
            <a:pPr>
              <a:defRPr/>
            </a:pPr>
            <a:r>
              <a:rPr lang="en-US"/>
              <a:t>Neonatal Intermediate and ICU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square"/>
          <c:size val="4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'Doses Per Days'!$D$5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multiLvlStrRef>
              <c:f>'Doses Per Days'!$C$6:$C$91</c:f>
              <c:multiLvlStrCache>
                <c:ptCount val="78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  <c:pt idx="9">
                    <c:v>10</c:v>
                  </c:pt>
                  <c:pt idx="10">
                    <c:v>11</c:v>
                  </c:pt>
                  <c:pt idx="11">
                    <c:v>12</c:v>
                  </c:pt>
                  <c:pt idx="12">
                    <c:v>1</c:v>
                  </c:pt>
                  <c:pt idx="13">
                    <c:v>2</c:v>
                  </c:pt>
                  <c:pt idx="14">
                    <c:v>3</c:v>
                  </c:pt>
                  <c:pt idx="15">
                    <c:v>4</c:v>
                  </c:pt>
                  <c:pt idx="16">
                    <c:v>5</c:v>
                  </c:pt>
                  <c:pt idx="17">
                    <c:v>6</c:v>
                  </c:pt>
                  <c:pt idx="18">
                    <c:v>7</c:v>
                  </c:pt>
                  <c:pt idx="19">
                    <c:v>8</c:v>
                  </c:pt>
                  <c:pt idx="20">
                    <c:v>9</c:v>
                  </c:pt>
                  <c:pt idx="21">
                    <c:v>10</c:v>
                  </c:pt>
                  <c:pt idx="22">
                    <c:v>11</c:v>
                  </c:pt>
                  <c:pt idx="23">
                    <c:v>12</c:v>
                  </c:pt>
                  <c:pt idx="24">
                    <c:v>1</c:v>
                  </c:pt>
                  <c:pt idx="25">
                    <c:v>2</c:v>
                  </c:pt>
                  <c:pt idx="26">
                    <c:v>3</c:v>
                  </c:pt>
                  <c:pt idx="27">
                    <c:v>4</c:v>
                  </c:pt>
                  <c:pt idx="28">
                    <c:v>5</c:v>
                  </c:pt>
                  <c:pt idx="29">
                    <c:v>6</c:v>
                  </c:pt>
                  <c:pt idx="30">
                    <c:v>7</c:v>
                  </c:pt>
                  <c:pt idx="31">
                    <c:v>8</c:v>
                  </c:pt>
                  <c:pt idx="32">
                    <c:v>9</c:v>
                  </c:pt>
                  <c:pt idx="33">
                    <c:v>10</c:v>
                  </c:pt>
                  <c:pt idx="34">
                    <c:v>11</c:v>
                  </c:pt>
                  <c:pt idx="35">
                    <c:v>12</c:v>
                  </c:pt>
                  <c:pt idx="36">
                    <c:v>1</c:v>
                  </c:pt>
                  <c:pt idx="37">
                    <c:v>2</c:v>
                  </c:pt>
                  <c:pt idx="38">
                    <c:v>3</c:v>
                  </c:pt>
                  <c:pt idx="39">
                    <c:v>4</c:v>
                  </c:pt>
                  <c:pt idx="40">
                    <c:v>5</c:v>
                  </c:pt>
                  <c:pt idx="41">
                    <c:v>6</c:v>
                  </c:pt>
                  <c:pt idx="42">
                    <c:v>7</c:v>
                  </c:pt>
                  <c:pt idx="43">
                    <c:v>8</c:v>
                  </c:pt>
                  <c:pt idx="44">
                    <c:v>9</c:v>
                  </c:pt>
                  <c:pt idx="45">
                    <c:v>10</c:v>
                  </c:pt>
                  <c:pt idx="46">
                    <c:v>11</c:v>
                  </c:pt>
                  <c:pt idx="47">
                    <c:v>12</c:v>
                  </c:pt>
                  <c:pt idx="48">
                    <c:v>1</c:v>
                  </c:pt>
                  <c:pt idx="49">
                    <c:v>2</c:v>
                  </c:pt>
                  <c:pt idx="50">
                    <c:v>3</c:v>
                  </c:pt>
                  <c:pt idx="51">
                    <c:v>4</c:v>
                  </c:pt>
                  <c:pt idx="52">
                    <c:v>5</c:v>
                  </c:pt>
                  <c:pt idx="53">
                    <c:v>6</c:v>
                  </c:pt>
                  <c:pt idx="54">
                    <c:v>7</c:v>
                  </c:pt>
                  <c:pt idx="55">
                    <c:v>8</c:v>
                  </c:pt>
                  <c:pt idx="56">
                    <c:v>9</c:v>
                  </c:pt>
                  <c:pt idx="57">
                    <c:v>10</c:v>
                  </c:pt>
                  <c:pt idx="58">
                    <c:v>11</c:v>
                  </c:pt>
                  <c:pt idx="59">
                    <c:v>12</c:v>
                  </c:pt>
                  <c:pt idx="60">
                    <c:v>1</c:v>
                  </c:pt>
                  <c:pt idx="61">
                    <c:v>2</c:v>
                  </c:pt>
                  <c:pt idx="62">
                    <c:v>3</c:v>
                  </c:pt>
                  <c:pt idx="63">
                    <c:v>4</c:v>
                  </c:pt>
                  <c:pt idx="64">
                    <c:v>5</c:v>
                  </c:pt>
                  <c:pt idx="65">
                    <c:v>6</c:v>
                  </c:pt>
                  <c:pt idx="66">
                    <c:v>7</c:v>
                  </c:pt>
                  <c:pt idx="67">
                    <c:v>8</c:v>
                  </c:pt>
                  <c:pt idx="68">
                    <c:v>9</c:v>
                  </c:pt>
                  <c:pt idx="69">
                    <c:v>10</c:v>
                  </c:pt>
                  <c:pt idx="70">
                    <c:v>11</c:v>
                  </c:pt>
                  <c:pt idx="71">
                    <c:v>12</c:v>
                  </c:pt>
                  <c:pt idx="72">
                    <c:v>1</c:v>
                  </c:pt>
                  <c:pt idx="73">
                    <c:v>2</c:v>
                  </c:pt>
                  <c:pt idx="74">
                    <c:v>3</c:v>
                  </c:pt>
                  <c:pt idx="75">
                    <c:v>4</c:v>
                  </c:pt>
                  <c:pt idx="76">
                    <c:v>5</c:v>
                  </c:pt>
                  <c:pt idx="77">
                    <c:v>6</c:v>
                  </c:pt>
                </c:lvl>
                <c:lvl>
                  <c:pt idx="0">
                    <c:v>2016</c:v>
                  </c:pt>
                  <c:pt idx="12">
                    <c:v>2017</c:v>
                  </c:pt>
                  <c:pt idx="24">
                    <c:v>2018</c:v>
                  </c:pt>
                  <c:pt idx="36">
                    <c:v>2019</c:v>
                  </c:pt>
                  <c:pt idx="48">
                    <c:v>2020</c:v>
                  </c:pt>
                  <c:pt idx="60">
                    <c:v>2021</c:v>
                  </c:pt>
                  <c:pt idx="72">
                    <c:v>2022</c:v>
                  </c:pt>
                </c:lvl>
              </c:multiLvlStrCache>
            </c:multiLvlStrRef>
          </c:cat>
          <c:val>
            <c:numRef>
              <c:f>'Doses Per Days'!$D$6:$D$91</c:f>
              <c:numCache>
                <c:formatCode>0</c:formatCode>
                <c:ptCount val="78"/>
                <c:pt idx="0">
                  <c:v>739.32092004381161</c:v>
                </c:pt>
                <c:pt idx="1">
                  <c:v>605.85585585585579</c:v>
                </c:pt>
                <c:pt idx="2">
                  <c:v>391.97166469893745</c:v>
                </c:pt>
                <c:pt idx="3">
                  <c:v>683.36886993603412</c:v>
                </c:pt>
                <c:pt idx="4">
                  <c:v>613.87163561076602</c:v>
                </c:pt>
                <c:pt idx="5">
                  <c:v>456.0344827586207</c:v>
                </c:pt>
                <c:pt idx="6">
                  <c:v>600.20986358866742</c:v>
                </c:pt>
                <c:pt idx="7">
                  <c:v>662.26912928759896</c:v>
                </c:pt>
                <c:pt idx="8">
                  <c:v>419.95359628770302</c:v>
                </c:pt>
                <c:pt idx="9">
                  <c:v>432.38434163701061</c:v>
                </c:pt>
                <c:pt idx="10">
                  <c:v>525.79365079365084</c:v>
                </c:pt>
                <c:pt idx="11">
                  <c:v>757.86163522012578</c:v>
                </c:pt>
                <c:pt idx="12">
                  <c:v>517.79141104294479</c:v>
                </c:pt>
                <c:pt idx="13">
                  <c:v>274.67300832342448</c:v>
                </c:pt>
                <c:pt idx="14">
                  <c:v>427.41935483870969</c:v>
                </c:pt>
                <c:pt idx="15">
                  <c:v>400</c:v>
                </c:pt>
                <c:pt idx="16">
                  <c:v>545.4545454545455</c:v>
                </c:pt>
                <c:pt idx="17">
                  <c:v>494.56066945606693</c:v>
                </c:pt>
                <c:pt idx="18">
                  <c:v>509.59132610508755</c:v>
                </c:pt>
                <c:pt idx="19">
                  <c:v>505.66695727986047</c:v>
                </c:pt>
                <c:pt idx="20">
                  <c:v>608.69565217391312</c:v>
                </c:pt>
                <c:pt idx="21">
                  <c:v>410.1239669421488</c:v>
                </c:pt>
                <c:pt idx="22">
                  <c:v>555.4259043173862</c:v>
                </c:pt>
                <c:pt idx="23">
                  <c:v>484.92678725236863</c:v>
                </c:pt>
                <c:pt idx="24">
                  <c:v>419.80198019801981</c:v>
                </c:pt>
                <c:pt idx="25">
                  <c:v>748.82075471698113</c:v>
                </c:pt>
                <c:pt idx="26">
                  <c:v>416.74087266251115</c:v>
                </c:pt>
                <c:pt idx="27">
                  <c:v>348.44868735083531</c:v>
                </c:pt>
                <c:pt idx="28">
                  <c:v>474.11764705882354</c:v>
                </c:pt>
                <c:pt idx="29">
                  <c:v>392.24952741020792</c:v>
                </c:pt>
                <c:pt idx="30">
                  <c:v>441.48936170212767</c:v>
                </c:pt>
                <c:pt idx="31">
                  <c:v>410.75268817204301</c:v>
                </c:pt>
                <c:pt idx="32">
                  <c:v>364.17322834645671</c:v>
                </c:pt>
                <c:pt idx="33">
                  <c:v>575.97173144876331</c:v>
                </c:pt>
                <c:pt idx="34">
                  <c:v>275.08650519031141</c:v>
                </c:pt>
                <c:pt idx="35">
                  <c:v>233.03834808259586</c:v>
                </c:pt>
                <c:pt idx="36">
                  <c:v>286.98224852071002</c:v>
                </c:pt>
                <c:pt idx="37">
                  <c:v>273.72764786795051</c:v>
                </c:pt>
                <c:pt idx="38">
                  <c:v>359.2120509849363</c:v>
                </c:pt>
                <c:pt idx="39">
                  <c:v>313.72549019607845</c:v>
                </c:pt>
                <c:pt idx="40">
                  <c:v>556.03822762814946</c:v>
                </c:pt>
                <c:pt idx="41">
                  <c:v>478.84788478847884</c:v>
                </c:pt>
                <c:pt idx="42">
                  <c:v>232.49783923941226</c:v>
                </c:pt>
                <c:pt idx="43">
                  <c:v>535.21126760563379</c:v>
                </c:pt>
                <c:pt idx="44">
                  <c:v>541.72015404364572</c:v>
                </c:pt>
                <c:pt idx="45">
                  <c:v>394.60154241645245</c:v>
                </c:pt>
                <c:pt idx="46">
                  <c:v>345.95959595959596</c:v>
                </c:pt>
                <c:pt idx="47">
                  <c:v>403.40909090909093</c:v>
                </c:pt>
                <c:pt idx="48">
                  <c:v>326.92307692307696</c:v>
                </c:pt>
                <c:pt idx="49">
                  <c:v>342.0074349442379</c:v>
                </c:pt>
                <c:pt idx="50">
                  <c:v>321.71581769437</c:v>
                </c:pt>
                <c:pt idx="51">
                  <c:v>420.05813953488376</c:v>
                </c:pt>
                <c:pt idx="52">
                  <c:v>362.29946524064172</c:v>
                </c:pt>
                <c:pt idx="53">
                  <c:v>344.23676012461061</c:v>
                </c:pt>
                <c:pt idx="54">
                  <c:v>377.47336377473363</c:v>
                </c:pt>
                <c:pt idx="55">
                  <c:v>336.17021276595744</c:v>
                </c:pt>
                <c:pt idx="56">
                  <c:v>288.24833702882484</c:v>
                </c:pt>
                <c:pt idx="57">
                  <c:v>369.97319034852546</c:v>
                </c:pt>
                <c:pt idx="58">
                  <c:v>487.94063079777362</c:v>
                </c:pt>
                <c:pt idx="59">
                  <c:v>358.10810810810813</c:v>
                </c:pt>
                <c:pt idx="60">
                  <c:v>485.38961038961037</c:v>
                </c:pt>
                <c:pt idx="61">
                  <c:v>194.20289855072465</c:v>
                </c:pt>
                <c:pt idx="62">
                  <c:v>179.81072555205049</c:v>
                </c:pt>
                <c:pt idx="63">
                  <c:v>264.15094339622641</c:v>
                </c:pt>
                <c:pt idx="64">
                  <c:v>250</c:v>
                </c:pt>
                <c:pt idx="65">
                  <c:v>402.25563909774434</c:v>
                </c:pt>
                <c:pt idx="66">
                  <c:v>774.86187845303868</c:v>
                </c:pt>
                <c:pt idx="67">
                  <c:v>596.53794940079888</c:v>
                </c:pt>
                <c:pt idx="68">
                  <c:v>403.11004784688998</c:v>
                </c:pt>
                <c:pt idx="69">
                  <c:v>454.36308926780339</c:v>
                </c:pt>
                <c:pt idx="70">
                  <c:v>355.85042219541617</c:v>
                </c:pt>
                <c:pt idx="71">
                  <c:v>295.87628865979383</c:v>
                </c:pt>
                <c:pt idx="72">
                  <c:v>572.95719844357973</c:v>
                </c:pt>
                <c:pt idx="73">
                  <c:v>381.00558659217876</c:v>
                </c:pt>
                <c:pt idx="74">
                  <c:v>269.40639269406392</c:v>
                </c:pt>
                <c:pt idx="75">
                  <c:v>639.0625</c:v>
                </c:pt>
                <c:pt idx="76">
                  <c:v>472.35387045813587</c:v>
                </c:pt>
                <c:pt idx="77">
                  <c:v>388.66930171278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D25-E944-A4BD-3D310432E3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3017008"/>
        <c:axId val="303018648"/>
      </c:lineChart>
      <c:catAx>
        <c:axId val="303017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3018648"/>
        <c:crosses val="autoZero"/>
        <c:auto val="1"/>
        <c:lblAlgn val="ctr"/>
        <c:lblOffset val="100"/>
        <c:noMultiLvlLbl val="0"/>
      </c:catAx>
      <c:valAx>
        <c:axId val="303018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3017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B692A3-EFA9-4D01-8E30-FC4B9FFAF6A6}" type="doc">
      <dgm:prSet loTypeId="urn:microsoft.com/office/officeart/2005/8/layout/hProcess4" loCatId="process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A015CA99-DB0A-44C9-AD0E-D532A1DEE1F5}">
      <dgm:prSet phldrT="[Text]" custT="1"/>
      <dgm:spPr/>
      <dgm:t>
        <a:bodyPr/>
        <a:lstStyle/>
        <a:p>
          <a:r>
            <a:rPr lang="en-US" sz="2600" b="1"/>
            <a:t>Register</a:t>
          </a:r>
        </a:p>
      </dgm:t>
    </dgm:pt>
    <dgm:pt modelId="{B0BF5058-1FAA-492E-A61C-37C12211EB9D}" type="parTrans" cxnId="{8B933982-21D6-4661-BE21-EF43929CA8E1}">
      <dgm:prSet/>
      <dgm:spPr/>
      <dgm:t>
        <a:bodyPr/>
        <a:lstStyle/>
        <a:p>
          <a:endParaRPr lang="en-US"/>
        </a:p>
      </dgm:t>
    </dgm:pt>
    <dgm:pt modelId="{21AD5B93-17CD-4B64-8252-C2C69CE5DB9E}" type="sibTrans" cxnId="{8B933982-21D6-4661-BE21-EF43929CA8E1}">
      <dgm:prSet/>
      <dgm:spPr/>
      <dgm:t>
        <a:bodyPr/>
        <a:lstStyle/>
        <a:p>
          <a:endParaRPr lang="en-US"/>
        </a:p>
      </dgm:t>
    </dgm:pt>
    <dgm:pt modelId="{EABFD548-1CE2-4EF7-B260-9E96B361E445}">
      <dgm:prSet phldrT="[Text]" custT="1"/>
      <dgm:spPr/>
      <dgm:t>
        <a:bodyPr/>
        <a:lstStyle/>
        <a:p>
          <a:r>
            <a:rPr lang="en-US" sz="2600" b="1"/>
            <a:t>Data &amp; Awards</a:t>
          </a:r>
        </a:p>
      </dgm:t>
    </dgm:pt>
    <dgm:pt modelId="{DF29ADB8-8AF6-4829-AD0B-B30843EC8348}" type="parTrans" cxnId="{B8C29EFA-0E19-4C86-8053-BB528F824631}">
      <dgm:prSet/>
      <dgm:spPr/>
      <dgm:t>
        <a:bodyPr/>
        <a:lstStyle/>
        <a:p>
          <a:endParaRPr lang="en-US"/>
        </a:p>
      </dgm:t>
    </dgm:pt>
    <dgm:pt modelId="{2B5A28F8-2EBB-4996-8A86-04ADE380B34A}" type="sibTrans" cxnId="{B8C29EFA-0E19-4C86-8053-BB528F824631}">
      <dgm:prSet/>
      <dgm:spPr/>
      <dgm:t>
        <a:bodyPr/>
        <a:lstStyle/>
        <a:p>
          <a:endParaRPr lang="en-US"/>
        </a:p>
      </dgm:t>
    </dgm:pt>
    <dgm:pt modelId="{4C3733F0-E7A4-4129-B07D-F2530191FD4D}">
      <dgm:prSet phldrT="[Text]" custT="1"/>
      <dgm:spPr/>
      <dgm:t>
        <a:bodyPr/>
        <a:lstStyle/>
        <a:p>
          <a:pPr rtl="0"/>
          <a:r>
            <a:rPr lang="en-US" sz="1800" b="1">
              <a:ea typeface="+mn-lt"/>
              <a:cs typeface="+mn-lt"/>
            </a:rPr>
            <a:t>Submit</a:t>
          </a:r>
          <a:r>
            <a:rPr lang="en-US" sz="1800">
              <a:ea typeface="+mn-lt"/>
              <a:cs typeface="+mn-lt"/>
            </a:rPr>
            <a:t> your AC Poster Abstract by </a:t>
          </a:r>
          <a:r>
            <a:rPr lang="en-US" sz="1800" b="1" u="sng">
              <a:ea typeface="+mn-lt"/>
              <a:cs typeface="+mn-lt"/>
            </a:rPr>
            <a:t>October 3</a:t>
          </a:r>
          <a:r>
            <a:rPr lang="en-US" sz="1800" b="1" u="sng" baseline="30000">
              <a:ea typeface="+mn-lt"/>
              <a:cs typeface="+mn-lt"/>
            </a:rPr>
            <a:t>rd</a:t>
          </a:r>
          <a:r>
            <a:rPr lang="en-US" sz="1800" b="1" u="sng">
              <a:ea typeface="+mn-lt"/>
              <a:cs typeface="+mn-lt"/>
            </a:rPr>
            <a:t> </a:t>
          </a:r>
          <a:r>
            <a:rPr lang="en-US" sz="1800">
              <a:ea typeface="+mn-lt"/>
              <a:cs typeface="+mn-lt"/>
            </a:rPr>
            <a:t>to be considered for an award. </a:t>
          </a:r>
          <a:endParaRPr lang="en-US" sz="1800"/>
        </a:p>
      </dgm:t>
    </dgm:pt>
    <dgm:pt modelId="{218943BB-F774-4475-9216-21A58DBA9197}" type="parTrans" cxnId="{D3B5DC1F-CA77-4310-883F-EE758A2D31C2}">
      <dgm:prSet/>
      <dgm:spPr/>
      <dgm:t>
        <a:bodyPr/>
        <a:lstStyle/>
        <a:p>
          <a:endParaRPr lang="en-US"/>
        </a:p>
      </dgm:t>
    </dgm:pt>
    <dgm:pt modelId="{CEC045F3-2203-4580-BF55-90957729E7EE}" type="sibTrans" cxnId="{D3B5DC1F-CA77-4310-883F-EE758A2D31C2}">
      <dgm:prSet/>
      <dgm:spPr/>
      <dgm:t>
        <a:bodyPr/>
        <a:lstStyle/>
        <a:p>
          <a:endParaRPr lang="en-US"/>
        </a:p>
      </dgm:t>
    </dgm:pt>
    <dgm:pt modelId="{F262DE7E-0AB2-43E0-B52E-4B6B5D26F897}">
      <dgm:prSet phldrT="[Text]" custT="1"/>
      <dgm:spPr/>
      <dgm:t>
        <a:bodyPr/>
        <a:lstStyle/>
        <a:p>
          <a:r>
            <a:rPr lang="en-US" sz="2600" b="1"/>
            <a:t>2022 AC Survey</a:t>
          </a:r>
        </a:p>
      </dgm:t>
    </dgm:pt>
    <dgm:pt modelId="{7DE2A253-C25F-4CC9-9D07-DC8D55B1C585}" type="parTrans" cxnId="{E28A30FE-9417-4D67-A278-026E060B1085}">
      <dgm:prSet/>
      <dgm:spPr/>
      <dgm:t>
        <a:bodyPr/>
        <a:lstStyle/>
        <a:p>
          <a:endParaRPr lang="en-US"/>
        </a:p>
      </dgm:t>
    </dgm:pt>
    <dgm:pt modelId="{3F427A12-2094-4908-BDE9-3565C68F9FC2}" type="sibTrans" cxnId="{E28A30FE-9417-4D67-A278-026E060B1085}">
      <dgm:prSet/>
      <dgm:spPr/>
      <dgm:t>
        <a:bodyPr/>
        <a:lstStyle/>
        <a:p>
          <a:endParaRPr lang="en-US"/>
        </a:p>
      </dgm:t>
    </dgm:pt>
    <dgm:pt modelId="{C26AED43-B7B9-4FDF-BFF8-843AE3376E43}">
      <dgm:prSet phldrT="[Text]" custT="1"/>
      <dgm:spPr/>
      <dgm:t>
        <a:bodyPr/>
        <a:lstStyle/>
        <a:p>
          <a:r>
            <a:rPr lang="en-US" sz="2600" b="1"/>
            <a:t>Abstracts</a:t>
          </a:r>
        </a:p>
      </dgm:t>
    </dgm:pt>
    <dgm:pt modelId="{78B79208-F1DA-4419-BD6C-4B77C34BDBEC}" type="parTrans" cxnId="{817F21F1-D6B0-46C2-9455-70B63FC774FF}">
      <dgm:prSet/>
      <dgm:spPr/>
      <dgm:t>
        <a:bodyPr/>
        <a:lstStyle/>
        <a:p>
          <a:endParaRPr lang="en-US"/>
        </a:p>
      </dgm:t>
    </dgm:pt>
    <dgm:pt modelId="{047039D0-3921-4BCF-82E3-81A892247E2E}" type="sibTrans" cxnId="{817F21F1-D6B0-46C2-9455-70B63FC774FF}">
      <dgm:prSet/>
      <dgm:spPr/>
      <dgm:t>
        <a:bodyPr/>
        <a:lstStyle/>
        <a:p>
          <a:endParaRPr lang="en-US"/>
        </a:p>
      </dgm:t>
    </dgm:pt>
    <dgm:pt modelId="{1152A301-27F1-4C0C-ABEA-137EAADF236A}">
      <dgm:prSet phldrT="[Text]" custT="1"/>
      <dgm:spPr/>
      <dgm:t>
        <a:bodyPr/>
        <a:lstStyle/>
        <a:p>
          <a:pPr rtl="0"/>
          <a:r>
            <a:rPr lang="en-US" sz="1800">
              <a:latin typeface="+mn-lt"/>
              <a:cs typeface="Arial" panose="020B0604020202020204" pitchFamily="34" charset="0"/>
            </a:rPr>
            <a:t>Make sure all data Baseline-August 2022 is </a:t>
          </a:r>
          <a:r>
            <a:rPr lang="en-US" sz="1800" b="1">
              <a:latin typeface="+mn-lt"/>
              <a:cs typeface="Arial" panose="020B0604020202020204" pitchFamily="34" charset="0"/>
            </a:rPr>
            <a:t>entered in REDCap by Sept 19</a:t>
          </a:r>
          <a:r>
            <a:rPr lang="en-US" sz="1800" b="1" baseline="30000">
              <a:latin typeface="+mn-lt"/>
              <a:cs typeface="Arial" panose="020B0604020202020204" pitchFamily="34" charset="0"/>
            </a:rPr>
            <a:t>th</a:t>
          </a:r>
          <a:r>
            <a:rPr lang="en-US" sz="1800" b="1">
              <a:latin typeface="+mn-lt"/>
              <a:cs typeface="Arial" panose="020B0604020202020204" pitchFamily="34" charset="0"/>
            </a:rPr>
            <a:t> 2022</a:t>
          </a:r>
        </a:p>
      </dgm:t>
    </dgm:pt>
    <dgm:pt modelId="{D74A3F21-4C36-4417-A8A9-9687A3F4596F}" type="parTrans" cxnId="{71217259-9881-443D-9B81-E740EE5DB9FF}">
      <dgm:prSet/>
      <dgm:spPr/>
      <dgm:t>
        <a:bodyPr/>
        <a:lstStyle/>
        <a:p>
          <a:endParaRPr lang="en-US"/>
        </a:p>
      </dgm:t>
    </dgm:pt>
    <dgm:pt modelId="{69340194-A009-47AD-9A8B-B8B68B80553E}" type="sibTrans" cxnId="{71217259-9881-443D-9B81-E740EE5DB9FF}">
      <dgm:prSet/>
      <dgm:spPr/>
      <dgm:t>
        <a:bodyPr/>
        <a:lstStyle/>
        <a:p>
          <a:endParaRPr lang="en-US"/>
        </a:p>
      </dgm:t>
    </dgm:pt>
    <dgm:pt modelId="{65B7D0A0-0C07-41B7-8882-AD4F155B9EBA}">
      <dgm:prSet phldr="0" custT="1"/>
      <dgm:spPr/>
      <dgm:t>
        <a:bodyPr/>
        <a:lstStyle/>
        <a:p>
          <a:pPr rtl="0"/>
          <a:r>
            <a:rPr lang="en-US" sz="2000" b="1">
              <a:latin typeface="+mn-lt"/>
              <a:ea typeface="Lato"/>
              <a:cs typeface="Arial" panose="020B0604020202020204" pitchFamily="34" charset="0"/>
            </a:rPr>
            <a:t>Registration open</a:t>
          </a:r>
          <a:r>
            <a:rPr lang="en-US" sz="2000">
              <a:latin typeface="+mn-lt"/>
              <a:ea typeface="Lato"/>
              <a:cs typeface="Arial" panose="020B0604020202020204" pitchFamily="34" charset="0"/>
            </a:rPr>
            <a:t> on ILPQC webpage!</a:t>
          </a:r>
          <a:endParaRPr lang="en-US" sz="2000">
            <a:latin typeface="+mn-lt"/>
            <a:cs typeface="Arial" panose="020B0604020202020204" pitchFamily="34" charset="0"/>
          </a:endParaRPr>
        </a:p>
      </dgm:t>
    </dgm:pt>
    <dgm:pt modelId="{27FD015A-23C9-45AD-896D-EF91C527CF95}" type="parTrans" cxnId="{AD7F577F-173B-479C-A57C-6FD6E53D4647}">
      <dgm:prSet/>
      <dgm:spPr/>
      <dgm:t>
        <a:bodyPr/>
        <a:lstStyle/>
        <a:p>
          <a:endParaRPr lang="en-US"/>
        </a:p>
      </dgm:t>
    </dgm:pt>
    <dgm:pt modelId="{7563D2A7-0A9F-4308-A29B-D5C514DEB425}" type="sibTrans" cxnId="{AD7F577F-173B-479C-A57C-6FD6E53D4647}">
      <dgm:prSet/>
      <dgm:spPr/>
      <dgm:t>
        <a:bodyPr/>
        <a:lstStyle/>
        <a:p>
          <a:endParaRPr lang="en-US"/>
        </a:p>
      </dgm:t>
    </dgm:pt>
    <dgm:pt modelId="{1F92F497-2808-44C0-A0B5-1F86DF7265A5}">
      <dgm:prSet phldr="0" custT="1"/>
      <dgm:spPr/>
      <dgm:t>
        <a:bodyPr/>
        <a:lstStyle/>
        <a:p>
          <a:pPr rtl="0"/>
          <a:r>
            <a:rPr lang="en-US" sz="2600" b="1">
              <a:latin typeface="+mn-lt"/>
            </a:rPr>
            <a:t>Attend Event</a:t>
          </a:r>
        </a:p>
      </dgm:t>
    </dgm:pt>
    <dgm:pt modelId="{F33BE379-CD4D-4AFE-8385-95DCDD114C80}" type="parTrans" cxnId="{7DC11E5B-A788-4870-B1F4-E3BF6521D81E}">
      <dgm:prSet/>
      <dgm:spPr/>
      <dgm:t>
        <a:bodyPr/>
        <a:lstStyle/>
        <a:p>
          <a:endParaRPr lang="en-US"/>
        </a:p>
      </dgm:t>
    </dgm:pt>
    <dgm:pt modelId="{84E5DD8A-F366-4F96-8119-39BEB591FB31}" type="sibTrans" cxnId="{7DC11E5B-A788-4870-B1F4-E3BF6521D81E}">
      <dgm:prSet/>
      <dgm:spPr/>
      <dgm:t>
        <a:bodyPr/>
        <a:lstStyle/>
        <a:p>
          <a:endParaRPr lang="en-US"/>
        </a:p>
      </dgm:t>
    </dgm:pt>
    <dgm:pt modelId="{8E15BD75-B8DA-47E6-AB1A-7B646ED31E55}">
      <dgm:prSet phldr="0" custT="1"/>
      <dgm:spPr/>
      <dgm:t>
        <a:bodyPr/>
        <a:lstStyle/>
        <a:p>
          <a:pPr rtl="0"/>
          <a:r>
            <a:rPr lang="en-US" sz="1800">
              <a:latin typeface="+mn-lt"/>
            </a:rPr>
            <a:t>Meet </a:t>
          </a:r>
          <a:r>
            <a:rPr lang="en-US" sz="1800" b="1">
              <a:latin typeface="+mn-lt"/>
            </a:rPr>
            <a:t>together in-person </a:t>
          </a:r>
          <a:r>
            <a:rPr lang="en-US" sz="1800">
              <a:latin typeface="+mn-lt"/>
            </a:rPr>
            <a:t>for </a:t>
          </a:r>
          <a:r>
            <a:rPr lang="en-US" sz="1800" b="1">
              <a:latin typeface="+mn-lt"/>
            </a:rPr>
            <a:t>Annual Conference </a:t>
          </a:r>
          <a:r>
            <a:rPr lang="en-US" sz="1600" b="1">
              <a:latin typeface="+mn-lt"/>
            </a:rPr>
            <a:t>8:00am-4:30pm</a:t>
          </a:r>
          <a:endParaRPr lang="en-US" sz="1800" b="1">
            <a:latin typeface="+mn-lt"/>
          </a:endParaRPr>
        </a:p>
      </dgm:t>
    </dgm:pt>
    <dgm:pt modelId="{BF29FB74-7665-41F4-8A91-52061378F9F6}" type="parTrans" cxnId="{8B0D3678-2C68-440D-B178-FC4A785A20F0}">
      <dgm:prSet/>
      <dgm:spPr/>
      <dgm:t>
        <a:bodyPr/>
        <a:lstStyle/>
        <a:p>
          <a:endParaRPr lang="en-US"/>
        </a:p>
      </dgm:t>
    </dgm:pt>
    <dgm:pt modelId="{6BE56F42-76FE-43F9-9D14-281B02EA5379}" type="sibTrans" cxnId="{8B0D3678-2C68-440D-B178-FC4A785A20F0}">
      <dgm:prSet/>
      <dgm:spPr/>
      <dgm:t>
        <a:bodyPr/>
        <a:lstStyle/>
        <a:p>
          <a:endParaRPr lang="en-US"/>
        </a:p>
      </dgm:t>
    </dgm:pt>
    <dgm:pt modelId="{D7F32B9D-706A-439F-8894-7BB3BAC969C7}">
      <dgm:prSet phldr="0" custT="1"/>
      <dgm:spPr/>
      <dgm:t>
        <a:bodyPr/>
        <a:lstStyle/>
        <a:p>
          <a:pPr rtl="0"/>
          <a:r>
            <a:rPr lang="en-US" sz="2000" b="1">
              <a:latin typeface="+mn-lt"/>
              <a:cs typeface="Arial" panose="020B0604020202020204" pitchFamily="34" charset="0"/>
            </a:rPr>
            <a:t>Book your hotel </a:t>
          </a:r>
          <a:r>
            <a:rPr lang="en-US" sz="2000">
              <a:latin typeface="+mn-lt"/>
              <a:cs typeface="Arial" panose="020B0604020202020204" pitchFamily="34" charset="0"/>
            </a:rPr>
            <a:t>at the Westin in Lombard, IL </a:t>
          </a:r>
        </a:p>
      </dgm:t>
    </dgm:pt>
    <dgm:pt modelId="{9200A24F-8A45-458B-AFEE-32784F511AFD}" type="parTrans" cxnId="{4C703796-87BC-431C-AA06-6C471E1198C3}">
      <dgm:prSet/>
      <dgm:spPr/>
      <dgm:t>
        <a:bodyPr/>
        <a:lstStyle/>
        <a:p>
          <a:endParaRPr lang="en-US"/>
        </a:p>
      </dgm:t>
    </dgm:pt>
    <dgm:pt modelId="{ADE65A80-F6A9-40E2-BA5B-A75F07653737}" type="sibTrans" cxnId="{4C703796-87BC-431C-AA06-6C471E1198C3}">
      <dgm:prSet/>
      <dgm:spPr/>
      <dgm:t>
        <a:bodyPr/>
        <a:lstStyle/>
        <a:p>
          <a:endParaRPr lang="en-US"/>
        </a:p>
      </dgm:t>
    </dgm:pt>
    <dgm:pt modelId="{826B27D4-E2B8-4C50-BE17-34F183162D99}">
      <dgm:prSet phldrT="[Text]" custT="1"/>
      <dgm:spPr/>
      <dgm:t>
        <a:bodyPr/>
        <a:lstStyle/>
        <a:p>
          <a:pPr rtl="0"/>
          <a:r>
            <a:rPr lang="en-US" sz="1800" b="1">
              <a:ea typeface="Lato"/>
              <a:cs typeface="Lato"/>
            </a:rPr>
            <a:t>Opportunity to share </a:t>
          </a:r>
          <a:r>
            <a:rPr lang="en-US" sz="1800">
              <a:ea typeface="Lato"/>
              <a:cs typeface="Lato"/>
            </a:rPr>
            <a:t>thoughts &amp; insights reflecting on 2022 &amp; 2023 planning</a:t>
          </a:r>
          <a:endParaRPr lang="en-US" sz="1800"/>
        </a:p>
      </dgm:t>
    </dgm:pt>
    <dgm:pt modelId="{11BAEC0B-BB03-4971-B966-CAFFBC864D86}" type="parTrans" cxnId="{3B339537-8E1D-4DB1-B393-F7BFDD989FD2}">
      <dgm:prSet/>
      <dgm:spPr/>
      <dgm:t>
        <a:bodyPr/>
        <a:lstStyle/>
        <a:p>
          <a:endParaRPr lang="en-US"/>
        </a:p>
      </dgm:t>
    </dgm:pt>
    <dgm:pt modelId="{541BD462-2D15-4EC0-927F-EEE6F962DE10}" type="sibTrans" cxnId="{3B339537-8E1D-4DB1-B393-F7BFDD989FD2}">
      <dgm:prSet/>
      <dgm:spPr/>
      <dgm:t>
        <a:bodyPr/>
        <a:lstStyle/>
        <a:p>
          <a:endParaRPr lang="en-US"/>
        </a:p>
      </dgm:t>
    </dgm:pt>
    <dgm:pt modelId="{50F2CB76-24BC-40BF-BEAA-DAE16116EC79}">
      <dgm:prSet phldrT="[Text]" custT="1"/>
      <dgm:spPr/>
      <dgm:t>
        <a:bodyPr/>
        <a:lstStyle/>
        <a:p>
          <a:pPr rtl="0"/>
          <a:r>
            <a:rPr lang="en-US" sz="1800" b="1" u="sng">
              <a:ea typeface="Lato"/>
              <a:cs typeface="Lato"/>
            </a:rPr>
            <a:t>Submit the survey by October 3</a:t>
          </a:r>
          <a:r>
            <a:rPr lang="en-US" sz="1800" b="1" u="sng" baseline="30000">
              <a:ea typeface="Lato"/>
              <a:cs typeface="Lato"/>
            </a:rPr>
            <a:t>rd</a:t>
          </a:r>
          <a:endParaRPr lang="en-US" sz="1800"/>
        </a:p>
      </dgm:t>
    </dgm:pt>
    <dgm:pt modelId="{CE0652EF-E83A-4379-805C-817421391A45}" type="parTrans" cxnId="{22C68083-3EE5-4374-A741-C8594C89B325}">
      <dgm:prSet/>
      <dgm:spPr/>
      <dgm:t>
        <a:bodyPr/>
        <a:lstStyle/>
        <a:p>
          <a:endParaRPr lang="en-US"/>
        </a:p>
      </dgm:t>
    </dgm:pt>
    <dgm:pt modelId="{993A3B47-18D6-409F-B162-6A5F57CE6ADE}" type="sibTrans" cxnId="{22C68083-3EE5-4374-A741-C8594C89B325}">
      <dgm:prSet/>
      <dgm:spPr/>
      <dgm:t>
        <a:bodyPr/>
        <a:lstStyle/>
        <a:p>
          <a:endParaRPr lang="en-US"/>
        </a:p>
      </dgm:t>
    </dgm:pt>
    <dgm:pt modelId="{78EB83F6-AA12-4A21-AEEE-CCCD535C7F86}">
      <dgm:prSet phldr="0" custT="1"/>
      <dgm:spPr/>
      <dgm:t>
        <a:bodyPr/>
        <a:lstStyle/>
        <a:p>
          <a:pPr rtl="0"/>
          <a:r>
            <a:rPr lang="en-US" sz="1800" b="1">
              <a:latin typeface="+mn-lt"/>
            </a:rPr>
            <a:t>Print</a:t>
          </a:r>
          <a:r>
            <a:rPr lang="en-US" sz="1800" b="0">
              <a:latin typeface="+mn-lt"/>
            </a:rPr>
            <a:t> and bring your</a:t>
          </a:r>
          <a:r>
            <a:rPr lang="en-US" sz="1800" b="1">
              <a:latin typeface="+mn-lt"/>
            </a:rPr>
            <a:t> poster </a:t>
          </a:r>
          <a:r>
            <a:rPr lang="en-US" sz="1800" b="0">
              <a:latin typeface="+mn-lt"/>
            </a:rPr>
            <a:t>to display!</a:t>
          </a:r>
        </a:p>
      </dgm:t>
    </dgm:pt>
    <dgm:pt modelId="{9ECF9028-B053-4B6A-81BD-5C1C1D4353BB}" type="parTrans" cxnId="{FF33508D-2EF2-4CC0-89A3-E9643C13AA50}">
      <dgm:prSet/>
      <dgm:spPr/>
      <dgm:t>
        <a:bodyPr/>
        <a:lstStyle/>
        <a:p>
          <a:endParaRPr lang="en-US"/>
        </a:p>
      </dgm:t>
    </dgm:pt>
    <dgm:pt modelId="{77109B1E-7E4C-438B-8507-25681BB5BC7D}" type="sibTrans" cxnId="{FF33508D-2EF2-4CC0-89A3-E9643C13AA50}">
      <dgm:prSet/>
      <dgm:spPr/>
      <dgm:t>
        <a:bodyPr/>
        <a:lstStyle/>
        <a:p>
          <a:endParaRPr lang="en-US"/>
        </a:p>
      </dgm:t>
    </dgm:pt>
    <dgm:pt modelId="{ACB1127E-0102-481C-B866-161C1CCB181E}" type="pres">
      <dgm:prSet presAssocID="{B1B692A3-EFA9-4D01-8E30-FC4B9FFAF6A6}" presName="Name0" presStyleCnt="0">
        <dgm:presLayoutVars>
          <dgm:dir/>
          <dgm:animLvl val="lvl"/>
          <dgm:resizeHandles val="exact"/>
        </dgm:presLayoutVars>
      </dgm:prSet>
      <dgm:spPr/>
    </dgm:pt>
    <dgm:pt modelId="{D311C490-2465-4E56-B8F3-26B45095C6D6}" type="pres">
      <dgm:prSet presAssocID="{B1B692A3-EFA9-4D01-8E30-FC4B9FFAF6A6}" presName="tSp" presStyleCnt="0"/>
      <dgm:spPr/>
    </dgm:pt>
    <dgm:pt modelId="{AE603B49-7973-46BB-A936-4B468E8E3F7C}" type="pres">
      <dgm:prSet presAssocID="{B1B692A3-EFA9-4D01-8E30-FC4B9FFAF6A6}" presName="bSp" presStyleCnt="0"/>
      <dgm:spPr/>
    </dgm:pt>
    <dgm:pt modelId="{D581B1C7-7018-4F94-B990-9E61E992A39A}" type="pres">
      <dgm:prSet presAssocID="{B1B692A3-EFA9-4D01-8E30-FC4B9FFAF6A6}" presName="process" presStyleCnt="0"/>
      <dgm:spPr/>
    </dgm:pt>
    <dgm:pt modelId="{F1F985DF-A965-4ABC-8C43-892697ECDACF}" type="pres">
      <dgm:prSet presAssocID="{A015CA99-DB0A-44C9-AD0E-D532A1DEE1F5}" presName="composite1" presStyleCnt="0"/>
      <dgm:spPr/>
    </dgm:pt>
    <dgm:pt modelId="{D11A9B75-4A69-4F3C-8361-67A9B2A52148}" type="pres">
      <dgm:prSet presAssocID="{A015CA99-DB0A-44C9-AD0E-D532A1DEE1F5}" presName="dummyNode1" presStyleLbl="node1" presStyleIdx="0" presStyleCnt="5"/>
      <dgm:spPr/>
    </dgm:pt>
    <dgm:pt modelId="{08F159D9-EA8E-4224-8C6C-76D453E33AAC}" type="pres">
      <dgm:prSet presAssocID="{A015CA99-DB0A-44C9-AD0E-D532A1DEE1F5}" presName="childNode1" presStyleLbl="bgAcc1" presStyleIdx="0" presStyleCnt="5" custScaleX="145503" custScaleY="270238">
        <dgm:presLayoutVars>
          <dgm:bulletEnabled val="1"/>
        </dgm:presLayoutVars>
      </dgm:prSet>
      <dgm:spPr/>
    </dgm:pt>
    <dgm:pt modelId="{5443DDDE-5185-452F-85BE-B8B1BCA0CB67}" type="pres">
      <dgm:prSet presAssocID="{A015CA99-DB0A-44C9-AD0E-D532A1DEE1F5}" presName="childNode1tx" presStyleLbl="bgAcc1" presStyleIdx="0" presStyleCnt="5">
        <dgm:presLayoutVars>
          <dgm:bulletEnabled val="1"/>
        </dgm:presLayoutVars>
      </dgm:prSet>
      <dgm:spPr/>
    </dgm:pt>
    <dgm:pt modelId="{47E067BA-9739-4A5D-9728-D1A09757ACDE}" type="pres">
      <dgm:prSet presAssocID="{A015CA99-DB0A-44C9-AD0E-D532A1DEE1F5}" presName="parentNode1" presStyleLbl="node1" presStyleIdx="0" presStyleCnt="5" custScaleX="129965" custScaleY="142197" custLinFactY="36085" custLinFactNeighborX="-872" custLinFactNeighborY="100000">
        <dgm:presLayoutVars>
          <dgm:chMax val="1"/>
          <dgm:bulletEnabled val="1"/>
        </dgm:presLayoutVars>
      </dgm:prSet>
      <dgm:spPr/>
    </dgm:pt>
    <dgm:pt modelId="{9C314675-AF20-431A-9CFE-D6051B1D37AD}" type="pres">
      <dgm:prSet presAssocID="{A015CA99-DB0A-44C9-AD0E-D532A1DEE1F5}" presName="connSite1" presStyleCnt="0"/>
      <dgm:spPr/>
    </dgm:pt>
    <dgm:pt modelId="{E12DE9AC-5ACA-44C5-B118-C3928C3B688F}" type="pres">
      <dgm:prSet presAssocID="{21AD5B93-17CD-4B64-8252-C2C69CE5DB9E}" presName="Name9" presStyleLbl="sibTrans2D1" presStyleIdx="0" presStyleCnt="4"/>
      <dgm:spPr/>
    </dgm:pt>
    <dgm:pt modelId="{DDB6D333-24DC-4F80-8E96-45B74C1232B2}" type="pres">
      <dgm:prSet presAssocID="{EABFD548-1CE2-4EF7-B260-9E96B361E445}" presName="composite2" presStyleCnt="0"/>
      <dgm:spPr/>
    </dgm:pt>
    <dgm:pt modelId="{FB3141B2-0A95-4D46-B3F6-131177BA6015}" type="pres">
      <dgm:prSet presAssocID="{EABFD548-1CE2-4EF7-B260-9E96B361E445}" presName="dummyNode2" presStyleLbl="node1" presStyleIdx="0" presStyleCnt="5"/>
      <dgm:spPr/>
    </dgm:pt>
    <dgm:pt modelId="{72522AD3-1C78-4C34-BACF-74AD6EE7D8C4}" type="pres">
      <dgm:prSet presAssocID="{EABFD548-1CE2-4EF7-B260-9E96B361E445}" presName="childNode2" presStyleLbl="bgAcc1" presStyleIdx="1" presStyleCnt="5" custScaleX="129254" custScaleY="277036">
        <dgm:presLayoutVars>
          <dgm:bulletEnabled val="1"/>
        </dgm:presLayoutVars>
      </dgm:prSet>
      <dgm:spPr/>
    </dgm:pt>
    <dgm:pt modelId="{93B8D840-D032-4EA7-ABDB-1B6CEA17265B}" type="pres">
      <dgm:prSet presAssocID="{EABFD548-1CE2-4EF7-B260-9E96B361E445}" presName="childNode2tx" presStyleLbl="bgAcc1" presStyleIdx="1" presStyleCnt="5">
        <dgm:presLayoutVars>
          <dgm:bulletEnabled val="1"/>
        </dgm:presLayoutVars>
      </dgm:prSet>
      <dgm:spPr/>
    </dgm:pt>
    <dgm:pt modelId="{B8825F0F-DB00-410C-BE0E-6F3BC72F5CB2}" type="pres">
      <dgm:prSet presAssocID="{EABFD548-1CE2-4EF7-B260-9E96B361E445}" presName="parentNode2" presStyleLbl="node1" presStyleIdx="1" presStyleCnt="5" custScaleX="147420" custScaleY="159358" custLinFactY="-35436" custLinFactNeighborX="-19977" custLinFactNeighborY="-100000">
        <dgm:presLayoutVars>
          <dgm:chMax val="0"/>
          <dgm:bulletEnabled val="1"/>
        </dgm:presLayoutVars>
      </dgm:prSet>
      <dgm:spPr/>
    </dgm:pt>
    <dgm:pt modelId="{377AC2B7-C6A6-46CF-ADBE-A645BC126730}" type="pres">
      <dgm:prSet presAssocID="{EABFD548-1CE2-4EF7-B260-9E96B361E445}" presName="connSite2" presStyleCnt="0"/>
      <dgm:spPr/>
    </dgm:pt>
    <dgm:pt modelId="{97FF10F5-0A35-482D-BE70-1C5F212851EF}" type="pres">
      <dgm:prSet presAssocID="{2B5A28F8-2EBB-4996-8A86-04ADE380B34A}" presName="Name18" presStyleLbl="sibTrans2D1" presStyleIdx="1" presStyleCnt="4"/>
      <dgm:spPr/>
    </dgm:pt>
    <dgm:pt modelId="{4AFA6EAF-36EC-410F-8581-2C46EF229972}" type="pres">
      <dgm:prSet presAssocID="{F262DE7E-0AB2-43E0-B52E-4B6B5D26F897}" presName="composite1" presStyleCnt="0"/>
      <dgm:spPr/>
    </dgm:pt>
    <dgm:pt modelId="{5A56A90E-7767-4A10-AC26-9A46FD12F8B1}" type="pres">
      <dgm:prSet presAssocID="{F262DE7E-0AB2-43E0-B52E-4B6B5D26F897}" presName="dummyNode1" presStyleLbl="node1" presStyleIdx="1" presStyleCnt="5"/>
      <dgm:spPr/>
    </dgm:pt>
    <dgm:pt modelId="{AF3B4D39-AD4F-40AA-A746-C89708BC6DA9}" type="pres">
      <dgm:prSet presAssocID="{F262DE7E-0AB2-43E0-B52E-4B6B5D26F897}" presName="childNode1" presStyleLbl="bgAcc1" presStyleIdx="2" presStyleCnt="5" custScaleX="143637" custScaleY="267294">
        <dgm:presLayoutVars>
          <dgm:bulletEnabled val="1"/>
        </dgm:presLayoutVars>
      </dgm:prSet>
      <dgm:spPr/>
    </dgm:pt>
    <dgm:pt modelId="{85B9236C-7708-4ED5-8FBE-7D55DC76BC39}" type="pres">
      <dgm:prSet presAssocID="{F262DE7E-0AB2-43E0-B52E-4B6B5D26F897}" presName="childNode1tx" presStyleLbl="bgAcc1" presStyleIdx="2" presStyleCnt="5">
        <dgm:presLayoutVars>
          <dgm:bulletEnabled val="1"/>
        </dgm:presLayoutVars>
      </dgm:prSet>
      <dgm:spPr/>
    </dgm:pt>
    <dgm:pt modelId="{59698598-6F37-4C74-9AD2-83A29BC87397}" type="pres">
      <dgm:prSet presAssocID="{F262DE7E-0AB2-43E0-B52E-4B6B5D26F897}" presName="parentNode1" presStyleLbl="node1" presStyleIdx="2" presStyleCnt="5" custScaleX="162624" custScaleY="153073" custLinFactY="100000" custLinFactNeighborX="-2176" custLinFactNeighborY="106538">
        <dgm:presLayoutVars>
          <dgm:chMax val="1"/>
          <dgm:bulletEnabled val="1"/>
        </dgm:presLayoutVars>
      </dgm:prSet>
      <dgm:spPr/>
    </dgm:pt>
    <dgm:pt modelId="{6BFBEC3A-0AB4-40CF-82DE-B8F52CB39DF7}" type="pres">
      <dgm:prSet presAssocID="{F262DE7E-0AB2-43E0-B52E-4B6B5D26F897}" presName="connSite1" presStyleCnt="0"/>
      <dgm:spPr/>
    </dgm:pt>
    <dgm:pt modelId="{4C3EDBB4-E4E8-42F3-8C9B-9BE46A843A3C}" type="pres">
      <dgm:prSet presAssocID="{3F427A12-2094-4908-BDE9-3565C68F9FC2}" presName="Name9" presStyleLbl="sibTrans2D1" presStyleIdx="2" presStyleCnt="4"/>
      <dgm:spPr/>
    </dgm:pt>
    <dgm:pt modelId="{121A017F-E4F0-405D-A7DF-C91373BAFD3F}" type="pres">
      <dgm:prSet presAssocID="{C26AED43-B7B9-4FDF-BFF8-843AE3376E43}" presName="composite2" presStyleCnt="0"/>
      <dgm:spPr/>
    </dgm:pt>
    <dgm:pt modelId="{39A9C867-0974-4ECE-9803-1094BB986402}" type="pres">
      <dgm:prSet presAssocID="{C26AED43-B7B9-4FDF-BFF8-843AE3376E43}" presName="dummyNode2" presStyleLbl="node1" presStyleIdx="2" presStyleCnt="5"/>
      <dgm:spPr/>
    </dgm:pt>
    <dgm:pt modelId="{9769EEEE-940F-437B-A790-7040AAB9E848}" type="pres">
      <dgm:prSet presAssocID="{C26AED43-B7B9-4FDF-BFF8-843AE3376E43}" presName="childNode2" presStyleLbl="bgAcc1" presStyleIdx="3" presStyleCnt="5" custScaleX="127290" custScaleY="271667">
        <dgm:presLayoutVars>
          <dgm:bulletEnabled val="1"/>
        </dgm:presLayoutVars>
      </dgm:prSet>
      <dgm:spPr/>
    </dgm:pt>
    <dgm:pt modelId="{1BAD1854-C6EA-46E4-A8D1-180F77922CDE}" type="pres">
      <dgm:prSet presAssocID="{C26AED43-B7B9-4FDF-BFF8-843AE3376E43}" presName="childNode2tx" presStyleLbl="bgAcc1" presStyleIdx="3" presStyleCnt="5">
        <dgm:presLayoutVars>
          <dgm:bulletEnabled val="1"/>
        </dgm:presLayoutVars>
      </dgm:prSet>
      <dgm:spPr/>
    </dgm:pt>
    <dgm:pt modelId="{5FABB5D4-D7A7-4FA3-9357-FC46C3BBD2AD}" type="pres">
      <dgm:prSet presAssocID="{C26AED43-B7B9-4FDF-BFF8-843AE3376E43}" presName="parentNode2" presStyleLbl="node1" presStyleIdx="3" presStyleCnt="5" custScaleX="157675" custScaleY="164386" custLinFactY="-47372" custLinFactNeighborX="-18117" custLinFactNeighborY="-100000">
        <dgm:presLayoutVars>
          <dgm:chMax val="0"/>
          <dgm:bulletEnabled val="1"/>
        </dgm:presLayoutVars>
      </dgm:prSet>
      <dgm:spPr/>
    </dgm:pt>
    <dgm:pt modelId="{1BA07C3D-7A6A-4C57-BCBC-8C6C46AB6D43}" type="pres">
      <dgm:prSet presAssocID="{C26AED43-B7B9-4FDF-BFF8-843AE3376E43}" presName="connSite2" presStyleCnt="0"/>
      <dgm:spPr/>
    </dgm:pt>
    <dgm:pt modelId="{0947858F-8175-4824-A386-A3ED1EEBBC86}" type="pres">
      <dgm:prSet presAssocID="{047039D0-3921-4BCF-82E3-81A892247E2E}" presName="Name18" presStyleLbl="sibTrans2D1" presStyleIdx="3" presStyleCnt="4"/>
      <dgm:spPr/>
    </dgm:pt>
    <dgm:pt modelId="{0E48087B-7C61-470C-8B0C-2A3F4CD1684A}" type="pres">
      <dgm:prSet presAssocID="{1F92F497-2808-44C0-A0B5-1F86DF7265A5}" presName="composite1" presStyleCnt="0"/>
      <dgm:spPr/>
    </dgm:pt>
    <dgm:pt modelId="{C9212CB8-A590-4AC4-8DA6-5B9FAEB352DF}" type="pres">
      <dgm:prSet presAssocID="{1F92F497-2808-44C0-A0B5-1F86DF7265A5}" presName="dummyNode1" presStyleLbl="node1" presStyleIdx="3" presStyleCnt="5"/>
      <dgm:spPr/>
    </dgm:pt>
    <dgm:pt modelId="{D3D52F9F-1BDC-4279-B47D-E773248E5637}" type="pres">
      <dgm:prSet presAssocID="{1F92F497-2808-44C0-A0B5-1F86DF7265A5}" presName="childNode1" presStyleLbl="bgAcc1" presStyleIdx="4" presStyleCnt="5" custScaleX="144373" custScaleY="284583">
        <dgm:presLayoutVars>
          <dgm:bulletEnabled val="1"/>
        </dgm:presLayoutVars>
      </dgm:prSet>
      <dgm:spPr/>
    </dgm:pt>
    <dgm:pt modelId="{75FB8298-905E-48F7-BBF4-0AE980042EE2}" type="pres">
      <dgm:prSet presAssocID="{1F92F497-2808-44C0-A0B5-1F86DF7265A5}" presName="childNode1tx" presStyleLbl="bgAcc1" presStyleIdx="4" presStyleCnt="5">
        <dgm:presLayoutVars>
          <dgm:bulletEnabled val="1"/>
        </dgm:presLayoutVars>
      </dgm:prSet>
      <dgm:spPr/>
    </dgm:pt>
    <dgm:pt modelId="{F6CD4076-F0E9-458A-A917-87D7E032C663}" type="pres">
      <dgm:prSet presAssocID="{1F92F497-2808-44C0-A0B5-1F86DF7265A5}" presName="parentNode1" presStyleLbl="node1" presStyleIdx="4" presStyleCnt="5" custScaleX="160146" custScaleY="103000" custLinFactY="85746" custLinFactNeighborX="-10484" custLinFactNeighborY="100000">
        <dgm:presLayoutVars>
          <dgm:chMax val="1"/>
          <dgm:bulletEnabled val="1"/>
        </dgm:presLayoutVars>
      </dgm:prSet>
      <dgm:spPr/>
    </dgm:pt>
    <dgm:pt modelId="{FAFA09C4-F68B-4B22-8AAA-9993CE6F0FCA}" type="pres">
      <dgm:prSet presAssocID="{1F92F497-2808-44C0-A0B5-1F86DF7265A5}" presName="connSite1" presStyleCnt="0"/>
      <dgm:spPr/>
    </dgm:pt>
  </dgm:ptLst>
  <dgm:cxnLst>
    <dgm:cxn modelId="{E67F5B03-BFA8-45E9-88D8-2BE7404B57E9}" type="presOf" srcId="{78EB83F6-AA12-4A21-AEEE-CCCD535C7F86}" destId="{75FB8298-905E-48F7-BBF4-0AE980042EE2}" srcOrd="1" destOrd="1" presId="urn:microsoft.com/office/officeart/2005/8/layout/hProcess4"/>
    <dgm:cxn modelId="{99F53105-2D22-4935-9A28-407A30912CE7}" type="presOf" srcId="{65B7D0A0-0C07-41B7-8882-AD4F155B9EBA}" destId="{08F159D9-EA8E-4224-8C6C-76D453E33AAC}" srcOrd="0" destOrd="0" presId="urn:microsoft.com/office/officeart/2005/8/layout/hProcess4"/>
    <dgm:cxn modelId="{1252E00C-0180-4E87-BB87-4A84F4F8C54A}" type="presOf" srcId="{D7F32B9D-706A-439F-8894-7BB3BAC969C7}" destId="{5443DDDE-5185-452F-85BE-B8B1BCA0CB67}" srcOrd="1" destOrd="1" presId="urn:microsoft.com/office/officeart/2005/8/layout/hProcess4"/>
    <dgm:cxn modelId="{C2336011-24C0-46E7-BE0D-4AD55495B679}" type="presOf" srcId="{826B27D4-E2B8-4C50-BE17-34F183162D99}" destId="{85B9236C-7708-4ED5-8FBE-7D55DC76BC39}" srcOrd="1" destOrd="0" presId="urn:microsoft.com/office/officeart/2005/8/layout/hProcess4"/>
    <dgm:cxn modelId="{BEA96615-5129-4033-9046-D0178F8B7445}" type="presOf" srcId="{50F2CB76-24BC-40BF-BEAA-DAE16116EC79}" destId="{AF3B4D39-AD4F-40AA-A746-C89708BC6DA9}" srcOrd="0" destOrd="1" presId="urn:microsoft.com/office/officeart/2005/8/layout/hProcess4"/>
    <dgm:cxn modelId="{D3B5DC1F-CA77-4310-883F-EE758A2D31C2}" srcId="{C26AED43-B7B9-4FDF-BFF8-843AE3376E43}" destId="{4C3733F0-E7A4-4129-B07D-F2530191FD4D}" srcOrd="0" destOrd="0" parTransId="{218943BB-F774-4475-9216-21A58DBA9197}" sibTransId="{CEC045F3-2203-4580-BF55-90957729E7EE}"/>
    <dgm:cxn modelId="{BA65F023-616B-4FC8-B966-C696FF690322}" type="presOf" srcId="{78EB83F6-AA12-4A21-AEEE-CCCD535C7F86}" destId="{D3D52F9F-1BDC-4279-B47D-E773248E5637}" srcOrd="0" destOrd="1" presId="urn:microsoft.com/office/officeart/2005/8/layout/hProcess4"/>
    <dgm:cxn modelId="{C80A7334-04BF-40E0-A68C-16874061B3AD}" type="presOf" srcId="{4C3733F0-E7A4-4129-B07D-F2530191FD4D}" destId="{9769EEEE-940F-437B-A790-7040AAB9E848}" srcOrd="0" destOrd="0" presId="urn:microsoft.com/office/officeart/2005/8/layout/hProcess4"/>
    <dgm:cxn modelId="{3B339537-8E1D-4DB1-B393-F7BFDD989FD2}" srcId="{F262DE7E-0AB2-43E0-B52E-4B6B5D26F897}" destId="{826B27D4-E2B8-4C50-BE17-34F183162D99}" srcOrd="0" destOrd="0" parTransId="{11BAEC0B-BB03-4971-B966-CAFFBC864D86}" sibTransId="{541BD462-2D15-4EC0-927F-EEE6F962DE10}"/>
    <dgm:cxn modelId="{7DC11E5B-A788-4870-B1F4-E3BF6521D81E}" srcId="{B1B692A3-EFA9-4D01-8E30-FC4B9FFAF6A6}" destId="{1F92F497-2808-44C0-A0B5-1F86DF7265A5}" srcOrd="4" destOrd="0" parTransId="{F33BE379-CD4D-4AFE-8385-95DCDD114C80}" sibTransId="{84E5DD8A-F366-4F96-8119-39BEB591FB31}"/>
    <dgm:cxn modelId="{12D78B6A-F82D-4321-8773-A25899295D37}" type="presOf" srcId="{4C3733F0-E7A4-4129-B07D-F2530191FD4D}" destId="{1BAD1854-C6EA-46E4-A8D1-180F77922CDE}" srcOrd="1" destOrd="0" presId="urn:microsoft.com/office/officeart/2005/8/layout/hProcess4"/>
    <dgm:cxn modelId="{373A204D-AA48-471C-8617-CCFF9E3F4405}" type="presOf" srcId="{1152A301-27F1-4C0C-ABEA-137EAADF236A}" destId="{93B8D840-D032-4EA7-ABDB-1B6CEA17265B}" srcOrd="1" destOrd="0" presId="urn:microsoft.com/office/officeart/2005/8/layout/hProcess4"/>
    <dgm:cxn modelId="{99A5A650-0B7F-4A35-9006-59950A892B3C}" type="presOf" srcId="{F262DE7E-0AB2-43E0-B52E-4B6B5D26F897}" destId="{59698598-6F37-4C74-9AD2-83A29BC87397}" srcOrd="0" destOrd="0" presId="urn:microsoft.com/office/officeart/2005/8/layout/hProcess4"/>
    <dgm:cxn modelId="{8B0D3678-2C68-440D-B178-FC4A785A20F0}" srcId="{1F92F497-2808-44C0-A0B5-1F86DF7265A5}" destId="{8E15BD75-B8DA-47E6-AB1A-7B646ED31E55}" srcOrd="0" destOrd="0" parTransId="{BF29FB74-7665-41F4-8A91-52061378F9F6}" sibTransId="{6BE56F42-76FE-43F9-9D14-281B02EA5379}"/>
    <dgm:cxn modelId="{71217259-9881-443D-9B81-E740EE5DB9FF}" srcId="{EABFD548-1CE2-4EF7-B260-9E96B361E445}" destId="{1152A301-27F1-4C0C-ABEA-137EAADF236A}" srcOrd="0" destOrd="0" parTransId="{D74A3F21-4C36-4417-A8A9-9687A3F4596F}" sibTransId="{69340194-A009-47AD-9A8B-B8B68B80553E}"/>
    <dgm:cxn modelId="{755ED979-ECD0-4006-A830-FF02DC978AE1}" type="presOf" srcId="{B1B692A3-EFA9-4D01-8E30-FC4B9FFAF6A6}" destId="{ACB1127E-0102-481C-B866-161C1CCB181E}" srcOrd="0" destOrd="0" presId="urn:microsoft.com/office/officeart/2005/8/layout/hProcess4"/>
    <dgm:cxn modelId="{7903B97E-5B62-4D64-AD97-AE34C101AE17}" type="presOf" srcId="{65B7D0A0-0C07-41B7-8882-AD4F155B9EBA}" destId="{5443DDDE-5185-452F-85BE-B8B1BCA0CB67}" srcOrd="1" destOrd="0" presId="urn:microsoft.com/office/officeart/2005/8/layout/hProcess4"/>
    <dgm:cxn modelId="{AD7F577F-173B-479C-A57C-6FD6E53D4647}" srcId="{A015CA99-DB0A-44C9-AD0E-D532A1DEE1F5}" destId="{65B7D0A0-0C07-41B7-8882-AD4F155B9EBA}" srcOrd="0" destOrd="0" parTransId="{27FD015A-23C9-45AD-896D-EF91C527CF95}" sibTransId="{7563D2A7-0A9F-4308-A29B-D5C514DEB425}"/>
    <dgm:cxn modelId="{8B933982-21D6-4661-BE21-EF43929CA8E1}" srcId="{B1B692A3-EFA9-4D01-8E30-FC4B9FFAF6A6}" destId="{A015CA99-DB0A-44C9-AD0E-D532A1DEE1F5}" srcOrd="0" destOrd="0" parTransId="{B0BF5058-1FAA-492E-A61C-37C12211EB9D}" sibTransId="{21AD5B93-17CD-4B64-8252-C2C69CE5DB9E}"/>
    <dgm:cxn modelId="{22C68083-3EE5-4374-A741-C8594C89B325}" srcId="{F262DE7E-0AB2-43E0-B52E-4B6B5D26F897}" destId="{50F2CB76-24BC-40BF-BEAA-DAE16116EC79}" srcOrd="1" destOrd="0" parTransId="{CE0652EF-E83A-4379-805C-817421391A45}" sibTransId="{993A3B47-18D6-409F-B162-6A5F57CE6ADE}"/>
    <dgm:cxn modelId="{22A99184-69A7-4B52-B637-DDBE55AD0306}" type="presOf" srcId="{8E15BD75-B8DA-47E6-AB1A-7B646ED31E55}" destId="{D3D52F9F-1BDC-4279-B47D-E773248E5637}" srcOrd="0" destOrd="0" presId="urn:microsoft.com/office/officeart/2005/8/layout/hProcess4"/>
    <dgm:cxn modelId="{FF33508D-2EF2-4CC0-89A3-E9643C13AA50}" srcId="{1F92F497-2808-44C0-A0B5-1F86DF7265A5}" destId="{78EB83F6-AA12-4A21-AEEE-CCCD535C7F86}" srcOrd="1" destOrd="0" parTransId="{9ECF9028-B053-4B6A-81BD-5C1C1D4353BB}" sibTransId="{77109B1E-7E4C-438B-8507-25681BB5BC7D}"/>
    <dgm:cxn modelId="{4C703796-87BC-431C-AA06-6C471E1198C3}" srcId="{A015CA99-DB0A-44C9-AD0E-D532A1DEE1F5}" destId="{D7F32B9D-706A-439F-8894-7BB3BAC969C7}" srcOrd="1" destOrd="0" parTransId="{9200A24F-8A45-458B-AFEE-32784F511AFD}" sibTransId="{ADE65A80-F6A9-40E2-BA5B-A75F07653737}"/>
    <dgm:cxn modelId="{BB4E009A-F458-4395-BAFC-44A95944383C}" type="presOf" srcId="{1152A301-27F1-4C0C-ABEA-137EAADF236A}" destId="{72522AD3-1C78-4C34-BACF-74AD6EE7D8C4}" srcOrd="0" destOrd="0" presId="urn:microsoft.com/office/officeart/2005/8/layout/hProcess4"/>
    <dgm:cxn modelId="{B29125A4-81EC-47C3-A910-708E54D72380}" type="presOf" srcId="{1F92F497-2808-44C0-A0B5-1F86DF7265A5}" destId="{F6CD4076-F0E9-458A-A917-87D7E032C663}" srcOrd="0" destOrd="0" presId="urn:microsoft.com/office/officeart/2005/8/layout/hProcess4"/>
    <dgm:cxn modelId="{8E1E19AC-7F17-4CA3-B90D-94D94E09FCB5}" type="presOf" srcId="{50F2CB76-24BC-40BF-BEAA-DAE16116EC79}" destId="{85B9236C-7708-4ED5-8FBE-7D55DC76BC39}" srcOrd="1" destOrd="1" presId="urn:microsoft.com/office/officeart/2005/8/layout/hProcess4"/>
    <dgm:cxn modelId="{8681A0B6-8669-4CD0-8E48-0A6DFF5D89FC}" type="presOf" srcId="{D7F32B9D-706A-439F-8894-7BB3BAC969C7}" destId="{08F159D9-EA8E-4224-8C6C-76D453E33AAC}" srcOrd="0" destOrd="1" presId="urn:microsoft.com/office/officeart/2005/8/layout/hProcess4"/>
    <dgm:cxn modelId="{D3656EB9-AE6E-467C-AF25-D078C9F31AE8}" type="presOf" srcId="{826B27D4-E2B8-4C50-BE17-34F183162D99}" destId="{AF3B4D39-AD4F-40AA-A746-C89708BC6DA9}" srcOrd="0" destOrd="0" presId="urn:microsoft.com/office/officeart/2005/8/layout/hProcess4"/>
    <dgm:cxn modelId="{5190F4C3-9D3A-4E69-986D-F1BF1F57D334}" type="presOf" srcId="{A015CA99-DB0A-44C9-AD0E-D532A1DEE1F5}" destId="{47E067BA-9739-4A5D-9728-D1A09757ACDE}" srcOrd="0" destOrd="0" presId="urn:microsoft.com/office/officeart/2005/8/layout/hProcess4"/>
    <dgm:cxn modelId="{B35675D2-DE30-4531-8EDD-1875C85A32B6}" type="presOf" srcId="{21AD5B93-17CD-4B64-8252-C2C69CE5DB9E}" destId="{E12DE9AC-5ACA-44C5-B118-C3928C3B688F}" srcOrd="0" destOrd="0" presId="urn:microsoft.com/office/officeart/2005/8/layout/hProcess4"/>
    <dgm:cxn modelId="{0A217DE0-B6FC-4507-800A-0B19809A9D7D}" type="presOf" srcId="{3F427A12-2094-4908-BDE9-3565C68F9FC2}" destId="{4C3EDBB4-E4E8-42F3-8C9B-9BE46A843A3C}" srcOrd="0" destOrd="0" presId="urn:microsoft.com/office/officeart/2005/8/layout/hProcess4"/>
    <dgm:cxn modelId="{29898DE8-5635-47A9-9853-A33C101538EA}" type="presOf" srcId="{EABFD548-1CE2-4EF7-B260-9E96B361E445}" destId="{B8825F0F-DB00-410C-BE0E-6F3BC72F5CB2}" srcOrd="0" destOrd="0" presId="urn:microsoft.com/office/officeart/2005/8/layout/hProcess4"/>
    <dgm:cxn modelId="{57C627EF-1A74-4092-8A04-A6C75223B9B3}" type="presOf" srcId="{C26AED43-B7B9-4FDF-BFF8-843AE3376E43}" destId="{5FABB5D4-D7A7-4FA3-9357-FC46C3BBD2AD}" srcOrd="0" destOrd="0" presId="urn:microsoft.com/office/officeart/2005/8/layout/hProcess4"/>
    <dgm:cxn modelId="{748F88EF-1F43-4C21-BC81-AD55E9D84C77}" type="presOf" srcId="{8E15BD75-B8DA-47E6-AB1A-7B646ED31E55}" destId="{75FB8298-905E-48F7-BBF4-0AE980042EE2}" srcOrd="1" destOrd="0" presId="urn:microsoft.com/office/officeart/2005/8/layout/hProcess4"/>
    <dgm:cxn modelId="{817F21F1-D6B0-46C2-9455-70B63FC774FF}" srcId="{B1B692A3-EFA9-4D01-8E30-FC4B9FFAF6A6}" destId="{C26AED43-B7B9-4FDF-BFF8-843AE3376E43}" srcOrd="3" destOrd="0" parTransId="{78B79208-F1DA-4419-BD6C-4B77C34BDBEC}" sibTransId="{047039D0-3921-4BCF-82E3-81A892247E2E}"/>
    <dgm:cxn modelId="{271611FA-20FC-4B51-AD29-F3BB89E913EE}" type="presOf" srcId="{047039D0-3921-4BCF-82E3-81A892247E2E}" destId="{0947858F-8175-4824-A386-A3ED1EEBBC86}" srcOrd="0" destOrd="0" presId="urn:microsoft.com/office/officeart/2005/8/layout/hProcess4"/>
    <dgm:cxn modelId="{248D77FA-DF58-46F8-8F53-CBC9BFE0D3E6}" type="presOf" srcId="{2B5A28F8-2EBB-4996-8A86-04ADE380B34A}" destId="{97FF10F5-0A35-482D-BE70-1C5F212851EF}" srcOrd="0" destOrd="0" presId="urn:microsoft.com/office/officeart/2005/8/layout/hProcess4"/>
    <dgm:cxn modelId="{B8C29EFA-0E19-4C86-8053-BB528F824631}" srcId="{B1B692A3-EFA9-4D01-8E30-FC4B9FFAF6A6}" destId="{EABFD548-1CE2-4EF7-B260-9E96B361E445}" srcOrd="1" destOrd="0" parTransId="{DF29ADB8-8AF6-4829-AD0B-B30843EC8348}" sibTransId="{2B5A28F8-2EBB-4996-8A86-04ADE380B34A}"/>
    <dgm:cxn modelId="{E28A30FE-9417-4D67-A278-026E060B1085}" srcId="{B1B692A3-EFA9-4D01-8E30-FC4B9FFAF6A6}" destId="{F262DE7E-0AB2-43E0-B52E-4B6B5D26F897}" srcOrd="2" destOrd="0" parTransId="{7DE2A253-C25F-4CC9-9D07-DC8D55B1C585}" sibTransId="{3F427A12-2094-4908-BDE9-3565C68F9FC2}"/>
    <dgm:cxn modelId="{FBE1A58B-09D3-4382-A349-F836B2A7ECEE}" type="presParOf" srcId="{ACB1127E-0102-481C-B866-161C1CCB181E}" destId="{D311C490-2465-4E56-B8F3-26B45095C6D6}" srcOrd="0" destOrd="0" presId="urn:microsoft.com/office/officeart/2005/8/layout/hProcess4"/>
    <dgm:cxn modelId="{993CA7B7-0C38-4BAD-80FA-53A9AE5DE914}" type="presParOf" srcId="{ACB1127E-0102-481C-B866-161C1CCB181E}" destId="{AE603B49-7973-46BB-A936-4B468E8E3F7C}" srcOrd="1" destOrd="0" presId="urn:microsoft.com/office/officeart/2005/8/layout/hProcess4"/>
    <dgm:cxn modelId="{BD1D3A22-E6BD-46AB-9C9A-F285BB1BE846}" type="presParOf" srcId="{ACB1127E-0102-481C-B866-161C1CCB181E}" destId="{D581B1C7-7018-4F94-B990-9E61E992A39A}" srcOrd="2" destOrd="0" presId="urn:microsoft.com/office/officeart/2005/8/layout/hProcess4"/>
    <dgm:cxn modelId="{F96B8962-155D-4D6C-99A0-F5BEE6A58E3C}" type="presParOf" srcId="{D581B1C7-7018-4F94-B990-9E61E992A39A}" destId="{F1F985DF-A965-4ABC-8C43-892697ECDACF}" srcOrd="0" destOrd="0" presId="urn:microsoft.com/office/officeart/2005/8/layout/hProcess4"/>
    <dgm:cxn modelId="{A615B66C-2EB9-4910-A79F-92DFBA71ACAB}" type="presParOf" srcId="{F1F985DF-A965-4ABC-8C43-892697ECDACF}" destId="{D11A9B75-4A69-4F3C-8361-67A9B2A52148}" srcOrd="0" destOrd="0" presId="urn:microsoft.com/office/officeart/2005/8/layout/hProcess4"/>
    <dgm:cxn modelId="{9777A6B6-62CF-4B2B-BD69-8EB2466E8FAC}" type="presParOf" srcId="{F1F985DF-A965-4ABC-8C43-892697ECDACF}" destId="{08F159D9-EA8E-4224-8C6C-76D453E33AAC}" srcOrd="1" destOrd="0" presId="urn:microsoft.com/office/officeart/2005/8/layout/hProcess4"/>
    <dgm:cxn modelId="{6CF5ACCE-8F85-455B-BA06-242D05AE9AD2}" type="presParOf" srcId="{F1F985DF-A965-4ABC-8C43-892697ECDACF}" destId="{5443DDDE-5185-452F-85BE-B8B1BCA0CB67}" srcOrd="2" destOrd="0" presId="urn:microsoft.com/office/officeart/2005/8/layout/hProcess4"/>
    <dgm:cxn modelId="{45D15EA5-E6B0-47B8-831B-901B7F4F26C8}" type="presParOf" srcId="{F1F985DF-A965-4ABC-8C43-892697ECDACF}" destId="{47E067BA-9739-4A5D-9728-D1A09757ACDE}" srcOrd="3" destOrd="0" presId="urn:microsoft.com/office/officeart/2005/8/layout/hProcess4"/>
    <dgm:cxn modelId="{C1A9FAE8-8E47-40AB-AB26-1C1953856BD6}" type="presParOf" srcId="{F1F985DF-A965-4ABC-8C43-892697ECDACF}" destId="{9C314675-AF20-431A-9CFE-D6051B1D37AD}" srcOrd="4" destOrd="0" presId="urn:microsoft.com/office/officeart/2005/8/layout/hProcess4"/>
    <dgm:cxn modelId="{236DF494-A933-4386-800C-DF95D16C9EE6}" type="presParOf" srcId="{D581B1C7-7018-4F94-B990-9E61E992A39A}" destId="{E12DE9AC-5ACA-44C5-B118-C3928C3B688F}" srcOrd="1" destOrd="0" presId="urn:microsoft.com/office/officeart/2005/8/layout/hProcess4"/>
    <dgm:cxn modelId="{88239037-8F93-40E1-B0E7-1ED682269AB7}" type="presParOf" srcId="{D581B1C7-7018-4F94-B990-9E61E992A39A}" destId="{DDB6D333-24DC-4F80-8E96-45B74C1232B2}" srcOrd="2" destOrd="0" presId="urn:microsoft.com/office/officeart/2005/8/layout/hProcess4"/>
    <dgm:cxn modelId="{D90264D5-CFDC-49E0-A34F-A3D9192B9B66}" type="presParOf" srcId="{DDB6D333-24DC-4F80-8E96-45B74C1232B2}" destId="{FB3141B2-0A95-4D46-B3F6-131177BA6015}" srcOrd="0" destOrd="0" presId="urn:microsoft.com/office/officeart/2005/8/layout/hProcess4"/>
    <dgm:cxn modelId="{0947B630-F7B3-4DDC-BE8C-4E5DBA4E1573}" type="presParOf" srcId="{DDB6D333-24DC-4F80-8E96-45B74C1232B2}" destId="{72522AD3-1C78-4C34-BACF-74AD6EE7D8C4}" srcOrd="1" destOrd="0" presId="urn:microsoft.com/office/officeart/2005/8/layout/hProcess4"/>
    <dgm:cxn modelId="{496925B0-A53D-4D53-8429-A1B1F80327C1}" type="presParOf" srcId="{DDB6D333-24DC-4F80-8E96-45B74C1232B2}" destId="{93B8D840-D032-4EA7-ABDB-1B6CEA17265B}" srcOrd="2" destOrd="0" presId="urn:microsoft.com/office/officeart/2005/8/layout/hProcess4"/>
    <dgm:cxn modelId="{8D4FB825-4A57-4F36-BE35-F4DBB94546AE}" type="presParOf" srcId="{DDB6D333-24DC-4F80-8E96-45B74C1232B2}" destId="{B8825F0F-DB00-410C-BE0E-6F3BC72F5CB2}" srcOrd="3" destOrd="0" presId="urn:microsoft.com/office/officeart/2005/8/layout/hProcess4"/>
    <dgm:cxn modelId="{C3604D76-4C12-4434-8C1E-CAD312C7AC4E}" type="presParOf" srcId="{DDB6D333-24DC-4F80-8E96-45B74C1232B2}" destId="{377AC2B7-C6A6-46CF-ADBE-A645BC126730}" srcOrd="4" destOrd="0" presId="urn:microsoft.com/office/officeart/2005/8/layout/hProcess4"/>
    <dgm:cxn modelId="{FF10CEA1-7C37-4B8D-90B8-AFF09096738B}" type="presParOf" srcId="{D581B1C7-7018-4F94-B990-9E61E992A39A}" destId="{97FF10F5-0A35-482D-BE70-1C5F212851EF}" srcOrd="3" destOrd="0" presId="urn:microsoft.com/office/officeart/2005/8/layout/hProcess4"/>
    <dgm:cxn modelId="{05F6EA9D-C92A-4696-BEF1-5FC423A930AD}" type="presParOf" srcId="{D581B1C7-7018-4F94-B990-9E61E992A39A}" destId="{4AFA6EAF-36EC-410F-8581-2C46EF229972}" srcOrd="4" destOrd="0" presId="urn:microsoft.com/office/officeart/2005/8/layout/hProcess4"/>
    <dgm:cxn modelId="{1D75ED7A-7DED-4402-9E7A-3310DE748EE9}" type="presParOf" srcId="{4AFA6EAF-36EC-410F-8581-2C46EF229972}" destId="{5A56A90E-7767-4A10-AC26-9A46FD12F8B1}" srcOrd="0" destOrd="0" presId="urn:microsoft.com/office/officeart/2005/8/layout/hProcess4"/>
    <dgm:cxn modelId="{3426FDF8-224F-43EF-AC4F-0FBB0CAF6BAE}" type="presParOf" srcId="{4AFA6EAF-36EC-410F-8581-2C46EF229972}" destId="{AF3B4D39-AD4F-40AA-A746-C89708BC6DA9}" srcOrd="1" destOrd="0" presId="urn:microsoft.com/office/officeart/2005/8/layout/hProcess4"/>
    <dgm:cxn modelId="{8E88B306-B31B-431C-8141-7605412C90AF}" type="presParOf" srcId="{4AFA6EAF-36EC-410F-8581-2C46EF229972}" destId="{85B9236C-7708-4ED5-8FBE-7D55DC76BC39}" srcOrd="2" destOrd="0" presId="urn:microsoft.com/office/officeart/2005/8/layout/hProcess4"/>
    <dgm:cxn modelId="{20992283-72B3-4B69-AB11-447B157AEEB1}" type="presParOf" srcId="{4AFA6EAF-36EC-410F-8581-2C46EF229972}" destId="{59698598-6F37-4C74-9AD2-83A29BC87397}" srcOrd="3" destOrd="0" presId="urn:microsoft.com/office/officeart/2005/8/layout/hProcess4"/>
    <dgm:cxn modelId="{62E901E0-A2B8-43B3-8C0C-7E443EB0914D}" type="presParOf" srcId="{4AFA6EAF-36EC-410F-8581-2C46EF229972}" destId="{6BFBEC3A-0AB4-40CF-82DE-B8F52CB39DF7}" srcOrd="4" destOrd="0" presId="urn:microsoft.com/office/officeart/2005/8/layout/hProcess4"/>
    <dgm:cxn modelId="{45A2EC4D-986F-4A6C-B030-CDDA7E4BDF3C}" type="presParOf" srcId="{D581B1C7-7018-4F94-B990-9E61E992A39A}" destId="{4C3EDBB4-E4E8-42F3-8C9B-9BE46A843A3C}" srcOrd="5" destOrd="0" presId="urn:microsoft.com/office/officeart/2005/8/layout/hProcess4"/>
    <dgm:cxn modelId="{D53D5553-7995-4AAF-858D-A1DF31264460}" type="presParOf" srcId="{D581B1C7-7018-4F94-B990-9E61E992A39A}" destId="{121A017F-E4F0-405D-A7DF-C91373BAFD3F}" srcOrd="6" destOrd="0" presId="urn:microsoft.com/office/officeart/2005/8/layout/hProcess4"/>
    <dgm:cxn modelId="{332786DF-0F09-4C60-B8EC-6323465A88A2}" type="presParOf" srcId="{121A017F-E4F0-405D-A7DF-C91373BAFD3F}" destId="{39A9C867-0974-4ECE-9803-1094BB986402}" srcOrd="0" destOrd="0" presId="urn:microsoft.com/office/officeart/2005/8/layout/hProcess4"/>
    <dgm:cxn modelId="{9897F647-EF52-4F61-8551-E1E81EA18B94}" type="presParOf" srcId="{121A017F-E4F0-405D-A7DF-C91373BAFD3F}" destId="{9769EEEE-940F-437B-A790-7040AAB9E848}" srcOrd="1" destOrd="0" presId="urn:microsoft.com/office/officeart/2005/8/layout/hProcess4"/>
    <dgm:cxn modelId="{F4755C72-37BB-47E2-8FFB-C1E7C4E3DB1E}" type="presParOf" srcId="{121A017F-E4F0-405D-A7DF-C91373BAFD3F}" destId="{1BAD1854-C6EA-46E4-A8D1-180F77922CDE}" srcOrd="2" destOrd="0" presId="urn:microsoft.com/office/officeart/2005/8/layout/hProcess4"/>
    <dgm:cxn modelId="{517B7CE5-31D0-442A-AFA9-22DF1BF63938}" type="presParOf" srcId="{121A017F-E4F0-405D-A7DF-C91373BAFD3F}" destId="{5FABB5D4-D7A7-4FA3-9357-FC46C3BBD2AD}" srcOrd="3" destOrd="0" presId="urn:microsoft.com/office/officeart/2005/8/layout/hProcess4"/>
    <dgm:cxn modelId="{4E7E5056-F833-41E4-B9BF-6358736B8CDC}" type="presParOf" srcId="{121A017F-E4F0-405D-A7DF-C91373BAFD3F}" destId="{1BA07C3D-7A6A-4C57-BCBC-8C6C46AB6D43}" srcOrd="4" destOrd="0" presId="urn:microsoft.com/office/officeart/2005/8/layout/hProcess4"/>
    <dgm:cxn modelId="{A1715158-9E8A-49E7-BED0-0214BEB9CE29}" type="presParOf" srcId="{D581B1C7-7018-4F94-B990-9E61E992A39A}" destId="{0947858F-8175-4824-A386-A3ED1EEBBC86}" srcOrd="7" destOrd="0" presId="urn:microsoft.com/office/officeart/2005/8/layout/hProcess4"/>
    <dgm:cxn modelId="{F64F27D8-1B58-48F9-BD40-BB2F6ECCF31A}" type="presParOf" srcId="{D581B1C7-7018-4F94-B990-9E61E992A39A}" destId="{0E48087B-7C61-470C-8B0C-2A3F4CD1684A}" srcOrd="8" destOrd="0" presId="urn:microsoft.com/office/officeart/2005/8/layout/hProcess4"/>
    <dgm:cxn modelId="{979D753E-8904-4557-8344-6E640571F8EE}" type="presParOf" srcId="{0E48087B-7C61-470C-8B0C-2A3F4CD1684A}" destId="{C9212CB8-A590-4AC4-8DA6-5B9FAEB352DF}" srcOrd="0" destOrd="0" presId="urn:microsoft.com/office/officeart/2005/8/layout/hProcess4"/>
    <dgm:cxn modelId="{1A4FF9C3-0821-40F6-88F1-1F2600FFE37D}" type="presParOf" srcId="{0E48087B-7C61-470C-8B0C-2A3F4CD1684A}" destId="{D3D52F9F-1BDC-4279-B47D-E773248E5637}" srcOrd="1" destOrd="0" presId="urn:microsoft.com/office/officeart/2005/8/layout/hProcess4"/>
    <dgm:cxn modelId="{0627A309-91C3-4559-BAB8-B3DF4D60AED1}" type="presParOf" srcId="{0E48087B-7C61-470C-8B0C-2A3F4CD1684A}" destId="{75FB8298-905E-48F7-BBF4-0AE980042EE2}" srcOrd="2" destOrd="0" presId="urn:microsoft.com/office/officeart/2005/8/layout/hProcess4"/>
    <dgm:cxn modelId="{8247D3CD-EF57-4CD3-A136-00987A78D148}" type="presParOf" srcId="{0E48087B-7C61-470C-8B0C-2A3F4CD1684A}" destId="{F6CD4076-F0E9-458A-A917-87D7E032C663}" srcOrd="3" destOrd="0" presId="urn:microsoft.com/office/officeart/2005/8/layout/hProcess4"/>
    <dgm:cxn modelId="{F175E194-BEC9-4074-A955-F2BA46409532}" type="presParOf" srcId="{0E48087B-7C61-470C-8B0C-2A3F4CD1684A}" destId="{FAFA09C4-F68B-4B22-8AAA-9993CE6F0FCA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676000A-3F8F-4687-8EE9-2DFB1F87D092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90F609A-2368-4516-99B4-D5B2B7E765D1}">
      <dgm:prSet/>
      <dgm:spPr/>
      <dgm:t>
        <a:bodyPr/>
        <a:lstStyle/>
        <a:p>
          <a:r>
            <a:rPr lang="en-US"/>
            <a:t>Graphs and tables created in PowerPoint, Excel, Visio and Word should be copied and pasted directly into the template and ‘embedded’.</a:t>
          </a:r>
        </a:p>
      </dgm:t>
    </dgm:pt>
    <dgm:pt modelId="{6B58F719-0E85-41B7-B6B5-220846B52C67}" type="parTrans" cxnId="{C2F17231-816C-4873-8847-D608B96DB3A0}">
      <dgm:prSet/>
      <dgm:spPr/>
      <dgm:t>
        <a:bodyPr/>
        <a:lstStyle/>
        <a:p>
          <a:endParaRPr lang="en-US"/>
        </a:p>
      </dgm:t>
    </dgm:pt>
    <dgm:pt modelId="{8685A4D5-919A-4A77-9EEC-50AA76002106}" type="sibTrans" cxnId="{C2F17231-816C-4873-8847-D608B96DB3A0}">
      <dgm:prSet/>
      <dgm:spPr/>
      <dgm:t>
        <a:bodyPr/>
        <a:lstStyle/>
        <a:p>
          <a:endParaRPr lang="en-US"/>
        </a:p>
      </dgm:t>
    </dgm:pt>
    <dgm:pt modelId="{5543B7B4-3967-486F-BD80-6F0200AAC4A4}">
      <dgm:prSet/>
      <dgm:spPr/>
      <dgm:t>
        <a:bodyPr/>
        <a:lstStyle/>
        <a:p>
          <a:r>
            <a:rPr lang="en-US"/>
            <a:t>To determine if images are fuzzy, zoom in 100% to 200%. If it appears fuzzy on the monitor, it will be fuzzy on the printed poster.</a:t>
          </a:r>
        </a:p>
      </dgm:t>
    </dgm:pt>
    <dgm:pt modelId="{DE4B17CC-CB11-44A2-8037-C6A90D311F02}" type="parTrans" cxnId="{43E15292-8CBD-41E2-939D-742DB15BB32C}">
      <dgm:prSet/>
      <dgm:spPr/>
      <dgm:t>
        <a:bodyPr/>
        <a:lstStyle/>
        <a:p>
          <a:endParaRPr lang="en-US"/>
        </a:p>
      </dgm:t>
    </dgm:pt>
    <dgm:pt modelId="{29F6E438-62B1-4AB9-ABCA-61B23D9FD8F6}" type="sibTrans" cxnId="{43E15292-8CBD-41E2-939D-742DB15BB32C}">
      <dgm:prSet/>
      <dgm:spPr/>
      <dgm:t>
        <a:bodyPr/>
        <a:lstStyle/>
        <a:p>
          <a:endParaRPr lang="en-US"/>
        </a:p>
      </dgm:t>
    </dgm:pt>
    <dgm:pt modelId="{8423214F-8CA1-420D-91BF-2CB82A8F0784}">
      <dgm:prSet/>
      <dgm:spPr/>
      <dgm:t>
        <a:bodyPr/>
        <a:lstStyle/>
        <a:p>
          <a:r>
            <a:rPr lang="en-US"/>
            <a:t>Make sure the font size can be read from 5ft.</a:t>
          </a:r>
        </a:p>
      </dgm:t>
    </dgm:pt>
    <dgm:pt modelId="{575A0F39-F0DD-4DAA-B99C-BCC847211AD1}" type="parTrans" cxnId="{09547391-3F58-4DB4-9118-5E1F111F3C21}">
      <dgm:prSet/>
      <dgm:spPr/>
      <dgm:t>
        <a:bodyPr/>
        <a:lstStyle/>
        <a:p>
          <a:endParaRPr lang="en-US"/>
        </a:p>
      </dgm:t>
    </dgm:pt>
    <dgm:pt modelId="{16551A6A-99FA-4B18-A8FF-C4082E036158}" type="sibTrans" cxnId="{09547391-3F58-4DB4-9118-5E1F111F3C21}">
      <dgm:prSet/>
      <dgm:spPr/>
      <dgm:t>
        <a:bodyPr/>
        <a:lstStyle/>
        <a:p>
          <a:endParaRPr lang="en-US"/>
        </a:p>
      </dgm:t>
    </dgm:pt>
    <dgm:pt modelId="{01AFC3A7-39D9-44D2-9C56-840488ECCBEF}">
      <dgm:prSet/>
      <dgm:spPr/>
      <dgm:t>
        <a:bodyPr/>
        <a:lstStyle/>
        <a:p>
          <a:r>
            <a:rPr lang="en-US"/>
            <a:t>Posters should be printed 36" high X 48" wide - the poster template is formatted to accommodate this size.</a:t>
          </a:r>
        </a:p>
      </dgm:t>
    </dgm:pt>
    <dgm:pt modelId="{4CF2487E-B7E8-4B94-9A55-8F3FB9B3B560}" type="parTrans" cxnId="{6CE00456-727F-4078-958E-B1955A62A1D0}">
      <dgm:prSet/>
      <dgm:spPr/>
      <dgm:t>
        <a:bodyPr/>
        <a:lstStyle/>
        <a:p>
          <a:endParaRPr lang="en-US"/>
        </a:p>
      </dgm:t>
    </dgm:pt>
    <dgm:pt modelId="{DEA9EE39-16D6-46F9-9FB9-69CDAE02C527}" type="sibTrans" cxnId="{6CE00456-727F-4078-958E-B1955A62A1D0}">
      <dgm:prSet/>
      <dgm:spPr/>
      <dgm:t>
        <a:bodyPr/>
        <a:lstStyle/>
        <a:p>
          <a:endParaRPr lang="en-US"/>
        </a:p>
      </dgm:t>
    </dgm:pt>
    <dgm:pt modelId="{5DEAF0F5-B94B-49D3-948F-33D2504B4973}" type="pres">
      <dgm:prSet presAssocID="{1676000A-3F8F-4687-8EE9-2DFB1F87D092}" presName="matrix" presStyleCnt="0">
        <dgm:presLayoutVars>
          <dgm:chMax val="1"/>
          <dgm:dir/>
          <dgm:resizeHandles val="exact"/>
        </dgm:presLayoutVars>
      </dgm:prSet>
      <dgm:spPr/>
    </dgm:pt>
    <dgm:pt modelId="{AD0BF4C4-8BA5-4CFE-9219-19703F84157C}" type="pres">
      <dgm:prSet presAssocID="{1676000A-3F8F-4687-8EE9-2DFB1F87D092}" presName="diamond" presStyleLbl="bgShp" presStyleIdx="0" presStyleCnt="1"/>
      <dgm:spPr/>
    </dgm:pt>
    <dgm:pt modelId="{08AA0F6E-062E-42D5-A762-B4F00CE8ED2F}" type="pres">
      <dgm:prSet presAssocID="{1676000A-3F8F-4687-8EE9-2DFB1F87D092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AF9EAEA-5BA6-433B-9A40-BABD4EA15F38}" type="pres">
      <dgm:prSet presAssocID="{1676000A-3F8F-4687-8EE9-2DFB1F87D092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79BC5F40-6B87-42A5-A521-08C8CAAF974A}" type="pres">
      <dgm:prSet presAssocID="{1676000A-3F8F-4687-8EE9-2DFB1F87D092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52F52EA5-0A3A-4D61-B789-FE2DD29910E4}" type="pres">
      <dgm:prSet presAssocID="{1676000A-3F8F-4687-8EE9-2DFB1F87D092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81B02F02-2F05-452A-BDEC-F57BF5D6B5BF}" type="presOf" srcId="{5543B7B4-3967-486F-BD80-6F0200AAC4A4}" destId="{4AF9EAEA-5BA6-433B-9A40-BABD4EA15F38}" srcOrd="0" destOrd="0" presId="urn:microsoft.com/office/officeart/2005/8/layout/matrix3"/>
    <dgm:cxn modelId="{ED0A3D07-334D-44CC-923B-B0D042CA3C7A}" type="presOf" srcId="{8423214F-8CA1-420D-91BF-2CB82A8F0784}" destId="{79BC5F40-6B87-42A5-A521-08C8CAAF974A}" srcOrd="0" destOrd="0" presId="urn:microsoft.com/office/officeart/2005/8/layout/matrix3"/>
    <dgm:cxn modelId="{F9DCBF0B-491E-4734-B898-0E859A4BF943}" type="presOf" srcId="{1676000A-3F8F-4687-8EE9-2DFB1F87D092}" destId="{5DEAF0F5-B94B-49D3-948F-33D2504B4973}" srcOrd="0" destOrd="0" presId="urn:microsoft.com/office/officeart/2005/8/layout/matrix3"/>
    <dgm:cxn modelId="{A32EAF28-95E3-48AC-9BBA-4C90B2DEF188}" type="presOf" srcId="{090F609A-2368-4516-99B4-D5B2B7E765D1}" destId="{08AA0F6E-062E-42D5-A762-B4F00CE8ED2F}" srcOrd="0" destOrd="0" presId="urn:microsoft.com/office/officeart/2005/8/layout/matrix3"/>
    <dgm:cxn modelId="{C2F17231-816C-4873-8847-D608B96DB3A0}" srcId="{1676000A-3F8F-4687-8EE9-2DFB1F87D092}" destId="{090F609A-2368-4516-99B4-D5B2B7E765D1}" srcOrd="0" destOrd="0" parTransId="{6B58F719-0E85-41B7-B6B5-220846B52C67}" sibTransId="{8685A4D5-919A-4A77-9EEC-50AA76002106}"/>
    <dgm:cxn modelId="{6CE00456-727F-4078-958E-B1955A62A1D0}" srcId="{1676000A-3F8F-4687-8EE9-2DFB1F87D092}" destId="{01AFC3A7-39D9-44D2-9C56-840488ECCBEF}" srcOrd="3" destOrd="0" parTransId="{4CF2487E-B7E8-4B94-9A55-8F3FB9B3B560}" sibTransId="{DEA9EE39-16D6-46F9-9FB9-69CDAE02C527}"/>
    <dgm:cxn modelId="{76473E7B-C874-4AFF-B356-94C92B00EEC4}" type="presOf" srcId="{01AFC3A7-39D9-44D2-9C56-840488ECCBEF}" destId="{52F52EA5-0A3A-4D61-B789-FE2DD29910E4}" srcOrd="0" destOrd="0" presId="urn:microsoft.com/office/officeart/2005/8/layout/matrix3"/>
    <dgm:cxn modelId="{09547391-3F58-4DB4-9118-5E1F111F3C21}" srcId="{1676000A-3F8F-4687-8EE9-2DFB1F87D092}" destId="{8423214F-8CA1-420D-91BF-2CB82A8F0784}" srcOrd="2" destOrd="0" parTransId="{575A0F39-F0DD-4DAA-B99C-BCC847211AD1}" sibTransId="{16551A6A-99FA-4B18-A8FF-C4082E036158}"/>
    <dgm:cxn modelId="{43E15292-8CBD-41E2-939D-742DB15BB32C}" srcId="{1676000A-3F8F-4687-8EE9-2DFB1F87D092}" destId="{5543B7B4-3967-486F-BD80-6F0200AAC4A4}" srcOrd="1" destOrd="0" parTransId="{DE4B17CC-CB11-44A2-8037-C6A90D311F02}" sibTransId="{29F6E438-62B1-4AB9-ABCA-61B23D9FD8F6}"/>
    <dgm:cxn modelId="{2046B1D9-A1BB-45BA-9F2D-7C0C12D3DD5D}" type="presParOf" srcId="{5DEAF0F5-B94B-49D3-948F-33D2504B4973}" destId="{AD0BF4C4-8BA5-4CFE-9219-19703F84157C}" srcOrd="0" destOrd="0" presId="urn:microsoft.com/office/officeart/2005/8/layout/matrix3"/>
    <dgm:cxn modelId="{24D65605-5527-470C-89EC-480DF03799FC}" type="presParOf" srcId="{5DEAF0F5-B94B-49D3-948F-33D2504B4973}" destId="{08AA0F6E-062E-42D5-A762-B4F00CE8ED2F}" srcOrd="1" destOrd="0" presId="urn:microsoft.com/office/officeart/2005/8/layout/matrix3"/>
    <dgm:cxn modelId="{A3687293-AED6-44F8-AAF4-FB545C783215}" type="presParOf" srcId="{5DEAF0F5-B94B-49D3-948F-33D2504B4973}" destId="{4AF9EAEA-5BA6-433B-9A40-BABD4EA15F38}" srcOrd="2" destOrd="0" presId="urn:microsoft.com/office/officeart/2005/8/layout/matrix3"/>
    <dgm:cxn modelId="{CC3363C5-0F2D-42E1-9756-C0B68E616B8D}" type="presParOf" srcId="{5DEAF0F5-B94B-49D3-948F-33D2504B4973}" destId="{79BC5F40-6B87-42A5-A521-08C8CAAF974A}" srcOrd="3" destOrd="0" presId="urn:microsoft.com/office/officeart/2005/8/layout/matrix3"/>
    <dgm:cxn modelId="{7BDED3CD-5B73-4C5E-9F4D-1330E124027D}" type="presParOf" srcId="{5DEAF0F5-B94B-49D3-948F-33D2504B4973}" destId="{52F52EA5-0A3A-4D61-B789-FE2DD29910E4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F159D9-EA8E-4224-8C6C-76D453E33AAC}">
      <dsp:nvSpPr>
        <dsp:cNvPr id="0" name=""/>
        <dsp:cNvSpPr/>
      </dsp:nvSpPr>
      <dsp:spPr>
        <a:xfrm>
          <a:off x="2498" y="845425"/>
          <a:ext cx="2048083" cy="3137371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>
              <a:latin typeface="+mn-lt"/>
              <a:ea typeface="Lato"/>
              <a:cs typeface="Arial" panose="020B0604020202020204" pitchFamily="34" charset="0"/>
            </a:rPr>
            <a:t>Registration open</a:t>
          </a:r>
          <a:r>
            <a:rPr lang="en-US" sz="2000" kern="1200">
              <a:latin typeface="+mn-lt"/>
              <a:ea typeface="Lato"/>
              <a:cs typeface="Arial" panose="020B0604020202020204" pitchFamily="34" charset="0"/>
            </a:rPr>
            <a:t> on ILPQC webpage!</a:t>
          </a:r>
          <a:endParaRPr lang="en-US" sz="2000" kern="1200">
            <a:latin typeface="+mn-lt"/>
            <a:cs typeface="Arial" panose="020B0604020202020204" pitchFamily="34" charset="0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>
              <a:latin typeface="+mn-lt"/>
              <a:cs typeface="Arial" panose="020B0604020202020204" pitchFamily="34" charset="0"/>
            </a:rPr>
            <a:t>Book your hotel </a:t>
          </a:r>
          <a:r>
            <a:rPr lang="en-US" sz="2000" kern="1200">
              <a:latin typeface="+mn-lt"/>
              <a:cs typeface="Arial" panose="020B0604020202020204" pitchFamily="34" charset="0"/>
            </a:rPr>
            <a:t>at the Westin in Lombard, IL </a:t>
          </a:r>
        </a:p>
      </dsp:txBody>
      <dsp:txXfrm>
        <a:off x="62484" y="905411"/>
        <a:ext cx="1928111" cy="2345105"/>
      </dsp:txXfrm>
    </dsp:sp>
    <dsp:sp modelId="{E12DE9AC-5ACA-44C5-B118-C3928C3B688F}">
      <dsp:nvSpPr>
        <dsp:cNvPr id="0" name=""/>
        <dsp:cNvSpPr/>
      </dsp:nvSpPr>
      <dsp:spPr>
        <a:xfrm>
          <a:off x="742618" y="2002219"/>
          <a:ext cx="2301252" cy="2301252"/>
        </a:xfrm>
        <a:prstGeom prst="leftCircularArrow">
          <a:avLst>
            <a:gd name="adj1" fmla="val 2675"/>
            <a:gd name="adj2" fmla="val 325544"/>
            <a:gd name="adj3" fmla="val 659742"/>
            <a:gd name="adj4" fmla="val 7583177"/>
            <a:gd name="adj5" fmla="val 3121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E067BA-9739-4A5D-9728-D1A09757ACDE}">
      <dsp:nvSpPr>
        <dsp:cNvPr id="0" name=""/>
        <dsp:cNvSpPr/>
      </dsp:nvSpPr>
      <dsp:spPr>
        <a:xfrm>
          <a:off x="437173" y="3317939"/>
          <a:ext cx="1626108" cy="70751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/>
            <a:t>Register</a:t>
          </a:r>
        </a:p>
      </dsp:txBody>
      <dsp:txXfrm>
        <a:off x="457895" y="3338661"/>
        <a:ext cx="1584664" cy="666066"/>
      </dsp:txXfrm>
    </dsp:sp>
    <dsp:sp modelId="{72522AD3-1C78-4C34-BACF-74AD6EE7D8C4}">
      <dsp:nvSpPr>
        <dsp:cNvPr id="0" name=""/>
        <dsp:cNvSpPr/>
      </dsp:nvSpPr>
      <dsp:spPr>
        <a:xfrm>
          <a:off x="2367354" y="805964"/>
          <a:ext cx="1819364" cy="3216293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latin typeface="+mn-lt"/>
              <a:cs typeface="Arial" panose="020B0604020202020204" pitchFamily="34" charset="0"/>
            </a:rPr>
            <a:t>Make sure all data Baseline-August 2022 is </a:t>
          </a:r>
          <a:r>
            <a:rPr lang="en-US" sz="1800" b="1" kern="1200">
              <a:latin typeface="+mn-lt"/>
              <a:cs typeface="Arial" panose="020B0604020202020204" pitchFamily="34" charset="0"/>
            </a:rPr>
            <a:t>entered in REDCap by Sept 19</a:t>
          </a:r>
          <a:r>
            <a:rPr lang="en-US" sz="1800" b="1" kern="1200" baseline="30000">
              <a:latin typeface="+mn-lt"/>
              <a:cs typeface="Arial" panose="020B0604020202020204" pitchFamily="34" charset="0"/>
            </a:rPr>
            <a:t>th</a:t>
          </a:r>
          <a:r>
            <a:rPr lang="en-US" sz="1800" b="1" kern="1200">
              <a:latin typeface="+mn-lt"/>
              <a:cs typeface="Arial" panose="020B0604020202020204" pitchFamily="34" charset="0"/>
            </a:rPr>
            <a:t> 2022</a:t>
          </a:r>
        </a:p>
      </dsp:txBody>
      <dsp:txXfrm>
        <a:off x="2420641" y="1548457"/>
        <a:ext cx="1712790" cy="2420514"/>
      </dsp:txXfrm>
    </dsp:sp>
    <dsp:sp modelId="{97FF10F5-0A35-482D-BE70-1C5F212851EF}">
      <dsp:nvSpPr>
        <dsp:cNvPr id="0" name=""/>
        <dsp:cNvSpPr/>
      </dsp:nvSpPr>
      <dsp:spPr>
        <a:xfrm>
          <a:off x="2712797" y="344681"/>
          <a:ext cx="2966799" cy="2966799"/>
        </a:xfrm>
        <a:prstGeom prst="circularArrow">
          <a:avLst>
            <a:gd name="adj1" fmla="val 2075"/>
            <a:gd name="adj2" fmla="val 249037"/>
            <a:gd name="adj3" fmla="val 20723603"/>
            <a:gd name="adj4" fmla="val 13723662"/>
            <a:gd name="adj5" fmla="val 2421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825F0F-DB00-410C-BE0E-6F3BC72F5CB2}">
      <dsp:nvSpPr>
        <dsp:cNvPr id="0" name=""/>
        <dsp:cNvSpPr/>
      </dsp:nvSpPr>
      <dsp:spPr>
        <a:xfrm>
          <a:off x="2339432" y="763309"/>
          <a:ext cx="1844503" cy="79289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/>
            <a:t>Data &amp; Awards</a:t>
          </a:r>
        </a:p>
      </dsp:txBody>
      <dsp:txXfrm>
        <a:off x="2362655" y="786532"/>
        <a:ext cx="1798057" cy="746450"/>
      </dsp:txXfrm>
    </dsp:sp>
    <dsp:sp modelId="{AF3B4D39-AD4F-40AA-A746-C89708BC6DA9}">
      <dsp:nvSpPr>
        <dsp:cNvPr id="0" name=""/>
        <dsp:cNvSpPr/>
      </dsp:nvSpPr>
      <dsp:spPr>
        <a:xfrm>
          <a:off x="4727047" y="862515"/>
          <a:ext cx="2021817" cy="3103192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>
              <a:ea typeface="Lato"/>
              <a:cs typeface="Lato"/>
            </a:rPr>
            <a:t>Opportunity to share </a:t>
          </a:r>
          <a:r>
            <a:rPr lang="en-US" sz="1800" kern="1200">
              <a:ea typeface="Lato"/>
              <a:cs typeface="Lato"/>
            </a:rPr>
            <a:t>thoughts &amp; insights reflecting on 2022 &amp; 2023 planning</a:t>
          </a:r>
          <a:endParaRPr lang="en-US" sz="1800" kern="120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u="sng" kern="1200">
              <a:ea typeface="Lato"/>
              <a:cs typeface="Lato"/>
            </a:rPr>
            <a:t>Submit the survey by October 3</a:t>
          </a:r>
          <a:r>
            <a:rPr lang="en-US" sz="1800" b="1" u="sng" kern="1200" baseline="30000">
              <a:ea typeface="Lato"/>
              <a:cs typeface="Lato"/>
            </a:rPr>
            <a:t>rd</a:t>
          </a:r>
          <a:endParaRPr lang="en-US" sz="1800" kern="1200"/>
        </a:p>
      </dsp:txBody>
      <dsp:txXfrm>
        <a:off x="4786264" y="921732"/>
        <a:ext cx="1903383" cy="2319788"/>
      </dsp:txXfrm>
    </dsp:sp>
    <dsp:sp modelId="{4C3EDBB4-E4E8-42F3-8C9B-9BE46A843A3C}">
      <dsp:nvSpPr>
        <dsp:cNvPr id="0" name=""/>
        <dsp:cNvSpPr/>
      </dsp:nvSpPr>
      <dsp:spPr>
        <a:xfrm>
          <a:off x="5227904" y="1926202"/>
          <a:ext cx="2713000" cy="2713000"/>
        </a:xfrm>
        <a:prstGeom prst="leftCircularArrow">
          <a:avLst>
            <a:gd name="adj1" fmla="val 2269"/>
            <a:gd name="adj2" fmla="val 273552"/>
            <a:gd name="adj3" fmla="val 206665"/>
            <a:gd name="adj4" fmla="val 7182092"/>
            <a:gd name="adj5" fmla="val 2647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698598-6F37-4C74-9AD2-83A29BC87397}">
      <dsp:nvSpPr>
        <dsp:cNvPr id="0" name=""/>
        <dsp:cNvSpPr/>
      </dsp:nvSpPr>
      <dsp:spPr>
        <a:xfrm>
          <a:off x="4927961" y="3641425"/>
          <a:ext cx="2034734" cy="7616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/>
            <a:t>2022 AC Survey</a:t>
          </a:r>
        </a:p>
      </dsp:txBody>
      <dsp:txXfrm>
        <a:off x="4950268" y="3663732"/>
        <a:ext cx="1990120" cy="717011"/>
      </dsp:txXfrm>
    </dsp:sp>
    <dsp:sp modelId="{9769EEEE-940F-437B-A790-7040AAB9E848}">
      <dsp:nvSpPr>
        <dsp:cNvPr id="0" name=""/>
        <dsp:cNvSpPr/>
      </dsp:nvSpPr>
      <dsp:spPr>
        <a:xfrm>
          <a:off x="7283083" y="837130"/>
          <a:ext cx="1791719" cy="3153961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>
              <a:ea typeface="+mn-lt"/>
              <a:cs typeface="+mn-lt"/>
            </a:rPr>
            <a:t>Submit</a:t>
          </a:r>
          <a:r>
            <a:rPr lang="en-US" sz="1800" kern="1200">
              <a:ea typeface="+mn-lt"/>
              <a:cs typeface="+mn-lt"/>
            </a:rPr>
            <a:t> your AC Poster Abstract by </a:t>
          </a:r>
          <a:r>
            <a:rPr lang="en-US" sz="1800" b="1" u="sng" kern="1200">
              <a:ea typeface="+mn-lt"/>
              <a:cs typeface="+mn-lt"/>
            </a:rPr>
            <a:t>October 3</a:t>
          </a:r>
          <a:r>
            <a:rPr lang="en-US" sz="1800" b="1" u="sng" kern="1200" baseline="30000">
              <a:ea typeface="+mn-lt"/>
              <a:cs typeface="+mn-lt"/>
            </a:rPr>
            <a:t>rd</a:t>
          </a:r>
          <a:r>
            <a:rPr lang="en-US" sz="1800" b="1" u="sng" kern="1200">
              <a:ea typeface="+mn-lt"/>
              <a:cs typeface="+mn-lt"/>
            </a:rPr>
            <a:t> </a:t>
          </a:r>
          <a:r>
            <a:rPr lang="en-US" sz="1800" kern="1200">
              <a:ea typeface="+mn-lt"/>
              <a:cs typeface="+mn-lt"/>
            </a:rPr>
            <a:t>to be considered for an award. </a:t>
          </a:r>
          <a:endParaRPr lang="en-US" sz="1800" kern="1200"/>
        </a:p>
      </dsp:txBody>
      <dsp:txXfrm>
        <a:off x="7335561" y="1565457"/>
        <a:ext cx="1686763" cy="2373156"/>
      </dsp:txXfrm>
    </dsp:sp>
    <dsp:sp modelId="{0947858F-8175-4824-A386-A3ED1EEBBC86}">
      <dsp:nvSpPr>
        <dsp:cNvPr id="0" name=""/>
        <dsp:cNvSpPr/>
      </dsp:nvSpPr>
      <dsp:spPr>
        <a:xfrm>
          <a:off x="7602395" y="282490"/>
          <a:ext cx="3044009" cy="3044009"/>
        </a:xfrm>
        <a:prstGeom prst="circularArrow">
          <a:avLst>
            <a:gd name="adj1" fmla="val 2022"/>
            <a:gd name="adj2" fmla="val 242428"/>
            <a:gd name="adj3" fmla="val 20800127"/>
            <a:gd name="adj4" fmla="val 13793577"/>
            <a:gd name="adj5" fmla="val 236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ABB5D4-D7A7-4FA3-9357-FC46C3BBD2AD}">
      <dsp:nvSpPr>
        <dsp:cNvPr id="0" name=""/>
        <dsp:cNvSpPr/>
      </dsp:nvSpPr>
      <dsp:spPr>
        <a:xfrm>
          <a:off x="7200456" y="691412"/>
          <a:ext cx="1972813" cy="81791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/>
            <a:t>Abstracts</a:t>
          </a:r>
        </a:p>
      </dsp:txBody>
      <dsp:txXfrm>
        <a:off x="7224412" y="715368"/>
        <a:ext cx="1924901" cy="770001"/>
      </dsp:txXfrm>
    </dsp:sp>
    <dsp:sp modelId="{D3D52F9F-1BDC-4279-B47D-E773248E5637}">
      <dsp:nvSpPr>
        <dsp:cNvPr id="0" name=""/>
        <dsp:cNvSpPr/>
      </dsp:nvSpPr>
      <dsp:spPr>
        <a:xfrm>
          <a:off x="9693109" y="762155"/>
          <a:ext cx="2032177" cy="3303911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latin typeface="+mn-lt"/>
            </a:rPr>
            <a:t>Meet </a:t>
          </a:r>
          <a:r>
            <a:rPr lang="en-US" sz="1800" b="1" kern="1200">
              <a:latin typeface="+mn-lt"/>
            </a:rPr>
            <a:t>together in-person </a:t>
          </a:r>
          <a:r>
            <a:rPr lang="en-US" sz="1800" kern="1200">
              <a:latin typeface="+mn-lt"/>
            </a:rPr>
            <a:t>for </a:t>
          </a:r>
          <a:r>
            <a:rPr lang="en-US" sz="1800" b="1" kern="1200">
              <a:latin typeface="+mn-lt"/>
            </a:rPr>
            <a:t>Annual Conference </a:t>
          </a:r>
          <a:r>
            <a:rPr lang="en-US" sz="1600" b="1" kern="1200">
              <a:latin typeface="+mn-lt"/>
            </a:rPr>
            <a:t>8:00am-4:30pm</a:t>
          </a:r>
          <a:endParaRPr lang="en-US" sz="1800" b="1" kern="1200">
            <a:latin typeface="+mn-lt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>
              <a:latin typeface="+mn-lt"/>
            </a:rPr>
            <a:t>Print</a:t>
          </a:r>
          <a:r>
            <a:rPr lang="en-US" sz="1800" b="0" kern="1200">
              <a:latin typeface="+mn-lt"/>
            </a:rPr>
            <a:t> and bring your</a:t>
          </a:r>
          <a:r>
            <a:rPr lang="en-US" sz="1800" b="1" kern="1200">
              <a:latin typeface="+mn-lt"/>
            </a:rPr>
            <a:t> poster </a:t>
          </a:r>
          <a:r>
            <a:rPr lang="en-US" sz="1800" b="0" kern="1200">
              <a:latin typeface="+mn-lt"/>
            </a:rPr>
            <a:t>to display!</a:t>
          </a:r>
        </a:p>
      </dsp:txBody>
      <dsp:txXfrm>
        <a:off x="9752629" y="821675"/>
        <a:ext cx="1913137" cy="2476890"/>
      </dsp:txXfrm>
    </dsp:sp>
    <dsp:sp modelId="{F6CD4076-F0E9-458A-A917-87D7E032C663}">
      <dsp:nvSpPr>
        <dsp:cNvPr id="0" name=""/>
        <dsp:cNvSpPr/>
      </dsp:nvSpPr>
      <dsp:spPr>
        <a:xfrm>
          <a:off x="9810756" y="3662544"/>
          <a:ext cx="2003730" cy="51248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>
              <a:latin typeface="+mn-lt"/>
            </a:rPr>
            <a:t>Attend Event</a:t>
          </a:r>
        </a:p>
      </dsp:txBody>
      <dsp:txXfrm>
        <a:off x="9825766" y="3677554"/>
        <a:ext cx="1973710" cy="4824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0BF4C4-8BA5-4CFE-9219-19703F84157C}">
      <dsp:nvSpPr>
        <dsp:cNvPr id="0" name=""/>
        <dsp:cNvSpPr/>
      </dsp:nvSpPr>
      <dsp:spPr>
        <a:xfrm>
          <a:off x="781050" y="0"/>
          <a:ext cx="5475287" cy="5475287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AA0F6E-062E-42D5-A762-B4F00CE8ED2F}">
      <dsp:nvSpPr>
        <dsp:cNvPr id="0" name=""/>
        <dsp:cNvSpPr/>
      </dsp:nvSpPr>
      <dsp:spPr>
        <a:xfrm>
          <a:off x="1301202" y="520152"/>
          <a:ext cx="2135361" cy="21353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Graphs and tables created in PowerPoint, Excel, Visio and Word should be copied and pasted directly into the template and ‘embedded’.</a:t>
          </a:r>
        </a:p>
      </dsp:txBody>
      <dsp:txXfrm>
        <a:off x="1405442" y="624392"/>
        <a:ext cx="1926881" cy="1926881"/>
      </dsp:txXfrm>
    </dsp:sp>
    <dsp:sp modelId="{4AF9EAEA-5BA6-433B-9A40-BABD4EA15F38}">
      <dsp:nvSpPr>
        <dsp:cNvPr id="0" name=""/>
        <dsp:cNvSpPr/>
      </dsp:nvSpPr>
      <dsp:spPr>
        <a:xfrm>
          <a:off x="3600822" y="520152"/>
          <a:ext cx="2135361" cy="21353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To determine if images are fuzzy, zoom in 100% to 200%. If it appears fuzzy on the monitor, it will be fuzzy on the printed poster.</a:t>
          </a:r>
        </a:p>
      </dsp:txBody>
      <dsp:txXfrm>
        <a:off x="3705062" y="624392"/>
        <a:ext cx="1926881" cy="1926881"/>
      </dsp:txXfrm>
    </dsp:sp>
    <dsp:sp modelId="{79BC5F40-6B87-42A5-A521-08C8CAAF974A}">
      <dsp:nvSpPr>
        <dsp:cNvPr id="0" name=""/>
        <dsp:cNvSpPr/>
      </dsp:nvSpPr>
      <dsp:spPr>
        <a:xfrm>
          <a:off x="1301202" y="2819772"/>
          <a:ext cx="2135361" cy="21353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Make sure the font size can be read from 5ft.</a:t>
          </a:r>
        </a:p>
      </dsp:txBody>
      <dsp:txXfrm>
        <a:off x="1405442" y="2924012"/>
        <a:ext cx="1926881" cy="1926881"/>
      </dsp:txXfrm>
    </dsp:sp>
    <dsp:sp modelId="{52F52EA5-0A3A-4D61-B789-FE2DD29910E4}">
      <dsp:nvSpPr>
        <dsp:cNvPr id="0" name=""/>
        <dsp:cNvSpPr/>
      </dsp:nvSpPr>
      <dsp:spPr>
        <a:xfrm>
          <a:off x="3600822" y="2819772"/>
          <a:ext cx="2135361" cy="21353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Posters should be printed 36" high X 48" wide - the poster template is formatted to accommodate this size.</a:t>
          </a:r>
        </a:p>
      </dsp:txBody>
      <dsp:txXfrm>
        <a:off x="3705062" y="2924012"/>
        <a:ext cx="1926881" cy="19268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F58623-24BB-40E6-BA5E-1D1A87E302C3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E9A467-59E5-45DD-85A6-66A06ABAB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13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9A467-59E5-45DD-85A6-66A06ABAB50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9108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What are avergae # of teams entering data? If May is incomplete we should exclude May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E9A467-59E5-45DD-85A6-66A06ABAB50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6010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What are avergae # of teams entering data? If May is incomplete we should exclude May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E9A467-59E5-45DD-85A6-66A06ABAB50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20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540EB-5334-4296-967C-10B4D905E33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5996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-waiting for slides 07.14.22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9A467-59E5-45DD-85A6-66A06ABAB50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6455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-waiting for slides 07.14.22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9A467-59E5-45DD-85A6-66A06ABAB50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8884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BD2D14-F0AA-2844-871F-19DB90E803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40404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BD2D14-F0AA-2844-871F-19DB90E803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452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9A467-59E5-45DD-85A6-66A06ABAB5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64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5" name="Google Shape;36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230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540EB-5334-4296-967C-10B4D905E33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192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540EB-5334-4296-967C-10B4D905E33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517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E9A467-59E5-45DD-85A6-66A06ABAB50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630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540EB-5334-4296-967C-10B4D905E33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3227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Dan please update</a:t>
            </a:r>
            <a:r>
              <a:rPr lang="en-US" baseline="0"/>
              <a:t> the data section. I think as much data as we can share on collaborative progress towards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9A467-59E5-45DD-85A6-66A06ABAB50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814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What are avergae # of teams entering data? If May is incomplete we should exclude May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E9A467-59E5-45DD-85A6-66A06ABAB50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52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sv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4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4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A3686E6-74E2-FE49-AAC4-953D01F3F562}"/>
              </a:ext>
            </a:extLst>
          </p:cNvPr>
          <p:cNvCxnSpPr/>
          <p:nvPr userDrawn="1"/>
        </p:nvCxnSpPr>
        <p:spPr>
          <a:xfrm>
            <a:off x="1520055" y="3507988"/>
            <a:ext cx="228600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7071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92845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1D4E-0EAC-D04C-AD34-22F65D243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348" y="2633534"/>
            <a:ext cx="5194433" cy="238760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19E7E-7FC1-9A40-A17D-7E7F8C726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348" y="5400325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9A3468E-DF1F-A142-9123-E9C41E669E14}"/>
              </a:ext>
            </a:extLst>
          </p:cNvPr>
          <p:cNvCxnSpPr/>
          <p:nvPr userDrawn="1"/>
        </p:nvCxnSpPr>
        <p:spPr>
          <a:xfrm>
            <a:off x="620093" y="5141451"/>
            <a:ext cx="228600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A88010-3869-0040-9A12-E3C1DFDF98B0}"/>
              </a:ext>
            </a:extLst>
          </p:cNvPr>
          <p:cNvGrpSpPr/>
          <p:nvPr userDrawn="1"/>
        </p:nvGrpSpPr>
        <p:grpSpPr>
          <a:xfrm flipH="1">
            <a:off x="-1" y="1"/>
            <a:ext cx="6418725" cy="1509822"/>
            <a:chOff x="7522541" y="1"/>
            <a:chExt cx="4669459" cy="1098357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722652D-3022-0749-A7E0-A0EA58DDD572}"/>
                </a:ext>
              </a:extLst>
            </p:cNvPr>
            <p:cNvSpPr/>
            <p:nvPr userDrawn="1"/>
          </p:nvSpPr>
          <p:spPr>
            <a:xfrm>
              <a:off x="7522541" y="1"/>
              <a:ext cx="4669459" cy="1098357"/>
            </a:xfrm>
            <a:custGeom>
              <a:avLst/>
              <a:gdLst>
                <a:gd name="connsiteX0" fmla="*/ 0 w 4669459"/>
                <a:gd name="connsiteY0" fmla="*/ 0 h 1098357"/>
                <a:gd name="connsiteX1" fmla="*/ 393099 w 4669459"/>
                <a:gd name="connsiteY1" fmla="*/ 0 h 1098357"/>
                <a:gd name="connsiteX2" fmla="*/ 485580 w 4669459"/>
                <a:gd name="connsiteY2" fmla="*/ 28411 h 1098357"/>
                <a:gd name="connsiteX3" fmla="*/ 2241464 w 4669459"/>
                <a:gd name="connsiteY3" fmla="*/ 572540 h 1098357"/>
                <a:gd name="connsiteX4" fmla="*/ 4645823 w 4669459"/>
                <a:gd name="connsiteY4" fmla="*/ 731027 h 1098357"/>
                <a:gd name="connsiteX5" fmla="*/ 4669459 w 4669459"/>
                <a:gd name="connsiteY5" fmla="*/ 726784 h 1098357"/>
                <a:gd name="connsiteX6" fmla="*/ 4669459 w 4669459"/>
                <a:gd name="connsiteY6" fmla="*/ 1079503 h 1098357"/>
                <a:gd name="connsiteX7" fmla="*/ 4627787 w 4669459"/>
                <a:gd name="connsiteY7" fmla="*/ 1083679 h 1098357"/>
                <a:gd name="connsiteX8" fmla="*/ 568062 w 4669459"/>
                <a:gd name="connsiteY8" fmla="*/ 207626 h 1098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9459" h="1098357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40000">
                  <a:schemeClr val="accent3"/>
                </a:gs>
              </a:gsLst>
              <a:lin ang="0" scaled="0"/>
              <a:tileRect/>
            </a:gra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7B75392-8779-2B46-8DA6-CC055372E224}"/>
                </a:ext>
              </a:extLst>
            </p:cNvPr>
            <p:cNvSpPr/>
            <p:nvPr userDrawn="1"/>
          </p:nvSpPr>
          <p:spPr>
            <a:xfrm>
              <a:off x="7649481" y="1"/>
              <a:ext cx="4542519" cy="983565"/>
            </a:xfrm>
            <a:custGeom>
              <a:avLst/>
              <a:gdLst>
                <a:gd name="connsiteX0" fmla="*/ 0 w 4542519"/>
                <a:gd name="connsiteY0" fmla="*/ 0 h 983565"/>
                <a:gd name="connsiteX1" fmla="*/ 4542519 w 4542519"/>
                <a:gd name="connsiteY1" fmla="*/ 0 h 983565"/>
                <a:gd name="connsiteX2" fmla="*/ 4542519 w 4542519"/>
                <a:gd name="connsiteY2" fmla="*/ 957397 h 983565"/>
                <a:gd name="connsiteX3" fmla="*/ 4542518 w 4542519"/>
                <a:gd name="connsiteY3" fmla="*/ 957403 h 983565"/>
                <a:gd name="connsiteX4" fmla="*/ 4510552 w 4542519"/>
                <a:gd name="connsiteY4" fmla="*/ 961138 h 983565"/>
                <a:gd name="connsiteX5" fmla="*/ 439600 w 4542519"/>
                <a:gd name="connsiteY5" fmla="*/ 152515 h 98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2519" h="983565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F7B7F6A-87A0-4D46-948E-5CBC780A2B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48" y="136525"/>
            <a:ext cx="1945206" cy="8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984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A3686E6-74E2-FE49-AAC4-953D01F3F562}"/>
              </a:ext>
            </a:extLst>
          </p:cNvPr>
          <p:cNvCxnSpPr/>
          <p:nvPr userDrawn="1"/>
        </p:nvCxnSpPr>
        <p:spPr>
          <a:xfrm>
            <a:off x="1520055" y="3507988"/>
            <a:ext cx="228600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8386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9CB564A-C69C-944C-96FC-5B26C4A43C4A}"/>
              </a:ext>
            </a:extLst>
          </p:cNvPr>
          <p:cNvCxnSpPr/>
          <p:nvPr userDrawn="1"/>
        </p:nvCxnSpPr>
        <p:spPr>
          <a:xfrm>
            <a:off x="1520055" y="2811818"/>
            <a:ext cx="228600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19890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74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1685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977E4BD-558F-4F49-BCCC-8097ACDB3950}"/>
              </a:ext>
            </a:extLst>
          </p:cNvPr>
          <p:cNvCxnSpPr/>
          <p:nvPr userDrawn="1"/>
        </p:nvCxnSpPr>
        <p:spPr>
          <a:xfrm>
            <a:off x="704314" y="1425993"/>
            <a:ext cx="109728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899467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854FD4E-2BB6-AE40-B89B-76CA55068800}"/>
              </a:ext>
            </a:extLst>
          </p:cNvPr>
          <p:cNvCxnSpPr/>
          <p:nvPr userDrawn="1"/>
        </p:nvCxnSpPr>
        <p:spPr>
          <a:xfrm>
            <a:off x="704314" y="1425993"/>
            <a:ext cx="109728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124534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rm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rm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4981004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D2A368-37B4-AE41-8927-00C94D6431A1}"/>
              </a:ext>
            </a:extLst>
          </p:cNvPr>
          <p:cNvCxnSpPr/>
          <p:nvPr userDrawn="1"/>
        </p:nvCxnSpPr>
        <p:spPr>
          <a:xfrm>
            <a:off x="707293" y="1425993"/>
            <a:ext cx="109728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716959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9CB564A-C69C-944C-96FC-5B26C4A43C4A}"/>
              </a:ext>
            </a:extLst>
          </p:cNvPr>
          <p:cNvCxnSpPr/>
          <p:nvPr userDrawn="1"/>
        </p:nvCxnSpPr>
        <p:spPr>
          <a:xfrm>
            <a:off x="1520055" y="2811818"/>
            <a:ext cx="228600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89295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A1B7DC-DAD7-F944-AC53-2FDB50DEA0A1}"/>
              </a:ext>
            </a:extLst>
          </p:cNvPr>
          <p:cNvCxnSpPr>
            <a:cxnSpLocks/>
          </p:cNvCxnSpPr>
          <p:nvPr userDrawn="1"/>
        </p:nvCxnSpPr>
        <p:spPr>
          <a:xfrm>
            <a:off x="1325946" y="3080084"/>
            <a:ext cx="685399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219200" y="1887490"/>
            <a:ext cx="5582652" cy="1078262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8705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987644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1D4E-0EAC-D04C-AD34-22F65D243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348" y="2633534"/>
            <a:ext cx="5194433" cy="238760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19E7E-7FC1-9A40-A17D-7E7F8C726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348" y="5400325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9A3468E-DF1F-A142-9123-E9C41E669E14}"/>
              </a:ext>
            </a:extLst>
          </p:cNvPr>
          <p:cNvCxnSpPr/>
          <p:nvPr userDrawn="1"/>
        </p:nvCxnSpPr>
        <p:spPr>
          <a:xfrm>
            <a:off x="620093" y="5141451"/>
            <a:ext cx="228600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A88010-3869-0040-9A12-E3C1DFDF98B0}"/>
              </a:ext>
            </a:extLst>
          </p:cNvPr>
          <p:cNvGrpSpPr/>
          <p:nvPr userDrawn="1"/>
        </p:nvGrpSpPr>
        <p:grpSpPr>
          <a:xfrm flipH="1">
            <a:off x="-1" y="1"/>
            <a:ext cx="6418725" cy="1509822"/>
            <a:chOff x="7522541" y="1"/>
            <a:chExt cx="4669459" cy="1098357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722652D-3022-0749-A7E0-A0EA58DDD572}"/>
                </a:ext>
              </a:extLst>
            </p:cNvPr>
            <p:cNvSpPr/>
            <p:nvPr userDrawn="1"/>
          </p:nvSpPr>
          <p:spPr>
            <a:xfrm>
              <a:off x="7522541" y="1"/>
              <a:ext cx="4669459" cy="1098357"/>
            </a:xfrm>
            <a:custGeom>
              <a:avLst/>
              <a:gdLst>
                <a:gd name="connsiteX0" fmla="*/ 0 w 4669459"/>
                <a:gd name="connsiteY0" fmla="*/ 0 h 1098357"/>
                <a:gd name="connsiteX1" fmla="*/ 393099 w 4669459"/>
                <a:gd name="connsiteY1" fmla="*/ 0 h 1098357"/>
                <a:gd name="connsiteX2" fmla="*/ 485580 w 4669459"/>
                <a:gd name="connsiteY2" fmla="*/ 28411 h 1098357"/>
                <a:gd name="connsiteX3" fmla="*/ 2241464 w 4669459"/>
                <a:gd name="connsiteY3" fmla="*/ 572540 h 1098357"/>
                <a:gd name="connsiteX4" fmla="*/ 4645823 w 4669459"/>
                <a:gd name="connsiteY4" fmla="*/ 731027 h 1098357"/>
                <a:gd name="connsiteX5" fmla="*/ 4669459 w 4669459"/>
                <a:gd name="connsiteY5" fmla="*/ 726784 h 1098357"/>
                <a:gd name="connsiteX6" fmla="*/ 4669459 w 4669459"/>
                <a:gd name="connsiteY6" fmla="*/ 1079503 h 1098357"/>
                <a:gd name="connsiteX7" fmla="*/ 4627787 w 4669459"/>
                <a:gd name="connsiteY7" fmla="*/ 1083679 h 1098357"/>
                <a:gd name="connsiteX8" fmla="*/ 568062 w 4669459"/>
                <a:gd name="connsiteY8" fmla="*/ 207626 h 1098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9459" h="1098357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40000">
                  <a:schemeClr val="accent3"/>
                </a:gs>
              </a:gsLst>
              <a:lin ang="0" scaled="0"/>
              <a:tileRect/>
            </a:gra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7B75392-8779-2B46-8DA6-CC055372E224}"/>
                </a:ext>
              </a:extLst>
            </p:cNvPr>
            <p:cNvSpPr/>
            <p:nvPr userDrawn="1"/>
          </p:nvSpPr>
          <p:spPr>
            <a:xfrm>
              <a:off x="7649481" y="1"/>
              <a:ext cx="4542519" cy="983565"/>
            </a:xfrm>
            <a:custGeom>
              <a:avLst/>
              <a:gdLst>
                <a:gd name="connsiteX0" fmla="*/ 0 w 4542519"/>
                <a:gd name="connsiteY0" fmla="*/ 0 h 983565"/>
                <a:gd name="connsiteX1" fmla="*/ 4542519 w 4542519"/>
                <a:gd name="connsiteY1" fmla="*/ 0 h 983565"/>
                <a:gd name="connsiteX2" fmla="*/ 4542519 w 4542519"/>
                <a:gd name="connsiteY2" fmla="*/ 957397 h 983565"/>
                <a:gd name="connsiteX3" fmla="*/ 4542518 w 4542519"/>
                <a:gd name="connsiteY3" fmla="*/ 957403 h 983565"/>
                <a:gd name="connsiteX4" fmla="*/ 4510552 w 4542519"/>
                <a:gd name="connsiteY4" fmla="*/ 961138 h 983565"/>
                <a:gd name="connsiteX5" fmla="*/ 439600 w 4542519"/>
                <a:gd name="connsiteY5" fmla="*/ 152515 h 98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2519" h="983565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F7B7F6A-87A0-4D46-948E-5CBC780A2B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48" y="136525"/>
            <a:ext cx="1945206" cy="8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2720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139572" y="6429714"/>
            <a:ext cx="106212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67">
                <a:solidFill>
                  <a:srgbClr val="FFFFFF"/>
                </a:solidFill>
              </a:defRPr>
            </a:lvl1pPr>
          </a:lstStyle>
          <a:p>
            <a:fld id="{9674FE9E-24BF-0D4F-A9A9-573F56BA9A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54393" y="1353835"/>
            <a:ext cx="11638496" cy="1470025"/>
          </a:xfrm>
          <a:prstGeom prst="rect">
            <a:avLst/>
          </a:prstGeom>
        </p:spPr>
        <p:txBody>
          <a:bodyPr anchor="b"/>
          <a:lstStyle>
            <a:lvl1pPr>
              <a:defRPr sz="7200" b="1" i="0">
                <a:solidFill>
                  <a:srgbClr val="59261D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847647" y="2990839"/>
            <a:ext cx="10496707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>
                <a:solidFill>
                  <a:srgbClr val="59261D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5765"/>
            <a:ext cx="3119941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572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925898" y="1116151"/>
            <a:ext cx="10340205" cy="0"/>
          </a:xfrm>
          <a:prstGeom prst="line">
            <a:avLst/>
          </a:prstGeom>
          <a:ln w="19050" cmpd="sng">
            <a:solidFill>
              <a:srgbClr val="59261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925898" y="1280436"/>
            <a:ext cx="10340205" cy="4481259"/>
          </a:xfrm>
          <a:prstGeom prst="rect">
            <a:avLst/>
          </a:prstGeom>
        </p:spPr>
        <p:txBody>
          <a:bodyPr/>
          <a:lstStyle>
            <a:lvl1pPr>
              <a:defRPr sz="2667">
                <a:solidFill>
                  <a:srgbClr val="59261D"/>
                </a:solidFill>
              </a:defRPr>
            </a:lvl1pPr>
            <a:lvl2pPr>
              <a:defRPr sz="2667">
                <a:solidFill>
                  <a:srgbClr val="59261D"/>
                </a:solidFill>
              </a:defRPr>
            </a:lvl2pPr>
            <a:lvl3pPr marL="1523962" indent="-304792">
              <a:buFont typeface="Courier New"/>
              <a:buChar char="o"/>
              <a:defRPr sz="2133">
                <a:solidFill>
                  <a:srgbClr val="59261D"/>
                </a:solidFill>
              </a:defRPr>
            </a:lvl3pPr>
            <a:lvl4pPr>
              <a:defRPr sz="2133">
                <a:solidFill>
                  <a:srgbClr val="59261D"/>
                </a:solidFill>
              </a:defRPr>
            </a:lvl4pPr>
            <a:lvl5pPr>
              <a:defRPr sz="2133">
                <a:solidFill>
                  <a:srgbClr val="59261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25898" y="395931"/>
            <a:ext cx="10340205" cy="567955"/>
          </a:xfrm>
          <a:prstGeom prst="rect">
            <a:avLst/>
          </a:prstGeom>
        </p:spPr>
        <p:txBody>
          <a:bodyPr/>
          <a:lstStyle>
            <a:lvl1pPr algn="l">
              <a:defRPr sz="3733" b="1" i="0">
                <a:solidFill>
                  <a:srgbClr val="59261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5765"/>
            <a:ext cx="3119941" cy="1219200"/>
          </a:xfrm>
          <a:prstGeom prst="rect">
            <a:avLst/>
          </a:prstGeom>
        </p:spPr>
      </p:pic>
      <p:sp>
        <p:nvSpPr>
          <p:cNvPr id="1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139572" y="6429714"/>
            <a:ext cx="106212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67">
                <a:solidFill>
                  <a:srgbClr val="FFFFFF"/>
                </a:solidFill>
              </a:defRPr>
            </a:lvl1pPr>
          </a:lstStyle>
          <a:p>
            <a:fld id="{9674FE9E-24BF-0D4F-A9A9-573F56BA9A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2520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 userDrawn="1"/>
        </p:nvCxnSpPr>
        <p:spPr>
          <a:xfrm>
            <a:off x="925898" y="1116151"/>
            <a:ext cx="10340205" cy="0"/>
          </a:xfrm>
          <a:prstGeom prst="line">
            <a:avLst/>
          </a:prstGeom>
          <a:ln w="19050" cmpd="sng">
            <a:solidFill>
              <a:srgbClr val="59261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925898" y="1282332"/>
            <a:ext cx="5055887" cy="4296645"/>
          </a:xfrm>
          <a:prstGeom prst="rect">
            <a:avLst/>
          </a:prstGeom>
        </p:spPr>
        <p:txBody>
          <a:bodyPr/>
          <a:lstStyle>
            <a:lvl1pPr>
              <a:defRPr sz="2667">
                <a:solidFill>
                  <a:srgbClr val="59261D"/>
                </a:solidFill>
              </a:defRPr>
            </a:lvl1pPr>
            <a:lvl2pPr>
              <a:defRPr sz="2667">
                <a:solidFill>
                  <a:srgbClr val="59261D"/>
                </a:solidFill>
              </a:defRPr>
            </a:lvl2pPr>
            <a:lvl3pPr marL="1523962" indent="-304792">
              <a:buFont typeface="Courier New"/>
              <a:buChar char="o"/>
              <a:defRPr sz="2133">
                <a:solidFill>
                  <a:srgbClr val="59261D"/>
                </a:solidFill>
              </a:defRPr>
            </a:lvl3pPr>
            <a:lvl4pPr>
              <a:defRPr sz="2133">
                <a:solidFill>
                  <a:srgbClr val="59261D"/>
                </a:solidFill>
              </a:defRPr>
            </a:lvl4pPr>
            <a:lvl5pPr>
              <a:defRPr sz="2133">
                <a:solidFill>
                  <a:srgbClr val="59261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7"/>
          </p:nvPr>
        </p:nvSpPr>
        <p:spPr>
          <a:xfrm>
            <a:off x="6213260" y="1282332"/>
            <a:ext cx="5052843" cy="4296645"/>
          </a:xfrm>
          <a:prstGeom prst="rect">
            <a:avLst/>
          </a:prstGeom>
        </p:spPr>
        <p:txBody>
          <a:bodyPr/>
          <a:lstStyle>
            <a:lvl1pPr>
              <a:defRPr sz="2667">
                <a:solidFill>
                  <a:srgbClr val="59261D"/>
                </a:solidFill>
              </a:defRPr>
            </a:lvl1pPr>
            <a:lvl2pPr>
              <a:defRPr sz="2667">
                <a:solidFill>
                  <a:srgbClr val="59261D"/>
                </a:solidFill>
              </a:defRPr>
            </a:lvl2pPr>
            <a:lvl3pPr marL="1523962" indent="-304792">
              <a:buFont typeface="Courier New"/>
              <a:buChar char="o"/>
              <a:defRPr sz="2133">
                <a:solidFill>
                  <a:srgbClr val="59261D"/>
                </a:solidFill>
              </a:defRPr>
            </a:lvl3pPr>
            <a:lvl4pPr>
              <a:defRPr sz="2133">
                <a:solidFill>
                  <a:srgbClr val="59261D"/>
                </a:solidFill>
              </a:defRPr>
            </a:lvl4pPr>
            <a:lvl5pPr>
              <a:defRPr sz="2133">
                <a:solidFill>
                  <a:srgbClr val="59261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925898" y="395931"/>
            <a:ext cx="10340205" cy="567955"/>
          </a:xfrm>
          <a:prstGeom prst="rect">
            <a:avLst/>
          </a:prstGeom>
        </p:spPr>
        <p:txBody>
          <a:bodyPr/>
          <a:lstStyle>
            <a:lvl1pPr algn="l">
              <a:defRPr sz="3733" b="1" i="0">
                <a:solidFill>
                  <a:srgbClr val="59261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5765"/>
            <a:ext cx="3119941" cy="1219200"/>
          </a:xfrm>
          <a:prstGeom prst="rect">
            <a:avLst/>
          </a:prstGeom>
        </p:spPr>
      </p:pic>
      <p:sp>
        <p:nvSpPr>
          <p:cNvPr id="1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139572" y="6429714"/>
            <a:ext cx="106212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67">
                <a:solidFill>
                  <a:srgbClr val="FFFFFF"/>
                </a:solidFill>
              </a:defRPr>
            </a:lvl1pPr>
          </a:lstStyle>
          <a:p>
            <a:fld id="{9674FE9E-24BF-0D4F-A9A9-573F56BA9A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7958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906" y="1276702"/>
            <a:ext cx="5070620" cy="43836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 b="0" i="0">
                <a:solidFill>
                  <a:srgbClr val="32A4D7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76702"/>
            <a:ext cx="5072736" cy="43836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 b="0">
                <a:solidFill>
                  <a:srgbClr val="32A4D7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925898" y="1116151"/>
            <a:ext cx="10340205" cy="0"/>
          </a:xfrm>
          <a:prstGeom prst="line">
            <a:avLst/>
          </a:prstGeom>
          <a:ln w="19050" cmpd="sng">
            <a:solidFill>
              <a:srgbClr val="59261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925898" y="1707255"/>
            <a:ext cx="5055887" cy="3896084"/>
          </a:xfrm>
          <a:prstGeom prst="rect">
            <a:avLst/>
          </a:prstGeom>
        </p:spPr>
        <p:txBody>
          <a:bodyPr/>
          <a:lstStyle>
            <a:lvl1pPr>
              <a:defRPr sz="2667">
                <a:solidFill>
                  <a:srgbClr val="59261D"/>
                </a:solidFill>
              </a:defRPr>
            </a:lvl1pPr>
            <a:lvl2pPr>
              <a:defRPr sz="2667">
                <a:solidFill>
                  <a:srgbClr val="59261D"/>
                </a:solidFill>
              </a:defRPr>
            </a:lvl2pPr>
            <a:lvl3pPr marL="1523962" indent="-304792">
              <a:buFont typeface="Courier New"/>
              <a:buChar char="o"/>
              <a:defRPr sz="2133">
                <a:solidFill>
                  <a:srgbClr val="59261D"/>
                </a:solidFill>
              </a:defRPr>
            </a:lvl3pPr>
            <a:lvl4pPr>
              <a:defRPr sz="2133">
                <a:solidFill>
                  <a:srgbClr val="59261D"/>
                </a:solidFill>
              </a:defRPr>
            </a:lvl4pPr>
            <a:lvl5pPr>
              <a:defRPr sz="2133">
                <a:solidFill>
                  <a:srgbClr val="59261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7"/>
          </p:nvPr>
        </p:nvSpPr>
        <p:spPr>
          <a:xfrm>
            <a:off x="6213260" y="1707255"/>
            <a:ext cx="5052843" cy="3896084"/>
          </a:xfrm>
          <a:prstGeom prst="rect">
            <a:avLst/>
          </a:prstGeom>
        </p:spPr>
        <p:txBody>
          <a:bodyPr/>
          <a:lstStyle>
            <a:lvl1pPr>
              <a:defRPr sz="2667">
                <a:solidFill>
                  <a:srgbClr val="59261D"/>
                </a:solidFill>
              </a:defRPr>
            </a:lvl1pPr>
            <a:lvl2pPr>
              <a:defRPr sz="2667">
                <a:solidFill>
                  <a:srgbClr val="59261D"/>
                </a:solidFill>
              </a:defRPr>
            </a:lvl2pPr>
            <a:lvl3pPr marL="1523962" indent="-304792">
              <a:buFont typeface="Courier New"/>
              <a:buChar char="o"/>
              <a:defRPr sz="2133">
                <a:solidFill>
                  <a:srgbClr val="59261D"/>
                </a:solidFill>
              </a:defRPr>
            </a:lvl3pPr>
            <a:lvl4pPr>
              <a:defRPr sz="2133">
                <a:solidFill>
                  <a:srgbClr val="59261D"/>
                </a:solidFill>
              </a:defRPr>
            </a:lvl4pPr>
            <a:lvl5pPr>
              <a:defRPr sz="2133">
                <a:solidFill>
                  <a:srgbClr val="59261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925898" y="395931"/>
            <a:ext cx="10340205" cy="567955"/>
          </a:xfrm>
          <a:prstGeom prst="rect">
            <a:avLst/>
          </a:prstGeom>
        </p:spPr>
        <p:txBody>
          <a:bodyPr/>
          <a:lstStyle>
            <a:lvl1pPr algn="l">
              <a:defRPr sz="3733" b="1" i="0">
                <a:solidFill>
                  <a:srgbClr val="59261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5765"/>
            <a:ext cx="3119941" cy="1219200"/>
          </a:xfrm>
          <a:prstGeom prst="rect">
            <a:avLst/>
          </a:prstGeom>
        </p:spPr>
      </p:pic>
      <p:sp>
        <p:nvSpPr>
          <p:cNvPr id="1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139572" y="6429714"/>
            <a:ext cx="106212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67">
                <a:solidFill>
                  <a:srgbClr val="FFFFFF"/>
                </a:solidFill>
              </a:defRPr>
            </a:lvl1pPr>
          </a:lstStyle>
          <a:p>
            <a:fld id="{9674FE9E-24BF-0D4F-A9A9-573F56BA9A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200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>
            <a:off x="925898" y="1116151"/>
            <a:ext cx="10340205" cy="0"/>
          </a:xfrm>
          <a:prstGeom prst="line">
            <a:avLst/>
          </a:prstGeom>
          <a:ln w="19050" cmpd="sng">
            <a:solidFill>
              <a:srgbClr val="59261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 Placeholder 19"/>
          <p:cNvSpPr>
            <a:spLocks noGrp="1"/>
          </p:cNvSpPr>
          <p:nvPr>
            <p:ph type="body" sz="quarter" idx="15"/>
          </p:nvPr>
        </p:nvSpPr>
        <p:spPr>
          <a:xfrm>
            <a:off x="925898" y="3493548"/>
            <a:ext cx="10340205" cy="49141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rgbClr val="32A4D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6"/>
          </p:nvPr>
        </p:nvSpPr>
        <p:spPr>
          <a:xfrm>
            <a:off x="925898" y="1223607"/>
            <a:ext cx="10340205" cy="2174940"/>
          </a:xfrm>
          <a:prstGeom prst="rect">
            <a:avLst/>
          </a:prstGeom>
        </p:spPr>
        <p:txBody>
          <a:bodyPr/>
          <a:lstStyle>
            <a:lvl1pPr>
              <a:defRPr sz="2667">
                <a:solidFill>
                  <a:srgbClr val="59261D"/>
                </a:solidFill>
              </a:defRPr>
            </a:lvl1pPr>
            <a:lvl2pPr>
              <a:defRPr sz="2667">
                <a:solidFill>
                  <a:srgbClr val="59261D"/>
                </a:solidFill>
              </a:defRPr>
            </a:lvl2pPr>
            <a:lvl3pPr marL="1523962" indent="-304792">
              <a:buFont typeface="Courier New"/>
              <a:buChar char="o"/>
              <a:defRPr sz="2133">
                <a:solidFill>
                  <a:srgbClr val="59261D"/>
                </a:solidFill>
              </a:defRPr>
            </a:lvl3pPr>
            <a:lvl4pPr>
              <a:defRPr sz="2133">
                <a:solidFill>
                  <a:srgbClr val="59261D"/>
                </a:solidFill>
              </a:defRPr>
            </a:lvl4pPr>
            <a:lvl5pPr>
              <a:defRPr sz="2133">
                <a:solidFill>
                  <a:srgbClr val="59261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7"/>
          </p:nvPr>
        </p:nvSpPr>
        <p:spPr>
          <a:xfrm>
            <a:off x="925898" y="4159270"/>
            <a:ext cx="10340205" cy="1602425"/>
          </a:xfrm>
          <a:prstGeom prst="rect">
            <a:avLst/>
          </a:prstGeom>
        </p:spPr>
        <p:txBody>
          <a:bodyPr/>
          <a:lstStyle>
            <a:lvl1pPr>
              <a:defRPr sz="2667">
                <a:solidFill>
                  <a:srgbClr val="59261D"/>
                </a:solidFill>
              </a:defRPr>
            </a:lvl1pPr>
            <a:lvl2pPr>
              <a:defRPr sz="2667">
                <a:solidFill>
                  <a:srgbClr val="59261D"/>
                </a:solidFill>
              </a:defRPr>
            </a:lvl2pPr>
            <a:lvl3pPr marL="1523962" indent="-304792">
              <a:buFont typeface="Courier New"/>
              <a:buChar char="o"/>
              <a:defRPr sz="2133">
                <a:solidFill>
                  <a:srgbClr val="59261D"/>
                </a:solidFill>
              </a:defRPr>
            </a:lvl3pPr>
            <a:lvl4pPr>
              <a:defRPr sz="2133">
                <a:solidFill>
                  <a:srgbClr val="59261D"/>
                </a:solidFill>
              </a:defRPr>
            </a:lvl4pPr>
            <a:lvl5pPr>
              <a:defRPr sz="2133">
                <a:solidFill>
                  <a:srgbClr val="59261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25898" y="395931"/>
            <a:ext cx="10340205" cy="567955"/>
          </a:xfrm>
          <a:prstGeom prst="rect">
            <a:avLst/>
          </a:prstGeom>
        </p:spPr>
        <p:txBody>
          <a:bodyPr/>
          <a:lstStyle>
            <a:lvl1pPr algn="l">
              <a:defRPr sz="3733" b="1" i="0">
                <a:solidFill>
                  <a:srgbClr val="59261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5765"/>
            <a:ext cx="3119941" cy="1219200"/>
          </a:xfrm>
          <a:prstGeom prst="rect">
            <a:avLst/>
          </a:prstGeom>
        </p:spPr>
      </p:pic>
      <p:sp>
        <p:nvSpPr>
          <p:cNvPr id="1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139572" y="6429714"/>
            <a:ext cx="106212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67">
                <a:solidFill>
                  <a:srgbClr val="FFFFFF"/>
                </a:solidFill>
              </a:defRPr>
            </a:lvl1pPr>
          </a:lstStyle>
          <a:p>
            <a:fld id="{9674FE9E-24BF-0D4F-A9A9-573F56BA9A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8903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897" y="273049"/>
            <a:ext cx="3694787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>
                <a:solidFill>
                  <a:srgbClr val="59261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897" y="1435104"/>
            <a:ext cx="3694787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rgbClr val="59261D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7"/>
          </p:nvPr>
        </p:nvSpPr>
        <p:spPr>
          <a:xfrm>
            <a:off x="4800047" y="273050"/>
            <a:ext cx="5957420" cy="5853117"/>
          </a:xfrm>
          <a:prstGeom prst="rect">
            <a:avLst/>
          </a:prstGeom>
        </p:spPr>
        <p:txBody>
          <a:bodyPr/>
          <a:lstStyle>
            <a:lvl1pPr>
              <a:defRPr sz="2667">
                <a:solidFill>
                  <a:srgbClr val="59261D"/>
                </a:solidFill>
              </a:defRPr>
            </a:lvl1pPr>
            <a:lvl2pPr>
              <a:defRPr sz="2667">
                <a:solidFill>
                  <a:srgbClr val="59261D"/>
                </a:solidFill>
              </a:defRPr>
            </a:lvl2pPr>
            <a:lvl3pPr marL="1523962" indent="-304792">
              <a:buFont typeface="Courier New"/>
              <a:buChar char="o"/>
              <a:defRPr sz="2133">
                <a:solidFill>
                  <a:srgbClr val="59261D"/>
                </a:solidFill>
              </a:defRPr>
            </a:lvl3pPr>
            <a:lvl4pPr>
              <a:defRPr sz="2133">
                <a:solidFill>
                  <a:srgbClr val="59261D"/>
                </a:solidFill>
              </a:defRPr>
            </a:lvl4pPr>
            <a:lvl5pPr>
              <a:defRPr sz="2133">
                <a:solidFill>
                  <a:srgbClr val="59261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5765"/>
            <a:ext cx="3119941" cy="1219200"/>
          </a:xfrm>
          <a:prstGeom prst="rect">
            <a:avLst/>
          </a:prstGeom>
        </p:spPr>
      </p:pic>
      <p:sp>
        <p:nvSpPr>
          <p:cNvPr id="1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139572" y="6429714"/>
            <a:ext cx="106212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67">
                <a:solidFill>
                  <a:srgbClr val="FFFFFF"/>
                </a:solidFill>
              </a:defRPr>
            </a:lvl1pPr>
          </a:lstStyle>
          <a:p>
            <a:fld id="{9674FE9E-24BF-0D4F-A9A9-573F56BA9A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8872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5304" y="4800601"/>
            <a:ext cx="6204027" cy="566739"/>
          </a:xfrm>
          <a:prstGeom prst="rect">
            <a:avLst/>
          </a:prstGeom>
        </p:spPr>
        <p:txBody>
          <a:bodyPr anchor="b"/>
          <a:lstStyle>
            <a:lvl1pPr algn="l">
              <a:defRPr sz="3200" b="1">
                <a:solidFill>
                  <a:srgbClr val="59261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45304" y="5367342"/>
            <a:ext cx="6204027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 b="0" i="1">
                <a:solidFill>
                  <a:srgbClr val="59261D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5765"/>
            <a:ext cx="3119941" cy="1219200"/>
          </a:xfrm>
          <a:prstGeom prst="rect">
            <a:avLst/>
          </a:prstGeom>
        </p:spPr>
      </p:pic>
      <p:sp>
        <p:nvSpPr>
          <p:cNvPr id="1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139572" y="6429714"/>
            <a:ext cx="106212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67">
                <a:solidFill>
                  <a:srgbClr val="FFFFFF"/>
                </a:solidFill>
              </a:defRPr>
            </a:lvl1pPr>
          </a:lstStyle>
          <a:p>
            <a:fld id="{9674FE9E-24BF-0D4F-A9A9-573F56BA9A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789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4830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5765"/>
            <a:ext cx="3119941" cy="1219200"/>
          </a:xfrm>
          <a:prstGeom prst="rect">
            <a:avLst/>
          </a:prstGeom>
        </p:spPr>
      </p:pic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139572" y="6429714"/>
            <a:ext cx="106212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67">
                <a:solidFill>
                  <a:srgbClr val="FFFFFF"/>
                </a:solidFill>
              </a:defRPr>
            </a:lvl1pPr>
          </a:lstStyle>
          <a:p>
            <a:fld id="{9674FE9E-24BF-0D4F-A9A9-573F56BA9A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6510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03B09-7ACB-4A33-BA4A-C48BEA8B9D71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BBAEB-AD5B-45FE-9B7E-F4F8E8B8A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5467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11622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233868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6883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1494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9144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8971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107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27988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0578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9044480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5783389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191700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5163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307831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1D4E-0EAC-D04C-AD34-22F65D243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348" y="2633534"/>
            <a:ext cx="5194433" cy="2387600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19E7E-7FC1-9A40-A17D-7E7F8C726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348" y="5400325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A88010-3869-0040-9A12-E3C1DFDF98B0}"/>
              </a:ext>
            </a:extLst>
          </p:cNvPr>
          <p:cNvGrpSpPr/>
          <p:nvPr userDrawn="1"/>
        </p:nvGrpSpPr>
        <p:grpSpPr>
          <a:xfrm flipH="1">
            <a:off x="-1" y="1"/>
            <a:ext cx="6418725" cy="1509822"/>
            <a:chOff x="7522541" y="1"/>
            <a:chExt cx="4669459" cy="1098357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722652D-3022-0749-A7E0-A0EA58DDD572}"/>
                </a:ext>
              </a:extLst>
            </p:cNvPr>
            <p:cNvSpPr/>
            <p:nvPr userDrawn="1"/>
          </p:nvSpPr>
          <p:spPr>
            <a:xfrm>
              <a:off x="7522541" y="1"/>
              <a:ext cx="4669459" cy="1098357"/>
            </a:xfrm>
            <a:custGeom>
              <a:avLst/>
              <a:gdLst>
                <a:gd name="connsiteX0" fmla="*/ 0 w 4669459"/>
                <a:gd name="connsiteY0" fmla="*/ 0 h 1098357"/>
                <a:gd name="connsiteX1" fmla="*/ 393099 w 4669459"/>
                <a:gd name="connsiteY1" fmla="*/ 0 h 1098357"/>
                <a:gd name="connsiteX2" fmla="*/ 485580 w 4669459"/>
                <a:gd name="connsiteY2" fmla="*/ 28411 h 1098357"/>
                <a:gd name="connsiteX3" fmla="*/ 2241464 w 4669459"/>
                <a:gd name="connsiteY3" fmla="*/ 572540 h 1098357"/>
                <a:gd name="connsiteX4" fmla="*/ 4645823 w 4669459"/>
                <a:gd name="connsiteY4" fmla="*/ 731027 h 1098357"/>
                <a:gd name="connsiteX5" fmla="*/ 4669459 w 4669459"/>
                <a:gd name="connsiteY5" fmla="*/ 726784 h 1098357"/>
                <a:gd name="connsiteX6" fmla="*/ 4669459 w 4669459"/>
                <a:gd name="connsiteY6" fmla="*/ 1079503 h 1098357"/>
                <a:gd name="connsiteX7" fmla="*/ 4627787 w 4669459"/>
                <a:gd name="connsiteY7" fmla="*/ 1083679 h 1098357"/>
                <a:gd name="connsiteX8" fmla="*/ 568062 w 4669459"/>
                <a:gd name="connsiteY8" fmla="*/ 207626 h 1098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9459" h="1098357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40000">
                  <a:schemeClr val="accent3"/>
                </a:gs>
              </a:gsLst>
              <a:lin ang="0" scaled="0"/>
              <a:tileRect/>
            </a:gra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7B75392-8779-2B46-8DA6-CC055372E224}"/>
                </a:ext>
              </a:extLst>
            </p:cNvPr>
            <p:cNvSpPr/>
            <p:nvPr userDrawn="1"/>
          </p:nvSpPr>
          <p:spPr>
            <a:xfrm>
              <a:off x="7649481" y="1"/>
              <a:ext cx="4542519" cy="983565"/>
            </a:xfrm>
            <a:custGeom>
              <a:avLst/>
              <a:gdLst>
                <a:gd name="connsiteX0" fmla="*/ 0 w 4542519"/>
                <a:gd name="connsiteY0" fmla="*/ 0 h 983565"/>
                <a:gd name="connsiteX1" fmla="*/ 4542519 w 4542519"/>
                <a:gd name="connsiteY1" fmla="*/ 0 h 983565"/>
                <a:gd name="connsiteX2" fmla="*/ 4542519 w 4542519"/>
                <a:gd name="connsiteY2" fmla="*/ 957397 h 983565"/>
                <a:gd name="connsiteX3" fmla="*/ 4542518 w 4542519"/>
                <a:gd name="connsiteY3" fmla="*/ 957403 h 983565"/>
                <a:gd name="connsiteX4" fmla="*/ 4510552 w 4542519"/>
                <a:gd name="connsiteY4" fmla="*/ 961138 h 983565"/>
                <a:gd name="connsiteX5" fmla="*/ 439600 w 4542519"/>
                <a:gd name="connsiteY5" fmla="*/ 152515 h 98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2519" h="983565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F7B7F6A-87A0-4D46-948E-5CBC780A2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3348" y="136525"/>
            <a:ext cx="1945206" cy="8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5995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342FE-E00B-4FAF-8F73-F722060EB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600" y="978408"/>
            <a:ext cx="10506991" cy="2531555"/>
          </a:xfrm>
          <a:prstGeom prst="rect">
            <a:avLst/>
          </a:prstGeom>
        </p:spPr>
        <p:txBody>
          <a:bodyPr anchor="b"/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C1CCE2-4461-473E-B23C-34C8CCF04B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600" y="3602038"/>
            <a:ext cx="10506991" cy="227755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AA551A-CE2F-4E35-A714-B1F04D4B4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B5C907-6594-4DFF-A32B-449C3BA96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76D75-E9DA-4660-AC52-51BA63FC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2EFA84C-D756-4DC7-AA46-68D776F37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58670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43735-A77F-440D-9448-6AE7C204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634472" cy="21579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6C6EE-D55E-454B-B28C-EC73D1DB4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A2905-6D2E-4319-9521-61452AB8F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C7550-84E8-49D3-B419-6F5F327DA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D2C6B-EA5D-4D97-BC84-6C860D536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4427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1B299E6-11CC-4181-86C3-528A13F1F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007" y="3922232"/>
            <a:ext cx="11147071" cy="24348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803473-0A64-4F9F-833B-8D64E3901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9"/>
            <a:ext cx="10515600" cy="2716769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873736-B424-40F2-B562-6DC10E5ED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2600" y="4171445"/>
            <a:ext cx="10515600" cy="1918205"/>
          </a:xfrm>
        </p:spPr>
        <p:txBody>
          <a:bodyPr>
            <a:normAutofit/>
          </a:bodyPr>
          <a:lstStyle>
            <a:lvl1pPr marL="0" indent="0">
              <a:buNone/>
              <a:defRPr lang="en-US" sz="24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48851-37C0-478D-B722-D76C817D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E063E-66CE-4C18-91FA-D14AE052D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66D3D-FD62-470C-BC3C-A03771A32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FF0049-0231-4557-A707-569556F0C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1007" y="3922232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7A0DB1-87C8-4BF4-B2A2-F9CA6ED05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C29209-8A8F-48A7-8BA2-AFADA37CB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1007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51905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66BE9C-AE7C-4C39-9694-C32D6939B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007" y="483577"/>
            <a:ext cx="11147071" cy="2434824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ACC42C-303A-4BDF-990A-2B07967BC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99" y="978408"/>
            <a:ext cx="11147071" cy="17552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55CEF-353E-4E14-83AD-ACADDC08D9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600" y="3103131"/>
            <a:ext cx="5418551" cy="30738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5ECEF-9654-4AC1-BF77-7BC602BBD4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1120" y="3103131"/>
            <a:ext cx="5418551" cy="30738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922FC8-BC06-407B-A82B-DA62B33A1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15B701-4E1F-48AA-8A3C-ED5DD9151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6BCA31-8AC7-46F5-BCAB-41D54DF83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1BA86D8-2A29-4A0E-AEA0-39B41C418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2918401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085E13E-918A-4D04-9E84-94148D7C8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6552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977E4BD-558F-4F49-BCCC-8097ACDB3950}"/>
              </a:ext>
            </a:extLst>
          </p:cNvPr>
          <p:cNvCxnSpPr/>
          <p:nvPr userDrawn="1"/>
        </p:nvCxnSpPr>
        <p:spPr>
          <a:xfrm>
            <a:off x="704314" y="1425993"/>
            <a:ext cx="109728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9231390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5E892-D975-4DD6-8583-A14DDBE85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1" y="978407"/>
            <a:ext cx="11145039" cy="1339584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1F7700-CECC-4881-BE5C-A13CD825B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632" y="2500921"/>
            <a:ext cx="5346222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4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A50766-520A-44C5-943E-569222B741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632" y="3428999"/>
            <a:ext cx="5346222" cy="2760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2F7E42-976A-4239-8006-D68538D4B7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7120" y="2500921"/>
            <a:ext cx="5372551" cy="823912"/>
          </a:xfrm>
        </p:spPr>
        <p:txBody>
          <a:bodyPr anchor="b"/>
          <a:lstStyle>
            <a:lvl1pPr marL="0" indent="0">
              <a:buNone/>
              <a:defRPr lang="en-US" sz="2400" b="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8CA329-951F-4391-ADC5-7EA320B778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7120" y="3428999"/>
            <a:ext cx="5372551" cy="2760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BEC22A-DA46-460C-B865-D928C20AE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B2D647-42C5-4AB7-BB71-3A4406571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32" y="641908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0B2B67-714C-46DA-85E5-598B4244D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89591" y="-7190"/>
            <a:ext cx="640080" cy="365125"/>
          </a:xfrm>
        </p:spPr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9544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D4B6724-AB30-4E7C-BE2B-ECD94FF1B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007" y="3933311"/>
            <a:ext cx="11147071" cy="24348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1D4BAB-2678-4A19-A575-C47CAF144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634472" cy="2591509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47C89E-0ABD-4FD2-924C-894345ADF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3026CE-9CC8-403B-88B1-184D16532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B3D616-3C18-401B-A792-E75149FDF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EC6F70-D800-4067-A36A-5BBFC8018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3933311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2B66CB6-8988-4FBA-8524-726765A5F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1007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52290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C73F84-0C6B-4EF4-9405-C38982499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CEC807-744E-4C5C-8B15-09AED3E57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BCB19-9F4B-474C-85C1-4A645A971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65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A88B0-DD6B-449B-AE32-D3192081E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2" y="978408"/>
            <a:ext cx="4287393" cy="2450592"/>
          </a:xfrm>
          <a:prstGeom prst="rect">
            <a:avLst/>
          </a:prstGeom>
        </p:spPr>
        <p:txBody>
          <a:bodyPr anchor="b"/>
          <a:lstStyle>
            <a:lvl1pPr>
              <a:defRPr lang="en-US" sz="540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22ED6-5B69-4B3B-BF96-3A75F2107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7" y="987425"/>
            <a:ext cx="644648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704043-D45F-440A-A15D-2718A913E0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632" y="3645074"/>
            <a:ext cx="4287393" cy="2223914"/>
          </a:xfrm>
        </p:spPr>
        <p:txBody>
          <a:bodyPr/>
          <a:lstStyle>
            <a:lvl1pPr marL="0" indent="0">
              <a:buNone/>
              <a:defRPr lang="en-US" sz="24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0072DC-7326-43E7-806C-B690C439E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F89A0F-B8C6-4AA6-A9C4-4A454F422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57A616-A4F2-4FC5-88DE-B4E6BA542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6386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B773D-D007-4687-BA9C-9F229829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2" y="978407"/>
            <a:ext cx="4287393" cy="2450593"/>
          </a:xfrm>
          <a:prstGeom prst="rect">
            <a:avLst/>
          </a:prstGeom>
        </p:spPr>
        <p:txBody>
          <a:bodyPr anchor="b"/>
          <a:lstStyle>
            <a:lvl1pPr>
              <a:defRPr lang="en-US" sz="540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3A75FC-78D2-4EF5-884F-11B7BACF79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987425"/>
            <a:ext cx="644648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7CE0BB-D335-4391-A23F-194C575CAF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632" y="3645074"/>
            <a:ext cx="4287393" cy="2223914"/>
          </a:xfrm>
        </p:spPr>
        <p:txBody>
          <a:bodyPr/>
          <a:lstStyle>
            <a:lvl1pPr marL="0" indent="0">
              <a:buNone/>
              <a:defRPr lang="en-US" sz="240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701E1-B97B-4DA5-B9AD-07B7C1247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6D9CF8-F42F-4618-9F26-8BFE56487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A2023-1ECA-4A96-BDC7-F7FA4368B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8581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1999A10-4355-4A13-B008-196B21ABE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2600" y="483576"/>
            <a:ext cx="11147071" cy="24348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36D448-AFEA-4483-B0E4-002840525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506991" cy="17552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216234-4516-4303-8F60-A8127D89A5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84192" y="3103131"/>
            <a:ext cx="10506991" cy="309294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B5D50-A474-462B-A807-DF186B1C2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F1DAF-2E2D-46ED-AA3E-3D2FE4039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FC771-EB13-4EB5-A0A2-3968C6ABB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B596B8-8230-4695-8D76-F06AFA815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2918401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3EBF93-5FD9-4F4E-8485-7B937145C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61861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6B4D06-C7C6-4949-8EB2-F03ED999A2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041710" y="978408"/>
            <a:ext cx="2947881" cy="512477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921B9D-8C11-4176-AF22-89F972E212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84632" y="978408"/>
            <a:ext cx="7256453" cy="51247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A9E1C-8E18-4A35-9BD8-427B1D14B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16CDB-7BB6-4DD2-A626-6DA8E569F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0403B-439E-449F-83B1-799EEC239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672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423197"/>
            <a:ext cx="776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B2C1BE1D-F557-C442-9DA9-8F06AF7B7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910670" y="1353835"/>
            <a:ext cx="10370661" cy="1470025"/>
          </a:xfrm>
          <a:prstGeom prst="rect">
            <a:avLst/>
          </a:prstGeom>
        </p:spPr>
        <p:txBody>
          <a:bodyPr anchor="b"/>
          <a:lstStyle>
            <a:lvl1pPr>
              <a:defRPr sz="5400" b="1" i="0">
                <a:solidFill>
                  <a:srgbClr val="59261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093412" y="2990839"/>
            <a:ext cx="10005176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rgbClr val="59261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059" y="5953434"/>
            <a:ext cx="3119941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7657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5898" y="1280436"/>
            <a:ext cx="10340205" cy="438403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59261D"/>
                </a:solidFill>
              </a:defRPr>
            </a:lvl1pPr>
            <a:lvl2pPr>
              <a:defRPr sz="2000">
                <a:solidFill>
                  <a:srgbClr val="59261D"/>
                </a:solidFill>
              </a:defRPr>
            </a:lvl2pPr>
            <a:lvl3pPr marL="1143000" indent="-228600">
              <a:buFont typeface="Courier New"/>
              <a:buChar char="o"/>
              <a:defRPr sz="1600">
                <a:solidFill>
                  <a:srgbClr val="59261D"/>
                </a:solidFill>
              </a:defRPr>
            </a:lvl3pPr>
            <a:lvl4pPr>
              <a:defRPr sz="1600">
                <a:solidFill>
                  <a:srgbClr val="59261D"/>
                </a:solidFill>
              </a:defRPr>
            </a:lvl4pPr>
            <a:lvl5pPr>
              <a:defRPr sz="1600">
                <a:solidFill>
                  <a:srgbClr val="59261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25898" y="493382"/>
            <a:ext cx="10340205" cy="567955"/>
          </a:xfrm>
          <a:prstGeom prst="rect">
            <a:avLst/>
          </a:prstGeom>
        </p:spPr>
        <p:txBody>
          <a:bodyPr/>
          <a:lstStyle>
            <a:lvl1pPr algn="l">
              <a:defRPr sz="2800" b="1" i="0">
                <a:solidFill>
                  <a:srgbClr val="59261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925898" y="1116151"/>
            <a:ext cx="10340205" cy="0"/>
          </a:xfrm>
          <a:prstGeom prst="line">
            <a:avLst/>
          </a:prstGeom>
          <a:ln w="19050" cmpd="sng">
            <a:solidFill>
              <a:srgbClr val="59261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059" y="5953434"/>
            <a:ext cx="3119941" cy="914400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423197"/>
            <a:ext cx="776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B2C1BE1D-F557-C442-9DA9-8F06AF7B7A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1102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25898" y="493382"/>
            <a:ext cx="10340205" cy="567955"/>
          </a:xfrm>
          <a:prstGeom prst="rect">
            <a:avLst/>
          </a:prstGeom>
        </p:spPr>
        <p:txBody>
          <a:bodyPr/>
          <a:lstStyle>
            <a:lvl1pPr algn="l">
              <a:defRPr sz="2800" b="1" i="0">
                <a:solidFill>
                  <a:srgbClr val="59261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925898" y="1116151"/>
            <a:ext cx="10340205" cy="0"/>
          </a:xfrm>
          <a:prstGeom prst="line">
            <a:avLst/>
          </a:prstGeom>
          <a:ln w="19050" cmpd="sng">
            <a:solidFill>
              <a:srgbClr val="59261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925898" y="1280436"/>
            <a:ext cx="5068503" cy="452596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59261D"/>
                </a:solidFill>
              </a:defRPr>
            </a:lvl1pPr>
            <a:lvl2pPr>
              <a:defRPr sz="2000">
                <a:solidFill>
                  <a:srgbClr val="59261D"/>
                </a:solidFill>
              </a:defRPr>
            </a:lvl2pPr>
            <a:lvl3pPr marL="1143000" indent="-228600">
              <a:buFont typeface="Courier New"/>
              <a:buChar char="o"/>
              <a:defRPr sz="1600">
                <a:solidFill>
                  <a:srgbClr val="59261D"/>
                </a:solidFill>
              </a:defRPr>
            </a:lvl3pPr>
            <a:lvl4pPr>
              <a:defRPr sz="1600">
                <a:solidFill>
                  <a:srgbClr val="59261D"/>
                </a:solidFill>
              </a:defRPr>
            </a:lvl4pPr>
            <a:lvl5pPr>
              <a:defRPr sz="1600">
                <a:solidFill>
                  <a:srgbClr val="59261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6197601" y="1280436"/>
            <a:ext cx="5068503" cy="452596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59261D"/>
                </a:solidFill>
              </a:defRPr>
            </a:lvl1pPr>
            <a:lvl2pPr>
              <a:defRPr sz="2000">
                <a:solidFill>
                  <a:srgbClr val="59261D"/>
                </a:solidFill>
              </a:defRPr>
            </a:lvl2pPr>
            <a:lvl3pPr marL="1143000" indent="-228600">
              <a:buFont typeface="Courier New"/>
              <a:buChar char="o"/>
              <a:defRPr sz="1600">
                <a:solidFill>
                  <a:srgbClr val="59261D"/>
                </a:solidFill>
              </a:defRPr>
            </a:lvl3pPr>
            <a:lvl4pPr>
              <a:defRPr sz="1600">
                <a:solidFill>
                  <a:srgbClr val="59261D"/>
                </a:solidFill>
              </a:defRPr>
            </a:lvl4pPr>
            <a:lvl5pPr>
              <a:defRPr sz="1600">
                <a:solidFill>
                  <a:srgbClr val="59261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059" y="5953434"/>
            <a:ext cx="3119941" cy="914400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423197"/>
            <a:ext cx="776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B2C1BE1D-F557-C442-9DA9-8F06AF7B7A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720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854FD4E-2BB6-AE40-B89B-76CA55068800}"/>
              </a:ext>
            </a:extLst>
          </p:cNvPr>
          <p:cNvCxnSpPr/>
          <p:nvPr userDrawn="1"/>
        </p:nvCxnSpPr>
        <p:spPr>
          <a:xfrm>
            <a:off x="704314" y="1425993"/>
            <a:ext cx="109728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6662322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905" y="1276702"/>
            <a:ext cx="5070620" cy="43836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i="0">
                <a:solidFill>
                  <a:srgbClr val="32A4D7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76702"/>
            <a:ext cx="5072736" cy="43836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>
                <a:solidFill>
                  <a:srgbClr val="32A4D7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25898" y="493382"/>
            <a:ext cx="10340205" cy="567955"/>
          </a:xfrm>
          <a:prstGeom prst="rect">
            <a:avLst/>
          </a:prstGeom>
        </p:spPr>
        <p:txBody>
          <a:bodyPr/>
          <a:lstStyle>
            <a:lvl1pPr algn="l">
              <a:defRPr sz="2800" b="1" i="0">
                <a:solidFill>
                  <a:srgbClr val="59261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925898" y="1116151"/>
            <a:ext cx="10340205" cy="0"/>
          </a:xfrm>
          <a:prstGeom prst="line">
            <a:avLst/>
          </a:prstGeom>
          <a:ln w="19050" cmpd="sng">
            <a:solidFill>
              <a:srgbClr val="59261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925897" y="1715068"/>
            <a:ext cx="5070627" cy="394939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59261D"/>
                </a:solidFill>
              </a:defRPr>
            </a:lvl1pPr>
            <a:lvl2pPr>
              <a:defRPr sz="2000">
                <a:solidFill>
                  <a:srgbClr val="59261D"/>
                </a:solidFill>
              </a:defRPr>
            </a:lvl2pPr>
            <a:lvl3pPr marL="1143000" indent="-228600">
              <a:buFont typeface="Courier New"/>
              <a:buChar char="o"/>
              <a:defRPr sz="1600">
                <a:solidFill>
                  <a:srgbClr val="59261D"/>
                </a:solidFill>
              </a:defRPr>
            </a:lvl3pPr>
            <a:lvl4pPr>
              <a:defRPr sz="1600">
                <a:solidFill>
                  <a:srgbClr val="59261D"/>
                </a:solidFill>
              </a:defRPr>
            </a:lvl4pPr>
            <a:lvl5pPr>
              <a:defRPr sz="1600">
                <a:solidFill>
                  <a:srgbClr val="59261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6183740" y="1715068"/>
            <a:ext cx="5070627" cy="394939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59261D"/>
                </a:solidFill>
              </a:defRPr>
            </a:lvl1pPr>
            <a:lvl2pPr>
              <a:defRPr sz="2000">
                <a:solidFill>
                  <a:srgbClr val="59261D"/>
                </a:solidFill>
              </a:defRPr>
            </a:lvl2pPr>
            <a:lvl3pPr marL="1143000" indent="-228600">
              <a:buFont typeface="Courier New"/>
              <a:buChar char="o"/>
              <a:defRPr sz="1600">
                <a:solidFill>
                  <a:srgbClr val="59261D"/>
                </a:solidFill>
              </a:defRPr>
            </a:lvl3pPr>
            <a:lvl4pPr>
              <a:defRPr sz="1600">
                <a:solidFill>
                  <a:srgbClr val="59261D"/>
                </a:solidFill>
              </a:defRPr>
            </a:lvl4pPr>
            <a:lvl5pPr>
              <a:defRPr sz="1600">
                <a:solidFill>
                  <a:srgbClr val="59261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059" y="5953434"/>
            <a:ext cx="3119941" cy="914400"/>
          </a:xfrm>
          <a:prstGeom prst="rect">
            <a:avLst/>
          </a:prstGeom>
        </p:spPr>
      </p:pic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423197"/>
            <a:ext cx="776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B2C1BE1D-F557-C442-9DA9-8F06AF7B7A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061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925898" y="493382"/>
            <a:ext cx="10340205" cy="567955"/>
          </a:xfrm>
          <a:prstGeom prst="rect">
            <a:avLst/>
          </a:prstGeom>
        </p:spPr>
        <p:txBody>
          <a:bodyPr/>
          <a:lstStyle>
            <a:lvl1pPr algn="l">
              <a:defRPr sz="2800" b="1" i="0">
                <a:solidFill>
                  <a:srgbClr val="59261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925898" y="1116151"/>
            <a:ext cx="10340205" cy="0"/>
          </a:xfrm>
          <a:prstGeom prst="line">
            <a:avLst/>
          </a:prstGeom>
          <a:ln w="19050" cmpd="sng">
            <a:solidFill>
              <a:srgbClr val="59261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 Placeholder 19"/>
          <p:cNvSpPr>
            <a:spLocks noGrp="1"/>
          </p:cNvSpPr>
          <p:nvPr>
            <p:ph type="body" sz="quarter" idx="15"/>
          </p:nvPr>
        </p:nvSpPr>
        <p:spPr>
          <a:xfrm>
            <a:off x="925898" y="3108326"/>
            <a:ext cx="10340205" cy="49141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>
                <a:solidFill>
                  <a:srgbClr val="32A4D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925898" y="1280436"/>
            <a:ext cx="10340205" cy="168889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59261D"/>
                </a:solidFill>
              </a:defRPr>
            </a:lvl1pPr>
            <a:lvl2pPr>
              <a:defRPr sz="2000">
                <a:solidFill>
                  <a:srgbClr val="59261D"/>
                </a:solidFill>
              </a:defRPr>
            </a:lvl2pPr>
            <a:lvl3pPr marL="1143000" indent="-228600">
              <a:buFont typeface="Courier New"/>
              <a:buChar char="o"/>
              <a:defRPr sz="1600">
                <a:solidFill>
                  <a:srgbClr val="59261D"/>
                </a:solidFill>
              </a:defRPr>
            </a:lvl3pPr>
            <a:lvl4pPr>
              <a:defRPr sz="1600">
                <a:solidFill>
                  <a:srgbClr val="59261D"/>
                </a:solidFill>
              </a:defRPr>
            </a:lvl4pPr>
            <a:lvl5pPr>
              <a:defRPr sz="1600">
                <a:solidFill>
                  <a:srgbClr val="59261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6"/>
          </p:nvPr>
        </p:nvSpPr>
        <p:spPr>
          <a:xfrm>
            <a:off x="925898" y="3740092"/>
            <a:ext cx="10340205" cy="194274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59261D"/>
                </a:solidFill>
              </a:defRPr>
            </a:lvl1pPr>
            <a:lvl2pPr>
              <a:defRPr sz="2000">
                <a:solidFill>
                  <a:srgbClr val="59261D"/>
                </a:solidFill>
              </a:defRPr>
            </a:lvl2pPr>
            <a:lvl3pPr marL="1143000" indent="-228600">
              <a:buFont typeface="Courier New"/>
              <a:buChar char="o"/>
              <a:defRPr sz="1600">
                <a:solidFill>
                  <a:srgbClr val="59261D"/>
                </a:solidFill>
              </a:defRPr>
            </a:lvl3pPr>
            <a:lvl4pPr>
              <a:defRPr sz="1600">
                <a:solidFill>
                  <a:srgbClr val="59261D"/>
                </a:solidFill>
              </a:defRPr>
            </a:lvl4pPr>
            <a:lvl5pPr>
              <a:defRPr sz="1600">
                <a:solidFill>
                  <a:srgbClr val="59261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059" y="5953434"/>
            <a:ext cx="3119941" cy="914400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423197"/>
            <a:ext cx="776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B2C1BE1D-F557-C442-9DA9-8F06AF7B7A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724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897" y="273050"/>
            <a:ext cx="3694787" cy="1162051"/>
          </a:xfrm>
          <a:prstGeom prst="rect">
            <a:avLst/>
          </a:prstGeom>
        </p:spPr>
        <p:txBody>
          <a:bodyPr anchor="b"/>
          <a:lstStyle>
            <a:lvl1pPr algn="l">
              <a:defRPr sz="2400" b="1">
                <a:solidFill>
                  <a:srgbClr val="59261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897" y="1435105"/>
            <a:ext cx="3694787" cy="44761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9261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848780" y="273050"/>
            <a:ext cx="5567568" cy="563819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59261D"/>
                </a:solidFill>
              </a:defRPr>
            </a:lvl1pPr>
            <a:lvl2pPr>
              <a:defRPr sz="2000">
                <a:solidFill>
                  <a:srgbClr val="59261D"/>
                </a:solidFill>
              </a:defRPr>
            </a:lvl2pPr>
            <a:lvl3pPr marL="1143000" indent="-228600">
              <a:buFont typeface="Courier New"/>
              <a:buChar char="o"/>
              <a:defRPr sz="1600">
                <a:solidFill>
                  <a:srgbClr val="59261D"/>
                </a:solidFill>
              </a:defRPr>
            </a:lvl3pPr>
            <a:lvl4pPr>
              <a:defRPr sz="1600">
                <a:solidFill>
                  <a:srgbClr val="59261D"/>
                </a:solidFill>
              </a:defRPr>
            </a:lvl4pPr>
            <a:lvl5pPr>
              <a:defRPr sz="1600">
                <a:solidFill>
                  <a:srgbClr val="59261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059" y="5953434"/>
            <a:ext cx="3119941" cy="914400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423197"/>
            <a:ext cx="776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B2C1BE1D-F557-C442-9DA9-8F06AF7B7A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1566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5304" y="4800602"/>
            <a:ext cx="6204027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59261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45304" y="5367342"/>
            <a:ext cx="6204027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1">
                <a:solidFill>
                  <a:srgbClr val="59261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059" y="5953434"/>
            <a:ext cx="3119941" cy="914400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423197"/>
            <a:ext cx="776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B2C1BE1D-F557-C442-9DA9-8F06AF7B7A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8313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059" y="5953434"/>
            <a:ext cx="3119941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1670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5898" y="1280436"/>
            <a:ext cx="10340205" cy="438403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59261D"/>
                </a:solidFill>
              </a:defRPr>
            </a:lvl1pPr>
            <a:lvl2pPr>
              <a:defRPr sz="2000">
                <a:solidFill>
                  <a:srgbClr val="59261D"/>
                </a:solidFill>
              </a:defRPr>
            </a:lvl2pPr>
            <a:lvl3pPr marL="1143000" indent="-228600">
              <a:buFont typeface="Courier New"/>
              <a:buChar char="o"/>
              <a:defRPr sz="1600">
                <a:solidFill>
                  <a:srgbClr val="59261D"/>
                </a:solidFill>
              </a:defRPr>
            </a:lvl3pPr>
            <a:lvl4pPr>
              <a:defRPr sz="1600">
                <a:solidFill>
                  <a:srgbClr val="59261D"/>
                </a:solidFill>
              </a:defRPr>
            </a:lvl4pPr>
            <a:lvl5pPr>
              <a:defRPr sz="1600">
                <a:solidFill>
                  <a:srgbClr val="59261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25898" y="493382"/>
            <a:ext cx="10340205" cy="567955"/>
          </a:xfrm>
          <a:prstGeom prst="rect">
            <a:avLst/>
          </a:prstGeom>
        </p:spPr>
        <p:txBody>
          <a:bodyPr/>
          <a:lstStyle>
            <a:lvl1pPr algn="l">
              <a:defRPr sz="2800" b="1" i="0">
                <a:solidFill>
                  <a:srgbClr val="59261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925898" y="1116151"/>
            <a:ext cx="10340205" cy="0"/>
          </a:xfrm>
          <a:prstGeom prst="line">
            <a:avLst/>
          </a:prstGeom>
          <a:ln w="19050" cmpd="sng">
            <a:solidFill>
              <a:srgbClr val="59261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059" y="5953434"/>
            <a:ext cx="3119941" cy="914400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423197"/>
            <a:ext cx="776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B2C1BE1D-F557-C442-9DA9-8F06AF7B7A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46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0670" y="1353835"/>
            <a:ext cx="10370661" cy="1470025"/>
          </a:xfrm>
          <a:prstGeom prst="rect">
            <a:avLst/>
          </a:prstGeom>
        </p:spPr>
        <p:txBody>
          <a:bodyPr anchor="b"/>
          <a:lstStyle>
            <a:lvl1pPr>
              <a:defRPr sz="5400" b="1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2990839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15343" y="6423197"/>
            <a:ext cx="740109" cy="365125"/>
          </a:xfrm>
          <a:prstGeom prst="rect">
            <a:avLst/>
          </a:prstGeom>
        </p:spPr>
        <p:txBody>
          <a:bodyPr/>
          <a:lstStyle/>
          <a:p>
            <a:fld id="{B2C1BE1D-F557-C442-9DA9-8F06AF7B7A6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2960"/>
            <a:ext cx="3135536" cy="91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6896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15343" y="6423197"/>
            <a:ext cx="740109" cy="365125"/>
          </a:xfrm>
          <a:prstGeom prst="rect">
            <a:avLst/>
          </a:prstGeom>
        </p:spPr>
        <p:txBody>
          <a:bodyPr/>
          <a:lstStyle/>
          <a:p>
            <a:fld id="{B2C1BE1D-F557-C442-9DA9-8F06AF7B7A69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2960"/>
            <a:ext cx="3135536" cy="91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3485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0670" y="1353835"/>
            <a:ext cx="10370661" cy="1470025"/>
          </a:xfrm>
          <a:prstGeom prst="rect">
            <a:avLst/>
          </a:prstGeom>
        </p:spPr>
        <p:txBody>
          <a:bodyPr anchor="b"/>
          <a:lstStyle>
            <a:lvl1pPr>
              <a:defRPr sz="5400" b="1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2990839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15343" y="6423197"/>
            <a:ext cx="740109" cy="365125"/>
          </a:xfrm>
          <a:prstGeom prst="rect">
            <a:avLst/>
          </a:prstGeom>
        </p:spPr>
        <p:txBody>
          <a:bodyPr/>
          <a:lstStyle/>
          <a:p>
            <a:fld id="{B2C1BE1D-F557-C442-9DA9-8F06AF7B7A6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2960"/>
            <a:ext cx="3135536" cy="9189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233" y="6002934"/>
            <a:ext cx="2003551" cy="772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808" y="5969990"/>
            <a:ext cx="949369" cy="80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4117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15343" y="6423197"/>
            <a:ext cx="740109" cy="365125"/>
          </a:xfrm>
          <a:prstGeom prst="rect">
            <a:avLst/>
          </a:prstGeom>
        </p:spPr>
        <p:txBody>
          <a:bodyPr/>
          <a:lstStyle/>
          <a:p>
            <a:fld id="{B2C1BE1D-F557-C442-9DA9-8F06AF7B7A69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2960"/>
            <a:ext cx="3135536" cy="9189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233" y="6002934"/>
            <a:ext cx="2003551" cy="7727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808" y="5969990"/>
            <a:ext cx="949369" cy="80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78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rm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rm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75440646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0670" y="1353835"/>
            <a:ext cx="10370661" cy="1470025"/>
          </a:xfrm>
          <a:prstGeom prst="rect">
            <a:avLst/>
          </a:prstGeom>
        </p:spPr>
        <p:txBody>
          <a:bodyPr anchor="b"/>
          <a:lstStyle>
            <a:lvl1pPr>
              <a:defRPr sz="5400" b="1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2990839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15343" y="6423197"/>
            <a:ext cx="740109" cy="365125"/>
          </a:xfrm>
          <a:prstGeom prst="rect">
            <a:avLst/>
          </a:prstGeom>
        </p:spPr>
        <p:txBody>
          <a:bodyPr/>
          <a:lstStyle/>
          <a:p>
            <a:fld id="{B2C1BE1D-F557-C442-9DA9-8F06AF7B7A6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2960"/>
            <a:ext cx="3135536" cy="9189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233" y="6002934"/>
            <a:ext cx="2003551" cy="77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1519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15343" y="6423197"/>
            <a:ext cx="740109" cy="365125"/>
          </a:xfrm>
          <a:prstGeom prst="rect">
            <a:avLst/>
          </a:prstGeom>
        </p:spPr>
        <p:txBody>
          <a:bodyPr/>
          <a:lstStyle/>
          <a:p>
            <a:fld id="{B2C1BE1D-F557-C442-9DA9-8F06AF7B7A69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2960"/>
            <a:ext cx="3135536" cy="9189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233" y="6002934"/>
            <a:ext cx="2003551" cy="77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5389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0670" y="1353835"/>
            <a:ext cx="10370661" cy="1470025"/>
          </a:xfrm>
          <a:prstGeom prst="rect">
            <a:avLst/>
          </a:prstGeom>
        </p:spPr>
        <p:txBody>
          <a:bodyPr anchor="b"/>
          <a:lstStyle>
            <a:lvl1pPr>
              <a:defRPr sz="5400" b="1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2990839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15343" y="6423197"/>
            <a:ext cx="740109" cy="365125"/>
          </a:xfrm>
          <a:prstGeom prst="rect">
            <a:avLst/>
          </a:prstGeom>
        </p:spPr>
        <p:txBody>
          <a:bodyPr/>
          <a:lstStyle/>
          <a:p>
            <a:fld id="{B2C1BE1D-F557-C442-9DA9-8F06AF7B7A6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2960"/>
            <a:ext cx="3135536" cy="9189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032" y="5969990"/>
            <a:ext cx="949369" cy="80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4260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15343" y="6423197"/>
            <a:ext cx="740109" cy="365125"/>
          </a:xfrm>
          <a:prstGeom prst="rect">
            <a:avLst/>
          </a:prstGeom>
        </p:spPr>
        <p:txBody>
          <a:bodyPr/>
          <a:lstStyle/>
          <a:p>
            <a:fld id="{B2C1BE1D-F557-C442-9DA9-8F06AF7B7A69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2960"/>
            <a:ext cx="3135536" cy="9189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032" y="5969990"/>
            <a:ext cx="949369" cy="80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79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D2A368-37B4-AE41-8927-00C94D6431A1}"/>
              </a:ext>
            </a:extLst>
          </p:cNvPr>
          <p:cNvCxnSpPr/>
          <p:nvPr userDrawn="1"/>
        </p:nvCxnSpPr>
        <p:spPr>
          <a:xfrm>
            <a:off x="707293" y="1425993"/>
            <a:ext cx="109728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599785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A1B7DC-DAD7-F944-AC53-2FDB50DEA0A1}"/>
              </a:ext>
            </a:extLst>
          </p:cNvPr>
          <p:cNvCxnSpPr>
            <a:cxnSpLocks/>
          </p:cNvCxnSpPr>
          <p:nvPr userDrawn="1"/>
        </p:nvCxnSpPr>
        <p:spPr>
          <a:xfrm>
            <a:off x="1325946" y="3080084"/>
            <a:ext cx="685399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219200" y="1887490"/>
            <a:ext cx="5582652" cy="1078262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38401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6.jpeg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9.jpeg"/><Relationship Id="rId5" Type="http://schemas.openxmlformats.org/officeDocument/2006/relationships/slideLayout" Target="../slideLayouts/slideLayout61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0.xml"/><Relationship Id="rId10" Type="http://schemas.openxmlformats.org/officeDocument/2006/relationships/image" Target="../media/image11.jpeg"/><Relationship Id="rId4" Type="http://schemas.openxmlformats.org/officeDocument/2006/relationships/slideLayout" Target="../slideLayouts/slideLayout69.xml"/><Relationship Id="rId9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C8E6B-4EF4-AB45-BB5A-B61F60A67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33A315-3653-1248-BF74-8D225E1A0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277CC0-3406-FE41-A537-FC7F5005F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64081-CCE9-434F-BC99-2EAB68E1AC8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6F45CB4-03EB-854B-871B-8D89D60BB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521776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5" r:id="rId2"/>
    <p:sldLayoutId id="2147483784" r:id="rId3"/>
    <p:sldLayoutId id="2147483783" r:id="rId4"/>
    <p:sldLayoutId id="2147483782" r:id="rId5"/>
    <p:sldLayoutId id="2147483781" r:id="rId6"/>
    <p:sldLayoutId id="2147483780" r:id="rId7"/>
    <p:sldLayoutId id="2147483779" r:id="rId8"/>
    <p:sldLayoutId id="2147483778" r:id="rId9"/>
    <p:sldLayoutId id="2147483777" r:id="rId10"/>
    <p:sldLayoutId id="2147483776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tx1"/>
          </a:solidFill>
          <a:latin typeface="+mj-lt"/>
          <a:ea typeface="Lato Medium" panose="020F0502020204030203" pitchFamily="34" charset="0"/>
          <a:cs typeface="Lato Medium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C8E6B-4EF4-AB45-BB5A-B61F60A67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33A315-3653-1248-BF74-8D225E1A0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277CC0-3406-FE41-A537-FC7F5005F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64081-CCE9-434F-BC99-2EAB68E1AC8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6F45CB4-03EB-854B-871B-8D89D60BB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801294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tx1"/>
          </a:solidFill>
          <a:latin typeface="+mj-lt"/>
          <a:ea typeface="Lato Medium" panose="020F0502020204030203" pitchFamily="34" charset="0"/>
          <a:cs typeface="Lato Medium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-10160"/>
            <a:ext cx="12192000" cy="6868160"/>
          </a:xfrm>
          <a:prstGeom prst="rect">
            <a:avLst/>
          </a:prstGeom>
        </p:spPr>
      </p:pic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06115" y="6423196"/>
            <a:ext cx="8176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67">
                <a:solidFill>
                  <a:schemeClr val="bg1"/>
                </a:solidFill>
              </a:defRPr>
            </a:lvl1pPr>
          </a:lstStyle>
          <a:p>
            <a:fld id="{B2C1BE1D-F557-C442-9DA9-8F06AF7B7A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269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C8E6B-4EF4-AB45-BB5A-B61F60A67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33A315-3653-1248-BF74-8D225E1A0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277CC0-3406-FE41-A537-FC7F5005F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64081-CCE9-434F-BC99-2EAB68E1AC8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6F45CB4-03EB-854B-871B-8D89D60BB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072306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accent1"/>
          </a:solidFill>
          <a:latin typeface="+mj-lt"/>
          <a:ea typeface="Lato Medium" panose="020F0502020204030203" pitchFamily="34" charset="0"/>
          <a:cs typeface="Lato Medium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87A535-3CAC-46BC-B2B2-3AE83EC3A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506991" cy="2153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8EBDBD-59EC-46ED-BE79-6D37B531D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2600" y="3306870"/>
            <a:ext cx="10506991" cy="2572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21F5C-FD3D-42C7-90F4-5ECE6FFCFE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84632" y="1005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81B8F32D-D8B6-4B9E-9CBF-DCAC30B7B93D}" type="datetimeFigureOut">
              <a:rPr lang="en-US" smtClean="0"/>
              <a:pPr/>
              <a:t>9/19/2022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63D50-6D0B-4963-97B9-A32AE63235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" y="64190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B5E08-CAC3-4C87-B143-5F8956AE9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9591" y="1005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60553ECD-7F6D-420D-93CA-D8D15EB427A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08D74AC-B125-4E11-BA53-E9E38396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DC76EBE-FB9D-4054-B5D8-19E3EAFE4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0247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88" r:id="rId2"/>
    <p:sldLayoutId id="2147483787" r:id="rId3"/>
    <p:sldLayoutId id="2147483798" r:id="rId4"/>
    <p:sldLayoutId id="2147483797" r:id="rId5"/>
    <p:sldLayoutId id="2147483796" r:id="rId6"/>
    <p:sldLayoutId id="2147483795" r:id="rId7"/>
    <p:sldLayoutId id="2147483794" r:id="rId8"/>
    <p:sldLayoutId id="2147483793" r:id="rId9"/>
    <p:sldLayoutId id="2147483792" r:id="rId10"/>
    <p:sldLayoutId id="214748379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423197"/>
            <a:ext cx="776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B2C1BE1D-F557-C442-9DA9-8F06AF7B7A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85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8793" y="6423197"/>
            <a:ext cx="776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59261D"/>
                </a:solidFill>
              </a:defRPr>
            </a:lvl1pPr>
          </a:lstStyle>
          <a:p>
            <a:fld id="{B2C1BE1D-F557-C442-9DA9-8F06AF7B7A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3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5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gif"/><Relationship Id="rId9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6652" y="3387670"/>
            <a:ext cx="5428426" cy="986569"/>
          </a:xfrm>
        </p:spPr>
        <p:txBody>
          <a:bodyPr/>
          <a:lstStyle/>
          <a:p>
            <a:pPr algn="ctr"/>
            <a:r>
              <a:rPr lang="en-US" sz="3600">
                <a:solidFill>
                  <a:schemeClr val="accent1"/>
                </a:solidFill>
              </a:rPr>
              <a:t>Monday September 19th, 2022 2:00 PM</a:t>
            </a:r>
          </a:p>
          <a:p>
            <a:endParaRPr lang="en-US"/>
          </a:p>
        </p:txBody>
      </p:sp>
      <p:pic>
        <p:nvPicPr>
          <p:cNvPr id="5" name="Picture Placeholder 24">
            <a:extLst>
              <a:ext uri="{FF2B5EF4-FFF2-40B4-BE49-F238E27FC236}">
                <a16:creationId xmlns:a16="http://schemas.microsoft.com/office/drawing/2014/main" id="{AFDEE866-04F7-BF46-8FB4-0968BA571C5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" r="31"/>
          <a:stretch>
            <a:fillRect/>
          </a:stretch>
        </p:blipFill>
        <p:spPr>
          <a:xfrm>
            <a:off x="8102027" y="369733"/>
            <a:ext cx="3998441" cy="4684339"/>
          </a:xfrm>
        </p:spPr>
      </p:pic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1480545" y="1561331"/>
            <a:ext cx="6508177" cy="1826339"/>
          </a:xfrm>
        </p:spPr>
        <p:txBody>
          <a:bodyPr/>
          <a:lstStyle/>
          <a:p>
            <a:pPr algn="ctr"/>
            <a:r>
              <a:rPr lang="en-US"/>
              <a:t>BASIC Monthly Teams Call: </a:t>
            </a:r>
            <a:r>
              <a:rPr lang="en-US" b="0"/>
              <a:t>Preparing for the 2022 </a:t>
            </a:r>
            <a:br>
              <a:rPr lang="en-US" b="0"/>
            </a:br>
            <a:r>
              <a:rPr lang="en-US" b="0"/>
              <a:t>Annual Conference </a:t>
            </a:r>
          </a:p>
        </p:txBody>
      </p:sp>
    </p:spTree>
    <p:extLst>
      <p:ext uri="{BB962C8B-B14F-4D97-AF65-F5344CB8AC3E}">
        <p14:creationId xmlns:p14="http://schemas.microsoft.com/office/powerpoint/2010/main" val="2247439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>
                <a:ea typeface="Lato Medium"/>
                <a:cs typeface="Lato Medium"/>
              </a:rPr>
              <a:t>BASIC Data Review: Crossing the finish line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586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39F8E-6FB1-A8D4-7BD0-54A2393D7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Lato Medium"/>
                <a:cs typeface="Lato Medium"/>
              </a:rPr>
              <a:t>Data Submission Status:</a:t>
            </a:r>
            <a:br>
              <a:rPr lang="en-US"/>
            </a:br>
            <a:r>
              <a:rPr lang="en-US">
                <a:ea typeface="Lato Medium"/>
                <a:cs typeface="Lato Medium"/>
              </a:rPr>
              <a:t>Not too late!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AB874-E7B4-B265-DEF5-005A281A5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431" y="1680074"/>
            <a:ext cx="5065161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>
                <a:ea typeface="Lato"/>
                <a:cs typeface="Lato"/>
              </a:rPr>
              <a:t>74 teams have submitted any BASIC data</a:t>
            </a:r>
          </a:p>
          <a:p>
            <a:pPr lvl="1"/>
            <a:r>
              <a:rPr lang="en-US" sz="2800">
                <a:ea typeface="Lato"/>
                <a:cs typeface="Lato"/>
              </a:rPr>
              <a:t>29/74 (39%) have submitted Baseline 2020 and Jan 2021 – August 2022</a:t>
            </a:r>
          </a:p>
          <a:p>
            <a:pPr lvl="1"/>
            <a:r>
              <a:rPr lang="en-US" sz="2800">
                <a:ea typeface="Lato"/>
                <a:cs typeface="Lato"/>
              </a:rPr>
              <a:t>17/74 (23%) have 1-3 months missing from Baseline 2020 and Jan 2021 – August 2022</a:t>
            </a:r>
          </a:p>
          <a:p>
            <a:pPr lvl="1"/>
            <a:endParaRPr lang="en-US" sz="2800">
              <a:ea typeface="Lato"/>
              <a:cs typeface="Lato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E295F0-3D76-AA28-EF9A-9CE06D8D08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3EC51D-8F5D-8C80-BE24-0D5CA1EC2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pic>
        <p:nvPicPr>
          <p:cNvPr id="6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BC4EAFCF-08E9-C9AA-25BC-703E2E92E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3457" y="1769358"/>
            <a:ext cx="6493267" cy="379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22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C0F09-ACA2-A687-A1DD-CF90DBE4C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Lato Medium"/>
                <a:cs typeface="Lato Medium"/>
              </a:rPr>
              <a:t>ABX Prescribing ≥35 Weeks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49F2B2-41EE-8E02-7BC8-164F911580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dirty="0" smtClean="0"/>
              <a:pPr/>
              <a:t>12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CD1F2-DA66-1451-E63E-E95B65BD7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pic>
        <p:nvPicPr>
          <p:cNvPr id="3" name="Picture 5" descr="Chart&#10;&#10;Description automatically generated">
            <a:extLst>
              <a:ext uri="{FF2B5EF4-FFF2-40B4-BE49-F238E27FC236}">
                <a16:creationId xmlns:a16="http://schemas.microsoft.com/office/drawing/2014/main" id="{7934D316-9003-8E48-9539-CB0D6BE118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40327" y="1400160"/>
            <a:ext cx="7895685" cy="4742191"/>
          </a:xfrm>
        </p:spPr>
      </p:pic>
    </p:spTree>
    <p:extLst>
      <p:ext uri="{BB962C8B-B14F-4D97-AF65-F5344CB8AC3E}">
        <p14:creationId xmlns:p14="http://schemas.microsoft.com/office/powerpoint/2010/main" val="2511795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C0F09-ACA2-A687-A1DD-CF90DBE4C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Lato Medium"/>
                <a:cs typeface="Lato Medium"/>
              </a:rPr>
              <a:t>Stopping Antibiotics with Negative</a:t>
            </a:r>
            <a:br>
              <a:rPr lang="en-US">
                <a:ea typeface="Lato Medium"/>
                <a:cs typeface="Lato Medium"/>
              </a:rPr>
            </a:br>
            <a:r>
              <a:rPr lang="en-US">
                <a:ea typeface="Lato Medium"/>
                <a:cs typeface="Lato Medium"/>
              </a:rPr>
              <a:t>Blood Culture </a:t>
            </a:r>
            <a:r>
              <a:rPr lang="en-US">
                <a:ea typeface="Lato Medium"/>
                <a:cs typeface="Calibri"/>
              </a:rPr>
              <a:t>≥35 Weeks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49F2B2-41EE-8E02-7BC8-164F911580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dirty="0" smtClean="0"/>
              <a:pPr/>
              <a:t>13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CD1F2-DA66-1451-E63E-E95B65BD7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pic>
        <p:nvPicPr>
          <p:cNvPr id="12" name="Picture 12" descr="Chart, rectangle&#10;&#10;Description automatically generated">
            <a:extLst>
              <a:ext uri="{FF2B5EF4-FFF2-40B4-BE49-F238E27FC236}">
                <a16:creationId xmlns:a16="http://schemas.microsoft.com/office/drawing/2014/main" id="{30E430D8-AD22-58CD-5234-8234FA43EF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22684" y="1696229"/>
            <a:ext cx="8146632" cy="4897677"/>
          </a:xfrm>
        </p:spPr>
      </p:pic>
    </p:spTree>
    <p:extLst>
      <p:ext uri="{BB962C8B-B14F-4D97-AF65-F5344CB8AC3E}">
        <p14:creationId xmlns:p14="http://schemas.microsoft.com/office/powerpoint/2010/main" val="610592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C0F09-ACA2-A687-A1DD-CF90DBE4C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Lato Medium"/>
                <a:cs typeface="Lato Medium"/>
              </a:rPr>
              <a:t>Family Education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49F2B2-41EE-8E02-7BC8-164F911580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dirty="0" smtClean="0"/>
              <a:pPr/>
              <a:t>14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CD1F2-DA66-1451-E63E-E95B65BD7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9B7743-4F9E-CA4B-3911-FF3C60E63C27}"/>
              </a:ext>
            </a:extLst>
          </p:cNvPr>
          <p:cNvSpPr txBox="1"/>
          <p:nvPr/>
        </p:nvSpPr>
        <p:spPr>
          <a:xfrm>
            <a:off x="9086555" y="1841821"/>
            <a:ext cx="2743200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cs typeface="Calibri"/>
              </a:rPr>
              <a:t>83% of teams have the Structure Measure In Place!</a:t>
            </a:r>
          </a:p>
          <a:p>
            <a:endParaRPr lang="en-US" sz="2400">
              <a:cs typeface="Calibri"/>
            </a:endParaRPr>
          </a:p>
          <a:p>
            <a:r>
              <a:rPr lang="en-US" sz="2400">
                <a:cs typeface="Calibri"/>
              </a:rPr>
              <a:t>17% of teams still are Working on or Not Started</a:t>
            </a:r>
          </a:p>
        </p:txBody>
      </p:sp>
      <p:pic>
        <p:nvPicPr>
          <p:cNvPr id="3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645839C0-4BA3-DB2A-93A4-D22ECD5E8A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68779" y="1525917"/>
            <a:ext cx="7468777" cy="4394235"/>
          </a:xfrm>
        </p:spPr>
      </p:pic>
    </p:spTree>
    <p:extLst>
      <p:ext uri="{BB962C8B-B14F-4D97-AF65-F5344CB8AC3E}">
        <p14:creationId xmlns:p14="http://schemas.microsoft.com/office/powerpoint/2010/main" val="32452801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36CBD-6CE5-BCEB-E2CA-D38F480E7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Lato Medium"/>
                <a:cs typeface="Lato Medium"/>
              </a:rPr>
              <a:t>Antibiotic Time Out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704598-C6DB-DEB8-9F8C-4880971639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dirty="0" smtClean="0"/>
              <a:pPr/>
              <a:t>15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CED03-E96D-E749-4789-6DF9F8731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0C2318-37BC-D725-9F6D-BB86EE3F20BF}"/>
              </a:ext>
            </a:extLst>
          </p:cNvPr>
          <p:cNvSpPr txBox="1"/>
          <p:nvPr/>
        </p:nvSpPr>
        <p:spPr>
          <a:xfrm>
            <a:off x="9086555" y="1841821"/>
            <a:ext cx="2743200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cs typeface="Calibri"/>
              </a:rPr>
              <a:t>81% of teams have the Structure Measure In Place!</a:t>
            </a:r>
          </a:p>
          <a:p>
            <a:endParaRPr lang="en-US" sz="2400">
              <a:cs typeface="Calibri"/>
            </a:endParaRPr>
          </a:p>
          <a:p>
            <a:r>
              <a:rPr lang="en-US" sz="2400">
                <a:cs typeface="Calibri"/>
              </a:rPr>
              <a:t>19% of teams still are Working on or Not Started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E4B19651-A587-D305-7638-404FD86898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5597" y="1402579"/>
            <a:ext cx="8094273" cy="4734284"/>
          </a:xfrm>
        </p:spPr>
      </p:pic>
    </p:spTree>
    <p:extLst>
      <p:ext uri="{BB962C8B-B14F-4D97-AF65-F5344CB8AC3E}">
        <p14:creationId xmlns:p14="http://schemas.microsoft.com/office/powerpoint/2010/main" val="3854514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334A1-5060-231E-B0F4-9BC0B7F42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Lato Medium"/>
                <a:cs typeface="Lato Medium"/>
              </a:rPr>
              <a:t>Automatic Stop Orders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E4C4AB-BA5F-A3D0-87D4-FB3F539644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6F81EE-C1FE-8A06-1047-D30C20FBA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42E6D4-B367-ADC3-3D4B-9D7CAB0810D7}"/>
              </a:ext>
            </a:extLst>
          </p:cNvPr>
          <p:cNvSpPr txBox="1"/>
          <p:nvPr/>
        </p:nvSpPr>
        <p:spPr>
          <a:xfrm>
            <a:off x="9086555" y="1841821"/>
            <a:ext cx="2743200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cs typeface="Calibri"/>
              </a:rPr>
              <a:t>85% of teams have the Structure Measure In Place!</a:t>
            </a:r>
          </a:p>
          <a:p>
            <a:endParaRPr lang="en-US" sz="2400">
              <a:cs typeface="Calibri"/>
            </a:endParaRPr>
          </a:p>
          <a:p>
            <a:r>
              <a:rPr lang="en-US" sz="2400">
                <a:cs typeface="Calibri"/>
              </a:rPr>
              <a:t>15% of teams still are Working on or Not Started</a:t>
            </a:r>
          </a:p>
        </p:txBody>
      </p:sp>
      <p:pic>
        <p:nvPicPr>
          <p:cNvPr id="3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F146E30C-50C5-2A56-219D-40F0289992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9828" y="1501064"/>
            <a:ext cx="7842130" cy="4752975"/>
          </a:xfrm>
        </p:spPr>
      </p:pic>
    </p:spTree>
    <p:extLst>
      <p:ext uri="{BB962C8B-B14F-4D97-AF65-F5344CB8AC3E}">
        <p14:creationId xmlns:p14="http://schemas.microsoft.com/office/powerpoint/2010/main" val="19231703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D4365-56EA-2CCE-5AB1-BD0691AF8052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>
                <a:ea typeface="Lato Medium"/>
                <a:cs typeface="Lato Medium"/>
              </a:rPr>
              <a:t>Creating your Abstract and Poster </a:t>
            </a:r>
            <a:br>
              <a:rPr lang="en-US">
                <a:ea typeface="Lato Medium"/>
                <a:cs typeface="Lato Medium"/>
              </a:rPr>
            </a:br>
            <a:r>
              <a:rPr lang="en-US">
                <a:ea typeface="Lato Medium"/>
                <a:cs typeface="Lato Medium"/>
              </a:rPr>
              <a:t>for 2022 Annual Conference 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03832A-26A0-312B-04B7-3677D61689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015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7" y="321734"/>
            <a:ext cx="4970877" cy="113573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>
                <a:ea typeface="Lato Medium"/>
                <a:cs typeface="Lato Medium"/>
              </a:rPr>
              <a:t>Call for Abstracts for AC Poster Session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468" y="1782981"/>
            <a:ext cx="4970877" cy="439398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600" b="1" u="sng">
                <a:ea typeface="Lato"/>
                <a:cs typeface="Lato"/>
              </a:rPr>
              <a:t>All hospital teams </a:t>
            </a:r>
            <a:r>
              <a:rPr lang="en-US" sz="2600">
                <a:ea typeface="Lato"/>
                <a:cs typeface="Lato"/>
              </a:rPr>
              <a:t>are encouraged to </a:t>
            </a:r>
            <a:r>
              <a:rPr lang="en-US" sz="2600" b="1" u="sng">
                <a:ea typeface="Lato"/>
                <a:cs typeface="Lato"/>
              </a:rPr>
              <a:t>submit an abstract on complete or in-progress perinatal quality improvement (QI) work</a:t>
            </a:r>
            <a:r>
              <a:rPr lang="en-US" sz="2600">
                <a:ea typeface="Lato"/>
                <a:cs typeface="Lato"/>
              </a:rPr>
              <a:t>. </a:t>
            </a:r>
            <a:endParaRPr lang="en-US" sz="2600"/>
          </a:p>
          <a:p>
            <a:r>
              <a:rPr lang="en-US" sz="2600" b="1" u="sng">
                <a:ea typeface="Lato"/>
                <a:cs typeface="Lato"/>
              </a:rPr>
              <a:t>Abstract briefly describes your QI work </a:t>
            </a:r>
            <a:r>
              <a:rPr lang="en-US" sz="2600">
                <a:ea typeface="Lato"/>
                <a:cs typeface="Lato"/>
              </a:rPr>
              <a:t>and is </a:t>
            </a:r>
            <a:r>
              <a:rPr lang="en-US" sz="2600" b="1" u="sng">
                <a:ea typeface="Lato"/>
                <a:cs typeface="Lato"/>
              </a:rPr>
              <a:t>foundation for your poster </a:t>
            </a:r>
            <a:r>
              <a:rPr lang="en-US" sz="2600">
                <a:ea typeface="Lato"/>
                <a:cs typeface="Lato"/>
              </a:rPr>
              <a:t>you create to display and share at the ILPQC 10th Annual Conference Poster Session.</a:t>
            </a:r>
          </a:p>
          <a:p>
            <a:endParaRPr lang="en-US" sz="2000">
              <a:ea typeface="Lato"/>
              <a:cs typeface="Lato"/>
            </a:endParaRP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Improvement - Free of Charge Creative Commons Highway Sign 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813" y="1669835"/>
            <a:ext cx="5290720" cy="351832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15CBE6EC-46EF-45D9-8E16-DCDC5917C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4720" y="0"/>
            <a:ext cx="1097280" cy="1097280"/>
            <a:chOff x="11094720" y="0"/>
            <a:chExt cx="1097280" cy="1097280"/>
          </a:xfrm>
        </p:grpSpPr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EEDCD65-9740-4F34-BDF1-9C068E053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1094720" y="0"/>
              <a:ext cx="1097280" cy="109728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B3DA7FD-5CC0-46D1-9DFB-5BAF6BE249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189552" y="127618"/>
              <a:ext cx="457894" cy="457894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Illinois Perinatal Quality Collaborative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805333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7033E4B-E3EB-3D46-B2D8-3159663620FA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585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/>
              <a:t>WHO?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469" y="1782981"/>
            <a:ext cx="4008384" cy="439398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b="1" u="sng">
                <a:ea typeface="Lato"/>
                <a:cs typeface="Lato"/>
              </a:rPr>
              <a:t>All hospital teams are encouraged to submit</a:t>
            </a:r>
            <a:r>
              <a:rPr lang="en-US" sz="2200">
                <a:ea typeface="Lato"/>
                <a:cs typeface="Lato"/>
              </a:rPr>
              <a:t> an abstract on </a:t>
            </a:r>
            <a:r>
              <a:rPr lang="en-US" sz="2200" b="1" u="sng">
                <a:ea typeface="Lato"/>
                <a:cs typeface="Lato"/>
              </a:rPr>
              <a:t>complete or in-progress perinatal quality improvement (QI) work. </a:t>
            </a:r>
            <a:endParaRPr lang="en-US" sz="2200" b="1" u="sng"/>
          </a:p>
          <a:p>
            <a:r>
              <a:rPr lang="en-US" sz="2200">
                <a:ea typeface="Lato"/>
                <a:cs typeface="Lato"/>
              </a:rPr>
              <a:t>We especially encourage hospitals that have not previously submitted an abstract, including Level I and Level II/II+ hospitals, to submit an abstract this year!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6" descr="Many hands raising thumbs up">
            <a:extLst>
              <a:ext uri="{FF2B5EF4-FFF2-40B4-BE49-F238E27FC236}">
                <a16:creationId xmlns:a16="http://schemas.microsoft.com/office/drawing/2014/main" id="{DAC462C4-6365-7EA9-4700-BFA476AFA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320" y="1876917"/>
            <a:ext cx="6253212" cy="417401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Illinois Perinatal Quality Collaborative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805333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7033E4B-E3EB-3D46-B2D8-3159663620FA}" type="slidenum">
              <a:rPr lang="en-US" dirty="0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176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Call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2600">
                <a:ea typeface="Lato"/>
                <a:cs typeface="Lato"/>
              </a:rPr>
              <a:t>BASIC QI Excellence Award Criteria</a:t>
            </a:r>
          </a:p>
          <a:p>
            <a:r>
              <a:rPr lang="en-US" sz="2600">
                <a:ea typeface="Lato"/>
                <a:cs typeface="Lato"/>
              </a:rPr>
              <a:t>ILPQC BASIC Data Review</a:t>
            </a:r>
          </a:p>
          <a:p>
            <a:r>
              <a:rPr lang="en-US" sz="2600">
                <a:ea typeface="Lato"/>
                <a:cs typeface="Lato"/>
              </a:rPr>
              <a:t>Creating your abstract and poster for the 2022 Annual Conference </a:t>
            </a:r>
          </a:p>
          <a:p>
            <a:r>
              <a:rPr lang="en-US" sz="2600">
                <a:ea typeface="Lato"/>
                <a:cs typeface="Lato"/>
              </a:rPr>
              <a:t>BASIC Team Talks: </a:t>
            </a:r>
          </a:p>
          <a:p>
            <a:pPr lvl="1"/>
            <a:r>
              <a:rPr lang="en-US" sz="2600">
                <a:ea typeface="Lato"/>
                <a:cs typeface="Calibri"/>
              </a:rPr>
              <a:t>OSF St. Francis Medical Center and Advocate Children's Hospital- Oak Lawn</a:t>
            </a:r>
            <a:endParaRPr lang="en-US" sz="2600"/>
          </a:p>
          <a:p>
            <a:r>
              <a:rPr lang="en-US" sz="2600">
                <a:ea typeface="Lato"/>
                <a:cs typeface="Lato"/>
              </a:rPr>
              <a:t>BASIC Next Steps </a:t>
            </a:r>
            <a:endParaRPr lang="en-US" sz="2600"/>
          </a:p>
          <a:p>
            <a:endParaRPr lang="en-US"/>
          </a:p>
          <a:p>
            <a:pPr lvl="1"/>
            <a:endParaRPr lang="en-US"/>
          </a:p>
          <a:p>
            <a:pPr marL="457200" lvl="1" indent="0">
              <a:buNone/>
            </a:pPr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6223569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7" y="321734"/>
            <a:ext cx="6901193" cy="1135737"/>
          </a:xfrm>
        </p:spPr>
        <p:txBody>
          <a:bodyPr>
            <a:normAutofit/>
          </a:bodyPr>
          <a:lstStyle/>
          <a:p>
            <a:r>
              <a:rPr lang="en-US"/>
              <a:t>WHAT?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12209CB-3E4C-43AE-B507-08269FAE8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4720" y="0"/>
            <a:ext cx="1097280" cy="1097280"/>
            <a:chOff x="11094720" y="0"/>
            <a:chExt cx="1097280" cy="1097280"/>
          </a:xfrm>
        </p:grpSpPr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1094720" y="0"/>
              <a:ext cx="1097280" cy="109728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BCB7912-FEA6-4C89-8E9B-D95EF15647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189552" y="127618"/>
              <a:ext cx="457894" cy="457894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468" y="1782981"/>
            <a:ext cx="6901193" cy="43939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>
                <a:ea typeface="Lato"/>
                <a:cs typeface="Lato"/>
              </a:rPr>
              <a:t>Your abstract </a:t>
            </a:r>
            <a:r>
              <a:rPr lang="en-US" b="1" u="sng">
                <a:ea typeface="Lato"/>
                <a:cs typeface="Lato"/>
              </a:rPr>
              <a:t>briefly describes your QI work</a:t>
            </a:r>
            <a:r>
              <a:rPr lang="en-US">
                <a:ea typeface="Lato"/>
                <a:cs typeface="Lato"/>
              </a:rPr>
              <a:t> and will be the </a:t>
            </a:r>
            <a:r>
              <a:rPr lang="en-US" b="1" u="sng">
                <a:ea typeface="Lato"/>
                <a:cs typeface="Lato"/>
              </a:rPr>
              <a:t>foundation for a poster </a:t>
            </a:r>
            <a:r>
              <a:rPr lang="en-US">
                <a:ea typeface="Lato"/>
                <a:cs typeface="Lato"/>
              </a:rPr>
              <a:t>that your team creates to display and share at the ILPQC 10th Annual Conference Poster Session.</a:t>
            </a:r>
          </a:p>
          <a:p>
            <a:pPr lvl="0"/>
            <a:endParaRPr lang="en-US"/>
          </a:p>
          <a:p>
            <a:pPr lvl="0"/>
            <a:r>
              <a:rPr lang="en-US">
                <a:ea typeface="Lato"/>
                <a:cs typeface="Lato"/>
              </a:rPr>
              <a:t>This year we are especially interested in posters looking at hospital implementation of key initiative strategies and outcome measures </a:t>
            </a:r>
            <a:r>
              <a:rPr lang="en-US" b="1" u="sng">
                <a:ea typeface="Lato"/>
                <a:cs typeface="Lato"/>
              </a:rPr>
              <a:t>stratified by race, ethnicity, and insurance status across all initiatives</a:t>
            </a:r>
            <a:r>
              <a:rPr lang="en-US">
                <a:ea typeface="Lato"/>
                <a:cs typeface="Lato"/>
              </a:rPr>
              <a:t>.</a:t>
            </a:r>
          </a:p>
          <a:p>
            <a:endParaRPr lang="en-US" sz="20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9870" y="713127"/>
            <a:ext cx="2680107" cy="2635439"/>
          </a:xfrm>
          <a:prstGeom prst="rect">
            <a:avLst/>
          </a:prstGeom>
        </p:spPr>
      </p:pic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9870" y="3509433"/>
            <a:ext cx="2946453" cy="2635439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Illinois Perinatal Quality Collaborative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805333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7033E4B-E3EB-3D46-B2D8-3159663620FA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224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7" y="321734"/>
            <a:ext cx="6901193" cy="1135737"/>
          </a:xfrm>
        </p:spPr>
        <p:txBody>
          <a:bodyPr>
            <a:normAutofit/>
          </a:bodyPr>
          <a:lstStyle/>
          <a:p>
            <a:r>
              <a:rPr lang="en-US"/>
              <a:t>WHAT?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468" y="1782981"/>
            <a:ext cx="6901193" cy="43939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z="2200" b="1">
                <a:ea typeface="Lato"/>
                <a:cs typeface="Lato"/>
              </a:rPr>
              <a:t>Top abstract</a:t>
            </a:r>
            <a:r>
              <a:rPr lang="en-US" sz="2200">
                <a:ea typeface="Lato"/>
                <a:cs typeface="Lato"/>
              </a:rPr>
              <a:t>(s) in each submission category (OB, Neonatal, and Patient/Family/Community Engagement) will receive </a:t>
            </a:r>
            <a:r>
              <a:rPr lang="en-US" sz="2200" b="1">
                <a:ea typeface="Lato"/>
                <a:cs typeface="Lato"/>
              </a:rPr>
              <a:t>Abstract of Excellence</a:t>
            </a:r>
            <a:r>
              <a:rPr lang="en-US" sz="2200">
                <a:ea typeface="Lato"/>
                <a:cs typeface="Lato"/>
              </a:rPr>
              <a:t> Awards.</a:t>
            </a:r>
          </a:p>
          <a:p>
            <a:pPr lvl="0"/>
            <a:r>
              <a:rPr lang="en-US" sz="2200">
                <a:ea typeface="Lato"/>
                <a:cs typeface="Lato"/>
              </a:rPr>
              <a:t>Two OB abstracts will receive special recognition, one each for (1) Best Use of Data, (2) Best Project Implementation</a:t>
            </a:r>
          </a:p>
          <a:p>
            <a:pPr lvl="0"/>
            <a:r>
              <a:rPr lang="en-US" sz="2200" b="1">
                <a:ea typeface="Lato"/>
                <a:cs typeface="Lato"/>
              </a:rPr>
              <a:t>Two Neonatal QI</a:t>
            </a:r>
            <a:r>
              <a:rPr lang="en-US" sz="2200">
                <a:ea typeface="Lato"/>
                <a:cs typeface="Lato"/>
              </a:rPr>
              <a:t> will receive special recognition, one each for </a:t>
            </a:r>
            <a:r>
              <a:rPr lang="en-US" sz="2200" b="1">
                <a:ea typeface="Lato"/>
                <a:cs typeface="Lato"/>
              </a:rPr>
              <a:t>(1) Best Use of Data, (2) Best Project Implementation.</a:t>
            </a:r>
          </a:p>
          <a:p>
            <a:endParaRPr lang="en-US" sz="2000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9869" y="1406966"/>
            <a:ext cx="3428663" cy="404406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12209CB-3E4C-43AE-B507-08269FAE8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4720" y="0"/>
            <a:ext cx="1097280" cy="1097280"/>
            <a:chOff x="11094720" y="0"/>
            <a:chExt cx="1097280" cy="1097280"/>
          </a:xfrm>
        </p:grpSpPr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1094720" y="0"/>
              <a:ext cx="1097280" cy="109728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BCB7912-FEA6-4C89-8E9B-D95EF15647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189552" y="127618"/>
              <a:ext cx="457894" cy="457894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Illinois Perinatal Quality Collaborative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805333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7033E4B-E3EB-3D46-B2D8-3159663620FA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598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7" y="321734"/>
            <a:ext cx="4970877" cy="1135737"/>
          </a:xfrm>
        </p:spPr>
        <p:txBody>
          <a:bodyPr>
            <a:normAutofit/>
          </a:bodyPr>
          <a:lstStyle/>
          <a:p>
            <a:r>
              <a:rPr lang="en-US"/>
              <a:t>WHEN?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468" y="1782981"/>
            <a:ext cx="4970877" cy="439398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100" b="1">
                <a:ea typeface="Lato"/>
                <a:cs typeface="Lato"/>
              </a:rPr>
              <a:t>Abstracts submitted in each category by midnight on </a:t>
            </a:r>
            <a:r>
              <a:rPr lang="en-US" sz="2100" b="1" u="sng">
                <a:ea typeface="Lato"/>
                <a:cs typeface="Lato"/>
              </a:rPr>
              <a:t>Monday, October 3</a:t>
            </a:r>
            <a:r>
              <a:rPr lang="en-US" sz="2100" b="1" u="sng" baseline="30000">
                <a:ea typeface="Lato"/>
                <a:cs typeface="Lato"/>
              </a:rPr>
              <a:t>rd</a:t>
            </a:r>
            <a:r>
              <a:rPr lang="en-US" sz="2100" b="1">
                <a:ea typeface="Lato"/>
                <a:cs typeface="Lato"/>
              </a:rPr>
              <a:t> will be considered for an award</a:t>
            </a:r>
            <a:r>
              <a:rPr lang="en-US" sz="2100">
                <a:ea typeface="Lato"/>
                <a:cs typeface="Lato"/>
              </a:rPr>
              <a:t> and blindly reviewed on predetermined criteria by a panel of reviewers.</a:t>
            </a:r>
          </a:p>
          <a:p>
            <a:r>
              <a:rPr lang="en-US" sz="2100">
                <a:ea typeface="Lato"/>
                <a:cs typeface="Lato"/>
              </a:rPr>
              <a:t>Abstracts submitted after Monday, October 3</a:t>
            </a:r>
            <a:r>
              <a:rPr lang="en-US" sz="2100" baseline="30000">
                <a:ea typeface="Lato"/>
                <a:cs typeface="Lato"/>
              </a:rPr>
              <a:t>rd</a:t>
            </a:r>
            <a:r>
              <a:rPr lang="en-US" sz="2100">
                <a:ea typeface="Lato"/>
                <a:cs typeface="Lato"/>
              </a:rPr>
              <a:t>, but before Monday, October 10</a:t>
            </a:r>
            <a:r>
              <a:rPr lang="en-US" sz="2100" baseline="30000">
                <a:ea typeface="Lato"/>
                <a:cs typeface="Lato"/>
              </a:rPr>
              <a:t>th</a:t>
            </a:r>
            <a:r>
              <a:rPr lang="en-US" sz="2100">
                <a:ea typeface="Lato"/>
                <a:cs typeface="Lato"/>
              </a:rPr>
              <a:t> will be considered Late Breaking Abstracts and will be displayed at the conference but not considered for an award.</a:t>
            </a:r>
          </a:p>
          <a:p>
            <a:endParaRPr lang="en-US" sz="2000"/>
          </a:p>
          <a:p>
            <a:endParaRPr lang="en-US" sz="2000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7813" y="843087"/>
            <a:ext cx="5290720" cy="517182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5CBE6EC-46EF-45D9-8E16-DCDC5917C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4720" y="0"/>
            <a:ext cx="1097280" cy="1097280"/>
            <a:chOff x="11094720" y="0"/>
            <a:chExt cx="1097280" cy="1097280"/>
          </a:xfrm>
        </p:grpSpPr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DEEDCD65-9740-4F34-BDF1-9C068E053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1094720" y="0"/>
              <a:ext cx="1097280" cy="109728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B3DA7FD-5CC0-46D1-9DFB-5BAF6BE249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189552" y="127618"/>
              <a:ext cx="457894" cy="457894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Illinois Perinatal Quality Collaborative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805333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7033E4B-E3EB-3D46-B2D8-3159663620FA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4729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>
                <a:ea typeface="Lato Medium"/>
                <a:cs typeface="Lato Medium"/>
              </a:rPr>
              <a:t>HOW to Submit Abstract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213" y="1362176"/>
            <a:ext cx="11405484" cy="481478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Aft>
                <a:spcPts val="0"/>
              </a:spcAft>
            </a:pPr>
            <a:r>
              <a:rPr lang="en-US">
                <a:ea typeface="Lato"/>
                <a:cs typeface="Lato"/>
              </a:rPr>
              <a:t>Submit your written abstract using the submission form via </a:t>
            </a:r>
            <a:r>
              <a:rPr lang="en-US" err="1">
                <a:ea typeface="Lato"/>
                <a:cs typeface="Lato"/>
              </a:rPr>
              <a:t>RedCap</a:t>
            </a:r>
            <a:r>
              <a:rPr lang="en-US">
                <a:ea typeface="Lato"/>
                <a:cs typeface="Lato"/>
              </a:rPr>
              <a:t>.</a:t>
            </a:r>
          </a:p>
          <a:p>
            <a:pPr lvl="1">
              <a:spcAft>
                <a:spcPts val="0"/>
              </a:spcAft>
            </a:pPr>
            <a:r>
              <a:rPr lang="en-US" sz="2400">
                <a:ea typeface="Lato"/>
                <a:cs typeface="Lato"/>
              </a:rPr>
              <a:t>Write using </a:t>
            </a:r>
            <a:r>
              <a:rPr lang="en-US" sz="2400" b="1" u="sng">
                <a:ea typeface="Lato"/>
                <a:cs typeface="Lato"/>
              </a:rPr>
              <a:t>complete sentences and paragraph form</a:t>
            </a:r>
            <a:r>
              <a:rPr lang="en-US" sz="2400">
                <a:ea typeface="Lato"/>
                <a:cs typeface="Lato"/>
              </a:rPr>
              <a:t>.</a:t>
            </a:r>
          </a:p>
          <a:p>
            <a:r>
              <a:rPr lang="en-US">
                <a:ea typeface="Lato"/>
                <a:cs typeface="Lato"/>
              </a:rPr>
              <a:t>Please format your abstract using the following sections </a:t>
            </a:r>
            <a:r>
              <a:rPr lang="en-US" b="1" u="sng">
                <a:ea typeface="Lato"/>
                <a:cs typeface="Lato"/>
              </a:rPr>
              <a:t>no more than 300 words</a:t>
            </a:r>
            <a:r>
              <a:rPr lang="en-US">
                <a:ea typeface="Lato"/>
                <a:cs typeface="Lato"/>
              </a:rPr>
              <a:t>:</a:t>
            </a:r>
            <a:endParaRPr lang="en-US"/>
          </a:p>
          <a:p>
            <a:pPr lvl="1">
              <a:spcAft>
                <a:spcPts val="0"/>
              </a:spcAft>
            </a:pPr>
            <a:r>
              <a:rPr lang="en-US" sz="2600" b="1" u="sng">
                <a:ea typeface="Lato"/>
                <a:cs typeface="Lato"/>
              </a:rPr>
              <a:t>Title </a:t>
            </a:r>
            <a:r>
              <a:rPr lang="en-US" sz="2600">
                <a:ea typeface="Lato"/>
                <a:cs typeface="Lato"/>
              </a:rPr>
              <a:t>(clear, concise, eye-catching)</a:t>
            </a:r>
          </a:p>
          <a:p>
            <a:pPr lvl="1">
              <a:spcAft>
                <a:spcPts val="0"/>
              </a:spcAft>
            </a:pPr>
            <a:r>
              <a:rPr lang="en-US" sz="2600" b="1" u="sng">
                <a:ea typeface="Lato"/>
                <a:cs typeface="Lato"/>
              </a:rPr>
              <a:t>Background</a:t>
            </a:r>
            <a:r>
              <a:rPr lang="en-US" sz="2600">
                <a:ea typeface="Lato"/>
                <a:cs typeface="Lato"/>
              </a:rPr>
              <a:t> (only key background to provide context for subsequent work)</a:t>
            </a:r>
            <a:endParaRPr lang="en-US" sz="2600"/>
          </a:p>
          <a:p>
            <a:pPr lvl="1">
              <a:spcAft>
                <a:spcPts val="0"/>
              </a:spcAft>
            </a:pPr>
            <a:r>
              <a:rPr lang="en-US" sz="2600" b="1" u="sng">
                <a:ea typeface="Lato"/>
                <a:cs typeface="Lato"/>
              </a:rPr>
              <a:t>Project Implementation</a:t>
            </a:r>
            <a:r>
              <a:rPr lang="en-US" sz="2600">
                <a:ea typeface="Lato"/>
                <a:cs typeface="Lato"/>
              </a:rPr>
              <a:t> (key information including what you did)</a:t>
            </a:r>
          </a:p>
          <a:p>
            <a:pPr lvl="1">
              <a:spcAft>
                <a:spcPts val="0"/>
              </a:spcAft>
            </a:pPr>
            <a:r>
              <a:rPr lang="en-US" sz="2600" b="1" u="sng">
                <a:ea typeface="Lato"/>
                <a:cs typeface="Lato"/>
              </a:rPr>
              <a:t>Results</a:t>
            </a:r>
            <a:r>
              <a:rPr lang="en-US" sz="2600">
                <a:ea typeface="Lato"/>
                <a:cs typeface="Lato"/>
              </a:rPr>
              <a:t> (key results presented to fit well with general story)</a:t>
            </a:r>
          </a:p>
          <a:p>
            <a:pPr lvl="1">
              <a:spcAft>
                <a:spcPts val="0"/>
              </a:spcAft>
            </a:pPr>
            <a:r>
              <a:rPr lang="en-US" sz="2600" b="1" u="sng">
                <a:ea typeface="Lato"/>
                <a:cs typeface="Lato"/>
              </a:rPr>
              <a:t>Conclusions</a:t>
            </a:r>
            <a:r>
              <a:rPr lang="en-US" sz="2600">
                <a:ea typeface="Lato"/>
                <a:cs typeface="Lato"/>
              </a:rPr>
              <a:t> (wrap up story, convey important results, state opportunities)</a:t>
            </a:r>
          </a:p>
          <a:p>
            <a:r>
              <a:rPr lang="en-US" sz="2600">
                <a:ea typeface="Lato"/>
                <a:cs typeface="Lato"/>
              </a:rPr>
              <a:t>All abstracts are accepted!</a:t>
            </a:r>
          </a:p>
          <a:p>
            <a:r>
              <a:rPr lang="en-US" sz="2600">
                <a:ea typeface="Lato"/>
                <a:cs typeface="Calibri"/>
              </a:rPr>
              <a:t>After abstract submitted, </a:t>
            </a:r>
            <a:r>
              <a:rPr lang="en-US" sz="2600" b="1" u="sng">
                <a:ea typeface="Lato"/>
                <a:cs typeface="Calibri"/>
              </a:rPr>
              <a:t>develop a poster</a:t>
            </a:r>
            <a:r>
              <a:rPr lang="en-US" sz="2600">
                <a:ea typeface="Lato"/>
                <a:cs typeface="Calibri"/>
              </a:rPr>
              <a:t> to bring to 10th Annual Conference!</a:t>
            </a:r>
            <a:endParaRPr lang="en-US" sz="2600">
              <a:ea typeface="Lato"/>
              <a:cs typeface="Lato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Illinois Perinatal Quality Collaborative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805333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7033E4B-E3EB-3D46-B2D8-3159663620FA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3565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11">
            <a:extLst>
              <a:ext uri="{FF2B5EF4-FFF2-40B4-BE49-F238E27FC236}">
                <a16:creationId xmlns:a16="http://schemas.microsoft.com/office/drawing/2014/main" id="{B5FA7C47-B7C1-4D2E-AB49-ED23BA34B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596EE156-ABF1-4329-A6BA-03B4254E0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521144" y="911116"/>
            <a:ext cx="687754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19B9933F-AAB3-444A-8BB5-9CA194A8B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0" y="1370435"/>
            <a:ext cx="527226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D20183A-0B1D-4A1F-89B1-ADBEDBC6E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00164" y="643467"/>
            <a:ext cx="40937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131031D3-26CD-4214-A9A4-5857EFA15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95529" y="644382"/>
            <a:ext cx="3856024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03105" y="1716870"/>
            <a:ext cx="3182940" cy="2420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>
                <a:solidFill>
                  <a:schemeClr val="accent1"/>
                </a:solidFill>
                <a:latin typeface="+mj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to make your </a:t>
            </a:r>
            <a:r>
              <a:rPr lang="en-US">
                <a:solidFill>
                  <a:srgbClr val="FFFFFF"/>
                </a:solidFill>
                <a:ea typeface="+mj-ea"/>
                <a:cs typeface="+mj-cs"/>
              </a:rPr>
              <a:t>ILPQC Annual Conference poster</a:t>
            </a:r>
            <a:endParaRPr lang="en-US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10322" y="5356710"/>
            <a:ext cx="8649469" cy="26963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lvl="0" indent="-22860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000">
              <a:solidFill>
                <a:srgbClr val="FEFFFF"/>
              </a:solidFill>
            </a:endParaRPr>
          </a:p>
          <a:p>
            <a:pPr marL="342900" lvl="0" indent="-22860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000">
              <a:solidFill>
                <a:srgbClr val="FEFFFF"/>
              </a:solidFill>
            </a:endParaRPr>
          </a:p>
          <a:p>
            <a:pPr lvl="0" indent="-22860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000">
              <a:solidFill>
                <a:srgbClr val="FEFFFF"/>
              </a:solidFill>
            </a:endParaRPr>
          </a:p>
          <a:p>
            <a:pPr marL="114300" lvl="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en-US" sz="2600"/>
              <a:t>An </a:t>
            </a:r>
            <a:r>
              <a:rPr lang="en-US" sz="2600" b="1" u="sng"/>
              <a:t>abstract poster template </a:t>
            </a:r>
            <a:r>
              <a:rPr lang="en-US" sz="2600"/>
              <a:t>is available to use.</a:t>
            </a:r>
            <a:endParaRPr lang="en-US" sz="260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cs typeface="Calibri"/>
            </a:endParaRPr>
          </a:p>
        </p:txBody>
      </p:sp>
      <p:pic>
        <p:nvPicPr>
          <p:cNvPr id="3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A50E9DD-DAF5-94AE-4F10-E76078DD7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5553" y="284592"/>
            <a:ext cx="8523149" cy="609879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10707624" y="6382512"/>
            <a:ext cx="685800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7033E4B-E3EB-3D46-B2D8-3159663620FA}" type="slidenum">
              <a:rPr lang="en-US" sz="1000" dirty="0"/>
              <a:pPr>
                <a:spcAft>
                  <a:spcPts val="600"/>
                </a:spcAft>
              </a:pPr>
              <a:t>24</a:t>
            </a:fld>
            <a:endParaRPr lang="en-US" sz="1000"/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A3C72226-B095-971F-0D33-C950A9130499}"/>
              </a:ext>
            </a:extLst>
          </p:cNvPr>
          <p:cNvSpPr/>
          <p:nvPr/>
        </p:nvSpPr>
        <p:spPr>
          <a:xfrm>
            <a:off x="1078706" y="4289488"/>
            <a:ext cx="2350506" cy="1995273"/>
          </a:xfrm>
          <a:prstGeom prst="wedgeEllipseCallout">
            <a:avLst/>
          </a:prstGeom>
          <a:solidFill>
            <a:srgbClr val="ED7D3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cs typeface="Calibri"/>
              </a:rPr>
              <a:t>This is the FUN PART! </a:t>
            </a:r>
            <a:endParaRPr lang="en-US" sz="3000"/>
          </a:p>
        </p:txBody>
      </p:sp>
    </p:spTree>
    <p:extLst>
      <p:ext uri="{BB962C8B-B14F-4D97-AF65-F5344CB8AC3E}">
        <p14:creationId xmlns:p14="http://schemas.microsoft.com/office/powerpoint/2010/main" val="1734495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A29AF-1FB8-96DD-E62D-45CF41D31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Lato Medium"/>
                <a:cs typeface="Lato Medium"/>
              </a:rPr>
              <a:t>HOW TO CREATE YOUR POSTER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3AC5F0-E598-4AAD-0C3C-078C3D0277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>
                <a:uFill>
                  <a:solidFill>
                    <a:srgbClr val="F58366"/>
                  </a:solidFill>
                </a:uFill>
                <a:ea typeface="Lato"/>
                <a:cs typeface="Lato"/>
              </a:rPr>
              <a:t>BACKGROUND</a:t>
            </a:r>
            <a:endParaRPr lang="en-US" u="none">
              <a:uFill>
                <a:solidFill>
                  <a:srgbClr val="F58366"/>
                </a:solidFill>
              </a:u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u="none">
                <a:solidFill>
                  <a:schemeClr val="accent3"/>
                </a:solidFill>
                <a:uFill>
                  <a:solidFill>
                    <a:srgbClr val="F58366"/>
                  </a:solidFill>
                </a:uFill>
                <a:ea typeface="Lato"/>
                <a:cs typeface="Lato"/>
              </a:rPr>
              <a:t>(Why did you start?)</a:t>
            </a:r>
            <a:endParaRPr lang="en-US" u="none">
              <a:solidFill>
                <a:schemeClr val="accent3"/>
              </a:solidFill>
              <a:uFill>
                <a:solidFill>
                  <a:srgbClr val="F58366"/>
                </a:solidFill>
              </a:u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39912F-E40D-701B-9D6A-BF5F383716D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182880" tIns="0" rIns="182880" bIns="0" rtlCol="0" anchor="t">
            <a:normAutofit/>
          </a:bodyPr>
          <a:lstStyle/>
          <a:p>
            <a:r>
              <a:rPr lang="en-US">
                <a:ea typeface="Lato"/>
                <a:cs typeface="Calibri"/>
              </a:rPr>
              <a:t>Problem description</a:t>
            </a:r>
            <a:endParaRPr lang="en-US">
              <a:cs typeface="Calibri"/>
            </a:endParaRPr>
          </a:p>
          <a:p>
            <a:r>
              <a:rPr lang="en-US">
                <a:ea typeface="+mn-lt"/>
                <a:cs typeface="+mn-lt"/>
              </a:rPr>
              <a:t>Summary of current literature of the problem</a:t>
            </a:r>
            <a:endParaRPr lang="en-US" err="1">
              <a:cs typeface="Calibri"/>
            </a:endParaRPr>
          </a:p>
          <a:p>
            <a:r>
              <a:rPr lang="en-US">
                <a:ea typeface="Lato"/>
                <a:cs typeface="Calibri"/>
              </a:rPr>
              <a:t>Specific aims</a:t>
            </a:r>
            <a:endParaRPr lang="en-US">
              <a:cs typeface="Calibri"/>
            </a:endParaRPr>
          </a:p>
          <a:p>
            <a:r>
              <a:rPr lang="en-US">
                <a:ea typeface="Lato"/>
                <a:cs typeface="Calibri"/>
              </a:rPr>
              <a:t>Why is this work important for your unit/hospital? </a:t>
            </a:r>
          </a:p>
          <a:p>
            <a:r>
              <a:rPr lang="en-US">
                <a:ea typeface="Lato"/>
                <a:cs typeface="Calibri"/>
              </a:rPr>
              <a:t>Who is your patient population?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6EE4F6-594D-00E9-313D-FD0D8FB4E1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>
                <a:uFill>
                  <a:solidFill>
                    <a:srgbClr val="F58366"/>
                  </a:solidFill>
                </a:uFill>
                <a:ea typeface="Lato"/>
                <a:cs typeface="Lato"/>
              </a:rPr>
              <a:t>PROJECT IMPLEMENTATION </a:t>
            </a:r>
            <a:endParaRPr lang="en-US" b="1">
              <a:uFill>
                <a:solidFill>
                  <a:srgbClr val="F58366"/>
                </a:solidFill>
              </a:uFill>
              <a:ea typeface="Lato"/>
              <a:cs typeface="Calibri" panose="020F0502020204030204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u="none">
                <a:solidFill>
                  <a:schemeClr val="accent3"/>
                </a:solidFill>
                <a:uFill>
                  <a:solidFill>
                    <a:srgbClr val="F58366"/>
                  </a:solidFill>
                </a:uFill>
                <a:ea typeface="Lato"/>
                <a:cs typeface="Lato"/>
              </a:rPr>
              <a:t>(</a:t>
            </a:r>
            <a:r>
              <a:rPr lang="en-US" u="none">
                <a:solidFill>
                  <a:schemeClr val="accent3"/>
                </a:solidFill>
                <a:uFill>
                  <a:solidFill>
                    <a:srgbClr val="F58366"/>
                  </a:solidFill>
                </a:uFill>
                <a:ea typeface="+mj-lt"/>
                <a:cs typeface="+mj-lt"/>
              </a:rPr>
              <a:t>What did you do?)</a:t>
            </a:r>
            <a:endParaRPr lang="en-US" b="1">
              <a:solidFill>
                <a:schemeClr val="accent3"/>
              </a:solidFill>
              <a:uFill>
                <a:solidFill>
                  <a:srgbClr val="F58366"/>
                </a:solidFill>
              </a:uFill>
              <a:ea typeface="+mj-lt"/>
              <a:cs typeface="+mj-l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2C0B03-23AB-7018-B1E7-29A1427F55A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182880" tIns="0" rIns="182880" bIns="0" rtlCol="0" anchor="t">
            <a:noAutofit/>
          </a:bodyPr>
          <a:lstStyle/>
          <a:p>
            <a:r>
              <a:rPr lang="en-US">
                <a:ea typeface="+mn-lt"/>
                <a:cs typeface="+mn-lt"/>
              </a:rPr>
              <a:t>Context</a:t>
            </a:r>
          </a:p>
          <a:p>
            <a:r>
              <a:rPr lang="en-US">
                <a:ea typeface="Lato"/>
                <a:cs typeface="Calibri"/>
              </a:rPr>
              <a:t>Interventions and outcomes</a:t>
            </a:r>
            <a:endParaRPr lang="en-US">
              <a:cs typeface="Calibri"/>
            </a:endParaRPr>
          </a:p>
          <a:p>
            <a:r>
              <a:rPr lang="en-US">
                <a:ea typeface="+mn-lt"/>
                <a:cs typeface="+mn-lt"/>
              </a:rPr>
              <a:t>Measures chosen for studying processes and outcomes of the intervention</a:t>
            </a:r>
            <a:endParaRPr lang="en-US"/>
          </a:p>
          <a:p>
            <a:pPr lvl="1"/>
            <a:r>
              <a:rPr lang="en-US" sz="2000">
                <a:ea typeface="+mn-lt"/>
                <a:cs typeface="+mn-lt"/>
              </a:rPr>
              <a:t>Share a PDSA cycle, a work in progress, or a completed project</a:t>
            </a:r>
            <a:endParaRPr lang="en-US" sz="2000"/>
          </a:p>
          <a:p>
            <a:r>
              <a:rPr lang="en-US">
                <a:ea typeface="+mn-lt"/>
                <a:cs typeface="+mn-lt"/>
              </a:rPr>
              <a:t>Analysis</a:t>
            </a:r>
            <a:endParaRPr lang="en-US">
              <a:cs typeface="Calibri"/>
            </a:endParaRPr>
          </a:p>
          <a:p>
            <a:pPr lvl="1"/>
            <a:r>
              <a:rPr lang="en-US" sz="2000">
                <a:ea typeface="Lato"/>
                <a:cs typeface="Calibri"/>
              </a:rPr>
              <a:t>Share QI methods used </a:t>
            </a:r>
          </a:p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F896F5-C24B-6D30-5073-125DAD5697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t>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FBEE24-9D8D-5612-4136-2BE5FAEC6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9730706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A29AF-1FB8-96DD-E62D-45CF41D31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Lato Medium"/>
                <a:cs typeface="Lato Medium"/>
              </a:rPr>
              <a:t>HOW TO CREATE YOUR POSTER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3AC5F0-E598-4AAD-0C3C-078C3D0277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>
                <a:uFill>
                  <a:solidFill>
                    <a:srgbClr val="F58366"/>
                  </a:solidFill>
                </a:uFill>
                <a:ea typeface="Lato"/>
                <a:cs typeface="Lato"/>
              </a:rPr>
              <a:t>RESULTS</a:t>
            </a:r>
            <a:r>
              <a:rPr lang="en-US" u="none">
                <a:uFill>
                  <a:solidFill>
                    <a:srgbClr val="F58366"/>
                  </a:solidFill>
                </a:uFill>
                <a:ea typeface="Lato"/>
                <a:cs typeface="Lato"/>
              </a:rPr>
              <a:t> </a:t>
            </a:r>
            <a:endParaRPr lang="en-US" b="1">
              <a:uFill>
                <a:solidFill>
                  <a:srgbClr val="F58366"/>
                </a:solidFill>
              </a:uFill>
              <a:ea typeface="Lato"/>
              <a:cs typeface="Calibri" panose="020F0502020204030204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u="none">
                <a:solidFill>
                  <a:schemeClr val="accent3"/>
                </a:solidFill>
                <a:uFill>
                  <a:solidFill>
                    <a:srgbClr val="F58366"/>
                  </a:solidFill>
                </a:uFill>
                <a:ea typeface="Lato"/>
                <a:cs typeface="Lato"/>
              </a:rPr>
              <a:t>(</a:t>
            </a:r>
            <a:r>
              <a:rPr lang="en-US" u="none">
                <a:solidFill>
                  <a:schemeClr val="accent3"/>
                </a:solidFill>
                <a:uFill>
                  <a:solidFill>
                    <a:srgbClr val="F58366"/>
                  </a:solidFill>
                </a:uFill>
                <a:ea typeface="+mj-lt"/>
                <a:cs typeface="+mj-lt"/>
              </a:rPr>
              <a:t>What did you find?)</a:t>
            </a:r>
            <a:endParaRPr lang="en-US" b="1">
              <a:solidFill>
                <a:schemeClr val="accent3"/>
              </a:solidFill>
              <a:uFill>
                <a:solidFill>
                  <a:srgbClr val="F58366"/>
                </a:solidFill>
              </a:uFill>
              <a:ea typeface="+mj-lt"/>
              <a:cs typeface="+mj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39912F-E40D-701B-9D6A-BF5F383716D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182880" tIns="0" rIns="182880" bIns="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Steps of the intervention(s) </a:t>
            </a:r>
            <a:endParaRPr lang="en-US">
              <a:cs typeface="Calibri"/>
            </a:endParaRPr>
          </a:p>
          <a:p>
            <a:r>
              <a:rPr lang="en-US">
                <a:ea typeface="+mn-lt"/>
                <a:cs typeface="+mn-lt"/>
              </a:rPr>
              <a:t>Details of the process measures and outcome</a:t>
            </a:r>
          </a:p>
          <a:p>
            <a:r>
              <a:rPr lang="en-US">
                <a:ea typeface="+mn-lt"/>
                <a:cs typeface="+mn-lt"/>
              </a:rPr>
              <a:t>Describe what worked and what didn’t</a:t>
            </a:r>
            <a:endParaRPr lang="en-US"/>
          </a:p>
          <a:p>
            <a:r>
              <a:rPr lang="en-US">
                <a:ea typeface="+mn-lt"/>
                <a:cs typeface="+mn-lt"/>
              </a:rPr>
              <a:t>Include data to share your achievement</a:t>
            </a:r>
            <a:endParaRPr lang="en-US">
              <a:cs typeface="+mn-lt"/>
            </a:endParaRPr>
          </a:p>
          <a:p>
            <a:pPr lvl="1"/>
            <a:r>
              <a:rPr lang="en-US">
                <a:ea typeface="Lato"/>
                <a:cs typeface="Calibri"/>
              </a:rPr>
              <a:t>Include GRAPHS, CHARTS, TABLES to show your team's QI progress</a:t>
            </a:r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6EE4F6-594D-00E9-313D-FD0D8FB4E1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>
                <a:uFill>
                  <a:solidFill>
                    <a:srgbClr val="F58366"/>
                  </a:solidFill>
                </a:uFill>
                <a:ea typeface="Lato"/>
                <a:cs typeface="Lato"/>
              </a:rPr>
              <a:t>CONCLUSIONS</a:t>
            </a:r>
            <a:endParaRPr lang="en-US" b="1">
              <a:uFill>
                <a:solidFill>
                  <a:srgbClr val="F58366"/>
                </a:solidFill>
              </a:uFill>
              <a:ea typeface="Lato"/>
              <a:cs typeface="Calibri" panose="020F0502020204030204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u="none">
                <a:solidFill>
                  <a:schemeClr val="accent3"/>
                </a:solidFill>
                <a:uFill>
                  <a:solidFill>
                    <a:srgbClr val="F58366"/>
                  </a:solidFill>
                </a:uFill>
                <a:ea typeface="Lato"/>
                <a:cs typeface="Calibri"/>
              </a:rPr>
              <a:t>(What</a:t>
            </a:r>
            <a:r>
              <a:rPr lang="en-US" u="none">
                <a:solidFill>
                  <a:schemeClr val="accent3"/>
                </a:solidFill>
                <a:uFill>
                  <a:solidFill>
                    <a:srgbClr val="F58366"/>
                  </a:solidFill>
                </a:uFill>
                <a:ea typeface="+mj-lt"/>
                <a:cs typeface="+mj-lt"/>
              </a:rPr>
              <a:t> does it mean?)</a:t>
            </a:r>
            <a:endParaRPr lang="en-US" b="1">
              <a:solidFill>
                <a:schemeClr val="accent3"/>
              </a:solidFill>
              <a:uFill>
                <a:solidFill>
                  <a:srgbClr val="F58366"/>
                </a:solidFill>
              </a:uFill>
              <a:ea typeface="+mj-lt"/>
              <a:cs typeface="+mj-l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2C0B03-23AB-7018-B1E7-29A1427F55A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182880" tIns="0" rIns="182880" bIns="0" rtlCol="0" anchor="t">
            <a:noAutofit/>
          </a:bodyPr>
          <a:lstStyle/>
          <a:p>
            <a:r>
              <a:rPr lang="en-US">
                <a:ea typeface="+mn-lt"/>
                <a:cs typeface="+mn-lt"/>
              </a:rPr>
              <a:t>Summary of your work</a:t>
            </a:r>
            <a:endParaRPr lang="en-US">
              <a:cs typeface="+mn-lt"/>
            </a:endParaRPr>
          </a:p>
          <a:p>
            <a:r>
              <a:rPr lang="en-US">
                <a:ea typeface="+mn-lt"/>
                <a:cs typeface="+mn-lt"/>
              </a:rPr>
              <a:t>Sustainability</a:t>
            </a:r>
            <a:endParaRPr lang="en-US">
              <a:ea typeface="Lato"/>
              <a:cs typeface="Calibri"/>
            </a:endParaRPr>
          </a:p>
          <a:p>
            <a:r>
              <a:rPr lang="en-US">
                <a:ea typeface="Lato"/>
                <a:cs typeface="Calibri"/>
              </a:rPr>
              <a:t>Interpretations</a:t>
            </a:r>
            <a:endParaRPr lang="en-US">
              <a:cs typeface="Calibri"/>
            </a:endParaRPr>
          </a:p>
          <a:p>
            <a:r>
              <a:rPr lang="en-US">
                <a:ea typeface="Lato"/>
                <a:cs typeface="Calibri"/>
              </a:rPr>
              <a:t>Opportunities </a:t>
            </a:r>
            <a:endParaRPr lang="en-US">
              <a:cs typeface="Calibri"/>
            </a:endParaRPr>
          </a:p>
          <a:p>
            <a:r>
              <a:rPr lang="en-US">
                <a:ea typeface="Lato"/>
                <a:cs typeface="Calibri"/>
              </a:rPr>
              <a:t>Suggested next steps</a:t>
            </a:r>
          </a:p>
          <a:p>
            <a:endParaRPr lang="en-US">
              <a:ea typeface="Lato"/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F896F5-C24B-6D30-5073-125DAD5697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t>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FBEE24-9D8D-5612-4136-2BE5FAEC6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6904989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B226E5-B7D2-CD6B-2D3E-FF91D2209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4970877" cy="113573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>
                <a:ea typeface="Lato Medium"/>
                <a:cs typeface="Lato Medium"/>
              </a:rPr>
              <a:t>5 Quick Steps to Building your Poster Plan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9BAE4-E7A0-A40D-B283-55039E0E9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1782981"/>
            <a:ext cx="4970877" cy="439398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buAutoNum type="arabicPeriod"/>
            </a:pPr>
            <a:r>
              <a:rPr lang="en-US" sz="2600">
                <a:ea typeface="Lato"/>
                <a:cs typeface="Lato"/>
              </a:rPr>
              <a:t>What is your presentation's perspective?</a:t>
            </a:r>
          </a:p>
          <a:p>
            <a:pPr marL="457200" indent="-457200">
              <a:buAutoNum type="arabicPeriod"/>
            </a:pPr>
            <a:r>
              <a:rPr lang="en-US" sz="2600">
                <a:ea typeface="Lato"/>
                <a:cs typeface="Lato"/>
              </a:rPr>
              <a:t>Who's your audience?</a:t>
            </a:r>
          </a:p>
          <a:p>
            <a:pPr marL="457200" indent="-457200">
              <a:buAutoNum type="arabicPeriod"/>
            </a:pPr>
            <a:r>
              <a:rPr lang="en-US" sz="2600">
                <a:ea typeface="Lato"/>
                <a:cs typeface="Lato"/>
              </a:rPr>
              <a:t>What's your story?</a:t>
            </a:r>
          </a:p>
          <a:p>
            <a:pPr marL="457200" indent="-457200">
              <a:buAutoNum type="arabicPeriod"/>
            </a:pPr>
            <a:r>
              <a:rPr lang="en-US" sz="2600">
                <a:ea typeface="Lato"/>
                <a:cs typeface="Lato"/>
              </a:rPr>
              <a:t>What's the data?</a:t>
            </a:r>
          </a:p>
          <a:p>
            <a:pPr marL="457200" indent="-457200">
              <a:buAutoNum type="arabicPeriod"/>
            </a:pPr>
            <a:r>
              <a:rPr lang="en-US" sz="2600">
                <a:ea typeface="Lato"/>
                <a:cs typeface="Lato"/>
              </a:rPr>
              <a:t>What does the story and data tell us? </a:t>
            </a:r>
            <a:endParaRPr lang="en-US" sz="2600"/>
          </a:p>
          <a:p>
            <a:pPr marL="457200" indent="-457200">
              <a:buAutoNum type="arabicPeriod"/>
            </a:pPr>
            <a:endParaRPr lang="en-US" sz="2000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 descr="Connections">
            <a:extLst>
              <a:ext uri="{FF2B5EF4-FFF2-40B4-BE49-F238E27FC236}">
                <a16:creationId xmlns:a16="http://schemas.microsoft.com/office/drawing/2014/main" id="{4DAC06C8-7A0B-4F95-5CDD-A2342829B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57813" y="783639"/>
            <a:ext cx="5290720" cy="529072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5CBE6EC-46EF-45D9-8E16-DCDC5917C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4720" y="0"/>
            <a:ext cx="1097280" cy="1097280"/>
            <a:chOff x="11094720" y="0"/>
            <a:chExt cx="1097280" cy="1097280"/>
          </a:xfrm>
        </p:grpSpPr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DEEDCD65-9740-4F34-BDF1-9C068E053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1094720" y="0"/>
              <a:ext cx="1097280" cy="109728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B3DA7FD-5CC0-46D1-9DFB-5BAF6BE249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189552" y="127618"/>
              <a:ext cx="457894" cy="457894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6DA5E0-C10A-BF9D-304E-21BBC7351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Illinois Perinatal Quality Collaborative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97A3A1-10A4-10B4-4DE5-CB0A84D324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05333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7033E4B-E3EB-3D46-B2D8-3159663620FA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2035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48055"/>
            <a:ext cx="3414370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731519"/>
            <a:ext cx="2845191" cy="3237579"/>
          </a:xfrm>
        </p:spPr>
        <p:txBody>
          <a:bodyPr>
            <a:normAutofit/>
          </a:bodyPr>
          <a:lstStyle/>
          <a:p>
            <a:r>
              <a:rPr lang="en-US" sz="3800">
                <a:solidFill>
                  <a:srgbClr val="FFFFFF"/>
                </a:solidFill>
                <a:ea typeface="Lato Medium"/>
                <a:cs typeface="Lato Medium"/>
              </a:rPr>
              <a:t>Tips and Tricks for Printing your Poster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19227"/>
            <a:ext cx="3414369" cy="1979852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183492" y="4756646"/>
            <a:ext cx="1980070" cy="1304059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endParaRPr lang="en-US" sz="4400">
              <a:solidFill>
                <a:srgbClr val="FFFFFF"/>
              </a:solidFill>
              <a:cs typeface="Calibri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4603" y="448055"/>
            <a:ext cx="7688475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2058" y="6407779"/>
            <a:ext cx="667512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</a:rPr>
              <a:t>Illinois Perinatal Quality Collaborative</a:t>
            </a:r>
          </a:p>
        </p:txBody>
      </p: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F7711BCD-C5A6-E6DC-2C28-9A875EA207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3174645"/>
              </p:ext>
            </p:extLst>
          </p:nvPr>
        </p:nvGraphicFramePr>
        <p:xfrm>
          <a:off x="4379913" y="687388"/>
          <a:ext cx="7037387" cy="5475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247140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413310" y="1564389"/>
            <a:ext cx="9365380" cy="2014679"/>
          </a:xfrm>
          <a:noFill/>
        </p:spPr>
        <p:txBody>
          <a:bodyPr/>
          <a:lstStyle/>
          <a:p>
            <a:r>
              <a:rPr lang="en-US">
                <a:ea typeface="Lato Medium"/>
                <a:cs typeface="Lato Medium"/>
              </a:rPr>
              <a:t>BASIC Team Talk:</a:t>
            </a:r>
            <a:br>
              <a:rPr lang="en-US">
                <a:ea typeface="Lato Medium"/>
                <a:cs typeface="Lato Medium"/>
              </a:rPr>
            </a:br>
            <a:r>
              <a:rPr lang="en-US">
                <a:ea typeface="+mj-lt"/>
                <a:cs typeface="+mj-lt"/>
              </a:rPr>
              <a:t>OSF St. Francis Medical Center</a:t>
            </a:r>
            <a:br>
              <a:rPr lang="en-US">
                <a:ea typeface="+mj-lt"/>
                <a:cs typeface="+mj-lt"/>
              </a:rPr>
            </a:br>
            <a:r>
              <a:rPr lang="en-US">
                <a:ea typeface="+mj-lt"/>
                <a:cs typeface="+mj-lt"/>
              </a:rPr>
              <a:t>Peoria, IL</a:t>
            </a:r>
            <a:r>
              <a:rPr lang="en-US" b="0">
                <a:ea typeface="+mj-lt"/>
                <a:cs typeface="+mj-lt"/>
              </a:rPr>
              <a:t> </a:t>
            </a:r>
            <a:br>
              <a:rPr lang="en-US" b="0">
                <a:ea typeface="+mj-lt"/>
                <a:cs typeface="+mj-lt"/>
              </a:rPr>
            </a:br>
            <a:r>
              <a:rPr lang="en-US" sz="3200" b="0">
                <a:ea typeface="+mj-lt"/>
                <a:cs typeface="+mj-lt"/>
              </a:rPr>
              <a:t>Dr. Ashley Fischer </a:t>
            </a:r>
            <a:endParaRPr lang="en-US" sz="320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823650" cy="986569"/>
          </a:xfrm>
        </p:spPr>
        <p:txBody>
          <a:bodyPr/>
          <a:lstStyle/>
          <a:p>
            <a:pPr>
              <a:lnSpc>
                <a:spcPct val="150000"/>
              </a:lnSpc>
            </a:pPr>
            <a:br>
              <a:rPr lang="en-US" sz="3200"/>
            </a:br>
            <a:endParaRPr lang="en-US" sz="3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97033E4B-E3EB-3D46-B2D8-3159663620FA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114800" cy="365125"/>
          </a:xfrm>
        </p:spPr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560253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6"/>
          <p:cNvSpPr txBox="1">
            <a:spLocks noGrp="1"/>
          </p:cNvSpPr>
          <p:nvPr>
            <p:ph type="sldNum" sz="quarter" idx="4294967295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tabLst/>
              <a:defRPr/>
            </a:pPr>
            <a:fld id="{97033E4B-E3EB-3D46-B2D8-3159663620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EB3B7"/>
                </a:buClr>
                <a:buSzPts val="1200"/>
                <a:buFont typeface="Calibri"/>
                <a:buNone/>
                <a:tabLst/>
                <a:defRPr/>
              </a:pPr>
              <a:t>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AEB3B7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16"/>
          <p:cNvSpPr txBox="1">
            <a:spLocks noGrp="1"/>
          </p:cNvSpPr>
          <p:nvPr>
            <p:ph type="ftr" sz="quarter" idx="4294967295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Illinois Perinatal Quality Collaborative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919497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368" name="Google Shape;368;p16"/>
          <p:cNvSpPr txBox="1">
            <a:spLocks noGrp="1"/>
          </p:cNvSpPr>
          <p:nvPr>
            <p:ph type="title" idx="4294967295"/>
          </p:nvPr>
        </p:nvSpPr>
        <p:spPr>
          <a:xfrm>
            <a:off x="7241463" y="1499600"/>
            <a:ext cx="109728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alibri"/>
              <a:buNone/>
            </a:pPr>
            <a:r>
              <a:rPr lang="en-US" sz="4400"/>
              <a:t>Registration Open!</a:t>
            </a:r>
            <a:endParaRPr sz="44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6133"/>
            <a:ext cx="6912502" cy="69041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856" y="2659833"/>
            <a:ext cx="2942358" cy="395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6537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/>
              <a:t>BASIC at OSF SFMC and Children’s Hospital of Illinois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September 19, 2022</a:t>
            </a:r>
          </a:p>
        </p:txBody>
      </p:sp>
    </p:spTree>
    <p:extLst>
      <p:ext uri="{BB962C8B-B14F-4D97-AF65-F5344CB8AC3E}">
        <p14:creationId xmlns:p14="http://schemas.microsoft.com/office/powerpoint/2010/main" val="4632770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Objectives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5898" y="1280436"/>
            <a:ext cx="10340205" cy="5084182"/>
          </a:xfrm>
        </p:spPr>
        <p:txBody>
          <a:bodyPr/>
          <a:lstStyle/>
          <a:p>
            <a:r>
              <a:rPr lang="en-US" altLang="en-US" sz="2400">
                <a:solidFill>
                  <a:schemeClr val="tx1"/>
                </a:solidFill>
                <a:latin typeface="Arial" charset="0"/>
              </a:rPr>
              <a:t>History of EOS at CHOI</a:t>
            </a:r>
          </a:p>
          <a:p>
            <a:r>
              <a:rPr lang="en-US" altLang="en-US" sz="2400">
                <a:solidFill>
                  <a:schemeClr val="tx1"/>
                </a:solidFill>
                <a:latin typeface="Arial" charset="0"/>
              </a:rPr>
              <a:t>Driver Diagram</a:t>
            </a:r>
          </a:p>
          <a:p>
            <a:r>
              <a:rPr lang="en-US" altLang="en-US" sz="2400">
                <a:solidFill>
                  <a:schemeClr val="tx1"/>
                </a:solidFill>
                <a:latin typeface="Arial" charset="0"/>
              </a:rPr>
              <a:t>PDSA cycles</a:t>
            </a:r>
          </a:p>
          <a:p>
            <a:r>
              <a:rPr lang="en-US" altLang="en-US" sz="2400">
                <a:solidFill>
                  <a:schemeClr val="tx1"/>
                </a:solidFill>
                <a:latin typeface="Arial" charset="0"/>
              </a:rPr>
              <a:t>Outcomes</a:t>
            </a:r>
          </a:p>
          <a:p>
            <a:endParaRPr lang="en-US" altLang="en-US" sz="24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9027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B7ABB7-4124-CC4C-B742-E1BE53E3C8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2011 – September 2016: following 2010 CDC guidelines (including 48 hour r/o period)</a:t>
            </a:r>
          </a:p>
          <a:p>
            <a:r>
              <a:rPr lang="en-US"/>
              <a:t>October 2016 – introduced 36-hour r/o period to NICU + newborn nursery, introduced local EOS guidelines</a:t>
            </a:r>
          </a:p>
          <a:p>
            <a:r>
              <a:rPr lang="en-US"/>
              <a:t>January 2018 – VON initiative, NBN also involved, more EOS education monthly for residents on newborn nursery service</a:t>
            </a:r>
          </a:p>
          <a:p>
            <a:r>
              <a:rPr lang="en-US"/>
              <a:t>August 2019 – modified EOS guidelines to no longer obtain serial CBCs or blood cultures for patients at risk due to inadequately GBS with ROM &gt; 18 hours or &lt; 37 weeks. Decreased GA for premature infant guidelines to 34 weeks.</a:t>
            </a:r>
          </a:p>
          <a:p>
            <a:r>
              <a:rPr lang="en-US"/>
              <a:t>Fall 2020 – joined BASIC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0B0D98-C691-0B47-B3EF-B749CBB97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History of EOS at OSF SFMC/CHOI</a:t>
            </a:r>
          </a:p>
        </p:txBody>
      </p:sp>
    </p:spTree>
    <p:extLst>
      <p:ext uri="{BB962C8B-B14F-4D97-AF65-F5344CB8AC3E}">
        <p14:creationId xmlns:p14="http://schemas.microsoft.com/office/powerpoint/2010/main" val="33990717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1FB377-A64E-E64F-8F98-9A83F65C7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Local EOS Guidelines &gt; 34 weeks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D72C2A-1336-F343-ADB0-73F86A664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503" y="1271079"/>
            <a:ext cx="10515600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7310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093A40-1184-9B46-8ABE-1C5F8F64F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Local EOS Guidelines &lt; 34 weeks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1CE32B1-0DFF-AA4A-B575-9DE981F232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7"/>
            <a:ext cx="10515600" cy="4351338"/>
          </a:xfrm>
        </p:spPr>
        <p:txBody>
          <a:bodyPr>
            <a:normAutofit/>
          </a:bodyPr>
          <a:lstStyle/>
          <a:p>
            <a:r>
              <a:rPr lang="en-US"/>
              <a:t>No empiric antibiotics for LOW risk infants.  Obtain a blood culture at birth + serial CBCs at 12 and 36 hours of life for trending purposes:</a:t>
            </a:r>
          </a:p>
          <a:p>
            <a:pPr lvl="1"/>
            <a:r>
              <a:rPr lang="en-US"/>
              <a:t>Scheduled C-section or induced vaginal delivery due to maternal indications</a:t>
            </a:r>
          </a:p>
          <a:p>
            <a:pPr lvl="1"/>
            <a:r>
              <a:rPr lang="en-US"/>
              <a:t>No rupture of membranes prior to delivery or ROM &lt; 18 hours for induced vaginal deliveries</a:t>
            </a:r>
          </a:p>
          <a:p>
            <a:pPr lvl="1"/>
            <a:r>
              <a:rPr lang="en-US"/>
              <a:t>If delivered via vaginal delivery: GBS negative or adequately treated</a:t>
            </a:r>
          </a:p>
          <a:p>
            <a:pPr marL="0" indent="0">
              <a:buNone/>
            </a:pPr>
            <a:r>
              <a:rPr lang="en-US"/>
              <a:t>**Antibiotics started in this population MUST be discussed with attending physician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All other higher risk infants with empiric amp/gent, blood culture at birth + serial CBCs at 12 and 36 hours of life for trending purposes. Also to include ETT culture if intubated for respiratory distress.</a:t>
            </a:r>
          </a:p>
        </p:txBody>
      </p:sp>
    </p:spTree>
    <p:extLst>
      <p:ext uri="{BB962C8B-B14F-4D97-AF65-F5344CB8AC3E}">
        <p14:creationId xmlns:p14="http://schemas.microsoft.com/office/powerpoint/2010/main" val="15818900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464BD9-2169-944C-B39D-BD91E46AA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Driver Diagram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3A0FD3A-72CE-A243-AE47-D1AA439C0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871" y="1257547"/>
            <a:ext cx="7704257" cy="510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8497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8016245-9AB5-914D-8A94-EE9AB3212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898" y="1280436"/>
            <a:ext cx="10340205" cy="5378272"/>
          </a:xfrm>
        </p:spPr>
        <p:txBody>
          <a:bodyPr/>
          <a:lstStyle/>
          <a:p>
            <a:r>
              <a:rPr lang="en-US"/>
              <a:t>PDSA Cycle 1 – Ensure consistency among providers for use of tool</a:t>
            </a:r>
          </a:p>
          <a:p>
            <a:pPr lvl="1"/>
            <a:r>
              <a:rPr lang="en-US"/>
              <a:t>Plan:</a:t>
            </a:r>
          </a:p>
          <a:p>
            <a:pPr lvl="2"/>
            <a:r>
              <a:rPr lang="en-US"/>
              <a:t>Reviewed Lippincott’s, current algorithm, and ministry EOS education</a:t>
            </a:r>
          </a:p>
          <a:p>
            <a:pPr lvl="2"/>
            <a:r>
              <a:rPr lang="en-US"/>
              <a:t>Dot phrase created in Epic for EOS (premature infants and term infants)</a:t>
            </a:r>
          </a:p>
          <a:p>
            <a:pPr lvl="2"/>
            <a:r>
              <a:rPr lang="en-US"/>
              <a:t>Ensured updated algorithms in workroom and education completed for all residents and providers</a:t>
            </a:r>
          </a:p>
          <a:p>
            <a:pPr lvl="1"/>
            <a:r>
              <a:rPr lang="en-US"/>
              <a:t>Do:</a:t>
            </a:r>
          </a:p>
          <a:p>
            <a:pPr lvl="2"/>
            <a:r>
              <a:rPr lang="en-US"/>
              <a:t>Use of </a:t>
            </a:r>
            <a:r>
              <a:rPr lang="en-US" err="1"/>
              <a:t>dotphrase</a:t>
            </a:r>
            <a:r>
              <a:rPr lang="en-US"/>
              <a:t> by providers – shared with others within OSF ministry as well</a:t>
            </a:r>
          </a:p>
          <a:p>
            <a:pPr lvl="2"/>
            <a:r>
              <a:rPr lang="en-US"/>
              <a:t>Created EOS guidance document and added to OSF portal</a:t>
            </a:r>
          </a:p>
          <a:p>
            <a:pPr lvl="2"/>
            <a:r>
              <a:rPr lang="en-US"/>
              <a:t>Education completed others within OSF ministry</a:t>
            </a:r>
          </a:p>
          <a:p>
            <a:pPr lvl="2"/>
            <a:r>
              <a:rPr lang="en-US"/>
              <a:t>Pediatric and ministry grand rounds completed</a:t>
            </a:r>
          </a:p>
          <a:p>
            <a:pPr lvl="1"/>
            <a:r>
              <a:rPr lang="en-US"/>
              <a:t>Study:</a:t>
            </a:r>
          </a:p>
          <a:p>
            <a:pPr lvl="2"/>
            <a:r>
              <a:rPr lang="en-US"/>
              <a:t>Monitored parental education and use of tool within monthly audits</a:t>
            </a:r>
          </a:p>
          <a:p>
            <a:pPr lvl="1"/>
            <a:r>
              <a:rPr lang="en-US"/>
              <a:t>Act:</a:t>
            </a:r>
          </a:p>
          <a:p>
            <a:pPr lvl="2"/>
            <a:r>
              <a:rPr lang="en-US"/>
              <a:t>Multiple rounds of education, assistance with adding </a:t>
            </a:r>
            <a:r>
              <a:rPr lang="en-US" err="1"/>
              <a:t>dotphrases</a:t>
            </a:r>
            <a:r>
              <a:rPr lang="en-US"/>
              <a:t> for providers, NBN resident orientation additions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EAAE8B-648E-C641-989D-43020018D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PDSA Cycles</a:t>
            </a:r>
          </a:p>
        </p:txBody>
      </p:sp>
    </p:spTree>
    <p:extLst>
      <p:ext uri="{BB962C8B-B14F-4D97-AF65-F5344CB8AC3E}">
        <p14:creationId xmlns:p14="http://schemas.microsoft.com/office/powerpoint/2010/main" val="14066918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B008958-F34D-3347-8B51-849416AD07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PDSA Cycle 2 – Educating RN staff about EOS and antibiotic use</a:t>
            </a:r>
          </a:p>
          <a:p>
            <a:pPr lvl="1"/>
            <a:r>
              <a:rPr lang="en-US"/>
              <a:t>Plan: </a:t>
            </a:r>
          </a:p>
          <a:p>
            <a:pPr lvl="2"/>
            <a:r>
              <a:rPr lang="en-US"/>
              <a:t>Reviewed information available from ILPQC</a:t>
            </a:r>
          </a:p>
          <a:p>
            <a:pPr lvl="2"/>
            <a:r>
              <a:rPr lang="en-US"/>
              <a:t>Recruited MD/APN to create education material</a:t>
            </a:r>
          </a:p>
          <a:p>
            <a:pPr lvl="2"/>
            <a:r>
              <a:rPr lang="en-US"/>
              <a:t>Engaged RN leadership </a:t>
            </a:r>
          </a:p>
          <a:p>
            <a:pPr lvl="1"/>
            <a:r>
              <a:rPr lang="en-US"/>
              <a:t>Do:</a:t>
            </a:r>
          </a:p>
          <a:p>
            <a:pPr lvl="2"/>
            <a:r>
              <a:rPr lang="en-US"/>
              <a:t>Education material completed – multiple rounds of edits</a:t>
            </a:r>
          </a:p>
          <a:p>
            <a:pPr lvl="2"/>
            <a:r>
              <a:rPr lang="en-US"/>
              <a:t>Education uploaded into </a:t>
            </a:r>
            <a:r>
              <a:rPr lang="en-US" err="1"/>
              <a:t>healthstream</a:t>
            </a:r>
            <a:endParaRPr lang="en-US"/>
          </a:p>
          <a:p>
            <a:pPr lvl="2"/>
            <a:r>
              <a:rPr lang="en-US"/>
              <a:t>RN leadership assigned education as appropriate</a:t>
            </a:r>
          </a:p>
          <a:p>
            <a:pPr lvl="1"/>
            <a:r>
              <a:rPr lang="en-US"/>
              <a:t>Study:</a:t>
            </a:r>
          </a:p>
          <a:p>
            <a:pPr lvl="2"/>
            <a:r>
              <a:rPr lang="en-US"/>
              <a:t>Monitored completion rates of education</a:t>
            </a:r>
          </a:p>
          <a:p>
            <a:pPr lvl="1"/>
            <a:r>
              <a:rPr lang="en-US"/>
              <a:t>Act:</a:t>
            </a:r>
          </a:p>
          <a:p>
            <a:pPr lvl="2"/>
            <a:r>
              <a:rPr lang="en-US"/>
              <a:t>Email reminders sent when needed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AEBFCC-1F04-8149-A100-66E128032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PDSA Cycles Cont.</a:t>
            </a:r>
          </a:p>
        </p:txBody>
      </p:sp>
    </p:spTree>
    <p:extLst>
      <p:ext uri="{BB962C8B-B14F-4D97-AF65-F5344CB8AC3E}">
        <p14:creationId xmlns:p14="http://schemas.microsoft.com/office/powerpoint/2010/main" val="6013570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5D1BA63-FD4A-3643-BA42-BBBE3A490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898" y="1236984"/>
            <a:ext cx="10340205" cy="4384031"/>
          </a:xfrm>
        </p:spPr>
        <p:txBody>
          <a:bodyPr/>
          <a:lstStyle/>
          <a:p>
            <a:r>
              <a:rPr lang="en-US"/>
              <a:t>PDSA Cycle 3 – Automating 36 hour stop times</a:t>
            </a:r>
          </a:p>
          <a:p>
            <a:pPr lvl="1"/>
            <a:r>
              <a:rPr lang="en-US"/>
              <a:t>Plan:</a:t>
            </a:r>
          </a:p>
          <a:p>
            <a:pPr lvl="2"/>
            <a:r>
              <a:rPr lang="en-US"/>
              <a:t>Extra doses given unintentionally with current process (reliance on provider to place manual stop times)</a:t>
            </a:r>
          </a:p>
          <a:p>
            <a:pPr lvl="2"/>
            <a:r>
              <a:rPr lang="en-US"/>
              <a:t>Edit admission order sets for EOS to include automated stop times</a:t>
            </a:r>
          </a:p>
          <a:p>
            <a:pPr lvl="1"/>
            <a:r>
              <a:rPr lang="en-US"/>
              <a:t>Do:</a:t>
            </a:r>
          </a:p>
          <a:p>
            <a:pPr lvl="2"/>
            <a:r>
              <a:rPr lang="en-US"/>
              <a:t>Submitted proposal and request to update order sets in Epic</a:t>
            </a:r>
          </a:p>
          <a:p>
            <a:pPr lvl="2"/>
            <a:r>
              <a:rPr lang="en-US"/>
              <a:t>Approved by hospital P&amp;T committee</a:t>
            </a:r>
          </a:p>
          <a:p>
            <a:pPr lvl="1"/>
            <a:r>
              <a:rPr lang="en-US"/>
              <a:t>Study:</a:t>
            </a:r>
          </a:p>
          <a:p>
            <a:pPr lvl="2"/>
            <a:r>
              <a:rPr lang="en-US"/>
              <a:t>Real time monitoring – found instead of 36 hour r/o had been changed to 36 doses of amp</a:t>
            </a:r>
          </a:p>
          <a:p>
            <a:pPr lvl="2"/>
            <a:r>
              <a:rPr lang="en-US"/>
              <a:t>Monitored impact on 36 hour r/o courses</a:t>
            </a:r>
          </a:p>
          <a:p>
            <a:pPr lvl="1"/>
            <a:r>
              <a:rPr lang="en-US"/>
              <a:t>Act:</a:t>
            </a:r>
          </a:p>
          <a:p>
            <a:pPr lvl="2"/>
            <a:r>
              <a:rPr lang="en-US"/>
              <a:t>Resubmitted for </a:t>
            </a:r>
            <a:r>
              <a:rPr lang="en-US" b="1"/>
              <a:t>36 hour </a:t>
            </a:r>
            <a:r>
              <a:rPr lang="en-US"/>
              <a:t>change</a:t>
            </a:r>
          </a:p>
          <a:p>
            <a:pPr lvl="2"/>
            <a:r>
              <a:rPr lang="en-US"/>
              <a:t>Reviewed audits for indications for antibiotics &gt; 36 hours, provided individualized feedback if needed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EA28AB-14C7-3D4C-AA51-24886DA9E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PDSA Cycles Cont.</a:t>
            </a:r>
          </a:p>
        </p:txBody>
      </p:sp>
    </p:spTree>
    <p:extLst>
      <p:ext uri="{BB962C8B-B14F-4D97-AF65-F5344CB8AC3E}">
        <p14:creationId xmlns:p14="http://schemas.microsoft.com/office/powerpoint/2010/main" val="29910423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285228-D6EC-B24A-A655-46E29799FD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PDSA Cycle 4 – Ensuring parental education</a:t>
            </a:r>
          </a:p>
          <a:p>
            <a:pPr lvl="1"/>
            <a:r>
              <a:rPr lang="en-US"/>
              <a:t>Plan:</a:t>
            </a:r>
          </a:p>
          <a:p>
            <a:pPr lvl="2"/>
            <a:r>
              <a:rPr lang="en-US"/>
              <a:t>Gathered resources from ILPQC website</a:t>
            </a:r>
          </a:p>
          <a:p>
            <a:pPr lvl="2"/>
            <a:r>
              <a:rPr lang="en-US"/>
              <a:t>Group discussed best way to disseminate – educational papers approved by OSF</a:t>
            </a:r>
          </a:p>
          <a:p>
            <a:pPr lvl="2"/>
            <a:r>
              <a:rPr lang="en-US"/>
              <a:t>Planning for pharmacist on weekdays in NICU, RN/provider in NBN and NICU on weekends</a:t>
            </a:r>
          </a:p>
          <a:p>
            <a:pPr lvl="2"/>
            <a:r>
              <a:rPr lang="en-US"/>
              <a:t>Epic dot phrase to include educational component for documentation purposes</a:t>
            </a:r>
          </a:p>
          <a:p>
            <a:pPr lvl="1"/>
            <a:r>
              <a:rPr lang="en-US"/>
              <a:t>Do:</a:t>
            </a:r>
          </a:p>
          <a:p>
            <a:pPr lvl="2"/>
            <a:r>
              <a:rPr lang="en-US"/>
              <a:t>Enacted plan above</a:t>
            </a:r>
          </a:p>
          <a:p>
            <a:pPr lvl="2"/>
            <a:r>
              <a:rPr lang="en-US"/>
              <a:t>Forms placed into online portal for ease of printing throughout the OSF ministry</a:t>
            </a:r>
          </a:p>
          <a:p>
            <a:pPr lvl="1"/>
            <a:r>
              <a:rPr lang="en-US"/>
              <a:t>Study:</a:t>
            </a:r>
          </a:p>
          <a:p>
            <a:pPr lvl="2"/>
            <a:r>
              <a:rPr lang="en-US"/>
              <a:t>Analyzed for gaps in above process through redcap audits</a:t>
            </a:r>
          </a:p>
          <a:p>
            <a:pPr lvl="1"/>
            <a:r>
              <a:rPr lang="en-US"/>
              <a:t>Act:</a:t>
            </a:r>
          </a:p>
          <a:p>
            <a:pPr lvl="2"/>
            <a:r>
              <a:rPr lang="en-US"/>
              <a:t>Re-education regarding utilization of dot phrase and documentation for providers and RNs</a:t>
            </a:r>
          </a:p>
          <a:p>
            <a:pPr lvl="2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3FD561-60EC-A547-8512-A393B7241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PDSA Cycles </a:t>
            </a:r>
            <a:r>
              <a:rPr lang="en-US" err="1"/>
              <a:t>Cont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160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5162643-2A9D-CB34-36A5-263132BB03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136772-1F9B-EF3E-886B-D36AB3A0F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Illinois Perinatal Quality Collaborative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C054CB-91FB-456E-90BF-BFCCEA0B96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7033E4B-E3EB-3D46-B2D8-3159663620FA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0959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F2042C-1CB5-3240-86E8-EFDFB1502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Outcomes</a:t>
            </a: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05767E7-4DF2-AA48-AF1C-BEA242B7B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990" y="1061337"/>
            <a:ext cx="11266102" cy="501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4801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00B81783-7C96-F14A-AFDC-68750E0B6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815" y="1280436"/>
            <a:ext cx="9278371" cy="4384031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B3F9CDB-A739-1647-87B1-50BD9491E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898" y="493382"/>
            <a:ext cx="10340205" cy="567955"/>
          </a:xfrm>
        </p:spPr>
        <p:txBody>
          <a:bodyPr>
            <a:normAutofit/>
          </a:bodyPr>
          <a:lstStyle/>
          <a:p>
            <a:r>
              <a:rPr lang="en-US"/>
              <a:t>Outcomes cont.</a:t>
            </a:r>
          </a:p>
        </p:txBody>
      </p:sp>
    </p:spTree>
    <p:extLst>
      <p:ext uri="{BB962C8B-B14F-4D97-AF65-F5344CB8AC3E}">
        <p14:creationId xmlns:p14="http://schemas.microsoft.com/office/powerpoint/2010/main" val="20832605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DD811F-ADC9-7B46-8A68-979940DD8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898" y="282367"/>
            <a:ext cx="10340205" cy="567955"/>
          </a:xfrm>
        </p:spPr>
        <p:txBody>
          <a:bodyPr>
            <a:normAutofit fontScale="90000"/>
          </a:bodyPr>
          <a:lstStyle/>
          <a:p>
            <a:r>
              <a:rPr lang="en-US"/>
              <a:t>Antibiotic Usage – Patients &gt; 35 weeks antibiotics started in first 72 hours of life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934143"/>
              </p:ext>
            </p:extLst>
          </p:nvPr>
        </p:nvGraphicFramePr>
        <p:xfrm>
          <a:off x="925898" y="1280436"/>
          <a:ext cx="10340205" cy="43840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050623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E200DDC7-49FD-7B4E-B983-69C35BBEC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710" y="1280436"/>
            <a:ext cx="9582580" cy="4384031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637F314-4A66-0447-B72B-137B98950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898" y="493382"/>
            <a:ext cx="10340205" cy="567955"/>
          </a:xfrm>
        </p:spPr>
        <p:txBody>
          <a:bodyPr>
            <a:normAutofit/>
          </a:bodyPr>
          <a:lstStyle/>
          <a:p>
            <a:r>
              <a:rPr lang="en-US"/>
              <a:t>Outcomes cont.</a:t>
            </a:r>
          </a:p>
        </p:txBody>
      </p:sp>
    </p:spTree>
    <p:extLst>
      <p:ext uri="{BB962C8B-B14F-4D97-AF65-F5344CB8AC3E}">
        <p14:creationId xmlns:p14="http://schemas.microsoft.com/office/powerpoint/2010/main" val="16459332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4327A4B3-D01D-3B46-A815-D2A57215C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815" y="1280436"/>
            <a:ext cx="9278371" cy="4384031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C593CF7-20D6-A24D-BDB2-D827D55E1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898" y="493382"/>
            <a:ext cx="10340205" cy="567955"/>
          </a:xfrm>
        </p:spPr>
        <p:txBody>
          <a:bodyPr>
            <a:normAutofit/>
          </a:bodyPr>
          <a:lstStyle/>
          <a:p>
            <a:r>
              <a:rPr lang="en-US"/>
              <a:t>Outcomes cont.</a:t>
            </a:r>
          </a:p>
        </p:txBody>
      </p:sp>
    </p:spTree>
    <p:extLst>
      <p:ext uri="{BB962C8B-B14F-4D97-AF65-F5344CB8AC3E}">
        <p14:creationId xmlns:p14="http://schemas.microsoft.com/office/powerpoint/2010/main" val="17789000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9706E0D-E848-4A4D-B175-5C9383288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898" y="258921"/>
            <a:ext cx="10340205" cy="567955"/>
          </a:xfrm>
        </p:spPr>
        <p:txBody>
          <a:bodyPr>
            <a:normAutofit fontScale="90000"/>
          </a:bodyPr>
          <a:lstStyle/>
          <a:p>
            <a:r>
              <a:rPr lang="en-US"/>
              <a:t>Antibiotic Usage – Patients &lt; 35 weeks antibiotics started in first 72 hours of life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3492193"/>
              </p:ext>
            </p:extLst>
          </p:nvPr>
        </p:nvGraphicFramePr>
        <p:xfrm>
          <a:off x="925898" y="1280436"/>
          <a:ext cx="10340205" cy="43840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07249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5BF325F-843D-8E4C-9E79-F9C10261C7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Working on late onset sepsis order set into Epic</a:t>
            </a:r>
          </a:p>
          <a:p>
            <a:r>
              <a:rPr lang="en-US"/>
              <a:t>Working on standardizing a LOS dot phrase into Epic</a:t>
            </a:r>
          </a:p>
          <a:p>
            <a:r>
              <a:rPr lang="en-US"/>
              <a:t>Reducing CLABSI</a:t>
            </a:r>
          </a:p>
          <a:p>
            <a:endParaRPr lang="en-US"/>
          </a:p>
          <a:p>
            <a:pPr marL="0" indent="0">
              <a:buNone/>
            </a:pPr>
            <a:r>
              <a:rPr lang="en-US"/>
              <a:t>HUGE Thank you to team at OSF</a:t>
            </a:r>
          </a:p>
          <a:p>
            <a:pPr>
              <a:buFontTx/>
              <a:buChar char="-"/>
            </a:pPr>
            <a:r>
              <a:rPr lang="en-US"/>
              <a:t>Dr </a:t>
            </a:r>
            <a:r>
              <a:rPr lang="en-US" err="1"/>
              <a:t>Shallat</a:t>
            </a:r>
            <a:endParaRPr lang="en-US"/>
          </a:p>
          <a:p>
            <a:pPr>
              <a:buFontTx/>
              <a:buChar char="-"/>
            </a:pPr>
            <a:r>
              <a:rPr lang="en-US"/>
              <a:t>NBN, NICC, and NICU Nursing educators</a:t>
            </a:r>
          </a:p>
          <a:p>
            <a:pPr>
              <a:buFontTx/>
              <a:buChar char="-"/>
            </a:pPr>
            <a:r>
              <a:rPr lang="en-US"/>
              <a:t>NICU pharmacists</a:t>
            </a:r>
          </a:p>
          <a:p>
            <a:pPr>
              <a:buFontTx/>
              <a:buChar char="-"/>
            </a:pPr>
            <a:r>
              <a:rPr lang="en-US"/>
              <a:t>APNs, Neos, Residents</a:t>
            </a:r>
          </a:p>
          <a:p>
            <a:pPr>
              <a:buFontTx/>
              <a:buChar char="-"/>
            </a:pPr>
            <a:r>
              <a:rPr lang="en-US"/>
              <a:t>Parents and babies!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07BAF1-6F66-3548-84C2-4AF3319DF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42611167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42713" y="2421452"/>
            <a:ext cx="9365380" cy="2014679"/>
          </a:xfrm>
          <a:noFill/>
        </p:spPr>
        <p:txBody>
          <a:bodyPr/>
          <a:lstStyle/>
          <a:p>
            <a:r>
              <a:rPr lang="en-US">
                <a:ea typeface="Lato Medium"/>
                <a:cs typeface="Lato Medium"/>
              </a:rPr>
              <a:t>BASIC Team Talk:</a:t>
            </a:r>
            <a:br>
              <a:rPr lang="en-US">
                <a:ea typeface="Lato Medium"/>
                <a:cs typeface="Lato Medium"/>
              </a:rPr>
            </a:br>
            <a:r>
              <a:rPr lang="en-US">
                <a:ea typeface="+mj-lt"/>
                <a:cs typeface="+mj-lt"/>
              </a:rPr>
              <a:t>Advocate Children's Hospital</a:t>
            </a:r>
            <a:br>
              <a:rPr lang="en-US">
                <a:ea typeface="+mj-lt"/>
                <a:cs typeface="+mj-lt"/>
              </a:rPr>
            </a:br>
            <a:r>
              <a:rPr lang="en-US">
                <a:ea typeface="+mj-lt"/>
                <a:cs typeface="+mj-lt"/>
              </a:rPr>
              <a:t>Oak Lawn, IL </a:t>
            </a:r>
            <a:br>
              <a:rPr lang="en-US" b="0">
                <a:ea typeface="+mj-lt"/>
                <a:cs typeface="+mj-lt"/>
              </a:rPr>
            </a:br>
            <a:r>
              <a:rPr lang="en-US" sz="2400" b="0">
                <a:ea typeface="+mj-lt"/>
                <a:cs typeface="+mj-lt"/>
              </a:rPr>
              <a:t>Laura Jester MSN, APN, ACNS-BC, RN-BC, Clinical Practice Specialist</a:t>
            </a:r>
            <a:br>
              <a:rPr lang="en-US" sz="2400" b="0">
                <a:ea typeface="+mj-lt"/>
                <a:cs typeface="+mj-lt"/>
              </a:rPr>
            </a:br>
            <a:r>
              <a:rPr lang="en-US" sz="2400" b="0">
                <a:ea typeface="+mj-lt"/>
                <a:cs typeface="+mj-lt"/>
              </a:rPr>
              <a:t>Paul Kasprzak, Clinical pharmacy specialist</a:t>
            </a:r>
            <a:endParaRPr lang="en-US" sz="2400"/>
          </a:p>
          <a:p>
            <a:r>
              <a:rPr lang="en-US" sz="2400" b="0">
                <a:ea typeface="+mj-lt"/>
                <a:cs typeface="+mj-lt"/>
              </a:rPr>
              <a:t>Melissa Sheeran, MCO Postpartum</a:t>
            </a:r>
            <a:endParaRPr lang="en-US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97033E4B-E3EB-3D46-B2D8-3159663620FA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114800" cy="365125"/>
          </a:xfrm>
        </p:spPr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9505607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D48FD813-9D5D-D851-6190-9F7995BCEE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t="259" r="-1" b="-1"/>
          <a:stretch/>
        </p:blipFill>
        <p:spPr>
          <a:xfrm>
            <a:off x="-34099" y="-1"/>
            <a:ext cx="12188932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89012F3-E872-4965-8202-7945C4E70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89239" y="-389238"/>
            <a:ext cx="6858000" cy="76364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F4E56A8-93D5-4BE3-AE61-84677331A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A42DB23F-578C-4EE7-8963-3BA228C67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524" y="3205874"/>
            <a:ext cx="12188952" cy="3652125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2E8786-A1F9-4664-B7E1-094ACD54DD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600" y="732032"/>
            <a:ext cx="6650871" cy="2736390"/>
          </a:xfrm>
        </p:spPr>
        <p:txBody>
          <a:bodyPr anchor="t">
            <a:normAutofit/>
          </a:bodyPr>
          <a:lstStyle/>
          <a:p>
            <a:r>
              <a:rPr lang="en-US" sz="8000">
                <a:solidFill>
                  <a:srgbClr val="FFFFFF"/>
                </a:solidFill>
              </a:rPr>
              <a:t>Antibiotic </a:t>
            </a:r>
            <a:br>
              <a:rPr lang="en-US" sz="8000">
                <a:solidFill>
                  <a:srgbClr val="FFFFFF"/>
                </a:solidFill>
              </a:rPr>
            </a:br>
            <a:r>
              <a:rPr lang="en-US" sz="8000">
                <a:solidFill>
                  <a:srgbClr val="FFFFFF"/>
                </a:solidFill>
              </a:rPr>
              <a:t>Stewardship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DE6DF2-2D8C-441D-9DD3-81ABED51E4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96565" y="4201721"/>
            <a:ext cx="4986084" cy="1949813"/>
          </a:xfrm>
        </p:spPr>
        <p:txBody>
          <a:bodyPr anchor="b"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Advocate Aurora Health System</a:t>
            </a:r>
          </a:p>
          <a:p>
            <a:pPr algn="r"/>
            <a:r>
              <a:rPr lang="en-US">
                <a:solidFill>
                  <a:srgbClr val="FFFFFF"/>
                </a:solidFill>
              </a:rPr>
              <a:t>Christ Hospital</a:t>
            </a:r>
          </a:p>
          <a:p>
            <a:pPr algn="r"/>
            <a:r>
              <a:rPr lang="en-US">
                <a:solidFill>
                  <a:srgbClr val="FFFFFF"/>
                </a:solidFill>
              </a:rPr>
              <a:t>Advocate Children's Hospital</a:t>
            </a:r>
          </a:p>
          <a:p>
            <a:pPr algn="r"/>
            <a:r>
              <a:rPr lang="en-US">
                <a:solidFill>
                  <a:srgbClr val="FFFFFF"/>
                </a:solidFill>
              </a:rPr>
              <a:t>Oak Lawn Campus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D492A0C-1773-477B-83B5-C707CB057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570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251CE4-C90B-4AD4-A397-E7D9E82661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1" r="-1" b="-1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16CE5F4-847C-4ED9-B1CC-548D9F784F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138" b="3798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E1A0-C8D9-49B7-92FB-502D509E06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735" r="7688" b="-2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23018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ILPQC 10</a:t>
            </a:r>
            <a:r>
              <a:rPr lang="en-US" baseline="30000"/>
              <a:t>th</a:t>
            </a:r>
            <a:r>
              <a:rPr lang="en-US"/>
              <a:t> Annual Conference Webpage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" y="1479348"/>
            <a:ext cx="10972800" cy="4159280"/>
          </a:xfrm>
          <a:prstGeom prst="rect">
            <a:avLst/>
          </a:prstGeom>
        </p:spPr>
      </p:pic>
      <p:sp>
        <p:nvSpPr>
          <p:cNvPr id="10" name="Google Shape;369;p16"/>
          <p:cNvSpPr txBox="1">
            <a:spLocks/>
          </p:cNvSpPr>
          <p:nvPr/>
        </p:nvSpPr>
        <p:spPr>
          <a:xfrm>
            <a:off x="0" y="5638628"/>
            <a:ext cx="12192000" cy="46640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rgbClr val="F58466"/>
              </a:buClr>
              <a:buSzPts val="3200"/>
              <a:buNone/>
            </a:pPr>
            <a:r>
              <a:rPr lang="en-US" sz="3000" b="1">
                <a:solidFill>
                  <a:schemeClr val="accent1"/>
                </a:solidFill>
              </a:rPr>
              <a:t>Register here // Reserve Hotel Room // AC Teams Survey // Poster Abstract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7609" y="4362138"/>
            <a:ext cx="1294791" cy="127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1850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0">
              <a:schemeClr val="accent5">
                <a:lumMod val="7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341279-37A6-41EA-AF97-F6E1DE738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18" y="228738"/>
            <a:ext cx="11378707" cy="640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119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0">
              <a:schemeClr val="accent5">
                <a:lumMod val="7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1AA5D-7645-4DA9-9D48-B9B7E6E536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600" y="464949"/>
            <a:ext cx="10506991" cy="1348353"/>
          </a:xfrm>
        </p:spPr>
        <p:txBody>
          <a:bodyPr/>
          <a:lstStyle/>
          <a:p>
            <a:pPr algn="ctr"/>
            <a:r>
              <a:rPr lang="en-US" sz="4400"/>
              <a:t>Neonatal Sepsis Screening Mother/Baby Unit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5473B6-728C-4888-A000-CCAF6D644E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600" y="1937289"/>
            <a:ext cx="10506991" cy="3942303"/>
          </a:xfrm>
        </p:spPr>
        <p:txBody>
          <a:bodyPr>
            <a:normAutofit fontScale="62500" lnSpcReduction="2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/>
              <a:t>All RNs were educated on the process in November/December 2020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/>
              <a:t>Sepsis screening went live Jan 4, 2021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/>
              <a:t>At first, L&amp;D RN calculate one-time sepsis risk score on newborns &gt;35 weeks.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/>
              <a:t>As of 8/31/2021 the Neonatal Sepsis Risk Calculator runs automatically 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/>
              <a:t>If the baby is at high risk for sepsis, a pop-up BPA will fire when the calculator is complete, and the physician must be notified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/>
              <a:t>Depending on BPA recommendations, the physician may watch and wait during the 4-hour transition period or may order CBC, blood cultures and antibiotics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/>
              <a:t>At 4 hours of life-RN will perform and document a set of VS and perform a neonatal sepsis classification assessment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/>
              <a:t>If the baby is classified as </a:t>
            </a:r>
            <a:r>
              <a:rPr lang="en-US" sz="2400" i="1"/>
              <a:t>Well Appearing</a:t>
            </a:r>
            <a:r>
              <a:rPr lang="en-US" sz="2400"/>
              <a:t>, RN will document vital signs and a Sepsis Classification every shift thereafter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/>
              <a:t>If at any time the baby is classified as </a:t>
            </a:r>
            <a:r>
              <a:rPr lang="en-US" sz="2400" i="1"/>
              <a:t>Equivocal</a:t>
            </a:r>
            <a:r>
              <a:rPr lang="en-US" sz="2400"/>
              <a:t>, the physician is notified for further orders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/>
              <a:t>If a high-risk BPA fires, the system also automatically adds a Newborn Sepsis Care Plan and teaching points to the Education record of the newborn’s chart.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8173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0">
              <a:schemeClr val="accent5">
                <a:lumMod val="7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7393E-D40B-4811-86CB-E0D322063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673768"/>
            <a:ext cx="10634472" cy="1325513"/>
          </a:xfrm>
        </p:spPr>
        <p:txBody>
          <a:bodyPr/>
          <a:lstStyle/>
          <a:p>
            <a:pPr algn="ctr"/>
            <a:r>
              <a:rPr lang="en-US" sz="4000"/>
              <a:t>AAH Children’s Hospital Antibiotic Stewardship Initiatives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789D3-678A-4A61-97BE-9B5305677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2538663"/>
            <a:ext cx="10506991" cy="3645569"/>
          </a:xfrm>
        </p:spPr>
        <p:txBody>
          <a:bodyPr>
            <a:normAutofit fontScale="92500" lnSpcReduction="10000"/>
          </a:bodyPr>
          <a:lstStyle/>
          <a:p>
            <a:r>
              <a:rPr lang="en-US" sz="3200"/>
              <a:t>Goals</a:t>
            </a:r>
          </a:p>
          <a:p>
            <a:pPr lvl="1"/>
            <a:r>
              <a:rPr lang="en-US" sz="2800"/>
              <a:t>Reduce antibiotic usage rate</a:t>
            </a:r>
          </a:p>
          <a:p>
            <a:pPr lvl="2"/>
            <a:r>
              <a:rPr lang="en-US" sz="2400"/>
              <a:t>AAH reduced antibiotic usage rate by 33% with initiatives implemented from 2016 to 2019</a:t>
            </a:r>
          </a:p>
          <a:p>
            <a:pPr lvl="2"/>
            <a:r>
              <a:rPr lang="en-US" sz="2400"/>
              <a:t>Developed pathways with specific duration of therapy</a:t>
            </a:r>
          </a:p>
          <a:p>
            <a:pPr lvl="1"/>
            <a:r>
              <a:rPr lang="en-US" sz="2800"/>
              <a:t>Reduce antibiotic resistance </a:t>
            </a:r>
          </a:p>
          <a:p>
            <a:pPr lvl="2"/>
            <a:r>
              <a:rPr lang="en-US" sz="2400"/>
              <a:t>Utilize agent with appropriately narrow coverage </a:t>
            </a:r>
          </a:p>
          <a:p>
            <a:pPr lvl="2"/>
            <a:r>
              <a:rPr lang="en-US" sz="2400"/>
              <a:t>Reduce overuse of broad-spectrum agents (Vancomycin, 3</a:t>
            </a:r>
            <a:r>
              <a:rPr lang="en-US" sz="2400" baseline="30000"/>
              <a:t>rd</a:t>
            </a:r>
            <a:r>
              <a:rPr lang="en-US" sz="2400"/>
              <a:t> generation cephalosporins)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1761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0">
              <a:schemeClr val="accent5">
                <a:lumMod val="7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654AC-270F-44BD-A396-6C8838695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553454"/>
            <a:ext cx="10634472" cy="1337339"/>
          </a:xfrm>
        </p:spPr>
        <p:txBody>
          <a:bodyPr/>
          <a:lstStyle/>
          <a:p>
            <a:pPr algn="ctr"/>
            <a:r>
              <a:rPr lang="en-US" sz="4400"/>
              <a:t>AAH Children’s Hospital Antibiotic Stewardship Initiatives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4887D-A8C4-45F8-9537-857E99DEA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081" y="1890793"/>
            <a:ext cx="10506991" cy="4413754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Early Onset Sepsis (EOS)</a:t>
            </a:r>
          </a:p>
          <a:p>
            <a:pPr marL="1028700" lvl="1" indent="-342900"/>
            <a:r>
              <a:rPr lang="en-US"/>
              <a:t>36 hour auto-stop on antibiotics (Ampicillin/Gentamicin) ordered through NICU admission order set.</a:t>
            </a:r>
          </a:p>
          <a:p>
            <a:pPr marL="1028700" lvl="1" indent="-342900"/>
            <a:r>
              <a:rPr lang="en-US"/>
              <a:t>Antibiotic time out on daily rounds.</a:t>
            </a:r>
          </a:p>
          <a:p>
            <a:pPr marL="1028700" lvl="1" indent="-342900"/>
            <a:r>
              <a:rPr lang="en-US"/>
              <a:t>Reduce empiric use of 3rd generation cephalosporins for EOS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Late Onset Sepsis (LOS)</a:t>
            </a:r>
          </a:p>
          <a:p>
            <a:pPr marL="1028700" lvl="1" indent="-342900"/>
            <a:r>
              <a:rPr lang="en-US"/>
              <a:t>Developed algorithm using oxacillin/gentamicin for the empiric treatment of LOS.</a:t>
            </a:r>
          </a:p>
          <a:p>
            <a:pPr marL="1028700" lvl="1" indent="-342900"/>
            <a:r>
              <a:rPr lang="en-US"/>
              <a:t>Goal of reducing empiric vancomycin use.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Necrotizing Enterocolitis (NEC) and Ventilator Associated Events (VAE)</a:t>
            </a:r>
          </a:p>
          <a:p>
            <a:pPr marL="1028700" lvl="1" indent="-342900"/>
            <a:r>
              <a:rPr lang="en-US"/>
              <a:t>Developed pathways to streamline empiric and definitive treatment of NEC and VAE.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Surgical prophylaxis guidelines</a:t>
            </a:r>
          </a:p>
          <a:p>
            <a:pPr marL="1028700" lvl="1" indent="-342900"/>
            <a:r>
              <a:rPr lang="en-US"/>
              <a:t>Developed guideline recommending antibiotic choice and duration for Surgical prophylaxis.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8970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0">
              <a:schemeClr val="accent5">
                <a:lumMod val="7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32C07-CBA1-4AB7-8A2A-B836E33E2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563056"/>
            <a:ext cx="10634472" cy="1461688"/>
          </a:xfrm>
        </p:spPr>
        <p:txBody>
          <a:bodyPr/>
          <a:lstStyle/>
          <a:p>
            <a:pPr algn="ctr"/>
            <a:r>
              <a:rPr lang="en-US" sz="4400"/>
              <a:t>AAH Children’s Hospital Antibiotic Stewardship History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BA0C7F0F-4A0C-4990-A11D-90A0B91C8D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9943" y="1991925"/>
            <a:ext cx="8599713" cy="430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3999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0">
              <a:schemeClr val="accent5">
                <a:lumMod val="7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EEF50-9988-4640-9186-C3E8B3F95D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600" y="495947"/>
            <a:ext cx="10506991" cy="635430"/>
          </a:xfrm>
        </p:spPr>
        <p:txBody>
          <a:bodyPr/>
          <a:lstStyle/>
          <a:p>
            <a:pPr algn="ctr"/>
            <a:r>
              <a:rPr lang="en-US" sz="4400"/>
              <a:t>Early Onset Sepsis Pathway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BE765F-3F40-44CA-B6BA-0FFE726DBD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600" y="1363851"/>
            <a:ext cx="10506991" cy="5176434"/>
          </a:xfrm>
        </p:spPr>
        <p:txBody>
          <a:bodyPr>
            <a:normAutofit fontScale="3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5500"/>
              <a:t>Utilize AAP criteria to determine if appropriate to start antibiotics</a:t>
            </a:r>
          </a:p>
          <a:p>
            <a:r>
              <a:rPr lang="en-US" sz="5500"/>
              <a:t>                   Less than 35weeks gestation</a:t>
            </a:r>
          </a:p>
          <a:p>
            <a:r>
              <a:rPr lang="en-US" sz="5500"/>
              <a:t>                         Pre-term labor, respiratory instability</a:t>
            </a:r>
          </a:p>
          <a:p>
            <a:r>
              <a:rPr lang="en-US" sz="5500"/>
              <a:t>                   35 weeks and greater</a:t>
            </a:r>
          </a:p>
          <a:p>
            <a:r>
              <a:rPr lang="en-US" sz="5500"/>
              <a:t>                         Use of sepsis risk calculator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5500"/>
              <a:t>Antibiotic agents and duration </a:t>
            </a:r>
          </a:p>
          <a:p>
            <a:r>
              <a:rPr lang="en-US" sz="5500"/>
              <a:t>	Less than 35 weeks</a:t>
            </a:r>
          </a:p>
          <a:p>
            <a:r>
              <a:rPr lang="en-US" sz="5500"/>
              <a:t>	      Ampicillin 50mg/kg/dose q12 hours x 3 doses. Gentamicin 5mg/kg/dose q36 hours x1</a:t>
            </a:r>
          </a:p>
          <a:p>
            <a:r>
              <a:rPr lang="en-US" sz="5500"/>
              <a:t>	      Provides 36 hours of coverage</a:t>
            </a:r>
          </a:p>
          <a:p>
            <a:r>
              <a:rPr lang="en-US" sz="5500"/>
              <a:t>	35 weeks and greater</a:t>
            </a:r>
          </a:p>
          <a:p>
            <a:r>
              <a:rPr lang="en-US" sz="5500"/>
              <a:t>                         Ampicillin 50mg/kg/dose q8 hours x 4 doses. Gentamicin 5mg/kg/dose q36 hr x1</a:t>
            </a:r>
          </a:p>
          <a:p>
            <a:r>
              <a:rPr lang="en-US" sz="5500"/>
              <a:t>                         Provides 36 hours of coverage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5500"/>
              <a:t>Antibiotic time out</a:t>
            </a:r>
          </a:p>
          <a:p>
            <a:r>
              <a:rPr lang="en-US" sz="5500"/>
              <a:t>	Discussion on daily rounds to evaluate clinical status and blood culture results at 36 hours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3053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F76FC8-C1E1-4D28-8B61-5075BAA2E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01614" y="-309966"/>
            <a:ext cx="14244666" cy="8012624"/>
          </a:xfrm>
          <a:prstGeom prst="rect">
            <a:avLst/>
          </a:prstGeom>
          <a:gradFill>
            <a:gsLst>
              <a:gs pos="0">
                <a:srgbClr val="7030A0"/>
              </a:gs>
              <a:gs pos="0">
                <a:schemeClr val="accent5">
                  <a:lumMod val="7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2935219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EF770D-3126-46A9-B1FE-8E42A5CE7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9638" y="-326571"/>
            <a:ext cx="13082208" cy="735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0708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01D6C-6791-4882-B834-8C37B7F0E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4469"/>
            <a:ext cx="12192000" cy="750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7341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415B5F-F746-49D1-A9A6-CA1372F4B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7334" y="-762000"/>
            <a:ext cx="13546667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235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>
                <a:ea typeface="Lato Medium"/>
                <a:cs typeface="Lato Medium"/>
              </a:rPr>
              <a:t>Call for Data for Award Recognitions</a:t>
            </a:r>
            <a:endParaRPr lang="en-US"/>
          </a:p>
        </p:txBody>
      </p:sp>
      <p:pic>
        <p:nvPicPr>
          <p:cNvPr id="9" name="Content Placeholder 8" descr="Data - Highway Sign image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464" y="1690688"/>
            <a:ext cx="3264965" cy="217392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sp>
        <p:nvSpPr>
          <p:cNvPr id="10" name="Google Shape;369;p16"/>
          <p:cNvSpPr txBox="1">
            <a:spLocks/>
          </p:cNvSpPr>
          <p:nvPr/>
        </p:nvSpPr>
        <p:spPr>
          <a:xfrm>
            <a:off x="461144" y="1412371"/>
            <a:ext cx="10605174" cy="372073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Clr>
                <a:srgbClr val="F58466"/>
              </a:buClr>
              <a:buSzPts val="3200"/>
            </a:pPr>
            <a:r>
              <a:rPr lang="en-US" sz="3200">
                <a:solidFill>
                  <a:srgbClr val="22262A"/>
                </a:solidFill>
              </a:rPr>
              <a:t>All Data Welcome!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Clr>
                <a:srgbClr val="F58466"/>
              </a:buClr>
              <a:buSzPts val="3200"/>
            </a:pPr>
            <a:r>
              <a:rPr lang="en-US" sz="2800">
                <a:solidFill>
                  <a:srgbClr val="22262A"/>
                </a:solidFill>
              </a:rPr>
              <a:t>MNO-OB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Clr>
                <a:srgbClr val="F58466"/>
              </a:buClr>
              <a:buSzPts val="3200"/>
            </a:pPr>
            <a:r>
              <a:rPr lang="en-US" sz="2800">
                <a:solidFill>
                  <a:srgbClr val="22262A"/>
                </a:solidFill>
              </a:rPr>
              <a:t>MNO-Neo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Clr>
                <a:srgbClr val="F58466"/>
              </a:buClr>
              <a:buSzPts val="3200"/>
            </a:pPr>
            <a:r>
              <a:rPr lang="en-US" sz="2800">
                <a:solidFill>
                  <a:srgbClr val="22262A"/>
                </a:solidFill>
              </a:rPr>
              <a:t>PVB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Clr>
                <a:srgbClr val="F58466"/>
              </a:buClr>
              <a:buSzPts val="3200"/>
            </a:pPr>
            <a:r>
              <a:rPr lang="en-US" sz="2800">
                <a:solidFill>
                  <a:srgbClr val="22262A"/>
                </a:solidFill>
              </a:rPr>
              <a:t>BASIC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Clr>
                <a:srgbClr val="F58466"/>
              </a:buClr>
              <a:buSzPts val="3200"/>
            </a:pPr>
            <a:r>
              <a:rPr lang="en-US" sz="2800">
                <a:solidFill>
                  <a:srgbClr val="22262A"/>
                </a:solidFill>
              </a:rPr>
              <a:t>BE 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F58466"/>
              </a:buClr>
              <a:buSzPts val="3200"/>
              <a:buNone/>
            </a:pPr>
            <a:endParaRPr lang="en-US" sz="3200">
              <a:solidFill>
                <a:srgbClr val="22262A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F58466"/>
              </a:buClr>
              <a:buSzPts val="3200"/>
            </a:pPr>
            <a:r>
              <a:rPr lang="en-US" sz="3200">
                <a:solidFill>
                  <a:srgbClr val="22262A"/>
                </a:solidFill>
                <a:ea typeface="Lato"/>
                <a:cs typeface="Lato"/>
              </a:rPr>
              <a:t>Review and </a:t>
            </a:r>
            <a:r>
              <a:rPr lang="en-US" sz="3200" u="sng">
                <a:solidFill>
                  <a:schemeClr val="accent1"/>
                </a:solidFill>
                <a:ea typeface="Lato"/>
                <a:cs typeface="Lato"/>
              </a:rPr>
              <a:t>Submit QI initiative data by Monday, September 19</a:t>
            </a:r>
            <a:r>
              <a:rPr lang="en-US" sz="3200" u="sng" baseline="30000">
                <a:solidFill>
                  <a:schemeClr val="accent1"/>
                </a:solidFill>
                <a:ea typeface="Lato"/>
                <a:cs typeface="Lato"/>
              </a:rPr>
              <a:t>th</a:t>
            </a:r>
            <a:r>
              <a:rPr lang="en-US" sz="3200" u="sng">
                <a:solidFill>
                  <a:schemeClr val="accent1"/>
                </a:solidFill>
                <a:ea typeface="Lato"/>
                <a:cs typeface="Lato"/>
              </a:rPr>
              <a:t> </a:t>
            </a:r>
            <a:r>
              <a:rPr lang="en-US" sz="3200">
                <a:solidFill>
                  <a:srgbClr val="22262A"/>
                </a:solidFill>
                <a:ea typeface="Lato"/>
                <a:cs typeface="Lato"/>
              </a:rPr>
              <a:t>to be considered for Quality Improvement Recognition.</a:t>
            </a:r>
            <a:endParaRPr lang="en-US" sz="3200">
              <a:solidFill>
                <a:srgbClr val="22262A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F58466"/>
              </a:buClr>
              <a:buSzPts val="3200"/>
            </a:pPr>
            <a:endParaRPr lang="en-US" sz="3200">
              <a:solidFill>
                <a:srgbClr val="22262A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F58466"/>
              </a:buClr>
              <a:buSzPts val="3200"/>
            </a:pPr>
            <a:endParaRPr lang="en-US" sz="3200">
              <a:solidFill>
                <a:srgbClr val="22262A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F58466"/>
              </a:buClr>
              <a:buSzPts val="3200"/>
            </a:pPr>
            <a:endParaRPr lang="en-US" sz="3200">
              <a:solidFill>
                <a:srgbClr val="22262A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F58466"/>
              </a:buClr>
              <a:buSzPts val="3200"/>
            </a:pPr>
            <a:endParaRPr lang="en-US" sz="3200">
              <a:solidFill>
                <a:srgbClr val="22262A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F58466"/>
              </a:buClr>
              <a:buSzPts val="3200"/>
              <a:buNone/>
            </a:pPr>
            <a:endParaRPr lang="en-US" sz="2800" b="1" u="sng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1720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BDB463-4285-25F1-9BC8-061CF3325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2488"/>
            <a:ext cx="2899189" cy="4363844"/>
          </a:xfrm>
        </p:spPr>
        <p:txBody>
          <a:bodyPr anchor="t">
            <a:normAutofit/>
          </a:bodyPr>
          <a:lstStyle/>
          <a:p>
            <a:r>
              <a:rPr lang="en-US" sz="4000">
                <a:solidFill>
                  <a:srgbClr val="FFFFFF"/>
                </a:solidFill>
                <a:ea typeface="Lato Medium"/>
                <a:cs typeface="Lato Medium"/>
              </a:rPr>
              <a:t>How do we turn these Team Talks into a Poster?</a:t>
            </a:r>
            <a:endParaRPr lang="en-US" sz="40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50A92-B13C-DF91-13AB-A77837FA49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0855" y="1412489"/>
            <a:ext cx="3427283" cy="43638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u="sng">
                <a:ea typeface="Lato"/>
                <a:cs typeface="Lato"/>
              </a:rPr>
              <a:t>OSF St. Francis Medical Center</a:t>
            </a:r>
            <a:endParaRPr lang="en-US" u="sng"/>
          </a:p>
          <a:p>
            <a:r>
              <a:rPr lang="en-US" sz="2200">
                <a:ea typeface="Lato"/>
                <a:cs typeface="Lato"/>
              </a:rPr>
              <a:t>Share the story of the OSF SFMC Driver Diagram</a:t>
            </a:r>
          </a:p>
          <a:p>
            <a:r>
              <a:rPr lang="en-US" sz="2200">
                <a:ea typeface="Lato"/>
                <a:cs typeface="Lato"/>
              </a:rPr>
              <a:t>Take one of the PDSA cycles and share the story </a:t>
            </a:r>
            <a:endParaRPr lang="en-US" sz="2200"/>
          </a:p>
          <a:p>
            <a:r>
              <a:rPr lang="en-US" sz="2200">
                <a:ea typeface="Lato"/>
                <a:cs typeface="Lato"/>
              </a:rPr>
              <a:t>Utilize the data shared through graphs</a:t>
            </a:r>
            <a:endParaRPr lang="en-US" sz="2200"/>
          </a:p>
        </p:txBody>
      </p:sp>
      <p:cxnSp>
        <p:nvCxnSpPr>
          <p:cNvPr id="9" name="Straight Connector 12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753FD7-8C88-6A8D-CE7D-061589A25C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39698" y="1412489"/>
            <a:ext cx="3566794" cy="436384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u="sng">
                <a:ea typeface="Lato"/>
                <a:cs typeface="Lato"/>
              </a:rPr>
              <a:t>Advocate Children's Hospital-Oak Lawn</a:t>
            </a:r>
          </a:p>
          <a:p>
            <a:pPr marL="342900" indent="-342900"/>
            <a:r>
              <a:rPr lang="en-US" sz="2200">
                <a:ea typeface="+mn-lt"/>
                <a:cs typeface="+mn-lt"/>
              </a:rPr>
              <a:t>Share project of implementing neonatal sepsis screening in MBU</a:t>
            </a:r>
          </a:p>
          <a:p>
            <a:r>
              <a:rPr lang="en-US" sz="2200">
                <a:ea typeface="+mn-lt"/>
                <a:cs typeface="+mn-lt"/>
              </a:rPr>
              <a:t>Take one of the antibioitic stewardship initiatives and share the project details</a:t>
            </a:r>
          </a:p>
          <a:p>
            <a:r>
              <a:rPr lang="en-US" sz="2200">
                <a:ea typeface="Lato"/>
                <a:cs typeface="Calibri"/>
              </a:rPr>
              <a:t>Share the visuals, share the pathways, and share the data</a:t>
            </a:r>
          </a:p>
          <a:p>
            <a:pPr marL="342900" indent="-342900"/>
            <a:endParaRPr lang="en-US" sz="2000">
              <a:ea typeface="Lato"/>
              <a:cs typeface="Calibri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F65419-0006-DAB5-04A4-0E649C8E1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0854" y="6356350"/>
            <a:ext cx="4059047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/>
              <a:t>Illinois Perinatal Quality Collaborative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E9AEF0-E895-29CC-B70A-71DF08B1E3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02366" y="6356350"/>
            <a:ext cx="215143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7033E4B-E3EB-3D46-B2D8-3159663620FA}" type="slidenum">
              <a:rPr lang="en-US" dirty="0" smtClean="0"/>
              <a:pPr>
                <a:spcAft>
                  <a:spcPts val="600"/>
                </a:spcAft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160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Lato Medium"/>
                <a:cs typeface="Lato Medium"/>
              </a:rPr>
              <a:t>Wrap-up  </a:t>
            </a:r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1918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>
                <a:ea typeface="Lato Medium"/>
                <a:cs typeface="Lato Medium"/>
              </a:rPr>
              <a:t>Upcoming Call Schedule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33E4B-E3EB-3D46-B2D8-3159663620FA}" type="slidenum"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9818A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9818A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4C55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Illinois Perinatal Quality Collaborative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704053" y="5208967"/>
            <a:ext cx="4541520" cy="96107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What topics would be helpful to get your BASIC Team across the </a:t>
            </a:r>
            <a:r>
              <a:rPr lang="en-US" err="1"/>
              <a:t>fnish</a:t>
            </a:r>
            <a:r>
              <a:rPr lang="en-US"/>
              <a:t> line?</a:t>
            </a:r>
          </a:p>
        </p:txBody>
      </p:sp>
      <p:sp>
        <p:nvSpPr>
          <p:cNvPr id="8" name="Rectangle 7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8066656"/>
              </p:ext>
            </p:extLst>
          </p:nvPr>
        </p:nvGraphicFramePr>
        <p:xfrm>
          <a:off x="1005840" y="2020146"/>
          <a:ext cx="10576560" cy="3059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2982488768"/>
                    </a:ext>
                  </a:extLst>
                </a:gridCol>
                <a:gridCol w="7223760">
                  <a:extLst>
                    <a:ext uri="{9D8B030D-6E8A-4147-A177-3AD203B41FA5}">
                      <a16:colId xmlns:a16="http://schemas.microsoft.com/office/drawing/2014/main" val="3494472654"/>
                    </a:ext>
                  </a:extLst>
                </a:gridCol>
              </a:tblGrid>
              <a:tr h="569863">
                <a:tc>
                  <a:txBody>
                    <a:bodyPr/>
                    <a:lstStyle/>
                    <a:p>
                      <a:r>
                        <a:rPr lang="en-US"/>
                        <a:t>Month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Topic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2772376"/>
                  </a:ext>
                </a:extLst>
              </a:tr>
              <a:tr h="569863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September</a:t>
                      </a:r>
                      <a:r>
                        <a:rPr lang="en-US" baseline="0"/>
                        <a:t> 19</a:t>
                      </a:r>
                      <a:r>
                        <a:rPr lang="en-US" baseline="30000"/>
                        <a:t>th</a:t>
                      </a:r>
                      <a:r>
                        <a:rPr lang="en-US" baseline="0"/>
                        <a:t>, 2022</a:t>
                      </a:r>
                    </a:p>
                    <a:p>
                      <a:pPr algn="ctr"/>
                      <a:r>
                        <a:rPr lang="en-US" baseline="0"/>
                        <a:t>2-3 PM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BASIC</a:t>
                      </a:r>
                      <a:r>
                        <a:rPr lang="en-US" baseline="0"/>
                        <a:t> </a:t>
                      </a: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6927948"/>
                  </a:ext>
                </a:extLst>
              </a:tr>
              <a:tr h="569863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October 27</a:t>
                      </a:r>
                      <a:r>
                        <a:rPr lang="en-US" baseline="30000"/>
                        <a:t>th</a:t>
                      </a:r>
                      <a:r>
                        <a:rPr lang="en-US"/>
                        <a:t>, 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10</a:t>
                      </a:r>
                      <a:r>
                        <a:rPr lang="en-US" baseline="30000"/>
                        <a:t>th</a:t>
                      </a:r>
                      <a:r>
                        <a:rPr lang="en-US" baseline="0"/>
                        <a:t> Annual Conference at the Westin Lombard</a:t>
                      </a: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5687542"/>
                  </a:ext>
                </a:extLst>
              </a:tr>
              <a:tr h="569863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November 21</a:t>
                      </a:r>
                      <a:r>
                        <a:rPr lang="en-US" baseline="30000"/>
                        <a:t>st</a:t>
                      </a:r>
                      <a:r>
                        <a:rPr lang="en-US"/>
                        <a:t>, 2022</a:t>
                      </a:r>
                    </a:p>
                    <a:p>
                      <a:pPr algn="ctr"/>
                      <a:r>
                        <a:rPr lang="en-US"/>
                        <a:t>2-3 PM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BASIC Monthly</a:t>
                      </a:r>
                      <a:r>
                        <a:rPr lang="en-US" baseline="0"/>
                        <a:t> Webinar </a:t>
                      </a: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3881952"/>
                  </a:ext>
                </a:extLst>
              </a:tr>
              <a:tr h="569863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December 19</a:t>
                      </a:r>
                      <a:r>
                        <a:rPr lang="en-US" baseline="30000"/>
                        <a:t>th</a:t>
                      </a:r>
                      <a:r>
                        <a:rPr lang="en-US"/>
                        <a:t>, 2022</a:t>
                      </a:r>
                    </a:p>
                    <a:p>
                      <a:pPr algn="ctr"/>
                      <a:r>
                        <a:rPr lang="en-US"/>
                        <a:t>2-3 PM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BASIC</a:t>
                      </a:r>
                      <a:r>
                        <a:rPr lang="en-US" baseline="0"/>
                        <a:t> Monthly Webinar </a:t>
                      </a: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34815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621955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1EB7F-D348-D96C-A566-EFA233DC4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Lato Medium"/>
                <a:cs typeface="Lato Medium"/>
              </a:rPr>
              <a:t>Office Hours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171BA8-F2C8-4DBC-F57C-D195D167AE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ea typeface="Lato"/>
                <a:cs typeface="Lato"/>
              </a:rP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129091496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F9F46-075A-7D44-87A7-6A4A9F14E6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8401" y="493618"/>
            <a:ext cx="4613127" cy="2566692"/>
          </a:xfrm>
        </p:spPr>
        <p:txBody>
          <a:bodyPr>
            <a:normAutofit/>
          </a:bodyPr>
          <a:lstStyle/>
          <a:p>
            <a:pPr algn="ctr"/>
            <a:r>
              <a:rPr lang="en-US" sz="4800">
                <a:solidFill>
                  <a:schemeClr val="tx2">
                    <a:lumMod val="50000"/>
                  </a:schemeClr>
                </a:solidFill>
              </a:rPr>
              <a:t>Thanks to our Funders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19BCB-87EC-2242-A60F-BDD660F18F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432" y="5248519"/>
            <a:ext cx="5194433" cy="986569"/>
          </a:xfrm>
        </p:spPr>
        <p:txBody>
          <a:bodyPr>
            <a:normAutofit/>
          </a:bodyPr>
          <a:lstStyle/>
          <a:p>
            <a:r>
              <a:rPr lang="en-US" sz="2800"/>
              <a:t>In kind support:</a:t>
            </a:r>
          </a:p>
        </p:txBody>
      </p:sp>
      <p:sp>
        <p:nvSpPr>
          <p:cNvPr id="5" name="Rectangle 4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pic>
        <p:nvPicPr>
          <p:cNvPr id="1026" name="Picture 2" descr="Laboratory of Neurogenomics and Novel Therapies Web Site – Research and  Patient Care at Northwestern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1492" y="5826682"/>
            <a:ext cx="1627118" cy="59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le:US CDC logo.svg - Wikimedia Commons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4461" y="4045643"/>
            <a:ext cx="1154729" cy="87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pcqc.org/wp-content/uploads/2021/03/aim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8647" y="4069152"/>
            <a:ext cx="1382001" cy="73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DPH | Protecting health, improving lives.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84" y="3246774"/>
            <a:ext cx="1698317" cy="46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DHS Logo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7094" y="3181076"/>
            <a:ext cx="1556853" cy="5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0003" y="3181076"/>
            <a:ext cx="1307805" cy="5996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2805" y="5749326"/>
            <a:ext cx="1267057" cy="5449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833" y="5687308"/>
            <a:ext cx="1949464" cy="6711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254" y="6310429"/>
            <a:ext cx="2140342" cy="42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181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118" y="2082590"/>
            <a:ext cx="11808366" cy="463888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800">
                <a:ea typeface="Lato"/>
                <a:cs typeface="Lato"/>
              </a:rPr>
              <a:t> All </a:t>
            </a:r>
            <a:r>
              <a:rPr lang="en-US" sz="2800" u="sng">
                <a:ea typeface="Lato"/>
                <a:cs typeface="Lato"/>
              </a:rPr>
              <a:t>structure</a:t>
            </a:r>
            <a:r>
              <a:rPr lang="en-US" sz="2800">
                <a:ea typeface="Lato"/>
                <a:cs typeface="Lato"/>
              </a:rPr>
              <a:t> &amp; </a:t>
            </a:r>
            <a:r>
              <a:rPr lang="en-US" sz="2800" u="sng">
                <a:ea typeface="Lato"/>
                <a:cs typeface="Lato"/>
              </a:rPr>
              <a:t>patient-level</a:t>
            </a:r>
            <a:r>
              <a:rPr lang="en-US" sz="2800">
                <a:ea typeface="Lato"/>
                <a:cs typeface="Lato"/>
              </a:rPr>
              <a:t> data entered for Baseline-August 2022 </a:t>
            </a:r>
          </a:p>
          <a:p>
            <a:pPr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800">
                <a:ea typeface="Lato"/>
                <a:cs typeface="Lato"/>
              </a:rPr>
              <a:t> Key Structure Measures "In Place":</a:t>
            </a: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400">
                <a:ea typeface="Lato"/>
                <a:cs typeface="Lato"/>
              </a:rPr>
              <a:t> Standardized Family Education Process</a:t>
            </a: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400">
                <a:ea typeface="Lato"/>
                <a:cs typeface="Lato"/>
              </a:rPr>
              <a:t> EOS Risk Assessment Protocols for ≥35 and &lt;35 Newborns</a:t>
            </a: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400">
                <a:ea typeface="Lato"/>
                <a:cs typeface="Lato"/>
              </a:rPr>
              <a:t> Standardized Dosing Guidelines</a:t>
            </a: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400">
                <a:ea typeface="Lato"/>
                <a:cs typeface="Lato"/>
              </a:rPr>
              <a:t> Antibiotic Discussions/Time Outs Protocol</a:t>
            </a: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400">
                <a:ea typeface="Lato"/>
                <a:cs typeface="Lato"/>
              </a:rPr>
              <a:t> Standardized Automatic Stop Order Process</a:t>
            </a:r>
          </a:p>
          <a:p>
            <a:pPr lvl="1">
              <a:spcAft>
                <a:spcPts val="0"/>
              </a:spcAft>
              <a:buFont typeface="Arial"/>
            </a:pPr>
            <a:endParaRPr lang="en-US" sz="1800">
              <a:cs typeface="Arial" panose="020B0604020202020204"/>
            </a:endParaRPr>
          </a:p>
          <a:p>
            <a:pPr>
              <a:spcAft>
                <a:spcPts val="0"/>
              </a:spcAft>
            </a:pPr>
            <a:endParaRPr lang="en-US" sz="1800">
              <a:cs typeface="Arial" panose="020B0604020202020204"/>
            </a:endParaRPr>
          </a:p>
          <a:p>
            <a:pPr>
              <a:spcAft>
                <a:spcPts val="0"/>
              </a:spcAft>
            </a:pPr>
            <a:endParaRPr lang="en-US" sz="1800">
              <a:cs typeface="Arial" panose="020B0604020202020204"/>
            </a:endParaRPr>
          </a:p>
          <a:p>
            <a:pPr>
              <a:spcAft>
                <a:spcPts val="0"/>
              </a:spcAft>
            </a:pPr>
            <a:endParaRPr lang="en-US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963747" cy="18957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9927" y="3305484"/>
            <a:ext cx="2604126" cy="29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374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25625"/>
            <a:ext cx="11440160" cy="4351338"/>
          </a:xfrm>
        </p:spPr>
        <p:txBody>
          <a:bodyPr/>
          <a:lstStyle/>
          <a:p>
            <a:pPr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800">
                <a:ea typeface="+mn-lt"/>
                <a:cs typeface="+mn-lt"/>
              </a:rPr>
              <a:t> Achievement of process and outcome level measures </a:t>
            </a: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400">
                <a:ea typeface="+mn-lt"/>
                <a:cs typeface="+mn-lt"/>
              </a:rPr>
              <a:t> ≥80% of neonatal/pediatric providers and nurses educated </a:t>
            </a:r>
            <a:endParaRPr lang="en-US" sz="2400">
              <a:cs typeface="+mn-lt"/>
            </a:endParaRP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400">
                <a:ea typeface="+mn-lt"/>
                <a:cs typeface="+mn-lt"/>
              </a:rPr>
              <a:t> 20% reduction (or absolute rate of ≤4%) in newborns ≥35 who receive antibiotics</a:t>
            </a:r>
            <a:endParaRPr lang="en-US" sz="2400">
              <a:cs typeface="Arial" panose="020B0604020202020204"/>
            </a:endParaRP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400">
                <a:ea typeface="+mn-lt"/>
                <a:cs typeface="+mn-lt"/>
              </a:rPr>
              <a:t> 20% reduction in newborns with a negative blood culture who receive antibiotics              for &gt;36 (up to 48) hours</a:t>
            </a:r>
            <a:endParaRPr lang="en-US" sz="2400">
              <a:cs typeface="Arial"/>
            </a:endParaRP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400">
                <a:ea typeface="Lato"/>
                <a:cs typeface="Arial" panose="020B0604020202020204"/>
              </a:rPr>
              <a:t> ≥80% of newborns with anticipated duration of antibiotic course discussed by clinical team (antibiotic time out)</a:t>
            </a: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400">
                <a:ea typeface="Lato"/>
                <a:cs typeface="Arial" panose="020B0604020202020204"/>
              </a:rPr>
              <a:t> ≥80% of newborns with an automatic stop order entered into the medical chart</a:t>
            </a:r>
            <a:endParaRPr lang="en-US" sz="2400">
              <a:cs typeface="Arial" panose="020B0604020202020204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963747" cy="189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41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Hospital Team Annual Conference Prep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5134917"/>
              </p:ext>
            </p:extLst>
          </p:nvPr>
        </p:nvGraphicFramePr>
        <p:xfrm>
          <a:off x="121920" y="1528127"/>
          <a:ext cx="11948160" cy="48282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69784790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ILPQC">
      <a:dk1>
        <a:srgbClr val="444C55"/>
      </a:dk1>
      <a:lt1>
        <a:srgbClr val="FFFFFF"/>
      </a:lt1>
      <a:dk2>
        <a:srgbClr val="79818A"/>
      </a:dk2>
      <a:lt2>
        <a:srgbClr val="F3F6FB"/>
      </a:lt2>
      <a:accent1>
        <a:srgbClr val="1C498B"/>
      </a:accent1>
      <a:accent2>
        <a:srgbClr val="F5668F"/>
      </a:accent2>
      <a:accent3>
        <a:srgbClr val="F58366"/>
      </a:accent3>
      <a:accent4>
        <a:srgbClr val="FDD702"/>
      </a:accent4>
      <a:accent5>
        <a:srgbClr val="6B95FD"/>
      </a:accent5>
      <a:accent6>
        <a:srgbClr val="A3B745"/>
      </a:accent6>
      <a:hlink>
        <a:srgbClr val="6B95FD"/>
      </a:hlink>
      <a:folHlink>
        <a:srgbClr val="6B95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LPQC presentation template" id="{35224A54-0256-BC4D-BA49-E4C8CBDEF290}" vid="{6F8BB9A5-9E34-5741-BA29-5AC8BAD13B37}"/>
    </a:ext>
  </a:extLst>
</a:theme>
</file>

<file path=ppt/theme/theme2.xml><?xml version="1.0" encoding="utf-8"?>
<a:theme xmlns:a="http://schemas.openxmlformats.org/drawingml/2006/main" name="4_Office Theme">
  <a:themeElements>
    <a:clrScheme name="ILPQC">
      <a:dk1>
        <a:srgbClr val="444C55"/>
      </a:dk1>
      <a:lt1>
        <a:srgbClr val="FFFFFF"/>
      </a:lt1>
      <a:dk2>
        <a:srgbClr val="79818A"/>
      </a:dk2>
      <a:lt2>
        <a:srgbClr val="F3F6FB"/>
      </a:lt2>
      <a:accent1>
        <a:srgbClr val="1C498B"/>
      </a:accent1>
      <a:accent2>
        <a:srgbClr val="F5668F"/>
      </a:accent2>
      <a:accent3>
        <a:srgbClr val="F58366"/>
      </a:accent3>
      <a:accent4>
        <a:srgbClr val="FDD702"/>
      </a:accent4>
      <a:accent5>
        <a:srgbClr val="6B95FD"/>
      </a:accent5>
      <a:accent6>
        <a:srgbClr val="A3B745"/>
      </a:accent6>
      <a:hlink>
        <a:srgbClr val="6B95FD"/>
      </a:hlink>
      <a:folHlink>
        <a:srgbClr val="6B95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SF-Blue-Green-Bottom-Lef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>
        <a:defPPr>
          <a:defRPr b="0" dirty="0" smtClean="0">
            <a:solidFill>
              <a:srgbClr val="32A4D7"/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5_Office Theme">
  <a:themeElements>
    <a:clrScheme name="ILPQC">
      <a:dk1>
        <a:srgbClr val="444C55"/>
      </a:dk1>
      <a:lt1>
        <a:srgbClr val="FFFFFF"/>
      </a:lt1>
      <a:dk2>
        <a:srgbClr val="79818A"/>
      </a:dk2>
      <a:lt2>
        <a:srgbClr val="F3F6FB"/>
      </a:lt2>
      <a:accent1>
        <a:srgbClr val="1C498B"/>
      </a:accent1>
      <a:accent2>
        <a:srgbClr val="F5668F"/>
      </a:accent2>
      <a:accent3>
        <a:srgbClr val="F58366"/>
      </a:accent3>
      <a:accent4>
        <a:srgbClr val="FDD702"/>
      </a:accent4>
      <a:accent5>
        <a:srgbClr val="6B95FD"/>
      </a:accent5>
      <a:accent6>
        <a:srgbClr val="A3B745"/>
      </a:accent6>
      <a:hlink>
        <a:srgbClr val="6B95FD"/>
      </a:hlink>
      <a:folHlink>
        <a:srgbClr val="6B95F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LevelVTI">
  <a:themeElements>
    <a:clrScheme name="AnalogousFromLightSeed_2SEEDS">
      <a:dk1>
        <a:srgbClr val="000000"/>
      </a:dk1>
      <a:lt1>
        <a:srgbClr val="FFFFFF"/>
      </a:lt1>
      <a:dk2>
        <a:srgbClr val="412435"/>
      </a:dk2>
      <a:lt2>
        <a:srgbClr val="E2E8E4"/>
      </a:lt2>
      <a:accent1>
        <a:srgbClr val="E455A9"/>
      </a:accent1>
      <a:accent2>
        <a:srgbClr val="E874E9"/>
      </a:accent2>
      <a:accent3>
        <a:srgbClr val="E97488"/>
      </a:accent3>
      <a:accent4>
        <a:srgbClr val="43B5A0"/>
      </a:accent4>
      <a:accent5>
        <a:srgbClr val="32B1D7"/>
      </a:accent5>
      <a:accent6>
        <a:srgbClr val="5587E4"/>
      </a:accent6>
      <a:hlink>
        <a:srgbClr val="558D6C"/>
      </a:hlink>
      <a:folHlink>
        <a:srgbClr val="7F7F7F"/>
      </a:folHlink>
    </a:clrScheme>
    <a:fontScheme name="Seaford">
      <a:majorFont>
        <a:latin typeface="Seaford"/>
        <a:ea typeface=""/>
        <a:cs typeface=""/>
      </a:majorFont>
      <a:minorFont>
        <a:latin typeface="Seafor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velVTI" id="{64F43929-0387-4D33-907F-72B939BCAF99}" vid="{D804DF84-3298-4A39-BA0E-21F83D68BC2A}"/>
    </a:ext>
  </a:extLst>
</a:theme>
</file>

<file path=ppt/theme/theme6.xml><?xml version="1.0" encoding="utf-8"?>
<a:theme xmlns:a="http://schemas.openxmlformats.org/drawingml/2006/main" name="OSF-Blue-Green-Bottom-Lef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>
        <a:defPPr>
          <a:defRPr b="0" dirty="0" smtClean="0">
            <a:solidFill>
              <a:srgbClr val="32A4D7"/>
            </a:solidFill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OSF-Blue-Green-Ful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>
        <a:defPPr>
          <a:defRPr b="0" dirty="0" smtClean="0">
            <a:solidFill>
              <a:srgbClr val="32A4D7"/>
            </a:solidFill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092A4705BA2B4F932736A1725E6E61" ma:contentTypeVersion="7" ma:contentTypeDescription="Create a new document." ma:contentTypeScope="" ma:versionID="b89e027da8b70b0c7ced12356dfc27d0">
  <xsd:schema xmlns:xsd="http://www.w3.org/2001/XMLSchema" xmlns:xs="http://www.w3.org/2001/XMLSchema" xmlns:p="http://schemas.microsoft.com/office/2006/metadata/properties" xmlns:ns3="40e6e514-d900-4268-895b-c4602e757f8e" xmlns:ns4="141bf384-ae1f-47bb-b28c-d3a08b6696de" targetNamespace="http://schemas.microsoft.com/office/2006/metadata/properties" ma:root="true" ma:fieldsID="13f2bf8b8c16bb4670e78c9af8927363" ns3:_="" ns4:_="">
    <xsd:import namespace="40e6e514-d900-4268-895b-c4602e757f8e"/>
    <xsd:import namespace="141bf384-ae1f-47bb-b28c-d3a08b6696d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e6e514-d900-4268-895b-c4602e757f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1bf384-ae1f-47bb-b28c-d3a08b6696d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EA6B24F-CA13-4265-94F0-0289F8ADAE4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126E3D2-C7E9-43B6-8B4F-B6A79E99306A}">
  <ds:schemaRefs>
    <ds:schemaRef ds:uri="141bf384-ae1f-47bb-b28c-d3a08b6696de"/>
    <ds:schemaRef ds:uri="40e6e514-d900-4268-895b-c4602e757f8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F7363A4-08E5-4DD1-B2E8-CB0826193FDA}">
  <ds:schemaRefs>
    <ds:schemaRef ds:uri="141bf384-ae1f-47bb-b28c-d3a08b6696de"/>
    <ds:schemaRef ds:uri="40e6e514-d900-4268-895b-c4602e757f8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64</Slides>
  <Notes>16</Notes>
  <HiddenSlides>0</HiddenSlide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64</vt:i4>
      </vt:variant>
    </vt:vector>
  </HeadingPairs>
  <TitlesOfParts>
    <vt:vector size="71" baseType="lpstr">
      <vt:lpstr>2_Office Theme</vt:lpstr>
      <vt:lpstr>4_Office Theme</vt:lpstr>
      <vt:lpstr>OSF-Blue-Green-Bottom-Left</vt:lpstr>
      <vt:lpstr>5_Office Theme</vt:lpstr>
      <vt:lpstr>LevelVTI</vt:lpstr>
      <vt:lpstr>OSF-Blue-Green-Bottom-Left</vt:lpstr>
      <vt:lpstr>OSF-Blue-Green-Full</vt:lpstr>
      <vt:lpstr>BASIC Monthly Teams Call: Preparing for the 2022  Annual Conference </vt:lpstr>
      <vt:lpstr>Call Overview</vt:lpstr>
      <vt:lpstr>Registration Open!</vt:lpstr>
      <vt:lpstr>PowerPoint Presentation</vt:lpstr>
      <vt:lpstr>ILPQC 10th Annual Conference Webpage</vt:lpstr>
      <vt:lpstr>Call for Data for Award Recognitions</vt:lpstr>
      <vt:lpstr>PowerPoint Presentation</vt:lpstr>
      <vt:lpstr>PowerPoint Presentation</vt:lpstr>
      <vt:lpstr>Hospital Team Annual Conference Prep</vt:lpstr>
      <vt:lpstr>BASIC Data Review: Crossing the finish line</vt:lpstr>
      <vt:lpstr>Data Submission Status: Not too late!</vt:lpstr>
      <vt:lpstr>ABX Prescribing ≥35 Weeks</vt:lpstr>
      <vt:lpstr>Stopping Antibiotics with Negative Blood Culture ≥35 Weeks</vt:lpstr>
      <vt:lpstr>Family Education</vt:lpstr>
      <vt:lpstr>Antibiotic Time Out</vt:lpstr>
      <vt:lpstr>Automatic Stop Orders</vt:lpstr>
      <vt:lpstr>Creating your Abstract and Poster  for 2022 Annual Conference </vt:lpstr>
      <vt:lpstr>Call for Abstracts for AC Poster Session</vt:lpstr>
      <vt:lpstr>WHO?</vt:lpstr>
      <vt:lpstr>WHAT?</vt:lpstr>
      <vt:lpstr>WHAT?</vt:lpstr>
      <vt:lpstr>WHEN?</vt:lpstr>
      <vt:lpstr>HOW to Submit Abstract</vt:lpstr>
      <vt:lpstr>PowerPoint Presentation</vt:lpstr>
      <vt:lpstr>HOW TO CREATE YOUR POSTER</vt:lpstr>
      <vt:lpstr>HOW TO CREATE YOUR POSTER</vt:lpstr>
      <vt:lpstr>5 Quick Steps to Building your Poster Plan</vt:lpstr>
      <vt:lpstr>Tips and Tricks for Printing your Poster</vt:lpstr>
      <vt:lpstr>BASIC Team Talk: OSF St. Francis Medical Center Peoria, IL  Dr. Ashley Fischer </vt:lpstr>
      <vt:lpstr>BASIC at OSF SFMC and Children’s Hospital of Illinois</vt:lpstr>
      <vt:lpstr>Objectives</vt:lpstr>
      <vt:lpstr>History of EOS at OSF SFMC/CHOI</vt:lpstr>
      <vt:lpstr>Local EOS Guidelines &gt; 34 weeks</vt:lpstr>
      <vt:lpstr>Local EOS Guidelines &lt; 34 weeks</vt:lpstr>
      <vt:lpstr>BASIC Driver Diagram</vt:lpstr>
      <vt:lpstr>PDSA Cycles</vt:lpstr>
      <vt:lpstr>PDSA Cycles Cont.</vt:lpstr>
      <vt:lpstr>PDSA Cycles Cont.</vt:lpstr>
      <vt:lpstr>PDSA Cycles Cont</vt:lpstr>
      <vt:lpstr>Outcomes</vt:lpstr>
      <vt:lpstr>Outcomes cont.</vt:lpstr>
      <vt:lpstr>Antibiotic Usage – Patients &gt; 35 weeks antibiotics started in first 72 hours of life</vt:lpstr>
      <vt:lpstr>Outcomes cont.</vt:lpstr>
      <vt:lpstr>Outcomes cont.</vt:lpstr>
      <vt:lpstr>Antibiotic Usage – Patients &lt; 35 weeks antibiotics started in first 72 hours of life</vt:lpstr>
      <vt:lpstr>Next steps</vt:lpstr>
      <vt:lpstr>BASIC Team Talk: Advocate Children's Hospital Oak Lawn, IL  Laura Jester MSN, APN, ACNS-BC, RN-BC, Clinical Practice Specialist Paul Kasprzak, Clinical pharmacy specialist Melissa Sheeran, MCO Postpartum</vt:lpstr>
      <vt:lpstr>Antibiotic  Stewardship</vt:lpstr>
      <vt:lpstr>PowerPoint Presentation</vt:lpstr>
      <vt:lpstr>PowerPoint Presentation</vt:lpstr>
      <vt:lpstr>Neonatal Sepsis Screening Mother/Baby Unit</vt:lpstr>
      <vt:lpstr>AAH Children’s Hospital Antibiotic Stewardship Initiatives</vt:lpstr>
      <vt:lpstr>AAH Children’s Hospital Antibiotic Stewardship Initiatives</vt:lpstr>
      <vt:lpstr>AAH Children’s Hospital Antibiotic Stewardship History</vt:lpstr>
      <vt:lpstr>Early Onset Sepsis Pathway</vt:lpstr>
      <vt:lpstr>PowerPoint Presentation</vt:lpstr>
      <vt:lpstr>PowerPoint Presentation</vt:lpstr>
      <vt:lpstr>PowerPoint Presentation</vt:lpstr>
      <vt:lpstr>PowerPoint Presentation</vt:lpstr>
      <vt:lpstr>How do we turn these Team Talks into a Poster?</vt:lpstr>
      <vt:lpstr>Wrap-up  </vt:lpstr>
      <vt:lpstr>Upcoming Call Schedule</vt:lpstr>
      <vt:lpstr>Office Hours</vt:lpstr>
      <vt:lpstr>Thanks to our Funders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ILPQC Babies Antibiotic Stewardship Improvement Collaborative</dc:title>
  <dc:creator>Eileen Fleming Suse</dc:creator>
  <cp:revision>1</cp:revision>
  <dcterms:created xsi:type="dcterms:W3CDTF">2022-01-06T17:07:16Z</dcterms:created>
  <dcterms:modified xsi:type="dcterms:W3CDTF">2022-09-19T15:29:59Z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0x0101001E092A4705BA2B4F932736A1725E6E61</vt:lpwstr>
  </property>
</Properties>
</file>