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6256000" cy="12192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4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790" indent="0" algn="ctr">
              <a:buNone/>
              <a:defRPr sz="3556"/>
            </a:lvl2pPr>
            <a:lvl3pPr marL="1625579" indent="0" algn="ctr">
              <a:buNone/>
              <a:defRPr sz="3200"/>
            </a:lvl3pPr>
            <a:lvl4pPr marL="2438370" indent="0" algn="ctr">
              <a:buNone/>
              <a:defRPr sz="2844"/>
            </a:lvl4pPr>
            <a:lvl5pPr marL="3251160" indent="0" algn="ctr">
              <a:buNone/>
              <a:defRPr sz="2844"/>
            </a:lvl5pPr>
            <a:lvl6pPr marL="4063949" indent="0" algn="ctr">
              <a:buNone/>
              <a:defRPr sz="2844"/>
            </a:lvl6pPr>
            <a:lvl7pPr marL="4876739" indent="0" algn="ctr">
              <a:buNone/>
              <a:defRPr sz="2844"/>
            </a:lvl7pPr>
            <a:lvl8pPr marL="5689528" indent="0" algn="ctr">
              <a:buNone/>
              <a:defRPr sz="2844"/>
            </a:lvl8pPr>
            <a:lvl9pPr marL="6502319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0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8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5" y="3039538"/>
            <a:ext cx="14020800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5" y="8159049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79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7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37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16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94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73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52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31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0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7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7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3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21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90" indent="0">
              <a:buNone/>
              <a:defRPr sz="3556" b="1"/>
            </a:lvl2pPr>
            <a:lvl3pPr marL="1625579" indent="0">
              <a:buNone/>
              <a:defRPr sz="3200" b="1"/>
            </a:lvl3pPr>
            <a:lvl4pPr marL="2438370" indent="0">
              <a:buNone/>
              <a:defRPr sz="2844" b="1"/>
            </a:lvl4pPr>
            <a:lvl5pPr marL="3251160" indent="0">
              <a:buNone/>
              <a:defRPr sz="2844" b="1"/>
            </a:lvl5pPr>
            <a:lvl6pPr marL="4063949" indent="0">
              <a:buNone/>
              <a:defRPr sz="2844" b="1"/>
            </a:lvl6pPr>
            <a:lvl7pPr marL="4876739" indent="0">
              <a:buNone/>
              <a:defRPr sz="2844" b="1"/>
            </a:lvl7pPr>
            <a:lvl8pPr marL="5689528" indent="0">
              <a:buNone/>
              <a:defRPr sz="2844" b="1"/>
            </a:lvl8pPr>
            <a:lvl9pPr marL="6502319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21" y="4453468"/>
            <a:ext cx="6877049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2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90" indent="0">
              <a:buNone/>
              <a:defRPr sz="3556" b="1"/>
            </a:lvl2pPr>
            <a:lvl3pPr marL="1625579" indent="0">
              <a:buNone/>
              <a:defRPr sz="3200" b="1"/>
            </a:lvl3pPr>
            <a:lvl4pPr marL="2438370" indent="0">
              <a:buNone/>
              <a:defRPr sz="2844" b="1"/>
            </a:lvl4pPr>
            <a:lvl5pPr marL="3251160" indent="0">
              <a:buNone/>
              <a:defRPr sz="2844" b="1"/>
            </a:lvl5pPr>
            <a:lvl6pPr marL="4063949" indent="0">
              <a:buNone/>
              <a:defRPr sz="2844" b="1"/>
            </a:lvl6pPr>
            <a:lvl7pPr marL="4876739" indent="0">
              <a:buNone/>
              <a:defRPr sz="2844" b="1"/>
            </a:lvl7pPr>
            <a:lvl8pPr marL="5689528" indent="0">
              <a:buNone/>
              <a:defRPr sz="2844" b="1"/>
            </a:lvl8pPr>
            <a:lvl9pPr marL="6502319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2" y="4453468"/>
            <a:ext cx="6910917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6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6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7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9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3657601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90" indent="0">
              <a:buNone/>
              <a:defRPr sz="2489"/>
            </a:lvl2pPr>
            <a:lvl3pPr marL="1625579" indent="0">
              <a:buNone/>
              <a:defRPr sz="2133"/>
            </a:lvl3pPr>
            <a:lvl4pPr marL="2438370" indent="0">
              <a:buNone/>
              <a:defRPr sz="1779"/>
            </a:lvl4pPr>
            <a:lvl5pPr marL="3251160" indent="0">
              <a:buNone/>
              <a:defRPr sz="1779"/>
            </a:lvl5pPr>
            <a:lvl6pPr marL="4063949" indent="0">
              <a:buNone/>
              <a:defRPr sz="1779"/>
            </a:lvl6pPr>
            <a:lvl7pPr marL="4876739" indent="0">
              <a:buNone/>
              <a:defRPr sz="1779"/>
            </a:lvl7pPr>
            <a:lvl8pPr marL="5689528" indent="0">
              <a:buNone/>
              <a:defRPr sz="1779"/>
            </a:lvl8pPr>
            <a:lvl9pPr marL="6502319" indent="0">
              <a:buNone/>
              <a:defRPr sz="177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90" indent="0">
              <a:buNone/>
              <a:defRPr sz="4979"/>
            </a:lvl2pPr>
            <a:lvl3pPr marL="1625579" indent="0">
              <a:buNone/>
              <a:defRPr sz="4267"/>
            </a:lvl3pPr>
            <a:lvl4pPr marL="2438370" indent="0">
              <a:buNone/>
              <a:defRPr sz="3556"/>
            </a:lvl4pPr>
            <a:lvl5pPr marL="3251160" indent="0">
              <a:buNone/>
              <a:defRPr sz="3556"/>
            </a:lvl5pPr>
            <a:lvl6pPr marL="4063949" indent="0">
              <a:buNone/>
              <a:defRPr sz="3556"/>
            </a:lvl6pPr>
            <a:lvl7pPr marL="4876739" indent="0">
              <a:buNone/>
              <a:defRPr sz="3556"/>
            </a:lvl7pPr>
            <a:lvl8pPr marL="5689528" indent="0">
              <a:buNone/>
              <a:defRPr sz="3556"/>
            </a:lvl8pPr>
            <a:lvl9pPr marL="6502319" indent="0">
              <a:buNone/>
              <a:defRPr sz="35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3657601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90" indent="0">
              <a:buNone/>
              <a:defRPr sz="2489"/>
            </a:lvl2pPr>
            <a:lvl3pPr marL="1625579" indent="0">
              <a:buNone/>
              <a:defRPr sz="2133"/>
            </a:lvl3pPr>
            <a:lvl4pPr marL="2438370" indent="0">
              <a:buNone/>
              <a:defRPr sz="1779"/>
            </a:lvl4pPr>
            <a:lvl5pPr marL="3251160" indent="0">
              <a:buNone/>
              <a:defRPr sz="1779"/>
            </a:lvl5pPr>
            <a:lvl6pPr marL="4063949" indent="0">
              <a:buNone/>
              <a:defRPr sz="1779"/>
            </a:lvl6pPr>
            <a:lvl7pPr marL="4876739" indent="0">
              <a:buNone/>
              <a:defRPr sz="1779"/>
            </a:lvl7pPr>
            <a:lvl8pPr marL="5689528" indent="0">
              <a:buNone/>
              <a:defRPr sz="1779"/>
            </a:lvl8pPr>
            <a:lvl9pPr marL="6502319" indent="0">
              <a:buNone/>
              <a:defRPr sz="177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1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7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2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E7BD-066B-4853-9BBB-7F76D73FAD3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2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2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30077-D9C0-4A3C-927B-82B212AB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57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95" indent="-406395" algn="l" defTabSz="1625579" rtl="0" eaLnBrk="1" latinLnBrk="0" hangingPunct="1">
        <a:lnSpc>
          <a:spcPct val="90000"/>
        </a:lnSpc>
        <a:spcBef>
          <a:spcPts val="1779"/>
        </a:spcBef>
        <a:buFont typeface="Arial" panose="020B0604020202020204" pitchFamily="34" charset="0"/>
        <a:buChar char="•"/>
        <a:defRPr sz="4979" kern="1200">
          <a:solidFill>
            <a:schemeClr val="tx1"/>
          </a:solidFill>
          <a:latin typeface="+mn-lt"/>
          <a:ea typeface="+mn-ea"/>
          <a:cs typeface="+mn-cs"/>
        </a:defRPr>
      </a:lvl1pPr>
      <a:lvl2pPr marL="121918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1975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765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555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34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135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92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71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90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370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160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94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73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528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31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26019" y="3373857"/>
            <a:ext cx="3352800" cy="800769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kern="0" dirty="0">
                <a:solidFill>
                  <a:prstClr val="black"/>
                </a:solidFill>
                <a:latin typeface="Calibri"/>
              </a:rPr>
              <a:t>Nurse initiates 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kern="0" dirty="0">
                <a:solidFill>
                  <a:prstClr val="black"/>
                </a:solidFill>
                <a:latin typeface="Calibri"/>
              </a:rPr>
              <a:t>Neonatal Early-Onset Sepsis Calculator (NEOSC)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37639" y="336636"/>
            <a:ext cx="2629515" cy="1034965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b="1" kern="0" dirty="0">
                <a:solidFill>
                  <a:prstClr val="black"/>
                </a:solidFill>
                <a:latin typeface="Calibri"/>
              </a:rPr>
              <a:t>Report received from LD team on maternal risk factors for neonatal sepsis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42212" y="5823977"/>
            <a:ext cx="1346873" cy="783772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Clinical exam = Clinical illness*</a:t>
            </a:r>
          </a:p>
        </p:txBody>
      </p:sp>
      <p:sp>
        <p:nvSpPr>
          <p:cNvPr id="13" name="Diamond 12"/>
          <p:cNvSpPr/>
          <p:nvPr/>
        </p:nvSpPr>
        <p:spPr>
          <a:xfrm>
            <a:off x="633682" y="2934713"/>
            <a:ext cx="2241788" cy="1654823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Assessment shows Clinical Illness*?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2452" y="1906362"/>
            <a:ext cx="2481277" cy="53348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Clinical assessment performed on infant</a:t>
            </a:r>
          </a:p>
        </p:txBody>
      </p:sp>
      <p:sp>
        <p:nvSpPr>
          <p:cNvPr id="15" name="Diamond 14"/>
          <p:cNvSpPr/>
          <p:nvPr/>
        </p:nvSpPr>
        <p:spPr>
          <a:xfrm>
            <a:off x="10693159" y="5388451"/>
            <a:ext cx="2241788" cy="1654823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Clinical exam well appearing?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978234" y="2808421"/>
            <a:ext cx="3658733" cy="1941755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Select rate of early-onset sepsis per hospital incidence or use CDC incidence of 0.5/1000 live births,</a:t>
            </a:r>
          </a:p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Complete NEOSC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Document in chart:</a:t>
            </a:r>
          </a:p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EOS risk(s)</a:t>
            </a:r>
          </a:p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Clinical presentation </a:t>
            </a:r>
          </a:p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Clinical recommendation(s)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427061" y="5682529"/>
            <a:ext cx="2488008" cy="1058292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Provide ongoing clinical assessments per NEOSC recommendations</a:t>
            </a:r>
          </a:p>
        </p:txBody>
      </p:sp>
      <p:sp>
        <p:nvSpPr>
          <p:cNvPr id="18" name="Diamond 17"/>
          <p:cNvSpPr/>
          <p:nvPr/>
        </p:nvSpPr>
        <p:spPr>
          <a:xfrm>
            <a:off x="7024243" y="5388454"/>
            <a:ext cx="2241788" cy="1654823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Clinical exam = equivocal?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08135" y="7594510"/>
            <a:ext cx="2811843" cy="1098454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Follow NEOSC recommendations </a:t>
            </a:r>
          </a:p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Notify </a:t>
            </a:r>
            <a:r>
              <a:rPr lang="en-US" sz="1400" kern="0" dirty="0" err="1">
                <a:solidFill>
                  <a:prstClr val="black"/>
                </a:solidFill>
                <a:latin typeface="Calibri"/>
              </a:rPr>
              <a:t>peds</a:t>
            </a:r>
            <a:r>
              <a:rPr lang="en-US" sz="1400" kern="0" dirty="0">
                <a:solidFill>
                  <a:prstClr val="black"/>
                </a:solidFill>
                <a:latin typeface="Calibri"/>
              </a:rPr>
              <a:t> provider and obtain  necessary orders per NEOSC recommendations</a:t>
            </a:r>
          </a:p>
        </p:txBody>
      </p:sp>
      <p:sp>
        <p:nvSpPr>
          <p:cNvPr id="23" name="Diamond 22"/>
          <p:cNvSpPr/>
          <p:nvPr/>
        </p:nvSpPr>
        <p:spPr>
          <a:xfrm>
            <a:off x="10693161" y="9389477"/>
            <a:ext cx="2241788" cy="1654823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More than 24 hours of age?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78969" y="6121609"/>
            <a:ext cx="2895601" cy="642104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</a:rPr>
              <a:t>Updated NICU/SCN staff and vitals per NICU/SCN protocol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0867160" y="11387934"/>
            <a:ext cx="1893785" cy="544287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</a:rPr>
              <a:t>Provide routine </a:t>
            </a:r>
            <a:r>
              <a:rPr lang="en-US" sz="1600" kern="0" dirty="0" smtClean="0">
                <a:solidFill>
                  <a:prstClr val="black"/>
                </a:solidFill>
                <a:latin typeface="Calibri"/>
              </a:rPr>
              <a:t>care per policy</a:t>
            </a:r>
            <a:endParaRPr lang="en-US" sz="1600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7" name="Straight Arrow Connector 26"/>
          <p:cNvCxnSpPr>
            <a:stCxn id="10" idx="2"/>
            <a:endCxn id="14" idx="0"/>
          </p:cNvCxnSpPr>
          <p:nvPr/>
        </p:nvCxnSpPr>
        <p:spPr>
          <a:xfrm>
            <a:off x="1752398" y="1371601"/>
            <a:ext cx="695" cy="534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2"/>
            <a:endCxn id="13" idx="0"/>
          </p:cNvCxnSpPr>
          <p:nvPr/>
        </p:nvCxnSpPr>
        <p:spPr>
          <a:xfrm>
            <a:off x="1753091" y="2439849"/>
            <a:ext cx="1484" cy="49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24" idx="0"/>
          </p:cNvCxnSpPr>
          <p:nvPr/>
        </p:nvCxnSpPr>
        <p:spPr>
          <a:xfrm flipH="1">
            <a:off x="1726770" y="4589536"/>
            <a:ext cx="27806" cy="1532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3"/>
            <a:endCxn id="9" idx="1"/>
          </p:cNvCxnSpPr>
          <p:nvPr/>
        </p:nvCxnSpPr>
        <p:spPr>
          <a:xfrm>
            <a:off x="2875470" y="3762124"/>
            <a:ext cx="1650551" cy="12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3"/>
            <a:endCxn id="16" idx="1"/>
          </p:cNvCxnSpPr>
          <p:nvPr/>
        </p:nvCxnSpPr>
        <p:spPr>
          <a:xfrm>
            <a:off x="7878819" y="3774242"/>
            <a:ext cx="2099415" cy="5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2"/>
            <a:endCxn id="15" idx="0"/>
          </p:cNvCxnSpPr>
          <p:nvPr/>
        </p:nvCxnSpPr>
        <p:spPr>
          <a:xfrm>
            <a:off x="11807601" y="4750176"/>
            <a:ext cx="6452" cy="63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1"/>
            <a:endCxn id="15" idx="3"/>
          </p:cNvCxnSpPr>
          <p:nvPr/>
        </p:nvCxnSpPr>
        <p:spPr>
          <a:xfrm flipH="1">
            <a:off x="12934947" y="6211675"/>
            <a:ext cx="492115" cy="4188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1"/>
            <a:endCxn id="18" idx="3"/>
          </p:cNvCxnSpPr>
          <p:nvPr/>
        </p:nvCxnSpPr>
        <p:spPr>
          <a:xfrm flipH="1">
            <a:off x="9266031" y="6215863"/>
            <a:ext cx="1427128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8" idx="1"/>
            <a:endCxn id="11" idx="3"/>
          </p:cNvCxnSpPr>
          <p:nvPr/>
        </p:nvCxnSpPr>
        <p:spPr>
          <a:xfrm flipH="1" flipV="1">
            <a:off x="5389085" y="6215863"/>
            <a:ext cx="1635158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2"/>
            <a:endCxn id="20" idx="0"/>
          </p:cNvCxnSpPr>
          <p:nvPr/>
        </p:nvCxnSpPr>
        <p:spPr>
          <a:xfrm>
            <a:off x="8145137" y="7043277"/>
            <a:ext cx="8400" cy="551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2"/>
            <a:endCxn id="22" idx="0"/>
          </p:cNvCxnSpPr>
          <p:nvPr/>
        </p:nvCxnSpPr>
        <p:spPr>
          <a:xfrm>
            <a:off x="11814053" y="7043274"/>
            <a:ext cx="4" cy="551236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2" idx="2"/>
            <a:endCxn id="23" idx="0"/>
          </p:cNvCxnSpPr>
          <p:nvPr/>
        </p:nvCxnSpPr>
        <p:spPr>
          <a:xfrm flipH="1">
            <a:off x="11814055" y="8692964"/>
            <a:ext cx="2" cy="696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3" idx="2"/>
            <a:endCxn id="25" idx="0"/>
          </p:cNvCxnSpPr>
          <p:nvPr/>
        </p:nvCxnSpPr>
        <p:spPr>
          <a:xfrm flipH="1">
            <a:off x="11814053" y="11044299"/>
            <a:ext cx="3" cy="343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3" idx="3"/>
            <a:endCxn id="17" idx="2"/>
          </p:cNvCxnSpPr>
          <p:nvPr/>
        </p:nvCxnSpPr>
        <p:spPr>
          <a:xfrm flipV="1">
            <a:off x="12934949" y="6740821"/>
            <a:ext cx="1736116" cy="34760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754199" y="5977923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No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325028" y="6003388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No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2926893" y="9956861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No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360802" y="4766040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Yes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310958" y="6946428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Yes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441121" y="7040640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Yes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1444663" y="11086360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Yes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4718619" y="946810"/>
            <a:ext cx="6864824" cy="968991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Neonatal Early Onset-Sepsis Risk Calculator </a:t>
            </a:r>
          </a:p>
          <a:p>
            <a:pPr algn="ctr"/>
            <a:r>
              <a:rPr lang="en-US" sz="2800" b="1" dirty="0"/>
              <a:t>Process Flow ≥ 35 weeks</a:t>
            </a:r>
          </a:p>
        </p:txBody>
      </p:sp>
      <p:pic>
        <p:nvPicPr>
          <p:cNvPr id="55" name="Picture 5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2608" y="619432"/>
            <a:ext cx="3111185" cy="13509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98200" y="11660077"/>
            <a:ext cx="187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Version1 </a:t>
            </a:r>
            <a:r>
              <a:rPr lang="en-US" sz="1200" dirty="0" smtClean="0"/>
              <a:t>2.15.2021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2872686" y="3514393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No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815617" y="7197021"/>
            <a:ext cx="1804753" cy="657520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Notify medical team</a:t>
            </a:r>
          </a:p>
        </p:txBody>
      </p:sp>
      <p:cxnSp>
        <p:nvCxnSpPr>
          <p:cNvPr id="61" name="Elbow Connector 60"/>
          <p:cNvCxnSpPr>
            <a:stCxn id="20" idx="2"/>
            <a:endCxn id="23" idx="1"/>
          </p:cNvCxnSpPr>
          <p:nvPr/>
        </p:nvCxnSpPr>
        <p:spPr>
          <a:xfrm rot="16200000" flipH="1">
            <a:off x="8629971" y="8153698"/>
            <a:ext cx="1586757" cy="25396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376792" y="6976785"/>
            <a:ext cx="385863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dirty="0"/>
              <a:t>Yes</a:t>
            </a:r>
          </a:p>
        </p:txBody>
      </p:sp>
      <p:cxnSp>
        <p:nvCxnSpPr>
          <p:cNvPr id="65" name="Straight Arrow Connector 64"/>
          <p:cNvCxnSpPr>
            <a:stCxn id="11" idx="2"/>
            <a:endCxn id="74" idx="0"/>
          </p:cNvCxnSpPr>
          <p:nvPr/>
        </p:nvCxnSpPr>
        <p:spPr>
          <a:xfrm>
            <a:off x="4715649" y="6607749"/>
            <a:ext cx="2345" cy="589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74" idx="2"/>
            <a:endCxn id="24" idx="2"/>
          </p:cNvCxnSpPr>
          <p:nvPr/>
        </p:nvCxnSpPr>
        <p:spPr>
          <a:xfrm rot="5400000" flipH="1">
            <a:off x="2676968" y="5813515"/>
            <a:ext cx="1090828" cy="2991224"/>
          </a:xfrm>
          <a:prstGeom prst="bentConnector3">
            <a:avLst>
              <a:gd name="adj1" fmla="val -209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48836"/>
              </p:ext>
            </p:extLst>
          </p:nvPr>
        </p:nvGraphicFramePr>
        <p:xfrm>
          <a:off x="260258" y="8444109"/>
          <a:ext cx="6118346" cy="32451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660">
                  <a:extLst>
                    <a:ext uri="{9D8B030D-6E8A-4147-A177-3AD203B41FA5}">
                      <a16:colId xmlns:a16="http://schemas.microsoft.com/office/drawing/2014/main" val="4078720963"/>
                    </a:ext>
                  </a:extLst>
                </a:gridCol>
                <a:gridCol w="5217686">
                  <a:extLst>
                    <a:ext uri="{9D8B030D-6E8A-4147-A177-3AD203B41FA5}">
                      <a16:colId xmlns:a16="http://schemas.microsoft.com/office/drawing/2014/main" val="358404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Clinical</a:t>
                      </a:r>
                      <a:r>
                        <a:rPr lang="en-US" sz="900" baseline="0" dirty="0" smtClean="0"/>
                        <a:t> exam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28441988"/>
                  </a:ext>
                </a:extLst>
              </a:tr>
              <a:tr h="976381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Clinical Illness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1. Persistent need for NCPAP / HFNC / mechanical ventilation (outside of the delivery room)</a:t>
                      </a:r>
                    </a:p>
                    <a:p>
                      <a:r>
                        <a:rPr lang="en-US" sz="900" dirty="0" smtClean="0"/>
                        <a:t>2. Hemodynamic instability requiring vasoactive drugs</a:t>
                      </a:r>
                    </a:p>
                    <a:p>
                      <a:r>
                        <a:rPr lang="en-US" sz="900" dirty="0" smtClean="0"/>
                        <a:t>3. Neonatal encephalopathy /Perinatal depression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Seizure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Apgar Score @ 5 minutes &lt; 5</a:t>
                      </a:r>
                    </a:p>
                    <a:p>
                      <a:r>
                        <a:rPr lang="en-US" sz="900" dirty="0" smtClean="0"/>
                        <a:t>4. Need for supplemental O2 &gt; 2 hours to maintain oxygen saturations &gt; 90% (outside of the delivery room)</a:t>
                      </a:r>
                      <a:endParaRPr lang="en-US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31133932"/>
                  </a:ext>
                </a:extLst>
              </a:tr>
              <a:tr h="171606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Equivocal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1. Persistent physiologic abnormality &gt; 4 </a:t>
                      </a:r>
                      <a:r>
                        <a:rPr lang="en-US" sz="900" dirty="0" err="1" smtClean="0"/>
                        <a:t>hrs</a:t>
                      </a:r>
                      <a:endParaRPr lang="en-US" sz="900" dirty="0" smtClean="0"/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Tachycardia (HR &gt; 160)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Tachypnea (RR &gt; 60)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Temperature instability (&gt; 100.4˚F or &lt; 97.5˚F)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Respiratory distress (grunting, flaring, or retracting) not requiring supplemental O2</a:t>
                      </a:r>
                    </a:p>
                    <a:p>
                      <a:r>
                        <a:rPr lang="en-US" sz="900" dirty="0" smtClean="0"/>
                        <a:t>2. Two or more physiologic abnormalities lasting for &gt; 2 </a:t>
                      </a:r>
                      <a:r>
                        <a:rPr lang="en-US" sz="900" dirty="0" err="1" smtClean="0"/>
                        <a:t>hrs</a:t>
                      </a:r>
                      <a:endParaRPr lang="en-US" sz="900" dirty="0" smtClean="0"/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Tachycardia (HR &gt; 160)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Tachypnea (RR &gt; 60)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Temperature instability (&gt; 100.4˚F or &lt; 97.5˚F)</a:t>
                      </a:r>
                    </a:p>
                    <a:p>
                      <a:pPr marL="9842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Respiratory distress (grunting, flaring, or retracting) not requiring supplemental O2</a:t>
                      </a:r>
                    </a:p>
                    <a:p>
                      <a:r>
                        <a:rPr lang="en-US" sz="900" dirty="0" smtClean="0"/>
                        <a:t>Note: abnormality can be intermittent</a:t>
                      </a:r>
                      <a:endParaRPr lang="en-US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5972737"/>
                  </a:ext>
                </a:extLst>
              </a:tr>
              <a:tr h="30123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Well-appearing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 persistent physiologic abnormalities</a:t>
                      </a:r>
                      <a:endParaRPr lang="en-US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878936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681065" y="7594511"/>
            <a:ext cx="2944943" cy="1035621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</a:rPr>
              <a:t>Follow NEOSC recommendations </a:t>
            </a:r>
          </a:p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</a:rPr>
              <a:t>Notify </a:t>
            </a:r>
            <a:r>
              <a:rPr lang="en-US" sz="1400" kern="0" dirty="0" err="1">
                <a:solidFill>
                  <a:prstClr val="black"/>
                </a:solidFill>
              </a:rPr>
              <a:t>peds</a:t>
            </a:r>
            <a:r>
              <a:rPr lang="en-US" sz="1400" kern="0" dirty="0">
                <a:solidFill>
                  <a:prstClr val="black"/>
                </a:solidFill>
              </a:rPr>
              <a:t> provider and obtain  necessary orders per NEOSC recommendations</a:t>
            </a:r>
          </a:p>
        </p:txBody>
      </p:sp>
      <p:sp>
        <p:nvSpPr>
          <p:cNvPr id="47" name="Diamond 46"/>
          <p:cNvSpPr/>
          <p:nvPr/>
        </p:nvSpPr>
        <p:spPr>
          <a:xfrm>
            <a:off x="10701215" y="5396093"/>
            <a:ext cx="2241788" cy="1654823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Clinical exam well appearing?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16157" y="7602532"/>
            <a:ext cx="2811843" cy="1098454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Follow NEOSC recommendations </a:t>
            </a:r>
          </a:p>
          <a:p>
            <a:pPr marL="285744" indent="-285744" defTabSz="91437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Notify </a:t>
            </a:r>
            <a:r>
              <a:rPr lang="en-US" sz="1400" kern="0" dirty="0" err="1">
                <a:solidFill>
                  <a:prstClr val="black"/>
                </a:solidFill>
                <a:latin typeface="Calibri"/>
              </a:rPr>
              <a:t>peds</a:t>
            </a:r>
            <a:r>
              <a:rPr lang="en-US" sz="1400" kern="0" dirty="0">
                <a:solidFill>
                  <a:prstClr val="black"/>
                </a:solidFill>
                <a:latin typeface="Calibri"/>
              </a:rPr>
              <a:t> provider and obtain  necessary orders per NEOSC recommendations</a:t>
            </a:r>
          </a:p>
        </p:txBody>
      </p:sp>
      <p:sp>
        <p:nvSpPr>
          <p:cNvPr id="50" name="Diamond 49"/>
          <p:cNvSpPr/>
          <p:nvPr/>
        </p:nvSpPr>
        <p:spPr>
          <a:xfrm>
            <a:off x="10701184" y="9398293"/>
            <a:ext cx="2241788" cy="1654823"/>
          </a:xfrm>
          <a:prstGeom prst="diamond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More than 24 hours of age?</a:t>
            </a:r>
          </a:p>
        </p:txBody>
      </p:sp>
    </p:spTree>
    <p:extLst>
      <p:ext uri="{BB962C8B-B14F-4D97-AF65-F5344CB8AC3E}">
        <p14:creationId xmlns:p14="http://schemas.microsoft.com/office/powerpoint/2010/main" val="222525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25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625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5" grpId="0" animBg="1"/>
      <p:bldP spid="79" grpId="0"/>
      <p:bldP spid="47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</TotalTime>
  <Words>356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NorthShore University Healthsystem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M. Perrault</dc:creator>
  <cp:lastModifiedBy>Perrault, Autumn</cp:lastModifiedBy>
  <cp:revision>48</cp:revision>
  <dcterms:created xsi:type="dcterms:W3CDTF">2020-12-04T17:36:14Z</dcterms:created>
  <dcterms:modified xsi:type="dcterms:W3CDTF">2021-04-27T17:21:36Z</dcterms:modified>
</cp:coreProperties>
</file>